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344" r:id="rId15"/>
    <p:sldId id="345" r:id="rId16"/>
    <p:sldId id="346" r:id="rId17"/>
    <p:sldId id="349" r:id="rId18"/>
    <p:sldId id="271" r:id="rId19"/>
    <p:sldId id="272" r:id="rId20"/>
    <p:sldId id="273" r:id="rId21"/>
    <p:sldId id="350" r:id="rId22"/>
    <p:sldId id="347" r:id="rId23"/>
    <p:sldId id="348" r:id="rId24"/>
    <p:sldId id="275" r:id="rId25"/>
    <p:sldId id="276" r:id="rId26"/>
    <p:sldId id="278" r:id="rId27"/>
    <p:sldId id="280" r:id="rId28"/>
    <p:sldId id="282" r:id="rId29"/>
    <p:sldId id="283" r:id="rId30"/>
    <p:sldId id="284" r:id="rId31"/>
    <p:sldId id="290" r:id="rId32"/>
    <p:sldId id="291" r:id="rId33"/>
    <p:sldId id="293" r:id="rId34"/>
    <p:sldId id="294" r:id="rId35"/>
    <p:sldId id="295" r:id="rId36"/>
    <p:sldId id="296" r:id="rId37"/>
    <p:sldId id="298" r:id="rId38"/>
    <p:sldId id="299" r:id="rId39"/>
    <p:sldId id="300" r:id="rId40"/>
    <p:sldId id="301"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7" r:id="rId65"/>
    <p:sldId id="328"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43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306770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16246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1588168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7F0F3D02-B3B2-404B-85AE-5E0899CA6926}"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8925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4033098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2836370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1579483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631888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43EEEF4-211A-4D3C-B861-FFEF345272E5}" type="datetimeFigureOut">
              <a:rPr lang="zh-CN" altLang="en-US" smtClean="0"/>
              <a:t>2017/10/4</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32367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59891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252649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310111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342530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160019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364270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74123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43EEEF4-211A-4D3C-B861-FFEF345272E5}" type="datetimeFigureOut">
              <a:rPr lang="zh-CN" altLang="en-US" smtClean="0"/>
              <a:t>2017/10/4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2129809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3EEEF4-211A-4D3C-B861-FFEF345272E5}" type="datetimeFigureOut">
              <a:rPr lang="zh-CN" altLang="en-US" smtClean="0"/>
              <a:t>2017/10/4</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F0F3D02-B3B2-404B-85AE-5E0899CA6926}" type="slidenum">
              <a:rPr lang="zh-CN" altLang="en-US" smtClean="0"/>
              <a:t>‹#›</a:t>
            </a:fld>
            <a:endParaRPr lang="zh-CN" altLang="en-US"/>
          </a:p>
        </p:txBody>
      </p:sp>
    </p:spTree>
    <p:extLst>
      <p:ext uri="{BB962C8B-B14F-4D97-AF65-F5344CB8AC3E}">
        <p14:creationId xmlns:p14="http://schemas.microsoft.com/office/powerpoint/2010/main" val="31359167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76380D-1F1D-43A2-B709-5112D8A832A6}"/>
              </a:ext>
            </a:extLst>
          </p:cNvPr>
          <p:cNvSpPr>
            <a:spLocks noGrp="1"/>
          </p:cNvSpPr>
          <p:nvPr>
            <p:ph type="ctrTitle"/>
          </p:nvPr>
        </p:nvSpPr>
        <p:spPr/>
        <p:txBody>
          <a:bodyPr/>
          <a:lstStyle/>
          <a:p>
            <a:r>
              <a:rPr lang="zh-CN" altLang="en-US" dirty="0"/>
              <a:t>图论</a:t>
            </a:r>
          </a:p>
        </p:txBody>
      </p:sp>
      <p:sp>
        <p:nvSpPr>
          <p:cNvPr id="3" name="副标题 2">
            <a:extLst>
              <a:ext uri="{FF2B5EF4-FFF2-40B4-BE49-F238E27FC236}">
                <a16:creationId xmlns:a16="http://schemas.microsoft.com/office/drawing/2014/main" xmlns="" id="{56686323-D39E-4C16-A40C-2B3652D6ED98}"/>
              </a:ext>
            </a:extLst>
          </p:cNvPr>
          <p:cNvSpPr>
            <a:spLocks noGrp="1"/>
          </p:cNvSpPr>
          <p:nvPr>
            <p:ph type="subTitle" idx="1"/>
          </p:nvPr>
        </p:nvSpPr>
        <p:spPr/>
        <p:txBody>
          <a:bodyPr/>
          <a:lstStyle/>
          <a:p>
            <a:r>
              <a:rPr lang="en-US" altLang="zh-CN" dirty="0"/>
              <a:t>——alpq654321</a:t>
            </a:r>
            <a:endParaRPr lang="zh-CN" altLang="en-US" dirty="0"/>
          </a:p>
        </p:txBody>
      </p:sp>
    </p:spTree>
    <p:extLst>
      <p:ext uri="{BB962C8B-B14F-4D97-AF65-F5344CB8AC3E}">
        <p14:creationId xmlns:p14="http://schemas.microsoft.com/office/powerpoint/2010/main" val="164513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若该图是无向图，显然有</a:t>
            </a:r>
            <a:r>
              <a:rPr lang="en-US" altLang="zh-CN" dirty="0"/>
              <a:t>a[</a:t>
            </a:r>
            <a:r>
              <a:rPr lang="en-US" altLang="zh-CN" dirty="0" err="1"/>
              <a:t>i</a:t>
            </a:r>
            <a:r>
              <a:rPr lang="en-US" altLang="zh-CN" dirty="0"/>
              <a:t>][j]=a[j][</a:t>
            </a:r>
            <a:r>
              <a:rPr lang="en-US" altLang="zh-CN" dirty="0" err="1"/>
              <a:t>i</a:t>
            </a:r>
            <a:r>
              <a:rPr lang="en-US" altLang="zh-CN" dirty="0"/>
              <a:t>]</a:t>
            </a:r>
            <a:r>
              <a:rPr lang="zh-CN" altLang="en-US" dirty="0"/>
              <a:t>。</a:t>
            </a:r>
            <a:endParaRPr lang="en-US" altLang="zh-CN" dirty="0"/>
          </a:p>
          <a:p>
            <a:r>
              <a:rPr lang="zh-CN" altLang="en-US" dirty="0"/>
              <a:t>若边存在权值，则令</a:t>
            </a:r>
            <a:r>
              <a:rPr lang="en-US" altLang="zh-CN" dirty="0"/>
              <a:t>a[</a:t>
            </a:r>
            <a:r>
              <a:rPr lang="en-US" altLang="zh-CN" dirty="0" err="1"/>
              <a:t>i</a:t>
            </a:r>
            <a:r>
              <a:rPr lang="en-US" altLang="zh-CN" dirty="0"/>
              <a:t>][j]</a:t>
            </a:r>
            <a:r>
              <a:rPr lang="zh-CN" altLang="en-US" dirty="0"/>
              <a:t>为</a:t>
            </a:r>
            <a:r>
              <a:rPr lang="en-US" altLang="zh-CN" dirty="0"/>
              <a:t>(</a:t>
            </a:r>
            <a:r>
              <a:rPr lang="en-US" altLang="zh-CN" dirty="0" err="1"/>
              <a:t>i,j</a:t>
            </a:r>
            <a:r>
              <a:rPr lang="en-US" altLang="zh-CN" dirty="0"/>
              <a:t>)</a:t>
            </a:r>
            <a:r>
              <a:rPr lang="zh-CN" altLang="en-US" dirty="0"/>
              <a:t>这条边的边权，当</a:t>
            </a:r>
            <a:r>
              <a:rPr lang="en-US" altLang="zh-CN" dirty="0"/>
              <a:t>(</a:t>
            </a:r>
            <a:r>
              <a:rPr lang="en-US" altLang="zh-CN" dirty="0" err="1"/>
              <a:t>i,j</a:t>
            </a:r>
            <a:r>
              <a:rPr lang="en-US" altLang="zh-CN" dirty="0"/>
              <a:t>)</a:t>
            </a:r>
            <a:r>
              <a:rPr lang="zh-CN" altLang="en-US" dirty="0"/>
              <a:t>不存在时，我们可以令</a:t>
            </a:r>
            <a:r>
              <a:rPr lang="en-US" altLang="zh-CN" dirty="0"/>
              <a:t>a[</a:t>
            </a:r>
            <a:r>
              <a:rPr lang="en-US" altLang="zh-CN" dirty="0" err="1"/>
              <a:t>i</a:t>
            </a:r>
            <a:r>
              <a:rPr lang="en-US" altLang="zh-CN" dirty="0"/>
              <a:t>][j]</a:t>
            </a:r>
            <a:r>
              <a:rPr lang="zh-CN" altLang="en-US" dirty="0"/>
              <a:t>为负无穷或正无穷。</a:t>
            </a:r>
            <a:endParaRPr lang="en-US" altLang="zh-CN" dirty="0"/>
          </a:p>
        </p:txBody>
      </p:sp>
      <p:sp>
        <p:nvSpPr>
          <p:cNvPr id="3" name="标题 2"/>
          <p:cNvSpPr>
            <a:spLocks noGrp="1"/>
          </p:cNvSpPr>
          <p:nvPr>
            <p:ph type="title"/>
          </p:nvPr>
        </p:nvSpPr>
        <p:spPr/>
        <p:txBody>
          <a:bodyPr/>
          <a:lstStyle/>
          <a:p>
            <a:r>
              <a:rPr lang="zh-CN" altLang="en-US" dirty="0"/>
              <a:t>图的表示方式</a:t>
            </a:r>
          </a:p>
        </p:txBody>
      </p:sp>
    </p:spTree>
    <p:extLst>
      <p:ext uri="{BB962C8B-B14F-4D97-AF65-F5344CB8AC3E}">
        <p14:creationId xmlns:p14="http://schemas.microsoft.com/office/powerpoint/2010/main" val="349651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37" y="665538"/>
            <a:ext cx="4643823" cy="5916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466" y="665538"/>
            <a:ext cx="5123859" cy="5916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267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ppt_x"/>
                                          </p:val>
                                        </p:tav>
                                        <p:tav tm="100000">
                                          <p:val>
                                            <p:strVal val="#ppt_x"/>
                                          </p:val>
                                        </p:tav>
                                      </p:tavLst>
                                    </p:anim>
                                    <p:anim calcmode="lin" valueType="num">
                                      <p:cBhvr additive="base">
                                        <p:cTn id="1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邻接矩阵的优势与劣势？</a:t>
            </a:r>
            <a:endParaRPr lang="en-US" altLang="zh-CN" dirty="0"/>
          </a:p>
          <a:p>
            <a:r>
              <a:rPr lang="zh-CN" altLang="en-US" dirty="0"/>
              <a:t>方便！快捷！</a:t>
            </a:r>
            <a:endParaRPr lang="en-US" altLang="zh-CN" dirty="0"/>
          </a:p>
          <a:p>
            <a:r>
              <a:rPr lang="zh-CN" altLang="en-US" dirty="0"/>
              <a:t>需要</a:t>
            </a:r>
            <a:r>
              <a:rPr lang="en-US" altLang="zh-CN" dirty="0"/>
              <a:t>n^2</a:t>
            </a:r>
            <a:r>
              <a:rPr lang="zh-CN" altLang="en-US" dirty="0"/>
              <a:t>的空间，访问一个点的所有边时时间复杂度为</a:t>
            </a:r>
            <a:r>
              <a:rPr lang="en-US" altLang="zh-CN" dirty="0"/>
              <a:t>O(n)</a:t>
            </a:r>
            <a:r>
              <a:rPr lang="zh-CN" altLang="en-US" dirty="0"/>
              <a:t>。</a:t>
            </a:r>
            <a:endParaRPr lang="en-US" altLang="zh-CN" dirty="0"/>
          </a:p>
          <a:p>
            <a:r>
              <a:rPr lang="zh-CN" altLang="en-US" dirty="0"/>
              <a:t>适用于完全图或者稠密图中。</a:t>
            </a:r>
            <a:endParaRPr lang="en-US" altLang="zh-CN" dirty="0"/>
          </a:p>
          <a:p>
            <a:r>
              <a:rPr lang="zh-CN" altLang="en-US" dirty="0"/>
              <a:t>当图比较稀疏时，一般用邻接表，空间复杂度为</a:t>
            </a:r>
            <a:r>
              <a:rPr lang="en-US" altLang="zh-CN" dirty="0"/>
              <a:t>O(|V|+|E|)</a:t>
            </a:r>
            <a:r>
              <a:rPr lang="zh-CN" altLang="en-US" dirty="0"/>
              <a:t>！</a:t>
            </a:r>
          </a:p>
        </p:txBody>
      </p:sp>
      <p:sp>
        <p:nvSpPr>
          <p:cNvPr id="3" name="标题 2"/>
          <p:cNvSpPr>
            <a:spLocks noGrp="1"/>
          </p:cNvSpPr>
          <p:nvPr>
            <p:ph type="title"/>
          </p:nvPr>
        </p:nvSpPr>
        <p:spPr/>
        <p:txBody>
          <a:bodyPr/>
          <a:lstStyle/>
          <a:p>
            <a:r>
              <a:rPr lang="zh-CN" altLang="en-US" dirty="0"/>
              <a:t>图的表示方式</a:t>
            </a:r>
          </a:p>
        </p:txBody>
      </p:sp>
    </p:spTree>
    <p:extLst>
      <p:ext uri="{BB962C8B-B14F-4D97-AF65-F5344CB8AC3E}">
        <p14:creationId xmlns:p14="http://schemas.microsoft.com/office/powerpoint/2010/main" val="328227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024" y="620689"/>
            <a:ext cx="416242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152" y="620689"/>
            <a:ext cx="4695825"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69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ppt_x"/>
                                          </p:val>
                                        </p:tav>
                                        <p:tav tm="100000">
                                          <p:val>
                                            <p:strVal val="#ppt_x"/>
                                          </p:val>
                                        </p:tav>
                                      </p:tavLst>
                                    </p:anim>
                                    <p:anim calcmode="lin" valueType="num">
                                      <p:cBhvr additive="base">
                                        <p:cTn id="1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69AC389-9DA2-431C-93F7-C6BE00D59FFF}"/>
              </a:ext>
            </a:extLst>
          </p:cNvPr>
          <p:cNvSpPr>
            <a:spLocks noGrp="1"/>
          </p:cNvSpPr>
          <p:nvPr>
            <p:ph type="title"/>
          </p:nvPr>
        </p:nvSpPr>
        <p:spPr/>
        <p:txBody>
          <a:bodyPr/>
          <a:lstStyle/>
          <a:p>
            <a:r>
              <a:rPr lang="zh-CN" altLang="en-US" dirty="0"/>
              <a:t>最大团</a:t>
            </a:r>
            <a:r>
              <a:rPr lang="en-US" altLang="zh-CN" dirty="0"/>
              <a:t>&amp;</a:t>
            </a:r>
            <a:r>
              <a:rPr lang="zh-CN" altLang="en-US" dirty="0"/>
              <a:t>最大独立点集</a:t>
            </a:r>
          </a:p>
        </p:txBody>
      </p:sp>
      <p:sp>
        <p:nvSpPr>
          <p:cNvPr id="3" name="内容占位符 2">
            <a:extLst>
              <a:ext uri="{FF2B5EF4-FFF2-40B4-BE49-F238E27FC236}">
                <a16:creationId xmlns:a16="http://schemas.microsoft.com/office/drawing/2014/main" xmlns="" id="{7E6A9B54-1D26-421D-B749-D815D905C59B}"/>
              </a:ext>
            </a:extLst>
          </p:cNvPr>
          <p:cNvSpPr>
            <a:spLocks noGrp="1"/>
          </p:cNvSpPr>
          <p:nvPr>
            <p:ph idx="1"/>
          </p:nvPr>
        </p:nvSpPr>
        <p:spPr/>
        <p:txBody>
          <a:bodyPr/>
          <a:lstStyle/>
          <a:p>
            <a:r>
              <a:rPr lang="zh-CN" altLang="en-US" dirty="0"/>
              <a:t>选择一个图中的若干点，若任意两个点之间均有一条边联通，则这些点组成的集合是一个团。</a:t>
            </a:r>
            <a:endParaRPr lang="en-US" altLang="zh-CN" dirty="0"/>
          </a:p>
          <a:p>
            <a:r>
              <a:rPr lang="zh-CN" altLang="en-US" dirty="0"/>
              <a:t>最大团即最多的点组成的团。</a:t>
            </a:r>
            <a:endParaRPr lang="en-US" altLang="zh-CN" dirty="0"/>
          </a:p>
          <a:p>
            <a:r>
              <a:rPr lang="zh-CN" altLang="en-US" dirty="0"/>
              <a:t>选择一个图中的若干点，若任意两个点之间都没有一条边联通，则这些点组成的集合是一个独立点集。</a:t>
            </a:r>
            <a:endParaRPr lang="en-US" altLang="zh-CN" dirty="0"/>
          </a:p>
          <a:p>
            <a:r>
              <a:rPr lang="zh-CN" altLang="en-US" dirty="0"/>
              <a:t>最大独立点集即最多的点组成的独立点集。</a:t>
            </a:r>
            <a:endParaRPr lang="en-US" altLang="zh-CN" dirty="0"/>
          </a:p>
          <a:p>
            <a:r>
              <a:rPr lang="zh-CN" altLang="en-US" dirty="0"/>
              <a:t>最大团</a:t>
            </a:r>
            <a:r>
              <a:rPr lang="en-US" altLang="zh-CN" dirty="0"/>
              <a:t>=n-</a:t>
            </a:r>
            <a:r>
              <a:rPr lang="zh-CN" altLang="en-US" dirty="0"/>
              <a:t>最大独立点集。</a:t>
            </a:r>
          </a:p>
        </p:txBody>
      </p:sp>
    </p:spTree>
    <p:extLst>
      <p:ext uri="{BB962C8B-B14F-4D97-AF65-F5344CB8AC3E}">
        <p14:creationId xmlns:p14="http://schemas.microsoft.com/office/powerpoint/2010/main" val="130132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4DE642-9BB9-4AE4-8378-2771EC33AED4}"/>
              </a:ext>
            </a:extLst>
          </p:cNvPr>
          <p:cNvSpPr>
            <a:spLocks noGrp="1"/>
          </p:cNvSpPr>
          <p:nvPr>
            <p:ph type="title"/>
          </p:nvPr>
        </p:nvSpPr>
        <p:spPr/>
        <p:txBody>
          <a:bodyPr/>
          <a:lstStyle/>
          <a:p>
            <a:r>
              <a:rPr lang="en-US" altLang="zh-CN" dirty="0"/>
              <a:t>POI 18 party</a:t>
            </a:r>
            <a:endParaRPr lang="zh-CN" altLang="en-US" dirty="0"/>
          </a:p>
        </p:txBody>
      </p:sp>
      <p:sp>
        <p:nvSpPr>
          <p:cNvPr id="3" name="内容占位符 2">
            <a:extLst>
              <a:ext uri="{FF2B5EF4-FFF2-40B4-BE49-F238E27FC236}">
                <a16:creationId xmlns:a16="http://schemas.microsoft.com/office/drawing/2014/main" xmlns="" id="{032721D6-EBBC-4C7A-BBD3-739E6676AE71}"/>
              </a:ext>
            </a:extLst>
          </p:cNvPr>
          <p:cNvSpPr>
            <a:spLocks noGrp="1"/>
          </p:cNvSpPr>
          <p:nvPr>
            <p:ph idx="1"/>
          </p:nvPr>
        </p:nvSpPr>
        <p:spPr/>
        <p:txBody>
          <a:bodyPr/>
          <a:lstStyle/>
          <a:p>
            <a:r>
              <a:rPr lang="zh-CN" altLang="en-US" dirty="0"/>
              <a:t>给定一个点数为</a:t>
            </a:r>
            <a:r>
              <a:rPr lang="en-US" altLang="zh-CN" dirty="0"/>
              <a:t>3n</a:t>
            </a:r>
            <a:r>
              <a:rPr lang="zh-CN" altLang="en-US" dirty="0"/>
              <a:t>的图，保证图中存在一个点数不小于</a:t>
            </a:r>
            <a:r>
              <a:rPr lang="en-US" altLang="zh-CN" dirty="0"/>
              <a:t>2n</a:t>
            </a:r>
            <a:r>
              <a:rPr lang="zh-CN" altLang="en-US" dirty="0"/>
              <a:t>的团。</a:t>
            </a:r>
            <a:endParaRPr lang="en-US" altLang="zh-CN" dirty="0"/>
          </a:p>
          <a:p>
            <a:r>
              <a:rPr lang="zh-CN" altLang="en-US" dirty="0"/>
              <a:t>求一个点数为</a:t>
            </a:r>
            <a:r>
              <a:rPr lang="en-US" altLang="zh-CN" dirty="0"/>
              <a:t>n</a:t>
            </a:r>
            <a:r>
              <a:rPr lang="zh-CN" altLang="en-US" dirty="0"/>
              <a:t>的团。</a:t>
            </a:r>
            <a:endParaRPr lang="en-US" altLang="zh-CN" dirty="0"/>
          </a:p>
          <a:p>
            <a:r>
              <a:rPr lang="en-US" altLang="zh-CN" dirty="0"/>
              <a:t>n&lt;=1000</a:t>
            </a:r>
            <a:r>
              <a:rPr lang="zh-CN" altLang="en-US" dirty="0"/>
              <a:t>。</a:t>
            </a:r>
          </a:p>
        </p:txBody>
      </p:sp>
    </p:spTree>
    <p:extLst>
      <p:ext uri="{BB962C8B-B14F-4D97-AF65-F5344CB8AC3E}">
        <p14:creationId xmlns:p14="http://schemas.microsoft.com/office/powerpoint/2010/main" val="271959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12480D-7306-4F29-987A-756E5DACDE9C}"/>
              </a:ext>
            </a:extLst>
          </p:cNvPr>
          <p:cNvSpPr>
            <a:spLocks noGrp="1"/>
          </p:cNvSpPr>
          <p:nvPr>
            <p:ph type="title"/>
          </p:nvPr>
        </p:nvSpPr>
        <p:spPr/>
        <p:txBody>
          <a:bodyPr/>
          <a:lstStyle/>
          <a:p>
            <a:r>
              <a:rPr lang="en-US" altLang="zh-CN" dirty="0"/>
              <a:t>POI 18 party</a:t>
            </a:r>
            <a:endParaRPr lang="zh-CN" altLang="en-US" dirty="0"/>
          </a:p>
        </p:txBody>
      </p:sp>
      <p:sp>
        <p:nvSpPr>
          <p:cNvPr id="3" name="内容占位符 2">
            <a:extLst>
              <a:ext uri="{FF2B5EF4-FFF2-40B4-BE49-F238E27FC236}">
                <a16:creationId xmlns:a16="http://schemas.microsoft.com/office/drawing/2014/main" xmlns="" id="{03AB759A-CC25-4FA2-B9FD-AB82132CD26E}"/>
              </a:ext>
            </a:extLst>
          </p:cNvPr>
          <p:cNvSpPr>
            <a:spLocks noGrp="1"/>
          </p:cNvSpPr>
          <p:nvPr>
            <p:ph idx="1"/>
          </p:nvPr>
        </p:nvSpPr>
        <p:spPr/>
        <p:txBody>
          <a:bodyPr/>
          <a:lstStyle/>
          <a:p>
            <a:r>
              <a:rPr lang="zh-CN" altLang="en-US" dirty="0"/>
              <a:t>每次找一对没有边相连的点对，将它删除。</a:t>
            </a:r>
            <a:endParaRPr lang="en-US" altLang="zh-CN" dirty="0"/>
          </a:p>
          <a:p>
            <a:r>
              <a:rPr lang="zh-CN" altLang="en-US" dirty="0"/>
              <a:t>如此做</a:t>
            </a:r>
            <a:r>
              <a:rPr lang="en-US" altLang="zh-CN" dirty="0"/>
              <a:t>n</a:t>
            </a:r>
            <a:r>
              <a:rPr lang="zh-CN" altLang="en-US" dirty="0"/>
              <a:t>次，最终剩下的</a:t>
            </a:r>
            <a:r>
              <a:rPr lang="en-US" altLang="zh-CN" dirty="0"/>
              <a:t>n</a:t>
            </a:r>
            <a:r>
              <a:rPr lang="zh-CN" altLang="en-US" dirty="0"/>
              <a:t>个点一定是一个团。</a:t>
            </a:r>
          </a:p>
        </p:txBody>
      </p:sp>
    </p:spTree>
    <p:extLst>
      <p:ext uri="{BB962C8B-B14F-4D97-AF65-F5344CB8AC3E}">
        <p14:creationId xmlns:p14="http://schemas.microsoft.com/office/powerpoint/2010/main" val="1252415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4DB675-8999-446E-A676-CE27EEC96D2A}"/>
              </a:ext>
            </a:extLst>
          </p:cNvPr>
          <p:cNvSpPr>
            <a:spLocks noGrp="1"/>
          </p:cNvSpPr>
          <p:nvPr>
            <p:ph type="title"/>
          </p:nvPr>
        </p:nvSpPr>
        <p:spPr/>
        <p:txBody>
          <a:bodyPr/>
          <a:lstStyle/>
          <a:p>
            <a:r>
              <a:rPr lang="zh-CN" altLang="en-US" dirty="0"/>
              <a:t>隔壁</a:t>
            </a:r>
            <a:r>
              <a:rPr lang="en-US" altLang="zh-CN" dirty="0"/>
              <a:t>d1</a:t>
            </a:r>
            <a:r>
              <a:rPr lang="zh-CN" altLang="en-US" dirty="0"/>
              <a:t>下午</a:t>
            </a:r>
            <a:r>
              <a:rPr lang="en-US" altLang="zh-CN" dirty="0"/>
              <a:t>t1</a:t>
            </a:r>
            <a:endParaRPr lang="zh-CN" altLang="en-US" dirty="0"/>
          </a:p>
        </p:txBody>
      </p:sp>
      <p:sp>
        <p:nvSpPr>
          <p:cNvPr id="3" name="内容占位符 2">
            <a:extLst>
              <a:ext uri="{FF2B5EF4-FFF2-40B4-BE49-F238E27FC236}">
                <a16:creationId xmlns:a16="http://schemas.microsoft.com/office/drawing/2014/main" xmlns="" id="{A53F7DE3-752D-4735-B0F3-63A1A5DD8160}"/>
              </a:ext>
            </a:extLst>
          </p:cNvPr>
          <p:cNvSpPr>
            <a:spLocks noGrp="1"/>
          </p:cNvSpPr>
          <p:nvPr>
            <p:ph idx="1"/>
          </p:nvPr>
        </p:nvSpPr>
        <p:spPr/>
        <p:txBody>
          <a:bodyPr/>
          <a:lstStyle/>
          <a:p>
            <a:r>
              <a:rPr lang="zh-CN" altLang="en-US" dirty="0"/>
              <a:t>给定一张带点权和边权的图，点权和边权都是正整数。</a:t>
            </a:r>
            <a:endParaRPr lang="en-US" altLang="zh-CN" dirty="0"/>
          </a:p>
          <a:p>
            <a:r>
              <a:rPr lang="zh-CN" altLang="en-US" dirty="0"/>
              <a:t>选择这个图的一个子图，要求这个子图连通，它的价值为点权之和除以边权之和。</a:t>
            </a:r>
            <a:endParaRPr lang="en-US" altLang="zh-CN" dirty="0"/>
          </a:p>
          <a:p>
            <a:r>
              <a:rPr lang="zh-CN" altLang="en-US" dirty="0"/>
              <a:t>问这个最大价值是多少。</a:t>
            </a:r>
            <a:endParaRPr lang="en-US" altLang="zh-CN" dirty="0"/>
          </a:p>
          <a:p>
            <a:r>
              <a:rPr lang="zh-CN" altLang="en-US" dirty="0"/>
              <a:t>点数，边数</a:t>
            </a:r>
            <a:r>
              <a:rPr lang="en-US" altLang="zh-CN" dirty="0"/>
              <a:t>&lt;=100000</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948317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如果存在一个排列</a:t>
            </a:r>
            <a:r>
              <a:rPr lang="en-US" altLang="zh-CN" dirty="0"/>
              <a:t>a1,a2,…,an</a:t>
            </a:r>
            <a:r>
              <a:rPr lang="zh-CN" altLang="en-US" dirty="0"/>
              <a:t>，使得在该图中不存在</a:t>
            </a:r>
            <a:r>
              <a:rPr lang="en-US" altLang="zh-CN" dirty="0" err="1"/>
              <a:t>ai</a:t>
            </a:r>
            <a:r>
              <a:rPr lang="zh-CN" altLang="en-US" dirty="0"/>
              <a:t>到</a:t>
            </a:r>
            <a:r>
              <a:rPr lang="en-US" altLang="zh-CN" dirty="0" err="1"/>
              <a:t>aj</a:t>
            </a:r>
            <a:r>
              <a:rPr lang="zh-CN" altLang="en-US" dirty="0"/>
              <a:t>的路径</a:t>
            </a:r>
            <a:r>
              <a:rPr lang="en-US" altLang="zh-CN" dirty="0"/>
              <a:t>(</a:t>
            </a:r>
            <a:r>
              <a:rPr lang="en-US" altLang="zh-CN" dirty="0" err="1"/>
              <a:t>i</a:t>
            </a:r>
            <a:r>
              <a:rPr lang="en-US" altLang="zh-CN" dirty="0"/>
              <a:t>&gt;j)</a:t>
            </a:r>
            <a:r>
              <a:rPr lang="zh-CN" altLang="en-US" dirty="0"/>
              <a:t>，我们称这个排列为这个图的拓扑序列。</a:t>
            </a:r>
            <a:endParaRPr lang="en-US" altLang="zh-CN" dirty="0"/>
          </a:p>
        </p:txBody>
      </p:sp>
      <p:sp>
        <p:nvSpPr>
          <p:cNvPr id="3" name="标题 2"/>
          <p:cNvSpPr>
            <a:spLocks noGrp="1"/>
          </p:cNvSpPr>
          <p:nvPr>
            <p:ph type="title"/>
          </p:nvPr>
        </p:nvSpPr>
        <p:spPr/>
        <p:txBody>
          <a:bodyPr/>
          <a:lstStyle/>
          <a:p>
            <a:r>
              <a:rPr lang="zh-CN" altLang="en-US" dirty="0"/>
              <a:t>拓扑排序</a:t>
            </a:r>
          </a:p>
        </p:txBody>
      </p:sp>
    </p:spTree>
    <p:extLst>
      <p:ext uri="{BB962C8B-B14F-4D97-AF65-F5344CB8AC3E}">
        <p14:creationId xmlns:p14="http://schemas.microsoft.com/office/powerpoint/2010/main" val="179276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例如</a:t>
            </a:r>
            <a:r>
              <a:rPr lang="en-US" altLang="zh-CN" dirty="0"/>
              <a:t>v1,v2,v5,v4,v3,v7,v6</a:t>
            </a:r>
            <a:r>
              <a:rPr lang="zh-CN" altLang="en-US" dirty="0"/>
              <a:t>为该图的一个拓扑序。</a:t>
            </a:r>
          </a:p>
        </p:txBody>
      </p:sp>
      <p:sp>
        <p:nvSpPr>
          <p:cNvPr id="3" name="标题 2"/>
          <p:cNvSpPr>
            <a:spLocks noGrp="1"/>
          </p:cNvSpPr>
          <p:nvPr>
            <p:ph type="title"/>
          </p:nvPr>
        </p:nvSpPr>
        <p:spPr/>
        <p:txBody>
          <a:bodyPr/>
          <a:lstStyle/>
          <a:p>
            <a:r>
              <a:rPr lang="zh-CN" altLang="en-US" dirty="0"/>
              <a:t>拓扑排序</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3" y="1628800"/>
            <a:ext cx="3952875"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785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 calcmode="lin" valueType="num">
                                      <p:cBhvr additive="base">
                                        <p:cTn id="1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一个图由点的集合与边的集合构成。</a:t>
            </a:r>
            <a:endParaRPr lang="en-US" altLang="zh-CN" dirty="0"/>
          </a:p>
          <a:p>
            <a:r>
              <a:rPr lang="zh-CN" altLang="en-US" dirty="0"/>
              <a:t>一条连接</a:t>
            </a:r>
            <a:r>
              <a:rPr lang="en-US" altLang="zh-CN" dirty="0" err="1"/>
              <a:t>u,v</a:t>
            </a:r>
            <a:r>
              <a:rPr lang="zh-CN" altLang="en-US" dirty="0"/>
              <a:t>的边用</a:t>
            </a:r>
            <a:r>
              <a:rPr lang="en-US" altLang="zh-CN" dirty="0"/>
              <a:t>(</a:t>
            </a:r>
            <a:r>
              <a:rPr lang="en-US" altLang="zh-CN" dirty="0" err="1"/>
              <a:t>u,v</a:t>
            </a:r>
            <a:r>
              <a:rPr lang="en-US" altLang="zh-CN" dirty="0"/>
              <a:t>)</a:t>
            </a:r>
            <a:r>
              <a:rPr lang="zh-CN" altLang="en-US" dirty="0"/>
              <a:t>表示，当</a:t>
            </a:r>
            <a:r>
              <a:rPr lang="en-US" altLang="zh-CN" dirty="0"/>
              <a:t>u=v</a:t>
            </a:r>
            <a:r>
              <a:rPr lang="zh-CN" altLang="en-US" dirty="0"/>
              <a:t>时存在自环。</a:t>
            </a:r>
            <a:endParaRPr lang="en-US" altLang="zh-CN" dirty="0"/>
          </a:p>
          <a:p>
            <a:r>
              <a:rPr lang="zh-CN" altLang="en-US" dirty="0"/>
              <a:t>在有向图中所有边都是有向的，也就是说</a:t>
            </a:r>
            <a:r>
              <a:rPr lang="en-US" altLang="zh-CN" dirty="0"/>
              <a:t>(</a:t>
            </a:r>
            <a:r>
              <a:rPr lang="en-US" altLang="zh-CN" dirty="0" err="1"/>
              <a:t>u,v</a:t>
            </a:r>
            <a:r>
              <a:rPr lang="en-US" altLang="zh-CN" dirty="0"/>
              <a:t>)</a:t>
            </a:r>
            <a:r>
              <a:rPr lang="zh-CN" altLang="en-US" dirty="0"/>
              <a:t>≠</a:t>
            </a:r>
            <a:r>
              <a:rPr lang="en-US" altLang="zh-CN" dirty="0"/>
              <a:t>(</a:t>
            </a:r>
            <a:r>
              <a:rPr lang="en-US" altLang="zh-CN" dirty="0" err="1"/>
              <a:t>v,u</a:t>
            </a:r>
            <a:r>
              <a:rPr lang="en-US" altLang="zh-CN" dirty="0"/>
              <a:t>)</a:t>
            </a:r>
            <a:r>
              <a:rPr lang="zh-CN" altLang="en-US" dirty="0"/>
              <a:t>。</a:t>
            </a:r>
            <a:endParaRPr lang="en-US" altLang="zh-CN" dirty="0"/>
          </a:p>
          <a:p>
            <a:r>
              <a:rPr lang="zh-CN" altLang="en-US" dirty="0"/>
              <a:t>在无向图中所有边都是无向的，也就是说</a:t>
            </a:r>
            <a:r>
              <a:rPr lang="en-US" altLang="zh-CN" dirty="0"/>
              <a:t>(</a:t>
            </a:r>
            <a:r>
              <a:rPr lang="en-US" altLang="zh-CN" dirty="0" err="1"/>
              <a:t>u,v</a:t>
            </a:r>
            <a:r>
              <a:rPr lang="en-US" altLang="zh-CN" dirty="0"/>
              <a:t>)=(</a:t>
            </a:r>
            <a:r>
              <a:rPr lang="en-US" altLang="zh-CN" dirty="0" err="1"/>
              <a:t>v,u</a:t>
            </a:r>
            <a:r>
              <a:rPr lang="en-US" altLang="zh-CN" dirty="0"/>
              <a:t>)</a:t>
            </a:r>
            <a:r>
              <a:rPr lang="zh-CN" altLang="en-US" dirty="0"/>
              <a:t>。</a:t>
            </a:r>
            <a:endParaRPr lang="en-US" altLang="zh-CN" dirty="0"/>
          </a:p>
          <a:p>
            <a:r>
              <a:rPr lang="zh-CN" altLang="en-US" dirty="0"/>
              <a:t>定义一个点</a:t>
            </a:r>
            <a:r>
              <a:rPr lang="en-US" altLang="zh-CN" dirty="0"/>
              <a:t>v</a:t>
            </a:r>
            <a:r>
              <a:rPr lang="zh-CN" altLang="en-US" dirty="0"/>
              <a:t>的入度为</a:t>
            </a:r>
            <a:r>
              <a:rPr lang="en-US" altLang="zh-CN" dirty="0"/>
              <a:t>(</a:t>
            </a:r>
            <a:r>
              <a:rPr lang="en-US" altLang="zh-CN" dirty="0" err="1"/>
              <a:t>u,v</a:t>
            </a:r>
            <a:r>
              <a:rPr lang="en-US" altLang="zh-CN" dirty="0"/>
              <a:t>)</a:t>
            </a:r>
            <a:r>
              <a:rPr lang="zh-CN" altLang="en-US" dirty="0"/>
              <a:t>中</a:t>
            </a:r>
            <a:r>
              <a:rPr lang="en-US" altLang="zh-CN" dirty="0"/>
              <a:t>u</a:t>
            </a:r>
            <a:r>
              <a:rPr lang="zh-CN" altLang="en-US" dirty="0"/>
              <a:t>的个数。</a:t>
            </a:r>
            <a:endParaRPr lang="en-US" altLang="zh-CN" dirty="0"/>
          </a:p>
          <a:p>
            <a:r>
              <a:rPr lang="zh-CN" altLang="en-US" dirty="0"/>
              <a:t>定义一个点</a:t>
            </a:r>
            <a:r>
              <a:rPr lang="en-US" altLang="zh-CN" dirty="0"/>
              <a:t>u</a:t>
            </a:r>
            <a:r>
              <a:rPr lang="zh-CN" altLang="en-US" dirty="0"/>
              <a:t>的出度为</a:t>
            </a:r>
            <a:r>
              <a:rPr lang="en-US" altLang="zh-CN" dirty="0"/>
              <a:t>(</a:t>
            </a:r>
            <a:r>
              <a:rPr lang="en-US" altLang="zh-CN" dirty="0" err="1"/>
              <a:t>u,v</a:t>
            </a:r>
            <a:r>
              <a:rPr lang="en-US" altLang="zh-CN" dirty="0"/>
              <a:t>)</a:t>
            </a:r>
            <a:r>
              <a:rPr lang="zh-CN" altLang="en-US" dirty="0"/>
              <a:t>中</a:t>
            </a:r>
            <a:r>
              <a:rPr lang="en-US" altLang="zh-CN" dirty="0"/>
              <a:t>v</a:t>
            </a:r>
            <a:r>
              <a:rPr lang="zh-CN" altLang="en-US" dirty="0"/>
              <a:t>的个数。</a:t>
            </a:r>
          </a:p>
        </p:txBody>
      </p:sp>
      <p:sp>
        <p:nvSpPr>
          <p:cNvPr id="3" name="标题 2"/>
          <p:cNvSpPr>
            <a:spLocks noGrp="1"/>
          </p:cNvSpPr>
          <p:nvPr>
            <p:ph type="title"/>
          </p:nvPr>
        </p:nvSpPr>
        <p:spPr/>
        <p:txBody>
          <a:bodyPr/>
          <a:lstStyle/>
          <a:p>
            <a:r>
              <a:rPr lang="zh-CN" altLang="en-US" dirty="0"/>
              <a:t>图的定义</a:t>
            </a:r>
          </a:p>
        </p:txBody>
      </p:sp>
    </p:spTree>
    <p:extLst>
      <p:ext uri="{BB962C8B-B14F-4D97-AF65-F5344CB8AC3E}">
        <p14:creationId xmlns:p14="http://schemas.microsoft.com/office/powerpoint/2010/main" val="250019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我们每次寻找入度为</a:t>
            </a:r>
            <a:r>
              <a:rPr lang="en-US" altLang="zh-CN" dirty="0"/>
              <a:t>0</a:t>
            </a:r>
            <a:r>
              <a:rPr lang="zh-CN" altLang="en-US" dirty="0"/>
              <a:t>的点加入序列中。</a:t>
            </a:r>
            <a:endParaRPr lang="en-US" altLang="zh-CN" dirty="0"/>
          </a:p>
          <a:p>
            <a:r>
              <a:rPr lang="zh-CN" altLang="en-US" dirty="0"/>
              <a:t>并将当前点连接的所有边均删除，更新其它点的度数。</a:t>
            </a:r>
            <a:endParaRPr lang="en-US" altLang="zh-CN" dirty="0"/>
          </a:p>
          <a:p>
            <a:r>
              <a:rPr lang="zh-CN" altLang="en-US" dirty="0"/>
              <a:t>由于每条边至多被删除一次。</a:t>
            </a:r>
            <a:endParaRPr lang="en-US" altLang="zh-CN" dirty="0"/>
          </a:p>
          <a:p>
            <a:r>
              <a:rPr lang="zh-CN" altLang="en-US" dirty="0"/>
              <a:t>因此这个时间复杂度是</a:t>
            </a:r>
            <a:r>
              <a:rPr lang="en-US" altLang="zh-CN" dirty="0"/>
              <a:t>O(|E|)</a:t>
            </a:r>
            <a:r>
              <a:rPr lang="zh-CN" altLang="en-US" dirty="0"/>
              <a:t>的。</a:t>
            </a:r>
            <a:endParaRPr lang="en-US" altLang="zh-CN" dirty="0"/>
          </a:p>
        </p:txBody>
      </p:sp>
      <p:sp>
        <p:nvSpPr>
          <p:cNvPr id="3" name="标题 2"/>
          <p:cNvSpPr>
            <a:spLocks noGrp="1"/>
          </p:cNvSpPr>
          <p:nvPr>
            <p:ph type="title"/>
          </p:nvPr>
        </p:nvSpPr>
        <p:spPr/>
        <p:txBody>
          <a:bodyPr/>
          <a:lstStyle/>
          <a:p>
            <a:r>
              <a:rPr lang="zh-CN" altLang="en-US" dirty="0"/>
              <a:t>拓扑排序</a:t>
            </a:r>
          </a:p>
        </p:txBody>
      </p:sp>
    </p:spTree>
    <p:extLst>
      <p:ext uri="{BB962C8B-B14F-4D97-AF65-F5344CB8AC3E}">
        <p14:creationId xmlns:p14="http://schemas.microsoft.com/office/powerpoint/2010/main" val="247124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6623F2-A015-45EA-9E49-B5A30FE0E6CF}"/>
              </a:ext>
            </a:extLst>
          </p:cNvPr>
          <p:cNvSpPr>
            <a:spLocks noGrp="1"/>
          </p:cNvSpPr>
          <p:nvPr>
            <p:ph type="title"/>
          </p:nvPr>
        </p:nvSpPr>
        <p:spPr/>
        <p:txBody>
          <a:bodyPr/>
          <a:lstStyle/>
          <a:p>
            <a:r>
              <a:rPr lang="zh-CN" altLang="en-US" dirty="0"/>
              <a:t>拓扑排序计数</a:t>
            </a:r>
          </a:p>
        </p:txBody>
      </p:sp>
      <p:sp>
        <p:nvSpPr>
          <p:cNvPr id="3" name="内容占位符 2">
            <a:extLst>
              <a:ext uri="{FF2B5EF4-FFF2-40B4-BE49-F238E27FC236}">
                <a16:creationId xmlns:a16="http://schemas.microsoft.com/office/drawing/2014/main" xmlns="" id="{8FC027A9-A962-47CD-882E-3D5F9B3521D1}"/>
              </a:ext>
            </a:extLst>
          </p:cNvPr>
          <p:cNvSpPr>
            <a:spLocks noGrp="1"/>
          </p:cNvSpPr>
          <p:nvPr>
            <p:ph idx="1"/>
          </p:nvPr>
        </p:nvSpPr>
        <p:spPr/>
        <p:txBody>
          <a:bodyPr/>
          <a:lstStyle/>
          <a:p>
            <a:r>
              <a:rPr lang="zh-CN" altLang="en-US" dirty="0"/>
              <a:t>给定一个图，求拓扑排序的方案总数。</a:t>
            </a:r>
            <a:endParaRPr lang="en-US" altLang="zh-CN" dirty="0"/>
          </a:p>
          <a:p>
            <a:r>
              <a:rPr lang="zh-CN" altLang="en-US" dirty="0"/>
              <a:t>保证答案不超过</a:t>
            </a:r>
            <a:r>
              <a:rPr lang="en-US" altLang="zh-CN" dirty="0"/>
              <a:t>10^5</a:t>
            </a:r>
            <a:r>
              <a:rPr lang="zh-CN" altLang="en-US" dirty="0"/>
              <a:t>。</a:t>
            </a:r>
            <a:endParaRPr lang="en-US" altLang="zh-CN" dirty="0"/>
          </a:p>
          <a:p>
            <a:r>
              <a:rPr lang="zh-CN" altLang="en-US" dirty="0"/>
              <a:t>保证答案不超过</a:t>
            </a:r>
            <a:r>
              <a:rPr lang="en-US" altLang="zh-CN" dirty="0"/>
              <a:t>10^18</a:t>
            </a:r>
            <a:r>
              <a:rPr lang="zh-CN" altLang="en-US" dirty="0"/>
              <a:t>。</a:t>
            </a:r>
          </a:p>
        </p:txBody>
      </p:sp>
    </p:spTree>
    <p:extLst>
      <p:ext uri="{BB962C8B-B14F-4D97-AF65-F5344CB8AC3E}">
        <p14:creationId xmlns:p14="http://schemas.microsoft.com/office/powerpoint/2010/main" val="413461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5CEBA88-3AB9-434F-AE9C-BBB7D50BF3A2}"/>
              </a:ext>
            </a:extLst>
          </p:cNvPr>
          <p:cNvSpPr>
            <a:spLocks noGrp="1"/>
          </p:cNvSpPr>
          <p:nvPr>
            <p:ph type="title"/>
          </p:nvPr>
        </p:nvSpPr>
        <p:spPr/>
        <p:txBody>
          <a:bodyPr/>
          <a:lstStyle/>
          <a:p>
            <a:r>
              <a:rPr lang="zh-CN" altLang="en-US" dirty="0"/>
              <a:t>求“割点”</a:t>
            </a:r>
          </a:p>
        </p:txBody>
      </p:sp>
      <p:sp>
        <p:nvSpPr>
          <p:cNvPr id="3" name="内容占位符 2">
            <a:extLst>
              <a:ext uri="{FF2B5EF4-FFF2-40B4-BE49-F238E27FC236}">
                <a16:creationId xmlns:a16="http://schemas.microsoft.com/office/drawing/2014/main" xmlns="" id="{8397D4A6-318E-449D-B965-438AAAB7588F}"/>
              </a:ext>
            </a:extLst>
          </p:cNvPr>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条边的拓扑图（保证</a:t>
            </a:r>
            <a:r>
              <a:rPr lang="en-US" altLang="zh-CN" dirty="0"/>
              <a:t>1</a:t>
            </a:r>
            <a:r>
              <a:rPr lang="zh-CN" altLang="en-US" dirty="0"/>
              <a:t>号点能走到</a:t>
            </a:r>
            <a:r>
              <a:rPr lang="en-US" altLang="zh-CN" dirty="0"/>
              <a:t>n</a:t>
            </a:r>
            <a:r>
              <a:rPr lang="zh-CN" altLang="en-US" dirty="0"/>
              <a:t>号点），求存在多少点，将其删去后</a:t>
            </a:r>
            <a:r>
              <a:rPr lang="en-US" altLang="zh-CN" dirty="0"/>
              <a:t>1</a:t>
            </a:r>
            <a:r>
              <a:rPr lang="zh-CN" altLang="en-US" dirty="0"/>
              <a:t>号点走不到</a:t>
            </a:r>
            <a:r>
              <a:rPr lang="en-US" altLang="zh-CN" dirty="0"/>
              <a:t>n</a:t>
            </a:r>
            <a:r>
              <a:rPr lang="zh-CN" altLang="en-US" dirty="0"/>
              <a:t>号点。</a:t>
            </a:r>
            <a:endParaRPr lang="en-US" altLang="zh-CN" dirty="0"/>
          </a:p>
          <a:p>
            <a:r>
              <a:rPr lang="en-US" altLang="zh-CN" dirty="0"/>
              <a:t>n</a:t>
            </a:r>
            <a:r>
              <a:rPr lang="zh-CN" altLang="en-US" dirty="0"/>
              <a:t>，</a:t>
            </a:r>
            <a:r>
              <a:rPr lang="en-US" altLang="zh-CN" dirty="0"/>
              <a:t>m&lt;=100000</a:t>
            </a:r>
            <a:r>
              <a:rPr lang="zh-CN" altLang="en-US" dirty="0"/>
              <a:t>。</a:t>
            </a:r>
          </a:p>
        </p:txBody>
      </p:sp>
    </p:spTree>
    <p:extLst>
      <p:ext uri="{BB962C8B-B14F-4D97-AF65-F5344CB8AC3E}">
        <p14:creationId xmlns:p14="http://schemas.microsoft.com/office/powerpoint/2010/main" val="377604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A655B2-181E-41C0-81FD-954885EF1733}"/>
              </a:ext>
            </a:extLst>
          </p:cNvPr>
          <p:cNvSpPr>
            <a:spLocks noGrp="1"/>
          </p:cNvSpPr>
          <p:nvPr>
            <p:ph type="title"/>
          </p:nvPr>
        </p:nvSpPr>
        <p:spPr/>
        <p:txBody>
          <a:bodyPr/>
          <a:lstStyle/>
          <a:p>
            <a:r>
              <a:rPr lang="zh-CN" altLang="en-US" dirty="0"/>
              <a:t>求“割点”</a:t>
            </a:r>
          </a:p>
        </p:txBody>
      </p:sp>
      <p:sp>
        <p:nvSpPr>
          <p:cNvPr id="3" name="内容占位符 2">
            <a:extLst>
              <a:ext uri="{FF2B5EF4-FFF2-40B4-BE49-F238E27FC236}">
                <a16:creationId xmlns:a16="http://schemas.microsoft.com/office/drawing/2014/main" xmlns="" id="{54601D74-8537-4976-A8F5-73060FB2BB88}"/>
              </a:ext>
            </a:extLst>
          </p:cNvPr>
          <p:cNvSpPr>
            <a:spLocks noGrp="1"/>
          </p:cNvSpPr>
          <p:nvPr>
            <p:ph idx="1"/>
          </p:nvPr>
        </p:nvSpPr>
        <p:spPr/>
        <p:txBody>
          <a:bodyPr/>
          <a:lstStyle/>
          <a:p>
            <a:r>
              <a:rPr lang="zh-CN" altLang="en-US" dirty="0"/>
              <a:t>这个题和图论没啥关系</a:t>
            </a:r>
            <a:r>
              <a:rPr lang="en-US" altLang="zh-CN" dirty="0"/>
              <a:t>……</a:t>
            </a:r>
          </a:p>
          <a:p>
            <a:r>
              <a:rPr lang="zh-CN" altLang="en-US" dirty="0"/>
              <a:t>令</a:t>
            </a:r>
            <a:r>
              <a:rPr lang="en-US" altLang="zh-CN" dirty="0"/>
              <a:t>S[</a:t>
            </a:r>
            <a:r>
              <a:rPr lang="en-US" altLang="zh-CN" dirty="0" err="1"/>
              <a:t>i</a:t>
            </a:r>
            <a:r>
              <a:rPr lang="en-US" altLang="zh-CN" dirty="0"/>
              <a:t>]</a:t>
            </a:r>
            <a:r>
              <a:rPr lang="zh-CN" altLang="en-US" dirty="0"/>
              <a:t>表示从</a:t>
            </a:r>
            <a:r>
              <a:rPr lang="en-US" altLang="zh-CN" dirty="0"/>
              <a:t>1</a:t>
            </a:r>
            <a:r>
              <a:rPr lang="zh-CN" altLang="en-US" dirty="0"/>
              <a:t>号点走到</a:t>
            </a:r>
            <a:r>
              <a:rPr lang="en-US" altLang="zh-CN" dirty="0" err="1"/>
              <a:t>i</a:t>
            </a:r>
            <a:r>
              <a:rPr lang="zh-CN" altLang="en-US" dirty="0"/>
              <a:t>号点的方案总数，令</a:t>
            </a:r>
            <a:r>
              <a:rPr lang="en-US" altLang="zh-CN" dirty="0"/>
              <a:t>T[</a:t>
            </a:r>
            <a:r>
              <a:rPr lang="en-US" altLang="zh-CN" dirty="0" err="1"/>
              <a:t>i</a:t>
            </a:r>
            <a:r>
              <a:rPr lang="en-US" altLang="zh-CN" dirty="0"/>
              <a:t>]</a:t>
            </a:r>
            <a:r>
              <a:rPr lang="zh-CN" altLang="en-US" dirty="0"/>
              <a:t>表示从</a:t>
            </a:r>
            <a:r>
              <a:rPr lang="en-US" altLang="zh-CN" dirty="0"/>
              <a:t>n</a:t>
            </a:r>
            <a:r>
              <a:rPr lang="zh-CN" altLang="en-US" dirty="0"/>
              <a:t>号点反向走到</a:t>
            </a:r>
            <a:r>
              <a:rPr lang="en-US" altLang="zh-CN" dirty="0" err="1"/>
              <a:t>i</a:t>
            </a:r>
            <a:r>
              <a:rPr lang="zh-CN" altLang="en-US" dirty="0"/>
              <a:t>号点的方案总数。（这个可以用动态规划求出）</a:t>
            </a:r>
            <a:endParaRPr lang="en-US" altLang="zh-CN" dirty="0"/>
          </a:p>
          <a:p>
            <a:r>
              <a:rPr lang="zh-CN" altLang="en-US" dirty="0"/>
              <a:t>对于一个点</a:t>
            </a:r>
            <a:r>
              <a:rPr lang="en-US" altLang="zh-CN" dirty="0" err="1"/>
              <a:t>i</a:t>
            </a:r>
            <a:r>
              <a:rPr lang="zh-CN" altLang="en-US" dirty="0"/>
              <a:t>，若</a:t>
            </a:r>
            <a:r>
              <a:rPr lang="en-US" altLang="zh-CN" dirty="0"/>
              <a:t>S[</a:t>
            </a:r>
            <a:r>
              <a:rPr lang="en-US" altLang="zh-CN" dirty="0" err="1"/>
              <a:t>i</a:t>
            </a:r>
            <a:r>
              <a:rPr lang="en-US" altLang="zh-CN" dirty="0"/>
              <a:t>]*T[</a:t>
            </a:r>
            <a:r>
              <a:rPr lang="en-US" altLang="zh-CN" dirty="0" err="1"/>
              <a:t>i</a:t>
            </a:r>
            <a:r>
              <a:rPr lang="en-US" altLang="zh-CN" dirty="0"/>
              <a:t>]=S[n]</a:t>
            </a:r>
            <a:r>
              <a:rPr lang="zh-CN" altLang="en-US" dirty="0"/>
              <a:t>，则它是割点。</a:t>
            </a:r>
          </a:p>
        </p:txBody>
      </p:sp>
    </p:spTree>
    <p:extLst>
      <p:ext uri="{BB962C8B-B14F-4D97-AF65-F5344CB8AC3E}">
        <p14:creationId xmlns:p14="http://schemas.microsoft.com/office/powerpoint/2010/main" val="107584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给定一张带边权的图与两个点</a:t>
            </a:r>
            <a:r>
              <a:rPr lang="en-US" altLang="zh-CN" dirty="0" err="1"/>
              <a:t>u,v</a:t>
            </a:r>
            <a:r>
              <a:rPr lang="en-US" altLang="zh-CN" dirty="0"/>
              <a:t>,</a:t>
            </a:r>
            <a:r>
              <a:rPr lang="zh-CN" altLang="en-US" dirty="0"/>
              <a:t>询问</a:t>
            </a:r>
            <a:r>
              <a:rPr lang="en-US" altLang="zh-CN" dirty="0"/>
              <a:t>u</a:t>
            </a:r>
            <a:r>
              <a:rPr lang="zh-CN" altLang="en-US" dirty="0"/>
              <a:t>到</a:t>
            </a:r>
            <a:r>
              <a:rPr lang="en-US" altLang="zh-CN" dirty="0"/>
              <a:t>v</a:t>
            </a:r>
            <a:r>
              <a:rPr lang="zh-CN" altLang="en-US" dirty="0"/>
              <a:t>的所有路径中最短的那条是多少。</a:t>
            </a:r>
          </a:p>
        </p:txBody>
      </p:sp>
      <p:sp>
        <p:nvSpPr>
          <p:cNvPr id="3" name="标题 2"/>
          <p:cNvSpPr>
            <a:spLocks noGrp="1"/>
          </p:cNvSpPr>
          <p:nvPr>
            <p:ph type="title"/>
          </p:nvPr>
        </p:nvSpPr>
        <p:spPr/>
        <p:txBody>
          <a:bodyPr/>
          <a:lstStyle/>
          <a:p>
            <a:r>
              <a:rPr lang="zh-CN" altLang="en-US" dirty="0"/>
              <a:t>最短路</a:t>
            </a:r>
          </a:p>
        </p:txBody>
      </p:sp>
    </p:spTree>
    <p:extLst>
      <p:ext uri="{BB962C8B-B14F-4D97-AF65-F5344CB8AC3E}">
        <p14:creationId xmlns:p14="http://schemas.microsoft.com/office/powerpoint/2010/main" val="43201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令</a:t>
            </a:r>
            <a:r>
              <a:rPr lang="en-US" altLang="zh-CN" dirty="0"/>
              <a:t>dis[</a:t>
            </a:r>
            <a:r>
              <a:rPr lang="en-US" altLang="zh-CN" dirty="0" err="1"/>
              <a:t>i</a:t>
            </a:r>
            <a:r>
              <a:rPr lang="en-US" altLang="zh-CN" dirty="0"/>
              <a:t>]</a:t>
            </a:r>
            <a:r>
              <a:rPr lang="zh-CN" altLang="en-US" dirty="0"/>
              <a:t>表示当前</a:t>
            </a:r>
            <a:r>
              <a:rPr lang="en-US" altLang="zh-CN" dirty="0"/>
              <a:t>u</a:t>
            </a:r>
            <a:r>
              <a:rPr lang="zh-CN" altLang="en-US" dirty="0"/>
              <a:t>到</a:t>
            </a:r>
            <a:r>
              <a:rPr lang="en-US" altLang="zh-CN" dirty="0" err="1"/>
              <a:t>i</a:t>
            </a:r>
            <a:r>
              <a:rPr lang="zh-CN" altLang="en-US" dirty="0"/>
              <a:t>的最短路是多少。</a:t>
            </a:r>
            <a:endParaRPr lang="en-US" altLang="zh-CN" dirty="0"/>
          </a:p>
          <a:p>
            <a:r>
              <a:rPr lang="zh-CN" altLang="en-US" dirty="0"/>
              <a:t>①将</a:t>
            </a:r>
            <a:r>
              <a:rPr lang="en-US" altLang="zh-CN" dirty="0"/>
              <a:t>dis[u]=0,dis[</a:t>
            </a:r>
            <a:r>
              <a:rPr lang="en-US" altLang="zh-CN" dirty="0" err="1"/>
              <a:t>i</a:t>
            </a:r>
            <a:r>
              <a:rPr lang="en-US" altLang="zh-CN" dirty="0"/>
              <a:t>]=</a:t>
            </a:r>
            <a:r>
              <a:rPr lang="en-US" altLang="zh-CN" dirty="0" err="1"/>
              <a:t>inf</a:t>
            </a:r>
            <a:r>
              <a:rPr lang="en-US" altLang="zh-CN" dirty="0"/>
              <a:t>(</a:t>
            </a:r>
            <a:r>
              <a:rPr lang="en-US" altLang="zh-CN" dirty="0" err="1"/>
              <a:t>i</a:t>
            </a:r>
            <a:r>
              <a:rPr lang="en-US" altLang="zh-CN" dirty="0"/>
              <a:t>!=u)</a:t>
            </a:r>
            <a:r>
              <a:rPr lang="zh-CN" altLang="en-US" dirty="0"/>
              <a:t>。</a:t>
            </a:r>
            <a:endParaRPr lang="en-US" altLang="zh-CN" dirty="0"/>
          </a:p>
          <a:p>
            <a:r>
              <a:rPr lang="zh-CN" altLang="en-US" dirty="0"/>
              <a:t>②寻找最小的</a:t>
            </a:r>
            <a:r>
              <a:rPr lang="en-US" altLang="zh-CN" dirty="0"/>
              <a:t>dis[x]</a:t>
            </a:r>
            <a:r>
              <a:rPr lang="zh-CN" altLang="en-US" dirty="0"/>
              <a:t>且</a:t>
            </a:r>
            <a:r>
              <a:rPr lang="en-US" altLang="zh-CN" dirty="0"/>
              <a:t>x</a:t>
            </a:r>
            <a:r>
              <a:rPr lang="zh-CN" altLang="en-US" dirty="0"/>
              <a:t>曾经没被找到过。</a:t>
            </a:r>
            <a:endParaRPr lang="en-US" altLang="zh-CN" dirty="0"/>
          </a:p>
          <a:p>
            <a:r>
              <a:rPr lang="zh-CN" altLang="en-US" dirty="0"/>
              <a:t>③若</a:t>
            </a:r>
            <a:r>
              <a:rPr lang="en-US" altLang="zh-CN" dirty="0"/>
              <a:t>x=v</a:t>
            </a:r>
            <a:r>
              <a:rPr lang="zh-CN" altLang="en-US" dirty="0"/>
              <a:t>，输出答案并退出。</a:t>
            </a:r>
            <a:endParaRPr lang="en-US" altLang="zh-CN" dirty="0"/>
          </a:p>
          <a:p>
            <a:r>
              <a:rPr lang="zh-CN" altLang="en-US" dirty="0"/>
              <a:t>④枚举</a:t>
            </a:r>
            <a:r>
              <a:rPr lang="en-US" altLang="zh-CN" dirty="0"/>
              <a:t>x</a:t>
            </a:r>
            <a:r>
              <a:rPr lang="zh-CN" altLang="en-US" dirty="0"/>
              <a:t>的所有边，用</a:t>
            </a:r>
            <a:r>
              <a:rPr lang="en-US" altLang="zh-CN" dirty="0"/>
              <a:t>dis[x]</a:t>
            </a:r>
            <a:r>
              <a:rPr lang="zh-CN" altLang="en-US" dirty="0"/>
              <a:t>去更新其余</a:t>
            </a:r>
            <a:r>
              <a:rPr lang="en-US" altLang="zh-CN" dirty="0"/>
              <a:t>dis[]</a:t>
            </a:r>
            <a:r>
              <a:rPr lang="zh-CN" altLang="en-US" dirty="0"/>
              <a:t>，回到步骤②。</a:t>
            </a:r>
            <a:endParaRPr lang="en-US" altLang="zh-CN" dirty="0"/>
          </a:p>
          <a:p>
            <a:r>
              <a:rPr lang="zh-CN" altLang="en-US" dirty="0"/>
              <a:t>时间复杂度为</a:t>
            </a:r>
            <a:r>
              <a:rPr lang="en-US" altLang="zh-CN" dirty="0"/>
              <a:t>n^2</a:t>
            </a:r>
            <a:r>
              <a:rPr lang="zh-CN" altLang="en-US" dirty="0"/>
              <a:t>。</a:t>
            </a:r>
            <a:endParaRPr lang="en-US" altLang="zh-CN" dirty="0"/>
          </a:p>
          <a:p>
            <a:r>
              <a:rPr lang="zh-CN" altLang="en-US" dirty="0"/>
              <a:t>使用范围：不存在负权边。</a:t>
            </a:r>
            <a:endParaRPr lang="en-US" altLang="zh-CN" dirty="0"/>
          </a:p>
        </p:txBody>
      </p:sp>
      <p:sp>
        <p:nvSpPr>
          <p:cNvPr id="3" name="标题 2"/>
          <p:cNvSpPr>
            <a:spLocks noGrp="1"/>
          </p:cNvSpPr>
          <p:nvPr>
            <p:ph type="title"/>
          </p:nvPr>
        </p:nvSpPr>
        <p:spPr/>
        <p:txBody>
          <a:bodyPr/>
          <a:lstStyle/>
          <a:p>
            <a:r>
              <a:rPr lang="en-US" altLang="zh-CN" dirty="0" err="1"/>
              <a:t>dijkstra</a:t>
            </a:r>
            <a:endParaRPr lang="zh-CN" altLang="en-US" dirty="0"/>
          </a:p>
        </p:txBody>
      </p:sp>
    </p:spTree>
    <p:extLst>
      <p:ext uri="{BB962C8B-B14F-4D97-AF65-F5344CB8AC3E}">
        <p14:creationId xmlns:p14="http://schemas.microsoft.com/office/powerpoint/2010/main" val="46482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令</a:t>
            </a:r>
            <a:r>
              <a:rPr lang="en-US" altLang="zh-CN" dirty="0"/>
              <a:t>dis[</a:t>
            </a:r>
            <a:r>
              <a:rPr lang="en-US" altLang="zh-CN" dirty="0" err="1"/>
              <a:t>i</a:t>
            </a:r>
            <a:r>
              <a:rPr lang="en-US" altLang="zh-CN" dirty="0"/>
              <a:t>]</a:t>
            </a:r>
            <a:r>
              <a:rPr lang="zh-CN" altLang="en-US" dirty="0"/>
              <a:t>表示当前</a:t>
            </a:r>
            <a:r>
              <a:rPr lang="en-US" altLang="zh-CN" dirty="0"/>
              <a:t>u</a:t>
            </a:r>
            <a:r>
              <a:rPr lang="zh-CN" altLang="en-US" dirty="0"/>
              <a:t>到</a:t>
            </a:r>
            <a:r>
              <a:rPr lang="en-US" altLang="zh-CN" dirty="0" err="1"/>
              <a:t>i</a:t>
            </a:r>
            <a:r>
              <a:rPr lang="zh-CN" altLang="en-US" dirty="0"/>
              <a:t>的最短路是多少。</a:t>
            </a:r>
            <a:endParaRPr lang="en-US" altLang="zh-CN" dirty="0"/>
          </a:p>
          <a:p>
            <a:r>
              <a:rPr lang="zh-CN" altLang="en-US" dirty="0"/>
              <a:t>①将</a:t>
            </a:r>
            <a:r>
              <a:rPr lang="en-US" altLang="zh-CN" dirty="0"/>
              <a:t>dis[u]=0,dis[</a:t>
            </a:r>
            <a:r>
              <a:rPr lang="en-US" altLang="zh-CN" dirty="0" err="1"/>
              <a:t>i</a:t>
            </a:r>
            <a:r>
              <a:rPr lang="en-US" altLang="zh-CN" dirty="0"/>
              <a:t>]=</a:t>
            </a:r>
            <a:r>
              <a:rPr lang="en-US" altLang="zh-CN" dirty="0" err="1"/>
              <a:t>inf</a:t>
            </a:r>
            <a:r>
              <a:rPr lang="en-US" altLang="zh-CN" dirty="0"/>
              <a:t>(</a:t>
            </a:r>
            <a:r>
              <a:rPr lang="en-US" altLang="zh-CN" dirty="0" err="1"/>
              <a:t>i</a:t>
            </a:r>
            <a:r>
              <a:rPr lang="en-US" altLang="zh-CN" dirty="0"/>
              <a:t>!=u)</a:t>
            </a:r>
            <a:r>
              <a:rPr lang="zh-CN" altLang="en-US" dirty="0"/>
              <a:t>，并将</a:t>
            </a:r>
            <a:r>
              <a:rPr lang="en-US" altLang="zh-CN" dirty="0"/>
              <a:t>u</a:t>
            </a:r>
            <a:r>
              <a:rPr lang="zh-CN" altLang="en-US" dirty="0"/>
              <a:t>加入队列中。</a:t>
            </a:r>
            <a:endParaRPr lang="en-US" altLang="zh-CN" dirty="0"/>
          </a:p>
          <a:p>
            <a:r>
              <a:rPr lang="zh-CN" altLang="en-US" dirty="0"/>
              <a:t>②设当前队首为</a:t>
            </a:r>
            <a:r>
              <a:rPr lang="en-US" altLang="zh-CN" dirty="0"/>
              <a:t>x</a:t>
            </a:r>
            <a:r>
              <a:rPr lang="zh-CN" altLang="en-US" dirty="0"/>
              <a:t>，枚举</a:t>
            </a:r>
            <a:r>
              <a:rPr lang="en-US" altLang="zh-CN" dirty="0"/>
              <a:t>x</a:t>
            </a:r>
            <a:r>
              <a:rPr lang="zh-CN" altLang="en-US" dirty="0"/>
              <a:t>。</a:t>
            </a:r>
            <a:endParaRPr lang="en-US" altLang="zh-CN" dirty="0"/>
          </a:p>
          <a:p>
            <a:r>
              <a:rPr lang="zh-CN" altLang="en-US" dirty="0"/>
              <a:t>③枚举</a:t>
            </a:r>
            <a:r>
              <a:rPr lang="en-US" altLang="zh-CN" dirty="0"/>
              <a:t>x</a:t>
            </a:r>
            <a:r>
              <a:rPr lang="zh-CN" altLang="en-US" dirty="0"/>
              <a:t>的所有边，用</a:t>
            </a:r>
            <a:r>
              <a:rPr lang="en-US" altLang="zh-CN" dirty="0"/>
              <a:t>dis[x]</a:t>
            </a:r>
            <a:r>
              <a:rPr lang="zh-CN" altLang="en-US" dirty="0"/>
              <a:t>去更新其余</a:t>
            </a:r>
            <a:r>
              <a:rPr lang="en-US" altLang="zh-CN" dirty="0"/>
              <a:t>dis[]</a:t>
            </a:r>
            <a:r>
              <a:rPr lang="zh-CN" altLang="en-US" dirty="0"/>
              <a:t>，若</a:t>
            </a:r>
            <a:r>
              <a:rPr lang="en-US" altLang="zh-CN" dirty="0"/>
              <a:t>dis[</a:t>
            </a:r>
            <a:r>
              <a:rPr lang="en-US" altLang="zh-CN" dirty="0" err="1"/>
              <a:t>i</a:t>
            </a:r>
            <a:r>
              <a:rPr lang="en-US" altLang="zh-CN" dirty="0"/>
              <a:t>]</a:t>
            </a:r>
            <a:r>
              <a:rPr lang="zh-CN" altLang="en-US" dirty="0"/>
              <a:t>此时被更新且</a:t>
            </a:r>
            <a:r>
              <a:rPr lang="en-US" altLang="zh-CN" dirty="0" err="1"/>
              <a:t>i</a:t>
            </a:r>
            <a:r>
              <a:rPr lang="zh-CN" altLang="en-US" dirty="0"/>
              <a:t>当前不在队列中，将其加入队列。</a:t>
            </a:r>
            <a:endParaRPr lang="en-US" altLang="zh-CN" dirty="0"/>
          </a:p>
          <a:p>
            <a:r>
              <a:rPr lang="zh-CN" altLang="en-US" dirty="0"/>
              <a:t>④将</a:t>
            </a:r>
            <a:r>
              <a:rPr lang="en-US" altLang="zh-CN" dirty="0"/>
              <a:t>x</a:t>
            </a:r>
            <a:r>
              <a:rPr lang="zh-CN" altLang="en-US" dirty="0"/>
              <a:t>弹出队列，若此时队列为空，结束，否则返回步骤②。</a:t>
            </a:r>
            <a:endParaRPr lang="en-US" altLang="zh-CN" dirty="0"/>
          </a:p>
        </p:txBody>
      </p:sp>
      <p:sp>
        <p:nvSpPr>
          <p:cNvPr id="3" name="标题 2"/>
          <p:cNvSpPr>
            <a:spLocks noGrp="1"/>
          </p:cNvSpPr>
          <p:nvPr>
            <p:ph type="title"/>
          </p:nvPr>
        </p:nvSpPr>
        <p:spPr/>
        <p:txBody>
          <a:bodyPr/>
          <a:lstStyle/>
          <a:p>
            <a:r>
              <a:rPr lang="en-US" altLang="zh-CN" dirty="0"/>
              <a:t>SPFA</a:t>
            </a:r>
            <a:endParaRPr lang="zh-CN" altLang="en-US" dirty="0"/>
          </a:p>
        </p:txBody>
      </p:sp>
    </p:spTree>
    <p:extLst>
      <p:ext uri="{BB962C8B-B14F-4D97-AF65-F5344CB8AC3E}">
        <p14:creationId xmlns:p14="http://schemas.microsoft.com/office/powerpoint/2010/main" val="149152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给定一本词典，这个词典共有</a:t>
            </a:r>
            <a:r>
              <a:rPr lang="en-US" altLang="zh-CN" dirty="0"/>
              <a:t>n</a:t>
            </a:r>
            <a:r>
              <a:rPr lang="zh-CN" altLang="en-US" dirty="0"/>
              <a:t>个单词。以及两个长度相同且在词典中的字符串</a:t>
            </a:r>
            <a:r>
              <a:rPr lang="en-US" altLang="zh-CN" dirty="0"/>
              <a:t>A</a:t>
            </a:r>
            <a:r>
              <a:rPr lang="zh-CN" altLang="en-US" dirty="0"/>
              <a:t>和</a:t>
            </a:r>
            <a:r>
              <a:rPr lang="en-US" altLang="zh-CN" dirty="0"/>
              <a:t>B</a:t>
            </a:r>
            <a:r>
              <a:rPr lang="zh-CN" altLang="en-US" dirty="0"/>
              <a:t>。每次可以将</a:t>
            </a:r>
            <a:r>
              <a:rPr lang="en-US" altLang="zh-CN" dirty="0"/>
              <a:t>A</a:t>
            </a:r>
            <a:r>
              <a:rPr lang="zh-CN" altLang="en-US" dirty="0"/>
              <a:t>中的一个字母变成另一个字母，要求变化后这个单词仍在词典中，要求最少操作次数，使得</a:t>
            </a:r>
            <a:r>
              <a:rPr lang="en-US" altLang="zh-CN" dirty="0"/>
              <a:t>A</a:t>
            </a:r>
            <a:r>
              <a:rPr lang="zh-CN" altLang="en-US" dirty="0"/>
              <a:t>能变成</a:t>
            </a:r>
            <a:r>
              <a:rPr lang="en-US" altLang="zh-CN" dirty="0"/>
              <a:t>B</a:t>
            </a:r>
            <a:r>
              <a:rPr lang="zh-CN" altLang="en-US" dirty="0"/>
              <a:t>。</a:t>
            </a:r>
            <a:endParaRPr lang="en-US" altLang="zh-CN" dirty="0"/>
          </a:p>
          <a:p>
            <a:r>
              <a:rPr lang="zh-CN" altLang="en-US" dirty="0"/>
              <a:t>例如</a:t>
            </a:r>
            <a:r>
              <a:rPr lang="en-US" altLang="zh-CN" dirty="0"/>
              <a:t>DAMP-&gt;LAMP-&gt;LIMP-&gt;LIME-&gt;LIKE</a:t>
            </a:r>
            <a:r>
              <a:rPr lang="zh-CN" altLang="en-US" dirty="0"/>
              <a:t>。</a:t>
            </a:r>
          </a:p>
        </p:txBody>
      </p:sp>
      <p:sp>
        <p:nvSpPr>
          <p:cNvPr id="3" name="标题 2"/>
          <p:cNvSpPr>
            <a:spLocks noGrp="1"/>
          </p:cNvSpPr>
          <p:nvPr>
            <p:ph type="title"/>
          </p:nvPr>
        </p:nvSpPr>
        <p:spPr/>
        <p:txBody>
          <a:bodyPr/>
          <a:lstStyle/>
          <a:p>
            <a:r>
              <a:rPr lang="zh-CN" altLang="en-US" dirty="0"/>
              <a:t>词典</a:t>
            </a:r>
          </a:p>
        </p:txBody>
      </p:sp>
    </p:spTree>
    <p:extLst>
      <p:ext uri="{BB962C8B-B14F-4D97-AF65-F5344CB8AC3E}">
        <p14:creationId xmlns:p14="http://schemas.microsoft.com/office/powerpoint/2010/main" val="83878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啥是并查集？</a:t>
            </a:r>
            <a:endParaRPr lang="en-US" altLang="zh-CN" dirty="0"/>
          </a:p>
          <a:p>
            <a:r>
              <a:rPr lang="zh-CN" altLang="en-US" dirty="0"/>
              <a:t>我朋友的朋友就是我的朋友！</a:t>
            </a:r>
            <a:endParaRPr lang="en-US" altLang="zh-CN" dirty="0"/>
          </a:p>
          <a:p>
            <a:r>
              <a:rPr lang="zh-CN" altLang="en-US" dirty="0"/>
              <a:t>常用于判断两点是否连通。</a:t>
            </a:r>
            <a:endParaRPr lang="en-US" altLang="zh-CN" dirty="0"/>
          </a:p>
        </p:txBody>
      </p:sp>
      <p:sp>
        <p:nvSpPr>
          <p:cNvPr id="3" name="标题 2"/>
          <p:cNvSpPr>
            <a:spLocks noGrp="1"/>
          </p:cNvSpPr>
          <p:nvPr>
            <p:ph type="title"/>
          </p:nvPr>
        </p:nvSpPr>
        <p:spPr/>
        <p:txBody>
          <a:bodyPr/>
          <a:lstStyle/>
          <a:p>
            <a:r>
              <a:rPr lang="zh-CN" altLang="en-US" dirty="0"/>
              <a:t>并查集</a:t>
            </a:r>
          </a:p>
        </p:txBody>
      </p:sp>
    </p:spTree>
    <p:extLst>
      <p:ext uri="{BB962C8B-B14F-4D97-AF65-F5344CB8AC3E}">
        <p14:creationId xmlns:p14="http://schemas.microsoft.com/office/powerpoint/2010/main" val="396836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332656"/>
            <a:ext cx="7560840" cy="607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2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每条边可能存在权值。</a:t>
            </a:r>
            <a:endParaRPr lang="en-US" altLang="zh-CN" dirty="0"/>
          </a:p>
          <a:p>
            <a:r>
              <a:rPr lang="zh-CN" altLang="en-US" dirty="0"/>
              <a:t>定义</a:t>
            </a:r>
            <a:r>
              <a:rPr lang="en-US" altLang="zh-CN" dirty="0"/>
              <a:t>w1,w2,…,</a:t>
            </a:r>
            <a:r>
              <a:rPr lang="en-US" altLang="zh-CN" dirty="0" err="1"/>
              <a:t>wp</a:t>
            </a:r>
            <a:r>
              <a:rPr lang="zh-CN" altLang="en-US" dirty="0"/>
              <a:t>为图的一条路径当且仅当存在</a:t>
            </a:r>
            <a:r>
              <a:rPr lang="en-US" altLang="zh-CN" dirty="0"/>
              <a:t>(w1,w2),(w2,w3),…,(w{p-1},</a:t>
            </a:r>
            <a:r>
              <a:rPr lang="en-US" altLang="zh-CN" dirty="0" err="1"/>
              <a:t>wp</a:t>
            </a:r>
            <a:r>
              <a:rPr lang="en-US" altLang="zh-CN" dirty="0"/>
              <a:t>)</a:t>
            </a:r>
            <a:r>
              <a:rPr lang="zh-CN" altLang="en-US" dirty="0"/>
              <a:t>。</a:t>
            </a:r>
            <a:endParaRPr lang="en-US" altLang="zh-CN" dirty="0"/>
          </a:p>
          <a:p>
            <a:r>
              <a:rPr lang="zh-CN" altLang="en-US" dirty="0"/>
              <a:t>例如在下图中</a:t>
            </a:r>
            <a:r>
              <a:rPr lang="en-US" altLang="zh-CN" dirty="0"/>
              <a:t>ABE</a:t>
            </a:r>
            <a:r>
              <a:rPr lang="zh-CN" altLang="en-US" dirty="0"/>
              <a:t>为一条路径。</a:t>
            </a:r>
          </a:p>
        </p:txBody>
      </p:sp>
      <p:sp>
        <p:nvSpPr>
          <p:cNvPr id="3" name="标题 2"/>
          <p:cNvSpPr>
            <a:spLocks noGrp="1"/>
          </p:cNvSpPr>
          <p:nvPr>
            <p:ph type="title"/>
          </p:nvPr>
        </p:nvSpPr>
        <p:spPr/>
        <p:txBody>
          <a:bodyPr/>
          <a:lstStyle/>
          <a:p>
            <a:r>
              <a:rPr lang="zh-CN" altLang="en-US" dirty="0"/>
              <a:t>图的定义</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4365104"/>
            <a:ext cx="5011757"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227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int</a:t>
            </a:r>
            <a:r>
              <a:rPr lang="en-US" altLang="zh-CN" dirty="0"/>
              <a:t> </a:t>
            </a:r>
            <a:r>
              <a:rPr lang="en-US" altLang="zh-CN" dirty="0" err="1"/>
              <a:t>getf</a:t>
            </a:r>
            <a:r>
              <a:rPr lang="en-US" altLang="zh-CN" dirty="0"/>
              <a:t>(</a:t>
            </a:r>
            <a:r>
              <a:rPr lang="en-US" altLang="zh-CN" dirty="0" err="1"/>
              <a:t>int</a:t>
            </a:r>
            <a:r>
              <a:rPr lang="en-US" altLang="zh-CN" dirty="0"/>
              <a:t> k) {return f[k]==</a:t>
            </a:r>
            <a:r>
              <a:rPr lang="en-US" altLang="zh-CN" dirty="0" err="1"/>
              <a:t>k?f</a:t>
            </a:r>
            <a:r>
              <a:rPr lang="en-US" altLang="zh-CN" dirty="0"/>
              <a:t>[k]:f[k]=</a:t>
            </a:r>
            <a:r>
              <a:rPr lang="en-US" altLang="zh-CN" dirty="0" err="1"/>
              <a:t>getf</a:t>
            </a:r>
            <a:r>
              <a:rPr lang="en-US" altLang="zh-CN" dirty="0"/>
              <a:t>(f[k]);}</a:t>
            </a:r>
          </a:p>
          <a:p>
            <a:r>
              <a:rPr lang="zh-CN" altLang="en-US" dirty="0"/>
              <a:t>用了路径压缩优化。</a:t>
            </a:r>
            <a:endParaRPr lang="en-US" altLang="zh-CN" dirty="0"/>
          </a:p>
          <a:p>
            <a:r>
              <a:rPr lang="zh-CN" altLang="en-US" dirty="0"/>
              <a:t>时间复杂度为</a:t>
            </a:r>
            <a:r>
              <a:rPr lang="en-US" altLang="zh-CN" dirty="0"/>
              <a:t>nα(n)</a:t>
            </a:r>
            <a:r>
              <a:rPr lang="zh-CN" altLang="en-US" dirty="0"/>
              <a:t>，其中</a:t>
            </a:r>
            <a:r>
              <a:rPr lang="en-US" altLang="zh-CN" dirty="0"/>
              <a:t>α</a:t>
            </a:r>
            <a:r>
              <a:rPr lang="zh-CN" altLang="en-US" dirty="0"/>
              <a:t>是个反阿克曼函数，增长速度极慢。</a:t>
            </a:r>
          </a:p>
        </p:txBody>
      </p:sp>
      <p:sp>
        <p:nvSpPr>
          <p:cNvPr id="3" name="标题 2"/>
          <p:cNvSpPr>
            <a:spLocks noGrp="1"/>
          </p:cNvSpPr>
          <p:nvPr>
            <p:ph type="title"/>
          </p:nvPr>
        </p:nvSpPr>
        <p:spPr/>
        <p:txBody>
          <a:bodyPr/>
          <a:lstStyle/>
          <a:p>
            <a:r>
              <a:rPr lang="zh-CN" altLang="en-US" dirty="0"/>
              <a:t>一行并查集</a:t>
            </a:r>
          </a:p>
        </p:txBody>
      </p:sp>
    </p:spTree>
    <p:extLst>
      <p:ext uri="{BB962C8B-B14F-4D97-AF65-F5344CB8AC3E}">
        <p14:creationId xmlns:p14="http://schemas.microsoft.com/office/powerpoint/2010/main" val="133686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学校门口有</a:t>
            </a:r>
            <a:r>
              <a:rPr lang="en-US" altLang="zh-CN" dirty="0"/>
              <a:t>n</a:t>
            </a:r>
            <a:r>
              <a:rPr lang="zh-CN" altLang="en-US" dirty="0"/>
              <a:t>个点</a:t>
            </a:r>
            <a:r>
              <a:rPr lang="en-US" altLang="zh-CN" dirty="0"/>
              <a:t>(1~n)</a:t>
            </a:r>
            <a:r>
              <a:rPr lang="zh-CN" altLang="en-US" dirty="0"/>
              <a:t>，要种一堆树。</a:t>
            </a:r>
            <a:endParaRPr lang="en-US" altLang="zh-CN" dirty="0"/>
          </a:p>
          <a:p>
            <a:r>
              <a:rPr lang="zh-CN" altLang="en-US" dirty="0"/>
              <a:t>种</a:t>
            </a:r>
            <a:r>
              <a:rPr lang="en-US" altLang="zh-CN" dirty="0"/>
              <a:t>m</a:t>
            </a:r>
            <a:r>
              <a:rPr lang="zh-CN" altLang="en-US" dirty="0"/>
              <a:t>次，每次在</a:t>
            </a:r>
            <a:r>
              <a:rPr lang="en-US" altLang="zh-CN" dirty="0" err="1"/>
              <a:t>li~ri</a:t>
            </a:r>
            <a:r>
              <a:rPr lang="zh-CN" altLang="en-US" dirty="0"/>
              <a:t>种一棵树。</a:t>
            </a:r>
            <a:endParaRPr lang="en-US" altLang="zh-CN" dirty="0"/>
          </a:p>
          <a:p>
            <a:r>
              <a:rPr lang="zh-CN" altLang="en-US" dirty="0"/>
              <a:t>每次种完树后求有多少点还没种上树。</a:t>
            </a:r>
            <a:endParaRPr lang="en-US" altLang="zh-CN" dirty="0"/>
          </a:p>
          <a:p>
            <a:r>
              <a:rPr lang="en-US" altLang="zh-CN" dirty="0" err="1"/>
              <a:t>n,m</a:t>
            </a:r>
            <a:r>
              <a:rPr lang="en-US" altLang="zh-CN" dirty="0"/>
              <a:t>&lt;=1000000</a:t>
            </a:r>
            <a:r>
              <a:rPr lang="zh-CN" altLang="en-US" dirty="0"/>
              <a:t>。</a:t>
            </a:r>
          </a:p>
        </p:txBody>
      </p:sp>
      <p:sp>
        <p:nvSpPr>
          <p:cNvPr id="3" name="标题 2"/>
          <p:cNvSpPr>
            <a:spLocks noGrp="1"/>
          </p:cNvSpPr>
          <p:nvPr>
            <p:ph type="title"/>
          </p:nvPr>
        </p:nvSpPr>
        <p:spPr/>
        <p:txBody>
          <a:bodyPr/>
          <a:lstStyle/>
          <a:p>
            <a:r>
              <a:rPr lang="zh-CN" altLang="en-US" dirty="0"/>
              <a:t>校门外的树</a:t>
            </a:r>
          </a:p>
        </p:txBody>
      </p:sp>
    </p:spTree>
    <p:extLst>
      <p:ext uri="{BB962C8B-B14F-4D97-AF65-F5344CB8AC3E}">
        <p14:creationId xmlns:p14="http://schemas.microsoft.com/office/powerpoint/2010/main" val="333706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令</a:t>
            </a:r>
            <a:r>
              <a:rPr lang="en-US" altLang="zh-CN" dirty="0"/>
              <a:t>f[</a:t>
            </a:r>
            <a:r>
              <a:rPr lang="en-US" altLang="zh-CN" dirty="0" err="1"/>
              <a:t>i</a:t>
            </a:r>
            <a:r>
              <a:rPr lang="en-US" altLang="zh-CN" dirty="0"/>
              <a:t>]</a:t>
            </a:r>
            <a:r>
              <a:rPr lang="zh-CN" altLang="en-US" dirty="0"/>
              <a:t>表示右端</a:t>
            </a:r>
            <a:r>
              <a:rPr lang="en-US" altLang="zh-CN" dirty="0"/>
              <a:t>(</a:t>
            </a:r>
            <a:r>
              <a:rPr lang="zh-CN" altLang="en-US" dirty="0"/>
              <a:t>包括自己</a:t>
            </a:r>
            <a:r>
              <a:rPr lang="en-US" altLang="zh-CN" dirty="0"/>
              <a:t>)</a:t>
            </a:r>
            <a:r>
              <a:rPr lang="zh-CN" altLang="en-US" dirty="0"/>
              <a:t>最近的没种上树的位置。</a:t>
            </a:r>
            <a:endParaRPr lang="en-US" altLang="zh-CN" dirty="0"/>
          </a:p>
          <a:p>
            <a:r>
              <a:rPr lang="zh-CN" altLang="en-US" dirty="0"/>
              <a:t>每次操作时，都向右找最近没种上树的位置并种上一棵树，更新</a:t>
            </a:r>
            <a:r>
              <a:rPr lang="en-US" altLang="zh-CN" dirty="0"/>
              <a:t>f</a:t>
            </a:r>
            <a:r>
              <a:rPr lang="zh-CN" altLang="en-US" dirty="0"/>
              <a:t>即可。</a:t>
            </a:r>
            <a:endParaRPr lang="en-US" altLang="zh-CN" dirty="0"/>
          </a:p>
          <a:p>
            <a:r>
              <a:rPr lang="en-US" altLang="zh-CN" dirty="0"/>
              <a:t>f</a:t>
            </a:r>
            <a:r>
              <a:rPr lang="zh-CN" altLang="en-US" dirty="0"/>
              <a:t>的维护方法和并查集一模一样。</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校门外的树</a:t>
            </a:r>
          </a:p>
        </p:txBody>
      </p:sp>
    </p:spTree>
    <p:extLst>
      <p:ext uri="{BB962C8B-B14F-4D97-AF65-F5344CB8AC3E}">
        <p14:creationId xmlns:p14="http://schemas.microsoft.com/office/powerpoint/2010/main" val="250839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给定一个无向带非负整数边权的图。</a:t>
            </a:r>
            <a:endParaRPr lang="en-US" altLang="zh-CN" dirty="0"/>
          </a:p>
          <a:p>
            <a:r>
              <a:rPr lang="zh-CN" altLang="en-US" dirty="0"/>
              <a:t>选择其中若干条边，使得这张图联通，并且要求这些边的边权之和最小。</a:t>
            </a:r>
            <a:endParaRPr lang="en-US" altLang="zh-CN" dirty="0"/>
          </a:p>
        </p:txBody>
      </p:sp>
      <p:sp>
        <p:nvSpPr>
          <p:cNvPr id="3" name="标题 2"/>
          <p:cNvSpPr>
            <a:spLocks noGrp="1"/>
          </p:cNvSpPr>
          <p:nvPr>
            <p:ph type="title"/>
          </p:nvPr>
        </p:nvSpPr>
        <p:spPr/>
        <p:txBody>
          <a:bodyPr/>
          <a:lstStyle/>
          <a:p>
            <a:r>
              <a:rPr lang="zh-CN" altLang="en-US" dirty="0"/>
              <a:t>最小生成树</a:t>
            </a:r>
          </a:p>
        </p:txBody>
      </p:sp>
    </p:spTree>
    <p:extLst>
      <p:ext uri="{BB962C8B-B14F-4D97-AF65-F5344CB8AC3E}">
        <p14:creationId xmlns:p14="http://schemas.microsoft.com/office/powerpoint/2010/main" val="45969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0321" y="2126163"/>
            <a:ext cx="7408333" cy="3450696"/>
          </a:xfrm>
        </p:spPr>
        <p:txBody>
          <a:bodyPr/>
          <a:lstStyle/>
          <a:p>
            <a:r>
              <a:rPr lang="zh-CN" altLang="en-US" dirty="0"/>
              <a:t>选出的边数一定</a:t>
            </a:r>
            <a:r>
              <a:rPr lang="en-US" altLang="zh-CN" dirty="0"/>
              <a:t>=n-1</a:t>
            </a:r>
            <a:r>
              <a:rPr lang="zh-CN" altLang="en-US" dirty="0"/>
              <a:t>！</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最小生成树</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2676871"/>
            <a:ext cx="7408863"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78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additive="base">
                                        <p:cTn id="13" dur="500" fill="hold"/>
                                        <p:tgtEl>
                                          <p:spTgt spid="8194"/>
                                        </p:tgtEl>
                                        <p:attrNameLst>
                                          <p:attrName>ppt_x</p:attrName>
                                        </p:attrNameLst>
                                      </p:cBhvr>
                                      <p:tavLst>
                                        <p:tav tm="0">
                                          <p:val>
                                            <p:strVal val="#ppt_x"/>
                                          </p:val>
                                        </p:tav>
                                        <p:tav tm="100000">
                                          <p:val>
                                            <p:strVal val="#ppt_x"/>
                                          </p:val>
                                        </p:tav>
                                      </p:tavLst>
                                    </p:anim>
                                    <p:anim calcmode="lin" valueType="num">
                                      <p:cBhvr additive="base">
                                        <p:cTn id="14"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PRIM</a:t>
            </a:r>
            <a:r>
              <a:rPr lang="zh-CN" altLang="en-US" dirty="0"/>
              <a:t>算法。</a:t>
            </a:r>
            <a:endParaRPr lang="en-US" altLang="zh-CN" dirty="0"/>
          </a:p>
          <a:p>
            <a:r>
              <a:rPr lang="en-US" altLang="zh-CN" dirty="0"/>
              <a:t>KRUSKAL</a:t>
            </a:r>
            <a:r>
              <a:rPr lang="zh-CN" altLang="en-US" dirty="0"/>
              <a:t>算法。</a:t>
            </a:r>
          </a:p>
        </p:txBody>
      </p:sp>
      <p:sp>
        <p:nvSpPr>
          <p:cNvPr id="3" name="标题 2"/>
          <p:cNvSpPr>
            <a:spLocks noGrp="1"/>
          </p:cNvSpPr>
          <p:nvPr>
            <p:ph type="title"/>
          </p:nvPr>
        </p:nvSpPr>
        <p:spPr/>
        <p:txBody>
          <a:bodyPr/>
          <a:lstStyle/>
          <a:p>
            <a:r>
              <a:rPr lang="zh-CN" altLang="en-US" dirty="0"/>
              <a:t>最小生成树</a:t>
            </a:r>
          </a:p>
        </p:txBody>
      </p:sp>
    </p:spTree>
    <p:extLst>
      <p:ext uri="{BB962C8B-B14F-4D97-AF65-F5344CB8AC3E}">
        <p14:creationId xmlns:p14="http://schemas.microsoft.com/office/powerpoint/2010/main" val="382138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①任选一个点作为一个子图。</a:t>
            </a:r>
            <a:endParaRPr lang="en-US" altLang="zh-CN" dirty="0"/>
          </a:p>
          <a:p>
            <a:r>
              <a:rPr lang="zh-CN" altLang="en-US" dirty="0"/>
              <a:t>②在原来图中选择一条最短的边，使得这条边一端在当前子图中，另一端不在当前子图中，加入这条边与这个点。重复</a:t>
            </a:r>
            <a:r>
              <a:rPr lang="en-US" altLang="zh-CN" dirty="0"/>
              <a:t>n-1</a:t>
            </a:r>
            <a:r>
              <a:rPr lang="zh-CN" altLang="en-US" dirty="0"/>
              <a:t>次。</a:t>
            </a:r>
            <a:endParaRPr lang="en-US" altLang="zh-CN" dirty="0"/>
          </a:p>
          <a:p>
            <a:r>
              <a:rPr lang="zh-CN" altLang="en-US" dirty="0"/>
              <a:t>得到最小生成树。</a:t>
            </a:r>
            <a:endParaRPr lang="en-US" altLang="zh-CN" dirty="0"/>
          </a:p>
        </p:txBody>
      </p:sp>
      <p:sp>
        <p:nvSpPr>
          <p:cNvPr id="3" name="标题 2"/>
          <p:cNvSpPr>
            <a:spLocks noGrp="1"/>
          </p:cNvSpPr>
          <p:nvPr>
            <p:ph type="title"/>
          </p:nvPr>
        </p:nvSpPr>
        <p:spPr/>
        <p:txBody>
          <a:bodyPr/>
          <a:lstStyle/>
          <a:p>
            <a:r>
              <a:rPr lang="en-US" altLang="zh-CN" dirty="0"/>
              <a:t>PRIM</a:t>
            </a:r>
            <a:r>
              <a:rPr lang="zh-CN" altLang="en-US" dirty="0"/>
              <a:t>算法</a:t>
            </a:r>
          </a:p>
        </p:txBody>
      </p:sp>
    </p:spTree>
    <p:extLst>
      <p:ext uri="{BB962C8B-B14F-4D97-AF65-F5344CB8AC3E}">
        <p14:creationId xmlns:p14="http://schemas.microsoft.com/office/powerpoint/2010/main" val="409132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每次选择一条边权最小且两个端点不连通的边。将其加入进最小生成树中。</a:t>
            </a:r>
            <a:endParaRPr lang="en-US" altLang="zh-CN" dirty="0"/>
          </a:p>
          <a:p>
            <a:r>
              <a:rPr lang="zh-CN" altLang="en-US" dirty="0"/>
              <a:t>重复</a:t>
            </a:r>
            <a:r>
              <a:rPr lang="en-US" altLang="zh-CN" dirty="0"/>
              <a:t>n-1</a:t>
            </a:r>
            <a:r>
              <a:rPr lang="zh-CN" altLang="en-US" dirty="0"/>
              <a:t>次。</a:t>
            </a:r>
            <a:endParaRPr lang="en-US" altLang="zh-CN" dirty="0"/>
          </a:p>
          <a:p>
            <a:r>
              <a:rPr lang="zh-CN" altLang="en-US" dirty="0"/>
              <a:t>判断是否连通用并查集实现。</a:t>
            </a:r>
          </a:p>
        </p:txBody>
      </p:sp>
      <p:sp>
        <p:nvSpPr>
          <p:cNvPr id="3" name="标题 2"/>
          <p:cNvSpPr>
            <a:spLocks noGrp="1"/>
          </p:cNvSpPr>
          <p:nvPr>
            <p:ph type="title"/>
          </p:nvPr>
        </p:nvSpPr>
        <p:spPr/>
        <p:txBody>
          <a:bodyPr/>
          <a:lstStyle/>
          <a:p>
            <a:r>
              <a:rPr lang="en-US" altLang="zh-CN" dirty="0"/>
              <a:t>KURSKAL</a:t>
            </a:r>
            <a:r>
              <a:rPr lang="zh-CN" altLang="en-US" dirty="0"/>
              <a:t>算法</a:t>
            </a:r>
          </a:p>
        </p:txBody>
      </p:sp>
    </p:spTree>
    <p:extLst>
      <p:ext uri="{BB962C8B-B14F-4D97-AF65-F5344CB8AC3E}">
        <p14:creationId xmlns:p14="http://schemas.microsoft.com/office/powerpoint/2010/main" val="54083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753228"/>
            <a:ext cx="3992488" cy="4812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41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一个村庄有</a:t>
            </a:r>
            <a:r>
              <a:rPr lang="en-US" altLang="zh-CN" dirty="0"/>
              <a:t>n</a:t>
            </a:r>
            <a:r>
              <a:rPr lang="zh-CN" altLang="en-US" dirty="0"/>
              <a:t>个点，</a:t>
            </a:r>
            <a:r>
              <a:rPr lang="en-US" altLang="zh-CN" dirty="0"/>
              <a:t>(</a:t>
            </a:r>
            <a:r>
              <a:rPr lang="en-US" altLang="zh-CN" dirty="0" err="1"/>
              <a:t>i,j</a:t>
            </a:r>
            <a:r>
              <a:rPr lang="en-US" altLang="zh-CN" dirty="0"/>
              <a:t>)</a:t>
            </a:r>
            <a:r>
              <a:rPr lang="zh-CN" altLang="en-US" dirty="0"/>
              <a:t>之间都可以花费</a:t>
            </a:r>
            <a:r>
              <a:rPr lang="en-US" altLang="zh-CN" dirty="0"/>
              <a:t>a[</a:t>
            </a:r>
            <a:r>
              <a:rPr lang="en-US" altLang="zh-CN" dirty="0" err="1"/>
              <a:t>i</a:t>
            </a:r>
            <a:r>
              <a:rPr lang="en-US" altLang="zh-CN" dirty="0"/>
              <a:t>][j]</a:t>
            </a:r>
            <a:r>
              <a:rPr lang="zh-CN" altLang="en-US" dirty="0"/>
              <a:t>的代价造一条路径</a:t>
            </a:r>
            <a:r>
              <a:rPr lang="en-US" altLang="zh-CN" dirty="0"/>
              <a:t>(</a:t>
            </a:r>
            <a:r>
              <a:rPr lang="zh-CN" altLang="en-US" dirty="0"/>
              <a:t>有</a:t>
            </a:r>
            <a:r>
              <a:rPr lang="en-US" altLang="zh-CN" dirty="0"/>
              <a:t>a[</a:t>
            </a:r>
            <a:r>
              <a:rPr lang="en-US" altLang="zh-CN" dirty="0" err="1"/>
              <a:t>i</a:t>
            </a:r>
            <a:r>
              <a:rPr lang="en-US" altLang="zh-CN" dirty="0"/>
              <a:t>][j]=a[j][</a:t>
            </a:r>
            <a:r>
              <a:rPr lang="en-US" altLang="zh-CN" dirty="0" err="1"/>
              <a:t>i</a:t>
            </a:r>
            <a:r>
              <a:rPr lang="en-US" altLang="zh-CN" dirty="0"/>
              <a:t>])</a:t>
            </a:r>
            <a:r>
              <a:rPr lang="zh-CN" altLang="en-US" dirty="0"/>
              <a:t>，村民们想在这</a:t>
            </a:r>
            <a:r>
              <a:rPr lang="en-US" altLang="zh-CN" dirty="0"/>
              <a:t>n</a:t>
            </a:r>
            <a:r>
              <a:rPr lang="zh-CN" altLang="en-US" dirty="0"/>
              <a:t>个点选择若干点挖水井，第</a:t>
            </a:r>
            <a:r>
              <a:rPr lang="en-US" altLang="zh-CN" dirty="0" err="1"/>
              <a:t>i</a:t>
            </a:r>
            <a:r>
              <a:rPr lang="zh-CN" altLang="en-US" dirty="0"/>
              <a:t>个点挖水井的代价为</a:t>
            </a:r>
            <a:r>
              <a:rPr lang="en-US" altLang="zh-CN" dirty="0"/>
              <a:t>w[</a:t>
            </a:r>
            <a:r>
              <a:rPr lang="en-US" altLang="zh-CN" dirty="0" err="1"/>
              <a:t>i</a:t>
            </a:r>
            <a:r>
              <a:rPr lang="en-US" altLang="zh-CN" dirty="0"/>
              <a:t>]</a:t>
            </a:r>
            <a:r>
              <a:rPr lang="zh-CN" altLang="en-US" dirty="0"/>
              <a:t>，构造一个方案使得代价最小的情况下村民们都有水喝。</a:t>
            </a:r>
          </a:p>
        </p:txBody>
      </p:sp>
      <p:sp>
        <p:nvSpPr>
          <p:cNvPr id="3" name="标题 2"/>
          <p:cNvSpPr>
            <a:spLocks noGrp="1"/>
          </p:cNvSpPr>
          <p:nvPr>
            <p:ph type="title"/>
          </p:nvPr>
        </p:nvSpPr>
        <p:spPr/>
        <p:txBody>
          <a:bodyPr/>
          <a:lstStyle/>
          <a:p>
            <a:r>
              <a:rPr lang="zh-CN" altLang="en-US" dirty="0"/>
              <a:t>打水</a:t>
            </a:r>
          </a:p>
        </p:txBody>
      </p:sp>
    </p:spTree>
    <p:extLst>
      <p:ext uri="{BB962C8B-B14F-4D97-AF65-F5344CB8AC3E}">
        <p14:creationId xmlns:p14="http://schemas.microsoft.com/office/powerpoint/2010/main" val="50168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一条路径称为简单路径，当且仅当</a:t>
            </a:r>
            <a:r>
              <a:rPr lang="en-US" altLang="zh-CN" dirty="0"/>
              <a:t>w</a:t>
            </a:r>
            <a:r>
              <a:rPr lang="zh-CN" altLang="en-US" dirty="0"/>
              <a:t>互不相同。</a:t>
            </a:r>
            <a:endParaRPr lang="en-US" altLang="zh-CN" dirty="0"/>
          </a:p>
          <a:p>
            <a:r>
              <a:rPr lang="zh-CN" altLang="en-US" dirty="0"/>
              <a:t>当图是无向时，路径的长度为边的条数，否则为边权之和。</a:t>
            </a:r>
            <a:endParaRPr lang="en-US" altLang="zh-CN" dirty="0"/>
          </a:p>
          <a:p>
            <a:r>
              <a:rPr lang="zh-CN" altLang="en-US" dirty="0"/>
              <a:t>若一条路径</a:t>
            </a:r>
            <a:r>
              <a:rPr lang="en-US" altLang="zh-CN" dirty="0"/>
              <a:t>w1=</a:t>
            </a:r>
            <a:r>
              <a:rPr lang="en-US" altLang="zh-CN" dirty="0" err="1"/>
              <a:t>wp</a:t>
            </a:r>
            <a:r>
              <a:rPr lang="zh-CN" altLang="en-US" dirty="0"/>
              <a:t>，则我们称这条路径为这个图的一个环。</a:t>
            </a:r>
          </a:p>
        </p:txBody>
      </p:sp>
      <p:sp>
        <p:nvSpPr>
          <p:cNvPr id="3" name="标题 2"/>
          <p:cNvSpPr>
            <a:spLocks noGrp="1"/>
          </p:cNvSpPr>
          <p:nvPr>
            <p:ph type="title"/>
          </p:nvPr>
        </p:nvSpPr>
        <p:spPr/>
        <p:txBody>
          <a:bodyPr/>
          <a:lstStyle/>
          <a:p>
            <a:r>
              <a:rPr lang="zh-CN" altLang="en-US" dirty="0"/>
              <a:t>图的定义</a:t>
            </a:r>
          </a:p>
        </p:txBody>
      </p:sp>
    </p:spTree>
    <p:extLst>
      <p:ext uri="{BB962C8B-B14F-4D97-AF65-F5344CB8AC3E}">
        <p14:creationId xmlns:p14="http://schemas.microsoft.com/office/powerpoint/2010/main" val="336794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构造一个虚拟点，向每个点</a:t>
            </a:r>
            <a:r>
              <a:rPr lang="en-US" altLang="zh-CN" dirty="0" err="1"/>
              <a:t>i</a:t>
            </a:r>
            <a:r>
              <a:rPr lang="zh-CN" altLang="en-US" dirty="0"/>
              <a:t>连一条长度为</a:t>
            </a:r>
            <a:r>
              <a:rPr lang="en-US" altLang="zh-CN" dirty="0"/>
              <a:t>w[</a:t>
            </a:r>
            <a:r>
              <a:rPr lang="en-US" altLang="zh-CN" dirty="0" err="1"/>
              <a:t>i</a:t>
            </a:r>
            <a:r>
              <a:rPr lang="en-US" altLang="zh-CN" dirty="0"/>
              <a:t>]</a:t>
            </a:r>
            <a:r>
              <a:rPr lang="zh-CN" altLang="en-US" dirty="0"/>
              <a:t>的边，跑最小生成树即可。</a:t>
            </a:r>
          </a:p>
        </p:txBody>
      </p:sp>
      <p:sp>
        <p:nvSpPr>
          <p:cNvPr id="3" name="标题 2"/>
          <p:cNvSpPr>
            <a:spLocks noGrp="1"/>
          </p:cNvSpPr>
          <p:nvPr>
            <p:ph type="title"/>
          </p:nvPr>
        </p:nvSpPr>
        <p:spPr/>
        <p:txBody>
          <a:bodyPr/>
          <a:lstStyle/>
          <a:p>
            <a:r>
              <a:rPr lang="zh-CN" altLang="en-US" dirty="0"/>
              <a:t>打水</a:t>
            </a:r>
          </a:p>
        </p:txBody>
      </p:sp>
    </p:spTree>
    <p:extLst>
      <p:ext uri="{BB962C8B-B14F-4D97-AF65-F5344CB8AC3E}">
        <p14:creationId xmlns:p14="http://schemas.microsoft.com/office/powerpoint/2010/main" val="147251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如果一个无向图</a:t>
            </a:r>
            <a:r>
              <a:rPr lang="en-US" altLang="zh-CN" dirty="0"/>
              <a:t>G</a:t>
            </a:r>
            <a:r>
              <a:rPr lang="zh-CN" altLang="en-US" dirty="0"/>
              <a:t>中</a:t>
            </a:r>
            <a:r>
              <a:rPr lang="en-US" altLang="zh-CN" dirty="0"/>
              <a:t>V</a:t>
            </a:r>
            <a:r>
              <a:rPr lang="zh-CN" altLang="en-US" dirty="0"/>
              <a:t>能分成两个点集</a:t>
            </a:r>
            <a:r>
              <a:rPr lang="en-US" altLang="zh-CN" dirty="0"/>
              <a:t>A</a:t>
            </a:r>
            <a:r>
              <a:rPr lang="zh-CN" altLang="en-US" dirty="0"/>
              <a:t>与</a:t>
            </a:r>
            <a:r>
              <a:rPr lang="en-US" altLang="zh-CN" dirty="0"/>
              <a:t>B</a:t>
            </a:r>
            <a:r>
              <a:rPr lang="zh-CN" altLang="en-US" dirty="0"/>
              <a:t>，且位于</a:t>
            </a:r>
            <a:r>
              <a:rPr lang="en-US" altLang="zh-CN" dirty="0"/>
              <a:t>A</a:t>
            </a:r>
            <a:r>
              <a:rPr lang="zh-CN" altLang="en-US" dirty="0"/>
              <a:t>中的顶点互相之间没有边，位于</a:t>
            </a:r>
            <a:r>
              <a:rPr lang="en-US" altLang="zh-CN" dirty="0"/>
              <a:t>B</a:t>
            </a:r>
            <a:r>
              <a:rPr lang="zh-CN" altLang="en-US" dirty="0"/>
              <a:t>中的顶点互相之间没有边，则称这个图为二分图。</a:t>
            </a:r>
            <a:endParaRPr lang="en-US" altLang="zh-CN" dirty="0"/>
          </a:p>
        </p:txBody>
      </p:sp>
      <p:sp>
        <p:nvSpPr>
          <p:cNvPr id="3" name="标题 2"/>
          <p:cNvSpPr>
            <a:spLocks noGrp="1"/>
          </p:cNvSpPr>
          <p:nvPr>
            <p:ph type="title"/>
          </p:nvPr>
        </p:nvSpPr>
        <p:spPr/>
        <p:txBody>
          <a:bodyPr/>
          <a:lstStyle/>
          <a:p>
            <a:r>
              <a:rPr lang="zh-CN" altLang="en-US" dirty="0"/>
              <a:t>二分图</a:t>
            </a:r>
          </a:p>
        </p:txBody>
      </p:sp>
    </p:spTree>
    <p:extLst>
      <p:ext uri="{BB962C8B-B14F-4D97-AF65-F5344CB8AC3E}">
        <p14:creationId xmlns:p14="http://schemas.microsoft.com/office/powerpoint/2010/main" val="108754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这个图中不存在奇环。</a:t>
            </a:r>
            <a:endParaRPr lang="en-US" altLang="zh-CN" dirty="0"/>
          </a:p>
          <a:p>
            <a:r>
              <a:rPr lang="en-US" altLang="zh-CN" dirty="0"/>
              <a:t>Why</a:t>
            </a:r>
            <a:r>
              <a:rPr lang="zh-CN" altLang="en-US" dirty="0"/>
              <a:t>？</a:t>
            </a:r>
          </a:p>
        </p:txBody>
      </p:sp>
      <p:sp>
        <p:nvSpPr>
          <p:cNvPr id="3" name="标题 2"/>
          <p:cNvSpPr>
            <a:spLocks noGrp="1"/>
          </p:cNvSpPr>
          <p:nvPr>
            <p:ph type="title"/>
          </p:nvPr>
        </p:nvSpPr>
        <p:spPr/>
        <p:txBody>
          <a:bodyPr/>
          <a:lstStyle/>
          <a:p>
            <a:r>
              <a:rPr lang="zh-CN" altLang="en-US" dirty="0"/>
              <a:t>二分图的判别方法</a:t>
            </a:r>
          </a:p>
        </p:txBody>
      </p:sp>
    </p:spTree>
    <p:extLst>
      <p:ext uri="{BB962C8B-B14F-4D97-AF65-F5344CB8AC3E}">
        <p14:creationId xmlns:p14="http://schemas.microsoft.com/office/powerpoint/2010/main" val="383871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利用</a:t>
            </a:r>
            <a:r>
              <a:rPr lang="en-US" altLang="zh-CN" dirty="0"/>
              <a:t>DFS</a:t>
            </a:r>
            <a:r>
              <a:rPr lang="zh-CN" altLang="en-US" dirty="0"/>
              <a:t>将这个二分图进行染色，若染色成功，则这个图为二分图，否则不是二分图。</a:t>
            </a:r>
            <a:endParaRPr lang="en-US" altLang="zh-CN" dirty="0"/>
          </a:p>
        </p:txBody>
      </p:sp>
      <p:sp>
        <p:nvSpPr>
          <p:cNvPr id="3" name="标题 2"/>
          <p:cNvSpPr>
            <a:spLocks noGrp="1"/>
          </p:cNvSpPr>
          <p:nvPr>
            <p:ph type="title"/>
          </p:nvPr>
        </p:nvSpPr>
        <p:spPr/>
        <p:txBody>
          <a:bodyPr/>
          <a:lstStyle/>
          <a:p>
            <a:r>
              <a:rPr lang="zh-CN" altLang="en-US" dirty="0"/>
              <a:t>二分图的判别方法</a:t>
            </a:r>
          </a:p>
        </p:txBody>
      </p:sp>
    </p:spTree>
    <p:extLst>
      <p:ext uri="{BB962C8B-B14F-4D97-AF65-F5344CB8AC3E}">
        <p14:creationId xmlns:p14="http://schemas.microsoft.com/office/powerpoint/2010/main" val="388354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将每个点</a:t>
            </a:r>
            <a:r>
              <a:rPr lang="en-US" altLang="zh-CN" dirty="0"/>
              <a:t>A</a:t>
            </a:r>
            <a:r>
              <a:rPr lang="zh-CN" altLang="en-US" dirty="0"/>
              <a:t>裂成两个点</a:t>
            </a:r>
            <a:r>
              <a:rPr lang="en-US" altLang="zh-CN" dirty="0"/>
              <a:t>A</a:t>
            </a:r>
            <a:r>
              <a:rPr lang="zh-CN" altLang="en-US" dirty="0"/>
              <a:t>与</a:t>
            </a:r>
            <a:r>
              <a:rPr lang="en-US" altLang="zh-CN" dirty="0"/>
              <a:t>A’</a:t>
            </a:r>
            <a:r>
              <a:rPr lang="zh-CN" altLang="en-US" dirty="0"/>
              <a:t>。</a:t>
            </a:r>
            <a:endParaRPr lang="en-US" altLang="zh-CN" dirty="0"/>
          </a:p>
          <a:p>
            <a:r>
              <a:rPr lang="zh-CN" altLang="en-US" dirty="0"/>
              <a:t>若</a:t>
            </a:r>
            <a:r>
              <a:rPr lang="en-US" altLang="zh-CN" dirty="0"/>
              <a:t>A</a:t>
            </a:r>
            <a:r>
              <a:rPr lang="zh-CN" altLang="en-US" dirty="0"/>
              <a:t>与</a:t>
            </a:r>
            <a:r>
              <a:rPr lang="en-US" altLang="zh-CN" dirty="0"/>
              <a:t>B</a:t>
            </a:r>
            <a:r>
              <a:rPr lang="zh-CN" altLang="en-US" dirty="0"/>
              <a:t>之间存在边，则连一条</a:t>
            </a:r>
            <a:r>
              <a:rPr lang="en-US" altLang="zh-CN" dirty="0"/>
              <a:t>A</a:t>
            </a:r>
            <a:r>
              <a:rPr lang="zh-CN" altLang="en-US" dirty="0"/>
              <a:t>与</a:t>
            </a:r>
            <a:r>
              <a:rPr lang="en-US" altLang="zh-CN" dirty="0"/>
              <a:t>B’</a:t>
            </a:r>
            <a:r>
              <a:rPr lang="zh-CN" altLang="en-US" dirty="0"/>
              <a:t>的边，</a:t>
            </a:r>
            <a:r>
              <a:rPr lang="en-US" altLang="zh-CN" dirty="0"/>
              <a:t>A’</a:t>
            </a:r>
            <a:r>
              <a:rPr lang="zh-CN" altLang="en-US" dirty="0"/>
              <a:t>与</a:t>
            </a:r>
            <a:r>
              <a:rPr lang="en-US" altLang="zh-CN" dirty="0"/>
              <a:t>B</a:t>
            </a:r>
            <a:r>
              <a:rPr lang="zh-CN" altLang="en-US" dirty="0"/>
              <a:t>的边。</a:t>
            </a:r>
            <a:endParaRPr lang="en-US" altLang="zh-CN" dirty="0"/>
          </a:p>
          <a:p>
            <a:r>
              <a:rPr lang="zh-CN" altLang="en-US" dirty="0"/>
              <a:t>若此时</a:t>
            </a:r>
            <a:r>
              <a:rPr lang="en-US" altLang="zh-CN" dirty="0"/>
              <a:t>A</a:t>
            </a:r>
            <a:r>
              <a:rPr lang="zh-CN" altLang="en-US" dirty="0"/>
              <a:t>与</a:t>
            </a:r>
            <a:r>
              <a:rPr lang="en-US" altLang="zh-CN" dirty="0"/>
              <a:t>A’</a:t>
            </a:r>
            <a:r>
              <a:rPr lang="zh-CN" altLang="en-US" dirty="0"/>
              <a:t>连通，或者</a:t>
            </a:r>
            <a:r>
              <a:rPr lang="en-US" altLang="zh-CN" dirty="0"/>
              <a:t>B</a:t>
            </a:r>
            <a:r>
              <a:rPr lang="zh-CN" altLang="en-US" dirty="0"/>
              <a:t>与</a:t>
            </a:r>
            <a:r>
              <a:rPr lang="en-US" altLang="zh-CN" dirty="0"/>
              <a:t>B’</a:t>
            </a:r>
            <a:r>
              <a:rPr lang="zh-CN" altLang="en-US" dirty="0"/>
              <a:t>连通，则该图不是二分图。（若连通则必然出现了奇环）</a:t>
            </a:r>
            <a:endParaRPr lang="en-US" altLang="zh-CN" dirty="0"/>
          </a:p>
          <a:p>
            <a:r>
              <a:rPr lang="zh-CN" altLang="en-US" dirty="0"/>
              <a:t>利用并查集实现即可。</a:t>
            </a:r>
            <a:endParaRPr lang="en-US" altLang="zh-CN" dirty="0"/>
          </a:p>
          <a:p>
            <a:r>
              <a:rPr lang="zh-CN" altLang="en-US" dirty="0"/>
              <a:t>代码演示。</a:t>
            </a:r>
            <a:endParaRPr lang="en-US" altLang="zh-CN" dirty="0"/>
          </a:p>
        </p:txBody>
      </p:sp>
      <p:sp>
        <p:nvSpPr>
          <p:cNvPr id="3" name="标题 2"/>
          <p:cNvSpPr>
            <a:spLocks noGrp="1"/>
          </p:cNvSpPr>
          <p:nvPr>
            <p:ph type="title"/>
          </p:nvPr>
        </p:nvSpPr>
        <p:spPr/>
        <p:txBody>
          <a:bodyPr/>
          <a:lstStyle/>
          <a:p>
            <a:r>
              <a:rPr lang="zh-CN" altLang="en-US" dirty="0"/>
              <a:t>二分图的判别方法</a:t>
            </a:r>
          </a:p>
        </p:txBody>
      </p:sp>
    </p:spTree>
    <p:extLst>
      <p:ext uri="{BB962C8B-B14F-4D97-AF65-F5344CB8AC3E}">
        <p14:creationId xmlns:p14="http://schemas.microsoft.com/office/powerpoint/2010/main" val="162645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有</a:t>
            </a:r>
            <a:r>
              <a:rPr lang="en-US" altLang="zh-CN" dirty="0"/>
              <a:t>n</a:t>
            </a:r>
            <a:r>
              <a:rPr lang="zh-CN" altLang="en-US" dirty="0"/>
              <a:t>个人，存在</a:t>
            </a:r>
            <a:r>
              <a:rPr lang="en-US" altLang="zh-CN" dirty="0"/>
              <a:t>m</a:t>
            </a:r>
            <a:r>
              <a:rPr lang="zh-CN" altLang="en-US" dirty="0"/>
              <a:t>对敌对关系，即</a:t>
            </a:r>
            <a:r>
              <a:rPr lang="en-US" altLang="zh-CN" dirty="0"/>
              <a:t>Ai</a:t>
            </a:r>
            <a:r>
              <a:rPr lang="zh-CN" altLang="en-US" dirty="0"/>
              <a:t>与</a:t>
            </a:r>
            <a:r>
              <a:rPr lang="en-US" altLang="zh-CN" dirty="0"/>
              <a:t>Bi</a:t>
            </a:r>
            <a:r>
              <a:rPr lang="zh-CN" altLang="en-US" dirty="0"/>
              <a:t>之间敌对值</a:t>
            </a:r>
            <a:r>
              <a:rPr lang="en-US" altLang="zh-CN" dirty="0"/>
              <a:t>Ci</a:t>
            </a:r>
            <a:r>
              <a:rPr lang="zh-CN" altLang="en-US" dirty="0"/>
              <a:t>。将这些人分为两批，使得在同一批中敌对值最大的那个值最小。</a:t>
            </a:r>
            <a:endParaRPr lang="en-US" altLang="zh-CN" dirty="0"/>
          </a:p>
        </p:txBody>
      </p:sp>
      <p:sp>
        <p:nvSpPr>
          <p:cNvPr id="3" name="标题 2"/>
          <p:cNvSpPr>
            <a:spLocks noGrp="1"/>
          </p:cNvSpPr>
          <p:nvPr>
            <p:ph type="title"/>
          </p:nvPr>
        </p:nvSpPr>
        <p:spPr/>
        <p:txBody>
          <a:bodyPr/>
          <a:lstStyle/>
          <a:p>
            <a:r>
              <a:rPr lang="zh-CN" altLang="en-US" dirty="0"/>
              <a:t>关押罪犯</a:t>
            </a:r>
          </a:p>
        </p:txBody>
      </p:sp>
    </p:spTree>
    <p:extLst>
      <p:ext uri="{BB962C8B-B14F-4D97-AF65-F5344CB8AC3E}">
        <p14:creationId xmlns:p14="http://schemas.microsoft.com/office/powerpoint/2010/main" val="232619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每次加入一条边，观察加入后是否变成二分图即可。</a:t>
            </a:r>
            <a:endParaRPr lang="en-US" altLang="zh-CN" dirty="0"/>
          </a:p>
        </p:txBody>
      </p:sp>
      <p:sp>
        <p:nvSpPr>
          <p:cNvPr id="3" name="标题 2"/>
          <p:cNvSpPr>
            <a:spLocks noGrp="1"/>
          </p:cNvSpPr>
          <p:nvPr>
            <p:ph type="title"/>
          </p:nvPr>
        </p:nvSpPr>
        <p:spPr/>
        <p:txBody>
          <a:bodyPr/>
          <a:lstStyle/>
          <a:p>
            <a:r>
              <a:rPr lang="zh-CN" altLang="en-US" dirty="0"/>
              <a:t>关押罪犯</a:t>
            </a:r>
          </a:p>
        </p:txBody>
      </p:sp>
    </p:spTree>
    <p:extLst>
      <p:ext uri="{BB962C8B-B14F-4D97-AF65-F5344CB8AC3E}">
        <p14:creationId xmlns:p14="http://schemas.microsoft.com/office/powerpoint/2010/main" val="115690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顾名思义，在一个二分图中选择最多的边，使得没有任何一个点有连接它的两条边被选择到。</a:t>
            </a:r>
            <a:endParaRPr lang="en-US" altLang="zh-CN" dirty="0"/>
          </a:p>
        </p:txBody>
      </p:sp>
      <p:sp>
        <p:nvSpPr>
          <p:cNvPr id="3" name="标题 2"/>
          <p:cNvSpPr>
            <a:spLocks noGrp="1"/>
          </p:cNvSpPr>
          <p:nvPr>
            <p:ph type="title"/>
          </p:nvPr>
        </p:nvSpPr>
        <p:spPr/>
        <p:txBody>
          <a:bodyPr/>
          <a:lstStyle/>
          <a:p>
            <a:r>
              <a:rPr lang="zh-CN" altLang="en-US" dirty="0"/>
              <a:t>二分图最大匹配</a:t>
            </a:r>
          </a:p>
        </p:txBody>
      </p:sp>
    </p:spTree>
    <p:extLst>
      <p:ext uri="{BB962C8B-B14F-4D97-AF65-F5344CB8AC3E}">
        <p14:creationId xmlns:p14="http://schemas.microsoft.com/office/powerpoint/2010/main" val="25658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匈牙利算法</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2" y="1844824"/>
            <a:ext cx="4824536" cy="45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98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0321" y="1998170"/>
            <a:ext cx="7408333" cy="3450696"/>
          </a:xfrm>
        </p:spPr>
        <p:txBody>
          <a:bodyPr/>
          <a:lstStyle/>
          <a:p>
            <a:r>
              <a:rPr lang="zh-CN" altLang="en-US" dirty="0"/>
              <a:t>先给</a:t>
            </a:r>
            <a:r>
              <a:rPr lang="en-US" altLang="zh-CN" dirty="0"/>
              <a:t>1</a:t>
            </a:r>
            <a:r>
              <a:rPr lang="zh-CN" altLang="en-US" dirty="0"/>
              <a:t>号男生找女生，找到了女</a:t>
            </a:r>
            <a:r>
              <a:rPr lang="en-US" altLang="zh-CN" dirty="0"/>
              <a:t>1</a:t>
            </a:r>
            <a:r>
              <a:rPr lang="zh-CN" altLang="en-US" dirty="0"/>
              <a:t>号。</a:t>
            </a:r>
          </a:p>
        </p:txBody>
      </p:sp>
      <p:sp>
        <p:nvSpPr>
          <p:cNvPr id="3" name="标题 2"/>
          <p:cNvSpPr>
            <a:spLocks noGrp="1"/>
          </p:cNvSpPr>
          <p:nvPr>
            <p:ph type="title"/>
          </p:nvPr>
        </p:nvSpPr>
        <p:spPr/>
        <p:txBody>
          <a:bodyPr/>
          <a:lstStyle/>
          <a:p>
            <a:r>
              <a:rPr lang="zh-CN" altLang="en-US" dirty="0"/>
              <a:t>匈牙利算法</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2492897"/>
            <a:ext cx="4251486" cy="3805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14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2"/>
                                        </p:tgtEl>
                                        <p:attrNameLst>
                                          <p:attrName>style.visibility</p:attrName>
                                        </p:attrNameLst>
                                      </p:cBhvr>
                                      <p:to>
                                        <p:strVal val="visible"/>
                                      </p:to>
                                    </p:set>
                                    <p:anim calcmode="lin" valueType="num">
                                      <p:cBhvr additive="base">
                                        <p:cTn id="13" dur="500" fill="hold"/>
                                        <p:tgtEl>
                                          <p:spTgt spid="15362"/>
                                        </p:tgtEl>
                                        <p:attrNameLst>
                                          <p:attrName>ppt_x</p:attrName>
                                        </p:attrNameLst>
                                      </p:cBhvr>
                                      <p:tavLst>
                                        <p:tav tm="0">
                                          <p:val>
                                            <p:strVal val="#ppt_x"/>
                                          </p:val>
                                        </p:tav>
                                        <p:tav tm="100000">
                                          <p:val>
                                            <p:strVal val="#ppt_x"/>
                                          </p:val>
                                        </p:tav>
                                      </p:tavLst>
                                    </p:anim>
                                    <p:anim calcmode="lin" valueType="num">
                                      <p:cBhvr additive="base">
                                        <p:cTn id="14"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对于无向图，若任意两点之间是可达的，我们称这张图是连通的。</a:t>
            </a:r>
            <a:endParaRPr lang="en-US" altLang="zh-CN" dirty="0"/>
          </a:p>
          <a:p>
            <a:r>
              <a:rPr lang="zh-CN" altLang="en-US" dirty="0"/>
              <a:t>对于有向图，若任意两点之间互相可达，我们称这张图为强连通。否则若将其变成无向图后这张图是连通的，我们称这张图为弱连通。</a:t>
            </a:r>
            <a:endParaRPr lang="en-US" altLang="zh-CN" dirty="0"/>
          </a:p>
        </p:txBody>
      </p:sp>
      <p:sp>
        <p:nvSpPr>
          <p:cNvPr id="3" name="标题 2"/>
          <p:cNvSpPr>
            <a:spLocks noGrp="1"/>
          </p:cNvSpPr>
          <p:nvPr>
            <p:ph type="title"/>
          </p:nvPr>
        </p:nvSpPr>
        <p:spPr/>
        <p:txBody>
          <a:bodyPr/>
          <a:lstStyle/>
          <a:p>
            <a:r>
              <a:rPr lang="zh-CN" altLang="en-US" dirty="0"/>
              <a:t>图的定义</a:t>
            </a:r>
          </a:p>
        </p:txBody>
      </p:sp>
    </p:spTree>
    <p:extLst>
      <p:ext uri="{BB962C8B-B14F-4D97-AF65-F5344CB8AC3E}">
        <p14:creationId xmlns:p14="http://schemas.microsoft.com/office/powerpoint/2010/main" val="427480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0321" y="1988841"/>
            <a:ext cx="7408333" cy="3450696"/>
          </a:xfrm>
        </p:spPr>
        <p:txBody>
          <a:bodyPr/>
          <a:lstStyle/>
          <a:p>
            <a:r>
              <a:rPr lang="zh-CN" altLang="en-US" dirty="0"/>
              <a:t>给</a:t>
            </a:r>
            <a:r>
              <a:rPr lang="en-US" altLang="zh-CN" dirty="0"/>
              <a:t>2</a:t>
            </a:r>
            <a:r>
              <a:rPr lang="zh-CN" altLang="en-US" dirty="0"/>
              <a:t>号男生找女生，找到了女</a:t>
            </a:r>
            <a:r>
              <a:rPr lang="en-US" altLang="zh-CN" dirty="0"/>
              <a:t>2</a:t>
            </a:r>
            <a:r>
              <a:rPr lang="zh-CN" altLang="en-US" dirty="0"/>
              <a:t>号。</a:t>
            </a:r>
          </a:p>
        </p:txBody>
      </p:sp>
      <p:sp>
        <p:nvSpPr>
          <p:cNvPr id="3" name="标题 2"/>
          <p:cNvSpPr>
            <a:spLocks noGrp="1"/>
          </p:cNvSpPr>
          <p:nvPr>
            <p:ph type="title"/>
          </p:nvPr>
        </p:nvSpPr>
        <p:spPr/>
        <p:txBody>
          <a:bodyPr/>
          <a:lstStyle/>
          <a:p>
            <a:r>
              <a:rPr lang="zh-CN" altLang="en-US" dirty="0"/>
              <a:t>匈牙利算法</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2434230"/>
            <a:ext cx="4104456" cy="3897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4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gtEl>
                                        <p:attrNameLst>
                                          <p:attrName>style.visibility</p:attrName>
                                        </p:attrNameLst>
                                      </p:cBhvr>
                                      <p:to>
                                        <p:strVal val="visible"/>
                                      </p:to>
                                    </p:set>
                                    <p:anim calcmode="lin" valueType="num">
                                      <p:cBhvr additive="base">
                                        <p:cTn id="13" dur="500" fill="hold"/>
                                        <p:tgtEl>
                                          <p:spTgt spid="16386"/>
                                        </p:tgtEl>
                                        <p:attrNameLst>
                                          <p:attrName>ppt_x</p:attrName>
                                        </p:attrNameLst>
                                      </p:cBhvr>
                                      <p:tavLst>
                                        <p:tav tm="0">
                                          <p:val>
                                            <p:strVal val="#ppt_x"/>
                                          </p:val>
                                        </p:tav>
                                        <p:tav tm="100000">
                                          <p:val>
                                            <p:strVal val="#ppt_x"/>
                                          </p:val>
                                        </p:tav>
                                      </p:tavLst>
                                    </p:anim>
                                    <p:anim calcmode="lin" valueType="num">
                                      <p:cBhvr additive="base">
                                        <p:cTn id="14"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0321" y="1975453"/>
            <a:ext cx="7408333" cy="3450696"/>
          </a:xfrm>
        </p:spPr>
        <p:txBody>
          <a:bodyPr/>
          <a:lstStyle/>
          <a:p>
            <a:r>
              <a:rPr lang="zh-CN" altLang="en-US" dirty="0"/>
              <a:t>给</a:t>
            </a:r>
            <a:r>
              <a:rPr lang="en-US" altLang="zh-CN" dirty="0"/>
              <a:t>3</a:t>
            </a:r>
            <a:r>
              <a:rPr lang="zh-CN" altLang="en-US" dirty="0"/>
              <a:t>号男生找女生，找到女</a:t>
            </a:r>
            <a:r>
              <a:rPr lang="en-US" altLang="zh-CN" dirty="0"/>
              <a:t>1</a:t>
            </a:r>
            <a:r>
              <a:rPr lang="zh-CN" altLang="en-US" dirty="0"/>
              <a:t>号，先抢了试试。</a:t>
            </a:r>
          </a:p>
        </p:txBody>
      </p:sp>
      <p:sp>
        <p:nvSpPr>
          <p:cNvPr id="3" name="标题 2"/>
          <p:cNvSpPr>
            <a:spLocks noGrp="1"/>
          </p:cNvSpPr>
          <p:nvPr>
            <p:ph type="title"/>
          </p:nvPr>
        </p:nvSpPr>
        <p:spPr/>
        <p:txBody>
          <a:bodyPr/>
          <a:lstStyle/>
          <a:p>
            <a:r>
              <a:rPr lang="zh-CN" altLang="en-US" dirty="0"/>
              <a:t>匈牙利算法</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2421318"/>
            <a:ext cx="4035178" cy="3643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213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0"/>
                                        </p:tgtEl>
                                        <p:attrNameLst>
                                          <p:attrName>style.visibility</p:attrName>
                                        </p:attrNameLst>
                                      </p:cBhvr>
                                      <p:to>
                                        <p:strVal val="visible"/>
                                      </p:to>
                                    </p:set>
                                    <p:anim calcmode="lin" valueType="num">
                                      <p:cBhvr additive="base">
                                        <p:cTn id="13" dur="500" fill="hold"/>
                                        <p:tgtEl>
                                          <p:spTgt spid="17410"/>
                                        </p:tgtEl>
                                        <p:attrNameLst>
                                          <p:attrName>ppt_x</p:attrName>
                                        </p:attrNameLst>
                                      </p:cBhvr>
                                      <p:tavLst>
                                        <p:tav tm="0">
                                          <p:val>
                                            <p:strVal val="#ppt_x"/>
                                          </p:val>
                                        </p:tav>
                                        <p:tav tm="100000">
                                          <p:val>
                                            <p:strVal val="#ppt_x"/>
                                          </p:val>
                                        </p:tav>
                                      </p:tavLst>
                                    </p:anim>
                                    <p:anim calcmode="lin" valueType="num">
                                      <p:cBhvr additive="base">
                                        <p:cTn id="14"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0321" y="1982146"/>
            <a:ext cx="7408333" cy="3450696"/>
          </a:xfrm>
        </p:spPr>
        <p:txBody>
          <a:bodyPr/>
          <a:lstStyle/>
          <a:p>
            <a:r>
              <a:rPr lang="en-US" altLang="zh-CN" dirty="0"/>
              <a:t>1</a:t>
            </a:r>
            <a:r>
              <a:rPr lang="zh-CN" altLang="en-US" dirty="0"/>
              <a:t>号男生没了女生，找下一个，找到女</a:t>
            </a:r>
            <a:r>
              <a:rPr lang="en-US" altLang="zh-CN" dirty="0"/>
              <a:t>2</a:t>
            </a:r>
            <a:r>
              <a:rPr lang="zh-CN" altLang="en-US" dirty="0"/>
              <a:t>号，抢了！</a:t>
            </a:r>
          </a:p>
        </p:txBody>
      </p:sp>
      <p:sp>
        <p:nvSpPr>
          <p:cNvPr id="3" name="标题 2"/>
          <p:cNvSpPr>
            <a:spLocks noGrp="1"/>
          </p:cNvSpPr>
          <p:nvPr>
            <p:ph type="title"/>
          </p:nvPr>
        </p:nvSpPr>
        <p:spPr/>
        <p:txBody>
          <a:bodyPr/>
          <a:lstStyle/>
          <a:p>
            <a:r>
              <a:rPr lang="zh-CN" altLang="en-US" dirty="0"/>
              <a:t>匈牙利算法</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2452938"/>
            <a:ext cx="4021746" cy="369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55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gtEl>
                                        <p:attrNameLst>
                                          <p:attrName>style.visibility</p:attrName>
                                        </p:attrNameLst>
                                      </p:cBhvr>
                                      <p:to>
                                        <p:strVal val="visible"/>
                                      </p:to>
                                    </p:set>
                                    <p:anim calcmode="lin" valueType="num">
                                      <p:cBhvr additive="base">
                                        <p:cTn id="13" dur="500" fill="hold"/>
                                        <p:tgtEl>
                                          <p:spTgt spid="18434"/>
                                        </p:tgtEl>
                                        <p:attrNameLst>
                                          <p:attrName>ppt_x</p:attrName>
                                        </p:attrNameLst>
                                      </p:cBhvr>
                                      <p:tavLst>
                                        <p:tav tm="0">
                                          <p:val>
                                            <p:strVal val="#ppt_x"/>
                                          </p:val>
                                        </p:tav>
                                        <p:tav tm="100000">
                                          <p:val>
                                            <p:strVal val="#ppt_x"/>
                                          </p:val>
                                        </p:tav>
                                      </p:tavLst>
                                    </p:anim>
                                    <p:anim calcmode="lin" valueType="num">
                                      <p:cBhvr additive="base">
                                        <p:cTn id="14"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0321" y="1970179"/>
            <a:ext cx="7408333" cy="3450696"/>
          </a:xfrm>
        </p:spPr>
        <p:txBody>
          <a:bodyPr/>
          <a:lstStyle/>
          <a:p>
            <a:r>
              <a:rPr lang="en-US" altLang="zh-CN" dirty="0"/>
              <a:t>2</a:t>
            </a:r>
            <a:r>
              <a:rPr lang="zh-CN" altLang="en-US" dirty="0"/>
              <a:t>号男生没了女生，找到了女</a:t>
            </a:r>
            <a:r>
              <a:rPr lang="en-US" altLang="zh-CN" dirty="0"/>
              <a:t>3</a:t>
            </a:r>
            <a:r>
              <a:rPr lang="zh-CN" altLang="en-US" dirty="0"/>
              <a:t>号！</a:t>
            </a:r>
          </a:p>
        </p:txBody>
      </p:sp>
      <p:sp>
        <p:nvSpPr>
          <p:cNvPr id="3" name="标题 2"/>
          <p:cNvSpPr>
            <a:spLocks noGrp="1"/>
          </p:cNvSpPr>
          <p:nvPr>
            <p:ph type="title"/>
          </p:nvPr>
        </p:nvSpPr>
        <p:spPr/>
        <p:txBody>
          <a:bodyPr/>
          <a:lstStyle/>
          <a:p>
            <a:r>
              <a:rPr lang="zh-CN" altLang="en-US" dirty="0"/>
              <a:t>匈牙利算法</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21" y="2368962"/>
            <a:ext cx="3816424" cy="3841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669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8"/>
                                        </p:tgtEl>
                                        <p:attrNameLst>
                                          <p:attrName>style.visibility</p:attrName>
                                        </p:attrNameLst>
                                      </p:cBhvr>
                                      <p:to>
                                        <p:strVal val="visible"/>
                                      </p:to>
                                    </p:set>
                                    <p:anim calcmode="lin" valueType="num">
                                      <p:cBhvr additive="base">
                                        <p:cTn id="13" dur="500" fill="hold"/>
                                        <p:tgtEl>
                                          <p:spTgt spid="19458"/>
                                        </p:tgtEl>
                                        <p:attrNameLst>
                                          <p:attrName>ppt_x</p:attrName>
                                        </p:attrNameLst>
                                      </p:cBhvr>
                                      <p:tavLst>
                                        <p:tav tm="0">
                                          <p:val>
                                            <p:strVal val="#ppt_x"/>
                                          </p:val>
                                        </p:tav>
                                        <p:tav tm="100000">
                                          <p:val>
                                            <p:strVal val="#ppt_x"/>
                                          </p:val>
                                        </p:tav>
                                      </p:tavLst>
                                    </p:anim>
                                    <p:anim calcmode="lin" valueType="num">
                                      <p:cBhvr additive="base">
                                        <p:cTn id="14"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给</a:t>
            </a:r>
            <a:r>
              <a:rPr lang="en-US" altLang="zh-CN" dirty="0"/>
              <a:t>4</a:t>
            </a:r>
            <a:r>
              <a:rPr lang="zh-CN" altLang="en-US" dirty="0"/>
              <a:t>号男生找女生，发现无论如何也做不到不拆散别人的情况下给他分配一个女生了。</a:t>
            </a:r>
          </a:p>
        </p:txBody>
      </p:sp>
      <p:sp>
        <p:nvSpPr>
          <p:cNvPr id="3" name="标题 2"/>
          <p:cNvSpPr>
            <a:spLocks noGrp="1"/>
          </p:cNvSpPr>
          <p:nvPr>
            <p:ph type="title"/>
          </p:nvPr>
        </p:nvSpPr>
        <p:spPr/>
        <p:txBody>
          <a:bodyPr/>
          <a:lstStyle/>
          <a:p>
            <a:r>
              <a:rPr lang="zh-CN" altLang="en-US" dirty="0"/>
              <a:t>匈牙利算法</a:t>
            </a:r>
          </a:p>
        </p:txBody>
      </p:sp>
    </p:spTree>
    <p:extLst>
      <p:ext uri="{BB962C8B-B14F-4D97-AF65-F5344CB8AC3E}">
        <p14:creationId xmlns:p14="http://schemas.microsoft.com/office/powerpoint/2010/main" val="21328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使用递归实现上述过程。</a:t>
            </a:r>
            <a:endParaRPr lang="en-US" altLang="zh-CN" dirty="0"/>
          </a:p>
        </p:txBody>
      </p:sp>
      <p:sp>
        <p:nvSpPr>
          <p:cNvPr id="3" name="标题 2"/>
          <p:cNvSpPr>
            <a:spLocks noGrp="1"/>
          </p:cNvSpPr>
          <p:nvPr>
            <p:ph type="title"/>
          </p:nvPr>
        </p:nvSpPr>
        <p:spPr/>
        <p:txBody>
          <a:bodyPr/>
          <a:lstStyle/>
          <a:p>
            <a:r>
              <a:rPr lang="zh-CN" altLang="en-US" dirty="0"/>
              <a:t>匈牙利算法</a:t>
            </a:r>
          </a:p>
        </p:txBody>
      </p:sp>
    </p:spTree>
    <p:extLst>
      <p:ext uri="{BB962C8B-B14F-4D97-AF65-F5344CB8AC3E}">
        <p14:creationId xmlns:p14="http://schemas.microsoft.com/office/powerpoint/2010/main" val="127248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对一个图从某一点开始进行深度优先搜索。</a:t>
            </a:r>
            <a:endParaRPr lang="en-US" altLang="zh-CN" dirty="0"/>
          </a:p>
          <a:p>
            <a:r>
              <a:rPr lang="zh-CN" altLang="en-US" dirty="0"/>
              <a:t>搜索到的边构成的树称为搜索树。</a:t>
            </a:r>
            <a:endParaRPr lang="en-US" altLang="zh-CN" dirty="0"/>
          </a:p>
          <a:p>
            <a:r>
              <a:rPr lang="zh-CN" altLang="en-US" dirty="0"/>
              <a:t>在这棵树上的边称为树边，其余边称为非树边。</a:t>
            </a:r>
            <a:endParaRPr lang="en-US" altLang="zh-CN" dirty="0"/>
          </a:p>
          <a:p>
            <a:r>
              <a:rPr lang="zh-CN" altLang="en-US" dirty="0"/>
              <a:t>性质：对图求搜索树时，非树边连接的两个端点在搜索树中一定是其中一个点是另一个点的祖先。</a:t>
            </a:r>
            <a:endParaRPr lang="en-US" altLang="zh-CN" dirty="0"/>
          </a:p>
          <a:p>
            <a:r>
              <a:rPr lang="en-US" altLang="zh-CN" dirty="0"/>
              <a:t>Why?</a:t>
            </a:r>
            <a:endParaRPr lang="zh-CN" altLang="en-US" dirty="0"/>
          </a:p>
        </p:txBody>
      </p:sp>
      <p:sp>
        <p:nvSpPr>
          <p:cNvPr id="3" name="标题 2"/>
          <p:cNvSpPr>
            <a:spLocks noGrp="1"/>
          </p:cNvSpPr>
          <p:nvPr>
            <p:ph type="title"/>
          </p:nvPr>
        </p:nvSpPr>
        <p:spPr/>
        <p:txBody>
          <a:bodyPr/>
          <a:lstStyle/>
          <a:p>
            <a:r>
              <a:rPr lang="zh-CN" altLang="en-US" dirty="0"/>
              <a:t>搜索树</a:t>
            </a:r>
          </a:p>
        </p:txBody>
      </p:sp>
    </p:spTree>
    <p:extLst>
      <p:ext uri="{BB962C8B-B14F-4D97-AF65-F5344CB8AC3E}">
        <p14:creationId xmlns:p14="http://schemas.microsoft.com/office/powerpoint/2010/main" val="382256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求无向图的所有强连通分量</a:t>
            </a:r>
            <a:endParaRPr lang="en-US" altLang="zh-CN" dirty="0"/>
          </a:p>
          <a:p>
            <a:r>
              <a:rPr lang="en-US" altLang="zh-CN" dirty="0">
                <a:sym typeface="Wingdings" panose="05000000000000000000" pitchFamily="2" charset="2"/>
              </a:rPr>
              <a:t></a:t>
            </a:r>
          </a:p>
          <a:p>
            <a:r>
              <a:rPr lang="zh-CN" altLang="en-US" dirty="0">
                <a:sym typeface="Wingdings" panose="05000000000000000000" pitchFamily="2" charset="2"/>
              </a:rPr>
              <a:t>求有向图的所有强连通分量</a:t>
            </a:r>
            <a:endParaRPr lang="en-US" altLang="zh-CN" dirty="0">
              <a:sym typeface="Wingdings" panose="05000000000000000000" pitchFamily="2" charset="2"/>
            </a:endParaRPr>
          </a:p>
          <a:p>
            <a:r>
              <a:rPr lang="en-US" altLang="zh-CN" dirty="0" err="1">
                <a:sym typeface="Wingdings" panose="05000000000000000000" pitchFamily="2" charset="2"/>
              </a:rPr>
              <a:t>Tarjan</a:t>
            </a:r>
            <a:r>
              <a:rPr lang="en-US" altLang="zh-CN" dirty="0">
                <a:sym typeface="Wingdings" panose="05000000000000000000" pitchFamily="2" charset="2"/>
              </a:rPr>
              <a:t>!</a:t>
            </a:r>
            <a:endParaRPr lang="zh-CN" altLang="en-US" dirty="0"/>
          </a:p>
        </p:txBody>
      </p:sp>
      <p:sp>
        <p:nvSpPr>
          <p:cNvPr id="3" name="标题 2"/>
          <p:cNvSpPr>
            <a:spLocks noGrp="1"/>
          </p:cNvSpPr>
          <p:nvPr>
            <p:ph type="title"/>
          </p:nvPr>
        </p:nvSpPr>
        <p:spPr/>
        <p:txBody>
          <a:bodyPr/>
          <a:lstStyle/>
          <a:p>
            <a:r>
              <a:rPr lang="zh-CN" altLang="en-US" dirty="0"/>
              <a:t>强连通分量</a:t>
            </a:r>
          </a:p>
        </p:txBody>
      </p:sp>
    </p:spTree>
    <p:extLst>
      <p:ext uri="{BB962C8B-B14F-4D97-AF65-F5344CB8AC3E}">
        <p14:creationId xmlns:p14="http://schemas.microsoft.com/office/powerpoint/2010/main" val="371872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存在</a:t>
            </a:r>
            <a:r>
              <a:rPr lang="en-US" altLang="zh-CN" dirty="0"/>
              <a:t>3</a:t>
            </a:r>
            <a:r>
              <a:rPr lang="zh-CN" altLang="en-US" dirty="0"/>
              <a:t>个极大强连通分量，</a:t>
            </a:r>
            <a:r>
              <a:rPr lang="en-US" altLang="zh-CN" dirty="0"/>
              <a:t>1234</a:t>
            </a:r>
            <a:r>
              <a:rPr lang="zh-CN" altLang="en-US" dirty="0"/>
              <a:t>，</a:t>
            </a:r>
            <a:r>
              <a:rPr lang="en-US" altLang="zh-CN" dirty="0"/>
              <a:t>5</a:t>
            </a:r>
            <a:r>
              <a:rPr lang="zh-CN" altLang="en-US" dirty="0"/>
              <a:t>，</a:t>
            </a:r>
            <a:r>
              <a:rPr lang="en-US" altLang="zh-CN" dirty="0"/>
              <a:t>6</a:t>
            </a:r>
            <a:r>
              <a:rPr lang="zh-CN" altLang="en-US" dirty="0"/>
              <a:t>。</a:t>
            </a:r>
          </a:p>
        </p:txBody>
      </p:sp>
      <p:sp>
        <p:nvSpPr>
          <p:cNvPr id="3" name="标题 2"/>
          <p:cNvSpPr>
            <a:spLocks noGrp="1"/>
          </p:cNvSpPr>
          <p:nvPr>
            <p:ph type="title"/>
          </p:nvPr>
        </p:nvSpPr>
        <p:spPr/>
        <p:txBody>
          <a:bodyPr/>
          <a:lstStyle/>
          <a:p>
            <a:r>
              <a:rPr lang="en-US" altLang="zh-CN" dirty="0" err="1"/>
              <a:t>Tarjan</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2708921"/>
            <a:ext cx="314325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46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 calcmode="lin" valueType="num">
                                      <p:cBhvr additive="base">
                                        <p:cTn id="1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我们定义</a:t>
            </a:r>
            <a:r>
              <a:rPr lang="en-US" altLang="zh-CN" dirty="0"/>
              <a:t>DFN[x]</a:t>
            </a:r>
            <a:r>
              <a:rPr lang="zh-CN" altLang="en-US" dirty="0"/>
              <a:t>为搜索到</a:t>
            </a:r>
            <a:r>
              <a:rPr lang="en-US" altLang="zh-CN" dirty="0"/>
              <a:t>x</a:t>
            </a:r>
            <a:r>
              <a:rPr lang="zh-CN" altLang="en-US" dirty="0"/>
              <a:t>时的时间戳（即搜索到的时间）。</a:t>
            </a:r>
            <a:r>
              <a:rPr lang="en-US" altLang="zh-CN" dirty="0"/>
              <a:t>LOW[x]</a:t>
            </a:r>
            <a:r>
              <a:rPr lang="zh-CN" altLang="en-US" dirty="0"/>
              <a:t>为搜索树中</a:t>
            </a:r>
            <a:r>
              <a:rPr lang="en-US" altLang="zh-CN" dirty="0"/>
              <a:t>x</a:t>
            </a:r>
            <a:r>
              <a:rPr lang="zh-CN" altLang="en-US" dirty="0"/>
              <a:t>以及它的子孙可以访问到的最早祖先。有</a:t>
            </a:r>
            <a:r>
              <a:rPr lang="en-US" altLang="zh-CN" dirty="0"/>
              <a:t>LOW[x]=min(DFN[x],DFN[j],LOW[k])</a:t>
            </a:r>
            <a:r>
              <a:rPr lang="zh-CN" altLang="en-US" dirty="0"/>
              <a:t>，其中存在边</a:t>
            </a:r>
            <a:r>
              <a:rPr lang="en-US" altLang="zh-CN" dirty="0"/>
              <a:t>(</a:t>
            </a:r>
            <a:r>
              <a:rPr lang="en-US" altLang="zh-CN" dirty="0" err="1"/>
              <a:t>x,j</a:t>
            </a:r>
            <a:r>
              <a:rPr lang="en-US" altLang="zh-CN" dirty="0"/>
              <a:t>)</a:t>
            </a:r>
            <a:r>
              <a:rPr lang="zh-CN" altLang="en-US" dirty="0"/>
              <a:t>，</a:t>
            </a:r>
            <a:r>
              <a:rPr lang="en-US" altLang="zh-CN" dirty="0"/>
              <a:t>(</a:t>
            </a:r>
            <a:r>
              <a:rPr lang="en-US" altLang="zh-CN" dirty="0" err="1"/>
              <a:t>x,k</a:t>
            </a:r>
            <a:r>
              <a:rPr lang="en-US" altLang="zh-CN" dirty="0"/>
              <a:t>)</a:t>
            </a:r>
            <a:r>
              <a:rPr lang="zh-CN" altLang="en-US" dirty="0"/>
              <a:t>，</a:t>
            </a:r>
            <a:r>
              <a:rPr lang="en-US" altLang="zh-CN" dirty="0"/>
              <a:t>j</a:t>
            </a:r>
            <a:r>
              <a:rPr lang="zh-CN" altLang="en-US" dirty="0"/>
              <a:t>为</a:t>
            </a:r>
            <a:r>
              <a:rPr lang="en-US" altLang="zh-CN" dirty="0"/>
              <a:t>x</a:t>
            </a:r>
            <a:r>
              <a:rPr lang="zh-CN" altLang="en-US" dirty="0"/>
              <a:t>的祖先，</a:t>
            </a:r>
            <a:r>
              <a:rPr lang="en-US" altLang="zh-CN" dirty="0"/>
              <a:t>k</a:t>
            </a:r>
            <a:r>
              <a:rPr lang="zh-CN" altLang="en-US" dirty="0"/>
              <a:t>为</a:t>
            </a:r>
            <a:r>
              <a:rPr lang="en-US" altLang="zh-CN" dirty="0"/>
              <a:t>x</a:t>
            </a:r>
            <a:r>
              <a:rPr lang="zh-CN" altLang="en-US" dirty="0"/>
              <a:t>的子孙。</a:t>
            </a:r>
            <a:endParaRPr lang="en-US" altLang="zh-CN" dirty="0"/>
          </a:p>
          <a:p>
            <a:r>
              <a:rPr lang="zh-CN" altLang="en-US" dirty="0"/>
              <a:t>令</a:t>
            </a:r>
            <a:r>
              <a:rPr lang="en-US" altLang="zh-CN" dirty="0"/>
              <a:t>v[</a:t>
            </a:r>
            <a:r>
              <a:rPr lang="en-US" altLang="zh-CN" dirty="0" err="1"/>
              <a:t>i</a:t>
            </a:r>
            <a:r>
              <a:rPr lang="en-US" altLang="zh-CN" dirty="0"/>
              <a:t>]</a:t>
            </a:r>
            <a:r>
              <a:rPr lang="zh-CN" altLang="en-US" dirty="0"/>
              <a:t>表示</a:t>
            </a:r>
            <a:r>
              <a:rPr lang="en-US" altLang="zh-CN" dirty="0" err="1"/>
              <a:t>i</a:t>
            </a:r>
            <a:r>
              <a:rPr lang="zh-CN" altLang="en-US" dirty="0"/>
              <a:t>是否已被搜索过以及是否找到了极大强连通分量。若</a:t>
            </a:r>
            <a:r>
              <a:rPr lang="en-US" altLang="zh-CN" dirty="0" err="1"/>
              <a:t>i</a:t>
            </a:r>
            <a:r>
              <a:rPr lang="zh-CN" altLang="en-US" dirty="0"/>
              <a:t>已经找到了极大强连通分量或者还未被搜索过，则</a:t>
            </a:r>
            <a:r>
              <a:rPr lang="en-US" altLang="zh-CN" dirty="0"/>
              <a:t>v[</a:t>
            </a:r>
            <a:r>
              <a:rPr lang="en-US" altLang="zh-CN" dirty="0" err="1"/>
              <a:t>i</a:t>
            </a:r>
            <a:r>
              <a:rPr lang="en-US" altLang="zh-CN" dirty="0"/>
              <a:t>]=0</a:t>
            </a:r>
            <a:r>
              <a:rPr lang="zh-CN" altLang="en-US" dirty="0"/>
              <a:t>，否则</a:t>
            </a:r>
            <a:r>
              <a:rPr lang="en-US" altLang="zh-CN" dirty="0"/>
              <a:t>v[</a:t>
            </a:r>
            <a:r>
              <a:rPr lang="en-US" altLang="zh-CN" dirty="0" err="1"/>
              <a:t>i</a:t>
            </a:r>
            <a:r>
              <a:rPr lang="en-US" altLang="zh-CN" dirty="0"/>
              <a:t>]=1</a:t>
            </a:r>
            <a:r>
              <a:rPr lang="zh-CN" altLang="en-US" dirty="0"/>
              <a:t>。</a:t>
            </a:r>
            <a:endParaRPr lang="en-US" altLang="zh-CN" dirty="0"/>
          </a:p>
        </p:txBody>
      </p:sp>
      <p:sp>
        <p:nvSpPr>
          <p:cNvPr id="3" name="标题 2"/>
          <p:cNvSpPr>
            <a:spLocks noGrp="1"/>
          </p:cNvSpPr>
          <p:nvPr>
            <p:ph type="title"/>
          </p:nvPr>
        </p:nvSpPr>
        <p:spPr/>
        <p:txBody>
          <a:bodyPr/>
          <a:lstStyle/>
          <a:p>
            <a:r>
              <a:rPr lang="en-US" altLang="zh-CN" dirty="0" err="1"/>
              <a:t>Tarjan</a:t>
            </a:r>
            <a:endParaRPr lang="zh-CN" altLang="en-US" dirty="0"/>
          </a:p>
        </p:txBody>
      </p:sp>
    </p:spTree>
    <p:extLst>
      <p:ext uri="{BB962C8B-B14F-4D97-AF65-F5344CB8AC3E}">
        <p14:creationId xmlns:p14="http://schemas.microsoft.com/office/powerpoint/2010/main" val="120395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我们称</a:t>
            </a:r>
            <a:r>
              <a:rPr lang="en-US" altLang="zh-CN" dirty="0"/>
              <a:t>A</a:t>
            </a:r>
            <a:r>
              <a:rPr lang="zh-CN" altLang="en-US" dirty="0"/>
              <a:t>是</a:t>
            </a:r>
            <a:r>
              <a:rPr lang="en-US" altLang="zh-CN" dirty="0"/>
              <a:t>B</a:t>
            </a:r>
            <a:r>
              <a:rPr lang="zh-CN" altLang="en-US" dirty="0"/>
              <a:t>的子图，当且仅当</a:t>
            </a:r>
            <a:r>
              <a:rPr lang="en-US" altLang="zh-CN" dirty="0"/>
              <a:t>B</a:t>
            </a:r>
            <a:r>
              <a:rPr lang="zh-CN" altLang="en-US" dirty="0"/>
              <a:t>的点集包含</a:t>
            </a:r>
            <a:r>
              <a:rPr lang="en-US" altLang="zh-CN" dirty="0"/>
              <a:t>A</a:t>
            </a:r>
            <a:r>
              <a:rPr lang="zh-CN" altLang="en-US" dirty="0"/>
              <a:t>的点集，且</a:t>
            </a:r>
            <a:r>
              <a:rPr lang="en-US" altLang="zh-CN" dirty="0"/>
              <a:t>B</a:t>
            </a:r>
            <a:r>
              <a:rPr lang="zh-CN" altLang="en-US" dirty="0"/>
              <a:t>的边集包含</a:t>
            </a:r>
            <a:r>
              <a:rPr lang="en-US" altLang="zh-CN" dirty="0"/>
              <a:t>A</a:t>
            </a:r>
            <a:r>
              <a:rPr lang="zh-CN" altLang="en-US" dirty="0"/>
              <a:t>的边集。</a:t>
            </a:r>
            <a:endParaRPr lang="en-US" altLang="zh-CN" dirty="0"/>
          </a:p>
          <a:p>
            <a:r>
              <a:rPr lang="zh-CN" altLang="en-US" dirty="0"/>
              <a:t>若此时</a:t>
            </a:r>
            <a:r>
              <a:rPr lang="en-US" altLang="zh-CN" dirty="0"/>
              <a:t>A</a:t>
            </a:r>
            <a:r>
              <a:rPr lang="zh-CN" altLang="en-US" dirty="0"/>
              <a:t>是强连通的，且不存在一个图</a:t>
            </a:r>
            <a:r>
              <a:rPr lang="en-US" altLang="zh-CN" dirty="0"/>
              <a:t>C</a:t>
            </a:r>
            <a:r>
              <a:rPr lang="zh-CN" altLang="en-US" dirty="0"/>
              <a:t>，使得</a:t>
            </a:r>
            <a:r>
              <a:rPr lang="en-US" altLang="zh-CN" dirty="0"/>
              <a:t>A</a:t>
            </a:r>
            <a:r>
              <a:rPr lang="zh-CN" altLang="en-US" dirty="0"/>
              <a:t>是</a:t>
            </a:r>
            <a:r>
              <a:rPr lang="en-US" altLang="zh-CN" dirty="0"/>
              <a:t>C</a:t>
            </a:r>
            <a:r>
              <a:rPr lang="zh-CN" altLang="en-US" dirty="0"/>
              <a:t>的子图且</a:t>
            </a:r>
            <a:r>
              <a:rPr lang="en-US" altLang="zh-CN" dirty="0"/>
              <a:t>C</a:t>
            </a:r>
            <a:r>
              <a:rPr lang="zh-CN" altLang="en-US" dirty="0"/>
              <a:t>强连通，则称</a:t>
            </a:r>
            <a:r>
              <a:rPr lang="en-US" altLang="zh-CN" dirty="0"/>
              <a:t>A</a:t>
            </a:r>
            <a:r>
              <a:rPr lang="zh-CN" altLang="en-US" dirty="0"/>
              <a:t>是</a:t>
            </a:r>
            <a:r>
              <a:rPr lang="en-US" altLang="zh-CN" dirty="0"/>
              <a:t>B</a:t>
            </a:r>
            <a:r>
              <a:rPr lang="zh-CN" altLang="en-US" dirty="0"/>
              <a:t>的极大强连通分量。</a:t>
            </a:r>
          </a:p>
        </p:txBody>
      </p:sp>
      <p:sp>
        <p:nvSpPr>
          <p:cNvPr id="3" name="标题 2"/>
          <p:cNvSpPr>
            <a:spLocks noGrp="1"/>
          </p:cNvSpPr>
          <p:nvPr>
            <p:ph type="title"/>
          </p:nvPr>
        </p:nvSpPr>
        <p:spPr/>
        <p:txBody>
          <a:bodyPr/>
          <a:lstStyle/>
          <a:p>
            <a:r>
              <a:rPr lang="zh-CN" altLang="en-US" dirty="0"/>
              <a:t>图的定义</a:t>
            </a:r>
          </a:p>
        </p:txBody>
      </p:sp>
    </p:spTree>
    <p:extLst>
      <p:ext uri="{BB962C8B-B14F-4D97-AF65-F5344CB8AC3E}">
        <p14:creationId xmlns:p14="http://schemas.microsoft.com/office/powerpoint/2010/main" val="336775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0321" y="2017035"/>
            <a:ext cx="9788626" cy="4182534"/>
          </a:xfrm>
        </p:spPr>
        <p:txBody>
          <a:bodyPr>
            <a:normAutofit/>
          </a:bodyPr>
          <a:lstStyle/>
          <a:p>
            <a:r>
              <a:rPr lang="zh-CN" altLang="en-US" dirty="0"/>
              <a:t>①找到一个未被搜索过的节点</a:t>
            </a:r>
            <a:r>
              <a:rPr lang="en-US" altLang="zh-CN" dirty="0"/>
              <a:t>u</a:t>
            </a:r>
            <a:r>
              <a:rPr lang="zh-CN" altLang="en-US" dirty="0"/>
              <a:t>，若不存在，退出，否则以这个节点为根开始建立搜索树。</a:t>
            </a:r>
            <a:endParaRPr lang="en-US" altLang="zh-CN" dirty="0"/>
          </a:p>
          <a:p>
            <a:r>
              <a:rPr lang="zh-CN" altLang="en-US" dirty="0"/>
              <a:t>②给该节点建立时间戳，将</a:t>
            </a:r>
            <a:r>
              <a:rPr lang="en-US" altLang="zh-CN" dirty="0"/>
              <a:t>x</a:t>
            </a:r>
            <a:r>
              <a:rPr lang="zh-CN" altLang="en-US" dirty="0"/>
              <a:t>压入栈中，枚举该节点的所有儿子</a:t>
            </a:r>
            <a:r>
              <a:rPr lang="en-US" altLang="zh-CN" dirty="0"/>
              <a:t>x</a:t>
            </a:r>
            <a:r>
              <a:rPr lang="zh-CN" altLang="en-US" dirty="0"/>
              <a:t>，若其儿子没被访问过，则搜索其儿子（重复②），之后更新</a:t>
            </a:r>
            <a:r>
              <a:rPr lang="en-US" altLang="zh-CN" dirty="0"/>
              <a:t>LOW[u]=min(LOW[u],LOW[x])</a:t>
            </a:r>
            <a:r>
              <a:rPr lang="zh-CN" altLang="en-US" dirty="0"/>
              <a:t>，否则若</a:t>
            </a:r>
            <a:r>
              <a:rPr lang="en-US" altLang="zh-CN" dirty="0"/>
              <a:t>v[x]=1(</a:t>
            </a:r>
            <a:r>
              <a:rPr lang="zh-CN" altLang="en-US" dirty="0"/>
              <a:t>表示</a:t>
            </a:r>
            <a:r>
              <a:rPr lang="en-US" altLang="zh-CN" dirty="0"/>
              <a:t>x</a:t>
            </a:r>
            <a:r>
              <a:rPr lang="zh-CN" altLang="en-US" dirty="0"/>
              <a:t>是</a:t>
            </a:r>
            <a:r>
              <a:rPr lang="en-US" altLang="zh-CN" dirty="0"/>
              <a:t>u</a:t>
            </a:r>
            <a:r>
              <a:rPr lang="zh-CN" altLang="en-US" dirty="0"/>
              <a:t>的祖先</a:t>
            </a:r>
            <a:r>
              <a:rPr lang="en-US" altLang="zh-CN" dirty="0"/>
              <a:t>)</a:t>
            </a:r>
            <a:r>
              <a:rPr lang="zh-CN" altLang="en-US" dirty="0"/>
              <a:t>，则更新</a:t>
            </a:r>
            <a:r>
              <a:rPr lang="en-US" altLang="zh-CN" dirty="0"/>
              <a:t>LOW[u]=min(LOW[u],DFN[x])</a:t>
            </a:r>
            <a:r>
              <a:rPr lang="zh-CN" altLang="en-US" dirty="0"/>
              <a:t>。</a:t>
            </a:r>
            <a:endParaRPr lang="en-US" altLang="zh-CN" dirty="0"/>
          </a:p>
          <a:p>
            <a:r>
              <a:rPr lang="zh-CN" altLang="en-US" dirty="0"/>
              <a:t>③对</a:t>
            </a:r>
            <a:r>
              <a:rPr lang="en-US" altLang="zh-CN" dirty="0"/>
              <a:t>u</a:t>
            </a:r>
            <a:r>
              <a:rPr lang="zh-CN" altLang="en-US" dirty="0"/>
              <a:t>搜索完毕后，若</a:t>
            </a:r>
            <a:r>
              <a:rPr lang="en-US" altLang="zh-CN" dirty="0"/>
              <a:t>LOW[u]=DFN[u]</a:t>
            </a:r>
            <a:r>
              <a:rPr lang="zh-CN" altLang="en-US" dirty="0"/>
              <a:t>，则找到了一个极大强连通分量，栈顶到</a:t>
            </a:r>
            <a:r>
              <a:rPr lang="en-US" altLang="zh-CN" dirty="0"/>
              <a:t>u</a:t>
            </a:r>
            <a:r>
              <a:rPr lang="zh-CN" altLang="en-US" dirty="0"/>
              <a:t>都为一个极大强连通分量。更新</a:t>
            </a:r>
            <a:r>
              <a:rPr lang="en-US" altLang="zh-CN" dirty="0"/>
              <a:t>v</a:t>
            </a:r>
            <a:r>
              <a:rPr lang="zh-CN" altLang="en-US" dirty="0"/>
              <a:t>与栈。</a:t>
            </a:r>
            <a:endParaRPr lang="en-US" altLang="zh-CN" dirty="0"/>
          </a:p>
        </p:txBody>
      </p:sp>
      <p:sp>
        <p:nvSpPr>
          <p:cNvPr id="3" name="标题 2"/>
          <p:cNvSpPr>
            <a:spLocks noGrp="1"/>
          </p:cNvSpPr>
          <p:nvPr>
            <p:ph type="title"/>
          </p:nvPr>
        </p:nvSpPr>
        <p:spPr/>
        <p:txBody>
          <a:bodyPr/>
          <a:lstStyle/>
          <a:p>
            <a:r>
              <a:rPr lang="en-US" altLang="zh-CN" dirty="0" err="1"/>
              <a:t>Tarjan</a:t>
            </a:r>
            <a:endParaRPr lang="zh-CN" altLang="en-US" dirty="0"/>
          </a:p>
        </p:txBody>
      </p:sp>
    </p:spTree>
    <p:extLst>
      <p:ext uri="{BB962C8B-B14F-4D97-AF65-F5344CB8AC3E}">
        <p14:creationId xmlns:p14="http://schemas.microsoft.com/office/powerpoint/2010/main" val="384091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0321" y="2052735"/>
            <a:ext cx="9613861" cy="4814595"/>
          </a:xfrm>
        </p:spPr>
        <p:txBody>
          <a:bodyPr>
            <a:normAutofit/>
          </a:bodyPr>
          <a:lstStyle/>
          <a:p>
            <a:r>
              <a:rPr lang="en-US" altLang="zh-CN" dirty="0"/>
              <a:t>void </a:t>
            </a:r>
            <a:r>
              <a:rPr lang="en-US" altLang="zh-CN" dirty="0" err="1"/>
              <a:t>dfs</a:t>
            </a:r>
            <a:r>
              <a:rPr lang="en-US" altLang="zh-CN" dirty="0"/>
              <a:t>(</a:t>
            </a:r>
            <a:r>
              <a:rPr lang="en-US" altLang="zh-CN" dirty="0" err="1"/>
              <a:t>int</a:t>
            </a:r>
            <a:r>
              <a:rPr lang="en-US" altLang="zh-CN" dirty="0"/>
              <a:t> k)</a:t>
            </a:r>
          </a:p>
          <a:p>
            <a:r>
              <a:rPr lang="en-US" altLang="zh-CN" dirty="0"/>
              <a:t>{</a:t>
            </a:r>
          </a:p>
          <a:p>
            <a:r>
              <a:rPr lang="en-US" altLang="zh-CN" dirty="0"/>
              <a:t>  DFN[k]=LOW[k]=++Time; v[k]=true; </a:t>
            </a:r>
            <a:r>
              <a:rPr lang="en-US" altLang="zh-CN" dirty="0" err="1"/>
              <a:t>st</a:t>
            </a:r>
            <a:r>
              <a:rPr lang="en-US" altLang="zh-CN" dirty="0"/>
              <a:t>[++r]=k; </a:t>
            </a:r>
            <a:r>
              <a:rPr lang="en-US" altLang="zh-CN" dirty="0" err="1"/>
              <a:t>int</a:t>
            </a:r>
            <a:r>
              <a:rPr lang="en-US" altLang="zh-CN" dirty="0"/>
              <a:t> R=r;</a:t>
            </a:r>
          </a:p>
          <a:p>
            <a:r>
              <a:rPr lang="en-US" altLang="zh-CN" dirty="0"/>
              <a:t>  for (</a:t>
            </a:r>
            <a:r>
              <a:rPr lang="en-US" altLang="zh-CN" dirty="0" err="1"/>
              <a:t>int</a:t>
            </a:r>
            <a:r>
              <a:rPr lang="en-US" altLang="zh-CN" dirty="0"/>
              <a:t> </a:t>
            </a:r>
            <a:r>
              <a:rPr lang="en-US" altLang="zh-CN" dirty="0" err="1"/>
              <a:t>i</a:t>
            </a:r>
            <a:r>
              <a:rPr lang="en-US" altLang="zh-CN" dirty="0"/>
              <a:t>=k</a:t>
            </a:r>
            <a:r>
              <a:rPr lang="zh-CN" altLang="en-US" dirty="0"/>
              <a:t>的所有连向的点</a:t>
            </a:r>
            <a:r>
              <a:rPr lang="en-US" altLang="zh-CN" dirty="0"/>
              <a:t>)</a:t>
            </a:r>
          </a:p>
          <a:p>
            <a:r>
              <a:rPr lang="en-US" altLang="zh-CN" dirty="0"/>
              <a:t>  {</a:t>
            </a:r>
          </a:p>
          <a:p>
            <a:r>
              <a:rPr lang="en-US" altLang="zh-CN" dirty="0"/>
              <a:t>     if (!DFN[</a:t>
            </a:r>
            <a:r>
              <a:rPr lang="en-US" altLang="zh-CN" dirty="0" err="1"/>
              <a:t>i</a:t>
            </a:r>
            <a:r>
              <a:rPr lang="en-US" altLang="zh-CN" dirty="0"/>
              <a:t>]) {</a:t>
            </a:r>
            <a:r>
              <a:rPr lang="en-US" altLang="zh-CN" dirty="0" err="1"/>
              <a:t>dfs</a:t>
            </a:r>
            <a:r>
              <a:rPr lang="en-US" altLang="zh-CN" dirty="0"/>
              <a:t>(</a:t>
            </a:r>
            <a:r>
              <a:rPr lang="en-US" altLang="zh-CN" dirty="0" err="1"/>
              <a:t>i</a:t>
            </a:r>
            <a:r>
              <a:rPr lang="en-US" altLang="zh-CN" dirty="0"/>
              <a:t>); LOW[k]=min(LOW[k],LOW[</a:t>
            </a:r>
            <a:r>
              <a:rPr lang="en-US" altLang="zh-CN" dirty="0" err="1"/>
              <a:t>i</a:t>
            </a:r>
            <a:r>
              <a:rPr lang="en-US" altLang="zh-CN" dirty="0"/>
              <a:t>]);} else </a:t>
            </a:r>
          </a:p>
          <a:p>
            <a:r>
              <a:rPr lang="en-US" altLang="zh-CN" dirty="0"/>
              <a:t>     if (v[</a:t>
            </a:r>
            <a:r>
              <a:rPr lang="en-US" altLang="zh-CN" dirty="0" err="1"/>
              <a:t>i</a:t>
            </a:r>
            <a:r>
              <a:rPr lang="en-US" altLang="zh-CN" dirty="0"/>
              <a:t>]) LOW[k]=min(LOW[k],DFN[</a:t>
            </a:r>
            <a:r>
              <a:rPr lang="en-US" altLang="zh-CN" dirty="0" err="1"/>
              <a:t>i</a:t>
            </a:r>
            <a:r>
              <a:rPr lang="en-US" altLang="zh-CN" dirty="0"/>
              <a:t>]);</a:t>
            </a:r>
          </a:p>
          <a:p>
            <a:r>
              <a:rPr lang="en-US" altLang="zh-CN" dirty="0"/>
              <a:t>  }</a:t>
            </a:r>
          </a:p>
          <a:p>
            <a:r>
              <a:rPr lang="en-US" altLang="zh-CN" dirty="0"/>
              <a:t>  if (LOW[k]==DFN[k]) {for (</a:t>
            </a:r>
            <a:r>
              <a:rPr lang="en-US" altLang="zh-CN" dirty="0" err="1"/>
              <a:t>int</a:t>
            </a:r>
            <a:r>
              <a:rPr lang="en-US" altLang="zh-CN" dirty="0"/>
              <a:t> </a:t>
            </a:r>
            <a:r>
              <a:rPr lang="en-US" altLang="zh-CN" dirty="0" err="1"/>
              <a:t>i</a:t>
            </a:r>
            <a:r>
              <a:rPr lang="en-US" altLang="zh-CN" dirty="0"/>
              <a:t>=R; </a:t>
            </a:r>
            <a:r>
              <a:rPr lang="en-US" altLang="zh-CN" dirty="0" err="1"/>
              <a:t>i</a:t>
            </a:r>
            <a:r>
              <a:rPr lang="en-US" altLang="zh-CN" dirty="0"/>
              <a:t>&lt;=r; </a:t>
            </a:r>
            <a:r>
              <a:rPr lang="en-US" altLang="zh-CN" dirty="0" err="1"/>
              <a:t>i</a:t>
            </a:r>
            <a:r>
              <a:rPr lang="en-US" altLang="zh-CN" dirty="0"/>
              <a:t>++) {…} r=R-1;}</a:t>
            </a:r>
          </a:p>
          <a:p>
            <a:r>
              <a:rPr lang="en-US" altLang="zh-CN" dirty="0"/>
              <a:t>}</a:t>
            </a:r>
            <a:endParaRPr lang="zh-CN" altLang="en-US" dirty="0"/>
          </a:p>
        </p:txBody>
      </p:sp>
      <p:sp>
        <p:nvSpPr>
          <p:cNvPr id="3" name="标题 2"/>
          <p:cNvSpPr>
            <a:spLocks noGrp="1"/>
          </p:cNvSpPr>
          <p:nvPr>
            <p:ph type="title"/>
          </p:nvPr>
        </p:nvSpPr>
        <p:spPr/>
        <p:txBody>
          <a:bodyPr/>
          <a:lstStyle/>
          <a:p>
            <a:r>
              <a:rPr lang="zh-CN" altLang="en-US" dirty="0"/>
              <a:t>代码演示</a:t>
            </a:r>
          </a:p>
        </p:txBody>
      </p:sp>
    </p:spTree>
    <p:extLst>
      <p:ext uri="{BB962C8B-B14F-4D97-AF65-F5344CB8AC3E}">
        <p14:creationId xmlns:p14="http://schemas.microsoft.com/office/powerpoint/2010/main" val="4009318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牛群中有一个规定，若</a:t>
            </a:r>
            <a:r>
              <a:rPr lang="en-US" altLang="zh-CN" dirty="0"/>
              <a:t>A</a:t>
            </a:r>
            <a:r>
              <a:rPr lang="zh-CN" altLang="en-US" dirty="0"/>
              <a:t>认为</a:t>
            </a:r>
            <a:r>
              <a:rPr lang="en-US" altLang="zh-CN" dirty="0"/>
              <a:t>B</a:t>
            </a:r>
            <a:r>
              <a:rPr lang="zh-CN" altLang="en-US" dirty="0"/>
              <a:t>受欢迎，</a:t>
            </a:r>
            <a:r>
              <a:rPr lang="en-US" altLang="zh-CN" dirty="0"/>
              <a:t>B</a:t>
            </a:r>
            <a:r>
              <a:rPr lang="zh-CN" altLang="en-US" dirty="0"/>
              <a:t>认为</a:t>
            </a:r>
            <a:r>
              <a:rPr lang="en-US" altLang="zh-CN" dirty="0"/>
              <a:t>C</a:t>
            </a:r>
            <a:r>
              <a:rPr lang="zh-CN" altLang="en-US" dirty="0"/>
              <a:t>受欢迎，则</a:t>
            </a:r>
            <a:r>
              <a:rPr lang="en-US" altLang="zh-CN" dirty="0"/>
              <a:t>A</a:t>
            </a:r>
            <a:r>
              <a:rPr lang="zh-CN" altLang="en-US" dirty="0"/>
              <a:t>也会认为</a:t>
            </a:r>
            <a:r>
              <a:rPr lang="en-US" altLang="zh-CN" dirty="0"/>
              <a:t>C</a:t>
            </a:r>
            <a:r>
              <a:rPr lang="zh-CN" altLang="en-US" dirty="0"/>
              <a:t>受欢迎。</a:t>
            </a:r>
            <a:endParaRPr lang="en-US" altLang="zh-CN" dirty="0"/>
          </a:p>
          <a:p>
            <a:r>
              <a:rPr lang="zh-CN" altLang="en-US" dirty="0"/>
              <a:t>求存在多少牛被每头牛都认为是受欢迎的。</a:t>
            </a:r>
            <a:endParaRPr lang="en-US" altLang="zh-CN" dirty="0"/>
          </a:p>
          <a:p>
            <a:r>
              <a:rPr lang="zh-CN" altLang="en-US" dirty="0"/>
              <a:t>给定牛的头数</a:t>
            </a:r>
            <a:r>
              <a:rPr lang="en-US" altLang="zh-CN" dirty="0"/>
              <a:t>n</a:t>
            </a:r>
            <a:r>
              <a:rPr lang="zh-CN" altLang="en-US" dirty="0"/>
              <a:t>以及初始时所有</a:t>
            </a:r>
            <a:r>
              <a:rPr lang="en-US" altLang="zh-CN" dirty="0"/>
              <a:t>m</a:t>
            </a:r>
            <a:r>
              <a:rPr lang="zh-CN" altLang="en-US" dirty="0"/>
              <a:t>对形如</a:t>
            </a:r>
            <a:r>
              <a:rPr lang="en-US" altLang="zh-CN" dirty="0"/>
              <a:t>Ai</a:t>
            </a:r>
            <a:r>
              <a:rPr lang="zh-CN" altLang="en-US" dirty="0"/>
              <a:t>认为</a:t>
            </a:r>
            <a:r>
              <a:rPr lang="en-US" altLang="zh-CN" dirty="0"/>
              <a:t>Bi</a:t>
            </a:r>
            <a:r>
              <a:rPr lang="zh-CN" altLang="en-US" dirty="0"/>
              <a:t>受欢迎。</a:t>
            </a:r>
            <a:endParaRPr lang="en-US" altLang="zh-CN" dirty="0"/>
          </a:p>
          <a:p>
            <a:r>
              <a:rPr lang="en-US" altLang="zh-CN" dirty="0"/>
              <a:t>n&lt;=50000,m&lt;=100000</a:t>
            </a:r>
            <a:r>
              <a:rPr lang="zh-CN" altLang="en-US" dirty="0"/>
              <a:t>。</a:t>
            </a:r>
          </a:p>
        </p:txBody>
      </p:sp>
      <p:sp>
        <p:nvSpPr>
          <p:cNvPr id="3" name="标题 2"/>
          <p:cNvSpPr>
            <a:spLocks noGrp="1"/>
          </p:cNvSpPr>
          <p:nvPr>
            <p:ph type="title"/>
          </p:nvPr>
        </p:nvSpPr>
        <p:spPr/>
        <p:txBody>
          <a:bodyPr/>
          <a:lstStyle/>
          <a:p>
            <a:r>
              <a:rPr lang="zh-CN" altLang="en-US" dirty="0"/>
              <a:t>受欢迎的牛</a:t>
            </a:r>
          </a:p>
        </p:txBody>
      </p:sp>
    </p:spTree>
    <p:extLst>
      <p:ext uri="{BB962C8B-B14F-4D97-AF65-F5344CB8AC3E}">
        <p14:creationId xmlns:p14="http://schemas.microsoft.com/office/powerpoint/2010/main" val="39560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将所有极大强连通分量缩点。</a:t>
            </a:r>
            <a:endParaRPr lang="en-US" altLang="zh-CN" dirty="0"/>
          </a:p>
          <a:p>
            <a:r>
              <a:rPr lang="zh-CN" altLang="en-US" dirty="0"/>
              <a:t>只有可能出度为</a:t>
            </a:r>
            <a:r>
              <a:rPr lang="en-US" altLang="zh-CN" dirty="0"/>
              <a:t>0</a:t>
            </a:r>
            <a:r>
              <a:rPr lang="zh-CN" altLang="en-US" dirty="0"/>
              <a:t>的点有可能是受欢迎的牛。</a:t>
            </a:r>
            <a:endParaRPr lang="en-US" altLang="zh-CN" dirty="0"/>
          </a:p>
          <a:p>
            <a:r>
              <a:rPr lang="zh-CN" altLang="en-US" dirty="0"/>
              <a:t>判断图是否连通以及是否存在唯一一个出度为</a:t>
            </a:r>
            <a:r>
              <a:rPr lang="en-US" altLang="zh-CN" dirty="0"/>
              <a:t>0</a:t>
            </a:r>
            <a:r>
              <a:rPr lang="zh-CN" altLang="en-US" dirty="0"/>
              <a:t>的点即可。</a:t>
            </a:r>
          </a:p>
        </p:txBody>
      </p:sp>
      <p:sp>
        <p:nvSpPr>
          <p:cNvPr id="3" name="标题 2"/>
          <p:cNvSpPr>
            <a:spLocks noGrp="1"/>
          </p:cNvSpPr>
          <p:nvPr>
            <p:ph type="title"/>
          </p:nvPr>
        </p:nvSpPr>
        <p:spPr/>
        <p:txBody>
          <a:bodyPr/>
          <a:lstStyle/>
          <a:p>
            <a:r>
              <a:rPr lang="zh-CN" altLang="en-US" dirty="0"/>
              <a:t>受欢迎的牛</a:t>
            </a:r>
          </a:p>
        </p:txBody>
      </p:sp>
    </p:spTree>
    <p:extLst>
      <p:ext uri="{BB962C8B-B14F-4D97-AF65-F5344CB8AC3E}">
        <p14:creationId xmlns:p14="http://schemas.microsoft.com/office/powerpoint/2010/main" val="13051580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我们称一个点</a:t>
            </a:r>
            <a:r>
              <a:rPr lang="en-US" altLang="zh-CN" dirty="0"/>
              <a:t>u</a:t>
            </a:r>
            <a:r>
              <a:rPr lang="zh-CN" altLang="en-US" dirty="0"/>
              <a:t>为这个图的割点，当且仅当删去这个点以及与该点连接的所有边后，这个图不连通。</a:t>
            </a:r>
            <a:endParaRPr lang="en-US" altLang="zh-CN" dirty="0"/>
          </a:p>
          <a:p>
            <a:r>
              <a:rPr lang="zh-CN" altLang="en-US" dirty="0"/>
              <a:t>我们称一条边</a:t>
            </a:r>
            <a:r>
              <a:rPr lang="en-US" altLang="zh-CN" dirty="0"/>
              <a:t>(</a:t>
            </a:r>
            <a:r>
              <a:rPr lang="en-US" altLang="zh-CN" dirty="0" err="1"/>
              <a:t>u,v</a:t>
            </a:r>
            <a:r>
              <a:rPr lang="en-US" altLang="zh-CN" dirty="0"/>
              <a:t>)</a:t>
            </a:r>
            <a:r>
              <a:rPr lang="zh-CN" altLang="en-US" dirty="0"/>
              <a:t>为这个图的割边，当且仅当删去这条边后这个图不连通。</a:t>
            </a:r>
          </a:p>
        </p:txBody>
      </p:sp>
      <p:sp>
        <p:nvSpPr>
          <p:cNvPr id="3" name="标题 2"/>
          <p:cNvSpPr>
            <a:spLocks noGrp="1"/>
          </p:cNvSpPr>
          <p:nvPr>
            <p:ph type="title"/>
          </p:nvPr>
        </p:nvSpPr>
        <p:spPr/>
        <p:txBody>
          <a:bodyPr/>
          <a:lstStyle/>
          <a:p>
            <a:r>
              <a:rPr lang="zh-CN" altLang="en-US" dirty="0"/>
              <a:t>无向图的割点与割边</a:t>
            </a:r>
          </a:p>
        </p:txBody>
      </p:sp>
    </p:spTree>
    <p:extLst>
      <p:ext uri="{BB962C8B-B14F-4D97-AF65-F5344CB8AC3E}">
        <p14:creationId xmlns:p14="http://schemas.microsoft.com/office/powerpoint/2010/main" val="12585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对该图进行一次</a:t>
            </a:r>
            <a:r>
              <a:rPr lang="en-US" altLang="zh-CN" dirty="0" err="1"/>
              <a:t>Tarjan</a:t>
            </a:r>
            <a:r>
              <a:rPr lang="zh-CN" altLang="en-US" dirty="0"/>
              <a:t>算法（这里注意在搜索树中把无向边当做有向边看。即</a:t>
            </a:r>
            <a:r>
              <a:rPr lang="en-US" altLang="zh-CN" dirty="0"/>
              <a:t>LOW[u]=min(LOW[u],DFN[v])(v</a:t>
            </a:r>
            <a:r>
              <a:rPr lang="zh-CN" altLang="en-US" dirty="0"/>
              <a:t>是</a:t>
            </a:r>
            <a:r>
              <a:rPr lang="en-US" altLang="zh-CN" dirty="0"/>
              <a:t>u</a:t>
            </a:r>
            <a:r>
              <a:rPr lang="zh-CN" altLang="en-US" dirty="0"/>
              <a:t>的祖先</a:t>
            </a:r>
            <a:r>
              <a:rPr lang="en-US" altLang="zh-CN" dirty="0"/>
              <a:t>)</a:t>
            </a:r>
            <a:r>
              <a:rPr lang="zh-CN" altLang="en-US" dirty="0"/>
              <a:t>的条件变为</a:t>
            </a:r>
            <a:r>
              <a:rPr lang="en-US" altLang="zh-CN" dirty="0"/>
              <a:t>(v</a:t>
            </a:r>
            <a:r>
              <a:rPr lang="zh-CN" altLang="en-US" dirty="0"/>
              <a:t>是</a:t>
            </a:r>
            <a:r>
              <a:rPr lang="en-US" altLang="zh-CN" dirty="0"/>
              <a:t>u</a:t>
            </a:r>
            <a:r>
              <a:rPr lang="zh-CN" altLang="en-US" dirty="0"/>
              <a:t>的祖先且</a:t>
            </a:r>
            <a:r>
              <a:rPr lang="en-US" altLang="zh-CN" dirty="0"/>
              <a:t>v</a:t>
            </a:r>
            <a:r>
              <a:rPr lang="zh-CN" altLang="en-US" dirty="0"/>
              <a:t>不是</a:t>
            </a:r>
            <a:r>
              <a:rPr lang="en-US" altLang="zh-CN" dirty="0"/>
              <a:t>u</a:t>
            </a:r>
            <a:r>
              <a:rPr lang="zh-CN" altLang="en-US" dirty="0"/>
              <a:t>的父亲</a:t>
            </a:r>
            <a:r>
              <a:rPr lang="en-US" altLang="zh-CN" dirty="0"/>
              <a:t>)</a:t>
            </a:r>
            <a:r>
              <a:rPr lang="zh-CN" altLang="en-US" dirty="0"/>
              <a:t>）</a:t>
            </a:r>
            <a:endParaRPr lang="en-US" altLang="zh-CN" dirty="0"/>
          </a:p>
          <a:p>
            <a:r>
              <a:rPr lang="zh-CN" altLang="en-US" dirty="0"/>
              <a:t>这样之后枚举搜索树上的所有边</a:t>
            </a:r>
            <a:r>
              <a:rPr lang="en-US" altLang="zh-CN" dirty="0"/>
              <a:t>(</a:t>
            </a:r>
            <a:r>
              <a:rPr lang="en-US" altLang="zh-CN" dirty="0" err="1"/>
              <a:t>u,v</a:t>
            </a:r>
            <a:r>
              <a:rPr lang="en-US" altLang="zh-CN" dirty="0"/>
              <a:t>)</a:t>
            </a:r>
            <a:r>
              <a:rPr lang="zh-CN" altLang="en-US" dirty="0"/>
              <a:t>，若存在</a:t>
            </a:r>
            <a:r>
              <a:rPr lang="en-US" altLang="zh-CN" dirty="0"/>
              <a:t>LOW[v]&gt;=DNF[u]</a:t>
            </a:r>
            <a:r>
              <a:rPr lang="zh-CN" altLang="en-US" dirty="0"/>
              <a:t>，则</a:t>
            </a:r>
            <a:r>
              <a:rPr lang="en-US" altLang="zh-CN" dirty="0"/>
              <a:t>u</a:t>
            </a:r>
            <a:r>
              <a:rPr lang="zh-CN" altLang="en-US" dirty="0"/>
              <a:t>是割点。</a:t>
            </a:r>
            <a:endParaRPr lang="en-US" altLang="zh-CN" dirty="0"/>
          </a:p>
          <a:p>
            <a:r>
              <a:rPr lang="en-US" altLang="zh-CN" dirty="0"/>
              <a:t>Why?</a:t>
            </a:r>
            <a:endParaRPr lang="zh-CN" altLang="en-US" dirty="0"/>
          </a:p>
        </p:txBody>
      </p:sp>
      <p:sp>
        <p:nvSpPr>
          <p:cNvPr id="3" name="标题 2"/>
          <p:cNvSpPr>
            <a:spLocks noGrp="1"/>
          </p:cNvSpPr>
          <p:nvPr>
            <p:ph type="title"/>
          </p:nvPr>
        </p:nvSpPr>
        <p:spPr/>
        <p:txBody>
          <a:bodyPr/>
          <a:lstStyle/>
          <a:p>
            <a:r>
              <a:rPr lang="zh-CN" altLang="en-US" dirty="0"/>
              <a:t>无向图的割点</a:t>
            </a:r>
          </a:p>
        </p:txBody>
      </p:sp>
    </p:spTree>
    <p:extLst>
      <p:ext uri="{BB962C8B-B14F-4D97-AF65-F5344CB8AC3E}">
        <p14:creationId xmlns:p14="http://schemas.microsoft.com/office/powerpoint/2010/main" val="161345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对该图进行一次</a:t>
            </a:r>
            <a:r>
              <a:rPr lang="en-US" altLang="zh-CN" dirty="0" err="1"/>
              <a:t>Tarjan</a:t>
            </a:r>
            <a:r>
              <a:rPr lang="zh-CN" altLang="en-US" dirty="0"/>
              <a:t>算法（这里注意在搜索树中把无向边当做有向边看。即</a:t>
            </a:r>
            <a:r>
              <a:rPr lang="en-US" altLang="zh-CN" dirty="0"/>
              <a:t>LOW[u]=min(LOW[u],DFN[v])(v</a:t>
            </a:r>
            <a:r>
              <a:rPr lang="zh-CN" altLang="en-US" dirty="0"/>
              <a:t>是</a:t>
            </a:r>
            <a:r>
              <a:rPr lang="en-US" altLang="zh-CN" dirty="0"/>
              <a:t>u</a:t>
            </a:r>
            <a:r>
              <a:rPr lang="zh-CN" altLang="en-US" dirty="0"/>
              <a:t>的祖先</a:t>
            </a:r>
            <a:r>
              <a:rPr lang="en-US" altLang="zh-CN" dirty="0"/>
              <a:t>)</a:t>
            </a:r>
            <a:r>
              <a:rPr lang="zh-CN" altLang="en-US" dirty="0"/>
              <a:t>的条件变为</a:t>
            </a:r>
            <a:r>
              <a:rPr lang="en-US" altLang="zh-CN" dirty="0"/>
              <a:t>(v</a:t>
            </a:r>
            <a:r>
              <a:rPr lang="zh-CN" altLang="en-US" dirty="0"/>
              <a:t>是</a:t>
            </a:r>
            <a:r>
              <a:rPr lang="en-US" altLang="zh-CN" dirty="0"/>
              <a:t>u</a:t>
            </a:r>
            <a:r>
              <a:rPr lang="zh-CN" altLang="en-US" dirty="0"/>
              <a:t>的祖先且</a:t>
            </a:r>
            <a:r>
              <a:rPr lang="en-US" altLang="zh-CN" dirty="0"/>
              <a:t>v</a:t>
            </a:r>
            <a:r>
              <a:rPr lang="zh-CN" altLang="en-US" dirty="0"/>
              <a:t>不是</a:t>
            </a:r>
            <a:r>
              <a:rPr lang="en-US" altLang="zh-CN" dirty="0"/>
              <a:t>u</a:t>
            </a:r>
            <a:r>
              <a:rPr lang="zh-CN" altLang="en-US" dirty="0"/>
              <a:t>的父亲</a:t>
            </a:r>
            <a:r>
              <a:rPr lang="en-US" altLang="zh-CN" dirty="0"/>
              <a:t>)</a:t>
            </a:r>
            <a:r>
              <a:rPr lang="zh-CN" altLang="en-US" dirty="0"/>
              <a:t>）</a:t>
            </a:r>
            <a:endParaRPr lang="en-US" altLang="zh-CN" dirty="0"/>
          </a:p>
          <a:p>
            <a:r>
              <a:rPr lang="zh-CN" altLang="en-US" dirty="0"/>
              <a:t>这样之后枚举搜索树上的所有边</a:t>
            </a:r>
            <a:r>
              <a:rPr lang="en-US" altLang="zh-CN" dirty="0"/>
              <a:t>(</a:t>
            </a:r>
            <a:r>
              <a:rPr lang="en-US" altLang="zh-CN" dirty="0" err="1"/>
              <a:t>u,v</a:t>
            </a:r>
            <a:r>
              <a:rPr lang="en-US" altLang="zh-CN" dirty="0"/>
              <a:t>)</a:t>
            </a:r>
            <a:r>
              <a:rPr lang="zh-CN" altLang="en-US" dirty="0"/>
              <a:t>，若存在</a:t>
            </a:r>
            <a:r>
              <a:rPr lang="en-US" altLang="zh-CN" dirty="0"/>
              <a:t>LOW[v]&gt;DNF[u]</a:t>
            </a:r>
            <a:r>
              <a:rPr lang="zh-CN" altLang="en-US" dirty="0"/>
              <a:t>，则</a:t>
            </a:r>
            <a:r>
              <a:rPr lang="en-US" altLang="zh-CN" dirty="0"/>
              <a:t>(</a:t>
            </a:r>
            <a:r>
              <a:rPr lang="en-US" altLang="zh-CN" dirty="0" err="1"/>
              <a:t>u,v</a:t>
            </a:r>
            <a:r>
              <a:rPr lang="en-US" altLang="zh-CN" dirty="0"/>
              <a:t>)</a:t>
            </a:r>
            <a:r>
              <a:rPr lang="zh-CN" altLang="en-US" dirty="0"/>
              <a:t>为割边。</a:t>
            </a:r>
          </a:p>
          <a:p>
            <a:r>
              <a:rPr lang="en-US" altLang="zh-CN" dirty="0"/>
              <a:t>Why?</a:t>
            </a:r>
            <a:endParaRPr lang="zh-CN" altLang="en-US" dirty="0"/>
          </a:p>
        </p:txBody>
      </p:sp>
      <p:sp>
        <p:nvSpPr>
          <p:cNvPr id="3" name="标题 2"/>
          <p:cNvSpPr>
            <a:spLocks noGrp="1"/>
          </p:cNvSpPr>
          <p:nvPr>
            <p:ph type="title"/>
          </p:nvPr>
        </p:nvSpPr>
        <p:spPr/>
        <p:txBody>
          <a:bodyPr/>
          <a:lstStyle/>
          <a:p>
            <a:r>
              <a:rPr lang="zh-CN" altLang="en-US" dirty="0"/>
              <a:t>无向图的割边</a:t>
            </a:r>
          </a:p>
        </p:txBody>
      </p:sp>
    </p:spTree>
    <p:extLst>
      <p:ext uri="{BB962C8B-B14F-4D97-AF65-F5344CB8AC3E}">
        <p14:creationId xmlns:p14="http://schemas.microsoft.com/office/powerpoint/2010/main" val="214290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图论习题</a:t>
            </a:r>
          </a:p>
        </p:txBody>
      </p:sp>
    </p:spTree>
    <p:extLst>
      <p:ext uri="{BB962C8B-B14F-4D97-AF65-F5344CB8AC3E}">
        <p14:creationId xmlns:p14="http://schemas.microsoft.com/office/powerpoint/2010/main" val="384293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给定一个</a:t>
            </a:r>
            <a:r>
              <a:rPr lang="en-US" altLang="zh-CN" dirty="0"/>
              <a:t>n</a:t>
            </a:r>
            <a:r>
              <a:rPr lang="zh-CN" altLang="en-US" dirty="0"/>
              <a:t>个点，</a:t>
            </a:r>
            <a:r>
              <a:rPr lang="en-US" altLang="zh-CN" dirty="0"/>
              <a:t>m</a:t>
            </a:r>
            <a:r>
              <a:rPr lang="zh-CN" altLang="en-US" dirty="0"/>
              <a:t>条边的图。要在这</a:t>
            </a:r>
            <a:r>
              <a:rPr lang="en-US" altLang="zh-CN" dirty="0"/>
              <a:t>n</a:t>
            </a:r>
            <a:r>
              <a:rPr lang="zh-CN" altLang="en-US" dirty="0"/>
              <a:t>个点选择若干点建造避难所，使得无论哪个点爆炸，每个点上的人都能逃到这个避难所去。</a:t>
            </a:r>
            <a:endParaRPr lang="en-US" altLang="zh-CN" dirty="0"/>
          </a:p>
          <a:p>
            <a:r>
              <a:rPr lang="zh-CN" altLang="en-US" dirty="0"/>
              <a:t>求最少避难所个数，以及在这个前提下的方案总数。</a:t>
            </a:r>
            <a:endParaRPr lang="en-US" altLang="zh-CN" dirty="0"/>
          </a:p>
        </p:txBody>
      </p:sp>
      <p:sp>
        <p:nvSpPr>
          <p:cNvPr id="3" name="标题 2"/>
          <p:cNvSpPr>
            <a:spLocks noGrp="1"/>
          </p:cNvSpPr>
          <p:nvPr>
            <p:ph type="title"/>
          </p:nvPr>
        </p:nvSpPr>
        <p:spPr/>
        <p:txBody>
          <a:bodyPr/>
          <a:lstStyle/>
          <a:p>
            <a:r>
              <a:rPr lang="zh-CN" altLang="en-US" dirty="0"/>
              <a:t>矿场搭建</a:t>
            </a:r>
          </a:p>
        </p:txBody>
      </p:sp>
    </p:spTree>
    <p:extLst>
      <p:ext uri="{BB962C8B-B14F-4D97-AF65-F5344CB8AC3E}">
        <p14:creationId xmlns:p14="http://schemas.microsoft.com/office/powerpoint/2010/main" val="417585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求出所有割点后。对于剩下的所有联通块都缩成一个点。</a:t>
            </a:r>
            <a:endParaRPr lang="en-US" altLang="zh-CN" dirty="0"/>
          </a:p>
          <a:p>
            <a:r>
              <a:rPr lang="zh-CN" altLang="en-US" dirty="0"/>
              <a:t>接下来对于所有点，若该点与两个点相连，则不需要建立避难所，若只与一个点相连，则需要建立</a:t>
            </a:r>
            <a:r>
              <a:rPr lang="en-US" altLang="zh-CN" dirty="0"/>
              <a:t>1</a:t>
            </a:r>
            <a:r>
              <a:rPr lang="zh-CN" altLang="en-US" dirty="0"/>
              <a:t>个避难所，若没有相连，则需要建立</a:t>
            </a:r>
            <a:r>
              <a:rPr lang="en-US" altLang="zh-CN" dirty="0"/>
              <a:t>2</a:t>
            </a:r>
            <a:r>
              <a:rPr lang="zh-CN" altLang="en-US" dirty="0"/>
              <a:t>个避难所。</a:t>
            </a:r>
            <a:endParaRPr lang="en-US" altLang="zh-CN" dirty="0"/>
          </a:p>
          <a:p>
            <a:r>
              <a:rPr lang="zh-CN" altLang="en-US" dirty="0"/>
              <a:t>方案总数用乘法原理乘起来就可以了。</a:t>
            </a:r>
          </a:p>
        </p:txBody>
      </p:sp>
      <p:sp>
        <p:nvSpPr>
          <p:cNvPr id="3" name="标题 2"/>
          <p:cNvSpPr>
            <a:spLocks noGrp="1"/>
          </p:cNvSpPr>
          <p:nvPr>
            <p:ph type="title"/>
          </p:nvPr>
        </p:nvSpPr>
        <p:spPr/>
        <p:txBody>
          <a:bodyPr/>
          <a:lstStyle/>
          <a:p>
            <a:r>
              <a:rPr lang="zh-CN" altLang="en-US" dirty="0"/>
              <a:t>矿场搭建</a:t>
            </a:r>
          </a:p>
        </p:txBody>
      </p:sp>
    </p:spTree>
    <p:extLst>
      <p:ext uri="{BB962C8B-B14F-4D97-AF65-F5344CB8AC3E}">
        <p14:creationId xmlns:p14="http://schemas.microsoft.com/office/powerpoint/2010/main" val="335798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80102" y="2675467"/>
            <a:ext cx="3324299" cy="3450696"/>
          </a:xfrm>
        </p:spPr>
        <p:txBody>
          <a:bodyPr/>
          <a:lstStyle/>
          <a:p>
            <a:r>
              <a:rPr lang="en-US" altLang="zh-CN" dirty="0"/>
              <a:t>  </a:t>
            </a:r>
            <a:r>
              <a:rPr lang="zh-CN" altLang="en-US" dirty="0"/>
              <a:t>存在一个极大强连通分量</a:t>
            </a:r>
            <a:r>
              <a:rPr lang="en-US" altLang="zh-CN" dirty="0"/>
              <a:t>ABCDEF</a:t>
            </a:r>
            <a:r>
              <a:rPr lang="zh-CN" altLang="en-US" dirty="0"/>
              <a:t>。</a:t>
            </a:r>
            <a:endParaRPr lang="en-US" altLang="zh-CN" dirty="0"/>
          </a:p>
          <a:p>
            <a:endParaRPr lang="en-US" altLang="zh-CN" dirty="0"/>
          </a:p>
          <a:p>
            <a:endParaRPr lang="en-US" altLang="zh-CN" dirty="0"/>
          </a:p>
          <a:p>
            <a:endParaRPr lang="en-US" altLang="zh-CN" dirty="0"/>
          </a:p>
          <a:p>
            <a:r>
              <a:rPr lang="zh-CN" altLang="en-US" dirty="0"/>
              <a:t>存在两个极大强连通分量</a:t>
            </a:r>
            <a:r>
              <a:rPr lang="en-US" altLang="zh-CN" dirty="0"/>
              <a:t>	ABCDEF</a:t>
            </a:r>
            <a:r>
              <a:rPr lang="zh-CN" altLang="en-US" dirty="0"/>
              <a:t>与</a:t>
            </a:r>
            <a:r>
              <a:rPr lang="en-US" altLang="zh-CN" dirty="0"/>
              <a:t>GH</a:t>
            </a:r>
            <a:r>
              <a:rPr lang="zh-CN" altLang="en-US" dirty="0"/>
              <a:t>。</a:t>
            </a:r>
            <a:r>
              <a:rPr lang="en-US" altLang="zh-CN" dirty="0"/>
              <a:t>                                                     </a:t>
            </a:r>
            <a:endParaRPr lang="zh-CN" altLang="en-US" dirty="0"/>
          </a:p>
        </p:txBody>
      </p:sp>
      <p:sp>
        <p:nvSpPr>
          <p:cNvPr id="3" name="标题 2"/>
          <p:cNvSpPr>
            <a:spLocks noGrp="1"/>
          </p:cNvSpPr>
          <p:nvPr>
            <p:ph type="title"/>
          </p:nvPr>
        </p:nvSpPr>
        <p:spPr/>
        <p:txBody>
          <a:bodyPr/>
          <a:lstStyle/>
          <a:p>
            <a:r>
              <a:rPr lang="zh-CN" altLang="en-US" dirty="0"/>
              <a:t>图的定义</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784" y="2092440"/>
            <a:ext cx="42005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296" y="4365104"/>
            <a:ext cx="43815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284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500" fill="hold"/>
                                        <p:tgtEl>
                                          <p:spTgt spid="2051"/>
                                        </p:tgtEl>
                                        <p:attrNameLst>
                                          <p:attrName>ppt_x</p:attrName>
                                        </p:attrNameLst>
                                      </p:cBhvr>
                                      <p:tavLst>
                                        <p:tav tm="0">
                                          <p:val>
                                            <p:strVal val="#ppt_x"/>
                                          </p:val>
                                        </p:tav>
                                        <p:tav tm="100000">
                                          <p:val>
                                            <p:strVal val="#ppt_x"/>
                                          </p:val>
                                        </p:tav>
                                      </p:tavLst>
                                    </p:anim>
                                    <p:anim calcmode="lin" valueType="num">
                                      <p:cBhvr additive="base">
                                        <p:cTn id="20"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老板给员工发工资，工资由初始工资与奖金组成。初始工资为</a:t>
            </a:r>
            <a:r>
              <a:rPr lang="en-US" altLang="zh-CN" dirty="0"/>
              <a:t>888</a:t>
            </a:r>
            <a:r>
              <a:rPr lang="zh-CN" altLang="en-US" dirty="0"/>
              <a:t>元，奖金为任意非负整数。</a:t>
            </a:r>
            <a:endParaRPr lang="en-US" altLang="zh-CN" dirty="0"/>
          </a:p>
          <a:p>
            <a:r>
              <a:rPr lang="zh-CN" altLang="en-US" dirty="0"/>
              <a:t>有些员工比较奇怪，认为自己的工资需要比别人的工资高，老板要在满足每个人的前提下分出的钱最少。</a:t>
            </a:r>
            <a:endParaRPr lang="en-US" altLang="zh-CN" dirty="0"/>
          </a:p>
          <a:p>
            <a:r>
              <a:rPr lang="zh-CN" altLang="en-US" dirty="0"/>
              <a:t>保证有解。</a:t>
            </a:r>
            <a:endParaRPr lang="en-US" altLang="zh-CN" dirty="0"/>
          </a:p>
          <a:p>
            <a:r>
              <a:rPr lang="zh-CN" altLang="en-US" dirty="0"/>
              <a:t>求至少多少钱。</a:t>
            </a:r>
            <a:endParaRPr lang="en-US" altLang="zh-CN" dirty="0"/>
          </a:p>
          <a:p>
            <a:r>
              <a:rPr lang="en-US" altLang="zh-CN" dirty="0" err="1"/>
              <a:t>n,m</a:t>
            </a:r>
            <a:r>
              <a:rPr lang="en-US" altLang="zh-CN" dirty="0"/>
              <a:t>&lt;=50000</a:t>
            </a:r>
            <a:r>
              <a:rPr lang="zh-CN" altLang="en-US" dirty="0"/>
              <a:t>。</a:t>
            </a:r>
          </a:p>
        </p:txBody>
      </p:sp>
      <p:sp>
        <p:nvSpPr>
          <p:cNvPr id="3" name="标题 2"/>
          <p:cNvSpPr>
            <a:spLocks noGrp="1"/>
          </p:cNvSpPr>
          <p:nvPr>
            <p:ph type="title"/>
          </p:nvPr>
        </p:nvSpPr>
        <p:spPr/>
        <p:txBody>
          <a:bodyPr/>
          <a:lstStyle/>
          <a:p>
            <a:r>
              <a:rPr lang="en-US" altLang="zh-CN" dirty="0"/>
              <a:t>reward</a:t>
            </a:r>
            <a:endParaRPr lang="zh-CN" altLang="en-US" dirty="0"/>
          </a:p>
        </p:txBody>
      </p:sp>
    </p:spTree>
    <p:extLst>
      <p:ext uri="{BB962C8B-B14F-4D97-AF65-F5344CB8AC3E}">
        <p14:creationId xmlns:p14="http://schemas.microsoft.com/office/powerpoint/2010/main" val="208501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对其进行拓扑排序。一个点的工资为它指向的所有点的工资最大值</a:t>
            </a:r>
            <a:r>
              <a:rPr lang="en-US" altLang="zh-CN" dirty="0"/>
              <a:t>+1</a:t>
            </a:r>
            <a:r>
              <a:rPr lang="zh-CN" altLang="en-US" dirty="0"/>
              <a:t>。</a:t>
            </a:r>
            <a:endParaRPr lang="en-US" altLang="zh-CN" dirty="0"/>
          </a:p>
          <a:p>
            <a:r>
              <a:rPr lang="zh-CN" altLang="en-US" dirty="0"/>
              <a:t>累加答案。</a:t>
            </a:r>
          </a:p>
        </p:txBody>
      </p:sp>
      <p:sp>
        <p:nvSpPr>
          <p:cNvPr id="3" name="标题 2"/>
          <p:cNvSpPr>
            <a:spLocks noGrp="1"/>
          </p:cNvSpPr>
          <p:nvPr>
            <p:ph type="title"/>
          </p:nvPr>
        </p:nvSpPr>
        <p:spPr/>
        <p:txBody>
          <a:bodyPr/>
          <a:lstStyle/>
          <a:p>
            <a:r>
              <a:rPr lang="en-US" altLang="zh-CN" dirty="0"/>
              <a:t>reward</a:t>
            </a:r>
            <a:endParaRPr lang="zh-CN" altLang="en-US" dirty="0"/>
          </a:p>
        </p:txBody>
      </p:sp>
    </p:spTree>
    <p:extLst>
      <p:ext uri="{BB962C8B-B14F-4D97-AF65-F5344CB8AC3E}">
        <p14:creationId xmlns:p14="http://schemas.microsoft.com/office/powerpoint/2010/main" val="367651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一幢大楼有</a:t>
            </a:r>
            <a:r>
              <a:rPr lang="en-US" altLang="zh-CN" dirty="0"/>
              <a:t>n</a:t>
            </a:r>
            <a:r>
              <a:rPr lang="zh-CN" altLang="en-US" dirty="0"/>
              <a:t>层，有个电梯，第</a:t>
            </a:r>
            <a:r>
              <a:rPr lang="en-US" altLang="zh-CN" dirty="0" err="1"/>
              <a:t>i</a:t>
            </a:r>
            <a:r>
              <a:rPr lang="zh-CN" altLang="en-US" dirty="0"/>
              <a:t>层的电梯能让人上升</a:t>
            </a:r>
            <a:r>
              <a:rPr lang="en-US" altLang="zh-CN" dirty="0"/>
              <a:t>k[</a:t>
            </a:r>
            <a:r>
              <a:rPr lang="en-US" altLang="zh-CN" dirty="0" err="1"/>
              <a:t>i</a:t>
            </a:r>
            <a:r>
              <a:rPr lang="en-US" altLang="zh-CN" dirty="0"/>
              <a:t>]</a:t>
            </a:r>
            <a:r>
              <a:rPr lang="zh-CN" altLang="en-US" dirty="0"/>
              <a:t>或者下降</a:t>
            </a:r>
            <a:r>
              <a:rPr lang="en-US" altLang="zh-CN" dirty="0"/>
              <a:t>k[</a:t>
            </a:r>
            <a:r>
              <a:rPr lang="en-US" altLang="zh-CN" dirty="0" err="1"/>
              <a:t>i</a:t>
            </a:r>
            <a:r>
              <a:rPr lang="en-US" altLang="zh-CN" dirty="0"/>
              <a:t>]</a:t>
            </a:r>
            <a:r>
              <a:rPr lang="zh-CN" altLang="en-US" dirty="0"/>
              <a:t>，但不能超过</a:t>
            </a:r>
            <a:r>
              <a:rPr lang="en-US" altLang="zh-CN" dirty="0"/>
              <a:t>n</a:t>
            </a:r>
            <a:r>
              <a:rPr lang="zh-CN" altLang="en-US" dirty="0"/>
              <a:t>或者低于</a:t>
            </a:r>
            <a:r>
              <a:rPr lang="en-US" altLang="zh-CN" dirty="0"/>
              <a:t>1</a:t>
            </a:r>
            <a:r>
              <a:rPr lang="zh-CN" altLang="en-US" dirty="0"/>
              <a:t>。</a:t>
            </a:r>
            <a:endParaRPr lang="en-US" altLang="zh-CN" dirty="0"/>
          </a:p>
          <a:p>
            <a:r>
              <a:rPr lang="zh-CN" altLang="en-US" dirty="0"/>
              <a:t>求至少按几次电梯，才能从</a:t>
            </a:r>
            <a:r>
              <a:rPr lang="en-US" altLang="zh-CN" dirty="0"/>
              <a:t>a</a:t>
            </a:r>
            <a:r>
              <a:rPr lang="zh-CN" altLang="en-US" dirty="0"/>
              <a:t>走到</a:t>
            </a:r>
            <a:r>
              <a:rPr lang="en-US" altLang="zh-CN" dirty="0"/>
              <a:t>b</a:t>
            </a:r>
            <a:r>
              <a:rPr lang="zh-CN" altLang="en-US" dirty="0"/>
              <a:t>。</a:t>
            </a:r>
          </a:p>
        </p:txBody>
      </p:sp>
      <p:sp>
        <p:nvSpPr>
          <p:cNvPr id="3" name="标题 2"/>
          <p:cNvSpPr>
            <a:spLocks noGrp="1"/>
          </p:cNvSpPr>
          <p:nvPr>
            <p:ph type="title"/>
          </p:nvPr>
        </p:nvSpPr>
        <p:spPr/>
        <p:txBody>
          <a:bodyPr/>
          <a:lstStyle/>
          <a:p>
            <a:r>
              <a:rPr lang="en-US" altLang="zh-CN" dirty="0"/>
              <a:t>lift</a:t>
            </a:r>
            <a:endParaRPr lang="zh-CN" altLang="en-US" dirty="0"/>
          </a:p>
        </p:txBody>
      </p:sp>
    </p:spTree>
    <p:extLst>
      <p:ext uri="{BB962C8B-B14F-4D97-AF65-F5344CB8AC3E}">
        <p14:creationId xmlns:p14="http://schemas.microsoft.com/office/powerpoint/2010/main" val="343775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根据题意，建立图。</a:t>
            </a:r>
            <a:endParaRPr lang="en-US" altLang="zh-CN" dirty="0"/>
          </a:p>
          <a:p>
            <a:r>
              <a:rPr lang="zh-CN" altLang="en-US" dirty="0"/>
              <a:t>跑最短路。</a:t>
            </a:r>
          </a:p>
        </p:txBody>
      </p:sp>
      <p:sp>
        <p:nvSpPr>
          <p:cNvPr id="3" name="标题 2"/>
          <p:cNvSpPr>
            <a:spLocks noGrp="1"/>
          </p:cNvSpPr>
          <p:nvPr>
            <p:ph type="title"/>
          </p:nvPr>
        </p:nvSpPr>
        <p:spPr/>
        <p:txBody>
          <a:bodyPr/>
          <a:lstStyle/>
          <a:p>
            <a:r>
              <a:rPr lang="en-US" altLang="zh-CN" dirty="0"/>
              <a:t>lift</a:t>
            </a:r>
            <a:endParaRPr lang="zh-CN" altLang="en-US" dirty="0"/>
          </a:p>
        </p:txBody>
      </p:sp>
    </p:spTree>
    <p:extLst>
      <p:ext uri="{BB962C8B-B14F-4D97-AF65-F5344CB8AC3E}">
        <p14:creationId xmlns:p14="http://schemas.microsoft.com/office/powerpoint/2010/main" val="46581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给定一个</a:t>
            </a:r>
            <a:r>
              <a:rPr lang="en-US" altLang="zh-CN" dirty="0"/>
              <a:t>n</a:t>
            </a:r>
            <a:r>
              <a:rPr lang="zh-CN" altLang="en-US" dirty="0"/>
              <a:t>个点</a:t>
            </a:r>
            <a:r>
              <a:rPr lang="en-US" altLang="zh-CN" dirty="0"/>
              <a:t>m</a:t>
            </a:r>
            <a:r>
              <a:rPr lang="zh-CN" altLang="en-US" dirty="0"/>
              <a:t>条带权边的图。</a:t>
            </a:r>
            <a:endParaRPr lang="en-US" altLang="zh-CN" dirty="0"/>
          </a:p>
          <a:p>
            <a:r>
              <a:rPr lang="zh-CN" altLang="en-US" dirty="0"/>
              <a:t>定义一条路径的值为这条路径上经过的边的最小值。</a:t>
            </a:r>
            <a:endParaRPr lang="en-US" altLang="zh-CN" dirty="0"/>
          </a:p>
          <a:p>
            <a:r>
              <a:rPr lang="zh-CN" altLang="en-US" dirty="0"/>
              <a:t>有</a:t>
            </a:r>
            <a:r>
              <a:rPr lang="en-US" altLang="zh-CN" dirty="0"/>
              <a:t>Q</a:t>
            </a:r>
            <a:r>
              <a:rPr lang="zh-CN" altLang="en-US" dirty="0"/>
              <a:t>组询问，每组询问形如</a:t>
            </a:r>
            <a:r>
              <a:rPr lang="en-US" altLang="zh-CN" dirty="0"/>
              <a:t>x</a:t>
            </a:r>
            <a:r>
              <a:rPr lang="zh-CN" altLang="en-US" dirty="0"/>
              <a:t>到</a:t>
            </a:r>
            <a:r>
              <a:rPr lang="en-US" altLang="zh-CN" dirty="0"/>
              <a:t>y</a:t>
            </a:r>
            <a:r>
              <a:rPr lang="zh-CN" altLang="en-US" dirty="0"/>
              <a:t>所有路径的最大值。</a:t>
            </a:r>
            <a:endParaRPr lang="en-US" altLang="zh-CN" dirty="0"/>
          </a:p>
          <a:p>
            <a:r>
              <a:rPr lang="en-US" altLang="zh-CN" dirty="0" err="1"/>
              <a:t>n,m,Q</a:t>
            </a:r>
            <a:r>
              <a:rPr lang="en-US" altLang="zh-CN" dirty="0"/>
              <a:t>&lt;=30000</a:t>
            </a:r>
            <a:r>
              <a:rPr lang="zh-CN" altLang="en-US" dirty="0"/>
              <a:t>。</a:t>
            </a:r>
          </a:p>
        </p:txBody>
      </p:sp>
      <p:sp>
        <p:nvSpPr>
          <p:cNvPr id="3" name="标题 2"/>
          <p:cNvSpPr>
            <a:spLocks noGrp="1"/>
          </p:cNvSpPr>
          <p:nvPr>
            <p:ph type="title"/>
          </p:nvPr>
        </p:nvSpPr>
        <p:spPr/>
        <p:txBody>
          <a:bodyPr/>
          <a:lstStyle/>
          <a:p>
            <a:r>
              <a:rPr lang="zh-CN" altLang="en-US" dirty="0"/>
              <a:t>货车运输</a:t>
            </a:r>
          </a:p>
        </p:txBody>
      </p:sp>
    </p:spTree>
    <p:extLst>
      <p:ext uri="{BB962C8B-B14F-4D97-AF65-F5344CB8AC3E}">
        <p14:creationId xmlns:p14="http://schemas.microsoft.com/office/powerpoint/2010/main" val="177632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路径显然在最大生成树上。</a:t>
            </a:r>
            <a:endParaRPr lang="en-US" altLang="zh-CN" dirty="0"/>
          </a:p>
          <a:p>
            <a:r>
              <a:rPr lang="zh-CN" altLang="en-US" dirty="0"/>
              <a:t>建立最大生成树。问题转化为链上最小值问题。</a:t>
            </a:r>
            <a:endParaRPr lang="en-US" altLang="zh-CN" dirty="0"/>
          </a:p>
          <a:p>
            <a:r>
              <a:rPr lang="zh-CN" altLang="en-US" dirty="0"/>
              <a:t>这个问题是可以通过树上倍增来实现的。</a:t>
            </a:r>
            <a:endParaRPr lang="en-US" altLang="zh-CN" dirty="0"/>
          </a:p>
        </p:txBody>
      </p:sp>
      <p:sp>
        <p:nvSpPr>
          <p:cNvPr id="3" name="标题 2"/>
          <p:cNvSpPr>
            <a:spLocks noGrp="1"/>
          </p:cNvSpPr>
          <p:nvPr>
            <p:ph type="title"/>
          </p:nvPr>
        </p:nvSpPr>
        <p:spPr/>
        <p:txBody>
          <a:bodyPr/>
          <a:lstStyle/>
          <a:p>
            <a:r>
              <a:rPr lang="zh-CN" altLang="en-US" dirty="0"/>
              <a:t>货车运输</a:t>
            </a:r>
          </a:p>
        </p:txBody>
      </p:sp>
    </p:spTree>
    <p:extLst>
      <p:ext uri="{BB962C8B-B14F-4D97-AF65-F5344CB8AC3E}">
        <p14:creationId xmlns:p14="http://schemas.microsoft.com/office/powerpoint/2010/main" val="213353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我们定义一张图的最短路为任意两点的最短路之和。</a:t>
            </a:r>
            <a:endParaRPr lang="en-US" altLang="zh-CN" dirty="0"/>
          </a:p>
          <a:p>
            <a:r>
              <a:rPr lang="zh-CN" altLang="en-US" dirty="0"/>
              <a:t>给定一个无权无向图，求每条边被删除时的图的最短路。</a:t>
            </a:r>
            <a:endParaRPr lang="en-US" altLang="zh-CN" dirty="0"/>
          </a:p>
          <a:p>
            <a:r>
              <a:rPr lang="en-US" altLang="zh-CN" dirty="0"/>
              <a:t>n&lt;=100,m&lt;=3000</a:t>
            </a:r>
            <a:r>
              <a:rPr lang="zh-CN" altLang="en-US" dirty="0"/>
              <a:t>。</a:t>
            </a:r>
          </a:p>
        </p:txBody>
      </p:sp>
      <p:sp>
        <p:nvSpPr>
          <p:cNvPr id="3" name="标题 2"/>
          <p:cNvSpPr>
            <a:spLocks noGrp="1"/>
          </p:cNvSpPr>
          <p:nvPr>
            <p:ph type="title"/>
          </p:nvPr>
        </p:nvSpPr>
        <p:spPr/>
        <p:txBody>
          <a:bodyPr/>
          <a:lstStyle/>
          <a:p>
            <a:r>
              <a:rPr lang="zh-CN" altLang="en-US" dirty="0"/>
              <a:t>图的最短路</a:t>
            </a:r>
          </a:p>
        </p:txBody>
      </p:sp>
    </p:spTree>
    <p:extLst>
      <p:ext uri="{BB962C8B-B14F-4D97-AF65-F5344CB8AC3E}">
        <p14:creationId xmlns:p14="http://schemas.microsoft.com/office/powerpoint/2010/main" val="204261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对于每个点求出最短路树，这棵树一定有</a:t>
            </a:r>
            <a:r>
              <a:rPr lang="en-US" altLang="zh-CN" dirty="0"/>
              <a:t>n-1</a:t>
            </a:r>
            <a:r>
              <a:rPr lang="zh-CN" altLang="en-US" dirty="0"/>
              <a:t>条边，对于每条边被炸毁，若在最短路树上，则重新求一次最短路，否则直接统计答案。最短路可以用</a:t>
            </a:r>
            <a:r>
              <a:rPr lang="en-US" altLang="zh-CN" dirty="0"/>
              <a:t>BFS</a:t>
            </a:r>
            <a:r>
              <a:rPr lang="zh-CN" altLang="en-US" dirty="0"/>
              <a:t>代替。因此总复杂度为</a:t>
            </a:r>
            <a:r>
              <a:rPr lang="en-US" altLang="zh-CN" dirty="0"/>
              <a:t>n^2m</a:t>
            </a:r>
            <a:r>
              <a:rPr lang="zh-CN" altLang="en-US" dirty="0"/>
              <a:t>。</a:t>
            </a:r>
          </a:p>
        </p:txBody>
      </p:sp>
      <p:sp>
        <p:nvSpPr>
          <p:cNvPr id="3" name="标题 2"/>
          <p:cNvSpPr>
            <a:spLocks noGrp="1"/>
          </p:cNvSpPr>
          <p:nvPr>
            <p:ph type="title"/>
          </p:nvPr>
        </p:nvSpPr>
        <p:spPr/>
        <p:txBody>
          <a:bodyPr/>
          <a:lstStyle/>
          <a:p>
            <a:r>
              <a:rPr lang="zh-CN" altLang="en-US" dirty="0"/>
              <a:t>图的最短路</a:t>
            </a:r>
          </a:p>
        </p:txBody>
      </p:sp>
    </p:spTree>
    <p:extLst>
      <p:ext uri="{BB962C8B-B14F-4D97-AF65-F5344CB8AC3E}">
        <p14:creationId xmlns:p14="http://schemas.microsoft.com/office/powerpoint/2010/main" val="248480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存在</a:t>
            </a:r>
            <a:r>
              <a:rPr lang="en-US" altLang="zh-CN" dirty="0"/>
              <a:t>3</a:t>
            </a:r>
            <a:r>
              <a:rPr lang="zh-CN" altLang="en-US" dirty="0"/>
              <a:t>个极大强连通 分量，</a:t>
            </a:r>
            <a:r>
              <a:rPr lang="en-US" altLang="zh-CN" dirty="0"/>
              <a:t>A</a:t>
            </a:r>
            <a:r>
              <a:rPr lang="zh-CN" altLang="en-US" dirty="0"/>
              <a:t>，</a:t>
            </a:r>
            <a:r>
              <a:rPr lang="en-US" altLang="zh-CN" dirty="0"/>
              <a:t>BCDE</a:t>
            </a:r>
            <a:r>
              <a:rPr lang="zh-CN" altLang="en-US" dirty="0"/>
              <a:t>，</a:t>
            </a:r>
            <a:r>
              <a:rPr lang="en-US" altLang="zh-CN" dirty="0"/>
              <a:t>F</a:t>
            </a:r>
            <a:r>
              <a:rPr lang="zh-CN" altLang="en-US" dirty="0"/>
              <a:t>。</a:t>
            </a:r>
          </a:p>
        </p:txBody>
      </p:sp>
      <p:sp>
        <p:nvSpPr>
          <p:cNvPr id="3" name="标题 2"/>
          <p:cNvSpPr>
            <a:spLocks noGrp="1"/>
          </p:cNvSpPr>
          <p:nvPr>
            <p:ph type="title"/>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5" y="2449840"/>
            <a:ext cx="50196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917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 calcmode="lin" valueType="num">
                                      <p:cBhvr additive="base">
                                        <p:cTn id="1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一个图中若任意两个不同的点</a:t>
            </a:r>
            <a:r>
              <a:rPr lang="en-US" altLang="zh-CN" dirty="0" err="1"/>
              <a:t>u,v</a:t>
            </a:r>
            <a:r>
              <a:rPr lang="zh-CN" altLang="en-US" dirty="0"/>
              <a:t>都存在</a:t>
            </a:r>
            <a:r>
              <a:rPr lang="en-US" altLang="zh-CN" dirty="0"/>
              <a:t>(</a:t>
            </a:r>
            <a:r>
              <a:rPr lang="en-US" altLang="zh-CN" dirty="0" err="1"/>
              <a:t>u,v</a:t>
            </a:r>
            <a:r>
              <a:rPr lang="en-US" altLang="zh-CN" dirty="0"/>
              <a:t>)</a:t>
            </a:r>
            <a:r>
              <a:rPr lang="zh-CN" altLang="en-US" dirty="0"/>
              <a:t>与</a:t>
            </a:r>
            <a:r>
              <a:rPr lang="en-US" altLang="zh-CN" dirty="0"/>
              <a:t>(</a:t>
            </a:r>
            <a:r>
              <a:rPr lang="en-US" altLang="zh-CN" dirty="0" err="1"/>
              <a:t>v,u</a:t>
            </a:r>
            <a:r>
              <a:rPr lang="en-US" altLang="zh-CN" dirty="0"/>
              <a:t>)</a:t>
            </a:r>
            <a:r>
              <a:rPr lang="zh-CN" altLang="en-US" dirty="0"/>
              <a:t>，则称这个图为完全图。</a:t>
            </a:r>
          </a:p>
        </p:txBody>
      </p:sp>
      <p:sp>
        <p:nvSpPr>
          <p:cNvPr id="3" name="标题 2"/>
          <p:cNvSpPr>
            <a:spLocks noGrp="1"/>
          </p:cNvSpPr>
          <p:nvPr>
            <p:ph type="title"/>
          </p:nvPr>
        </p:nvSpPr>
        <p:spPr/>
        <p:txBody>
          <a:bodyPr/>
          <a:lstStyle/>
          <a:p>
            <a:r>
              <a:rPr lang="zh-CN" altLang="en-US" dirty="0"/>
              <a:t>图的定义</a:t>
            </a:r>
          </a:p>
        </p:txBody>
      </p:sp>
    </p:spTree>
    <p:extLst>
      <p:ext uri="{BB962C8B-B14F-4D97-AF65-F5344CB8AC3E}">
        <p14:creationId xmlns:p14="http://schemas.microsoft.com/office/powerpoint/2010/main" val="195610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柏林">
  <a:themeElements>
    <a:clrScheme name="柏林">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柏林">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柏林</Template>
  <TotalTime>77</TotalTime>
  <Words>3442</Words>
  <Application>Microsoft Office PowerPoint</Application>
  <PresentationFormat>自定义</PresentationFormat>
  <Paragraphs>273</Paragraphs>
  <Slides>77</Slides>
  <Notes>0</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柏林</vt:lpstr>
      <vt:lpstr>图论</vt:lpstr>
      <vt:lpstr>图的定义</vt:lpstr>
      <vt:lpstr>图的定义</vt:lpstr>
      <vt:lpstr>图的定义</vt:lpstr>
      <vt:lpstr>图的定义</vt:lpstr>
      <vt:lpstr>图的定义</vt:lpstr>
      <vt:lpstr>图的定义</vt:lpstr>
      <vt:lpstr>PowerPoint 演示文稿</vt:lpstr>
      <vt:lpstr>图的定义</vt:lpstr>
      <vt:lpstr>图的表示方式</vt:lpstr>
      <vt:lpstr>PowerPoint 演示文稿</vt:lpstr>
      <vt:lpstr>图的表示方式</vt:lpstr>
      <vt:lpstr>PowerPoint 演示文稿</vt:lpstr>
      <vt:lpstr>最大团&amp;最大独立点集</vt:lpstr>
      <vt:lpstr>POI 18 party</vt:lpstr>
      <vt:lpstr>POI 18 party</vt:lpstr>
      <vt:lpstr>隔壁d1下午t1</vt:lpstr>
      <vt:lpstr>拓扑排序</vt:lpstr>
      <vt:lpstr>拓扑排序</vt:lpstr>
      <vt:lpstr>拓扑排序</vt:lpstr>
      <vt:lpstr>拓扑排序计数</vt:lpstr>
      <vt:lpstr>求“割点”</vt:lpstr>
      <vt:lpstr>求“割点”</vt:lpstr>
      <vt:lpstr>最短路</vt:lpstr>
      <vt:lpstr>dijkstra</vt:lpstr>
      <vt:lpstr>SPFA</vt:lpstr>
      <vt:lpstr>词典</vt:lpstr>
      <vt:lpstr>并查集</vt:lpstr>
      <vt:lpstr>PowerPoint 演示文稿</vt:lpstr>
      <vt:lpstr>一行并查集</vt:lpstr>
      <vt:lpstr>校门外的树</vt:lpstr>
      <vt:lpstr>校门外的树</vt:lpstr>
      <vt:lpstr>最小生成树</vt:lpstr>
      <vt:lpstr>最小生成树</vt:lpstr>
      <vt:lpstr>最小生成树</vt:lpstr>
      <vt:lpstr>PRIM算法</vt:lpstr>
      <vt:lpstr>KURSKAL算法</vt:lpstr>
      <vt:lpstr>PowerPoint 演示文稿</vt:lpstr>
      <vt:lpstr>打水</vt:lpstr>
      <vt:lpstr>打水</vt:lpstr>
      <vt:lpstr>二分图</vt:lpstr>
      <vt:lpstr>二分图的判别方法</vt:lpstr>
      <vt:lpstr>二分图的判别方法</vt:lpstr>
      <vt:lpstr>二分图的判别方法</vt:lpstr>
      <vt:lpstr>关押罪犯</vt:lpstr>
      <vt:lpstr>关押罪犯</vt:lpstr>
      <vt:lpstr>二分图最大匹配</vt:lpstr>
      <vt:lpstr>匈牙利算法</vt:lpstr>
      <vt:lpstr>匈牙利算法</vt:lpstr>
      <vt:lpstr>匈牙利算法</vt:lpstr>
      <vt:lpstr>匈牙利算法</vt:lpstr>
      <vt:lpstr>匈牙利算法</vt:lpstr>
      <vt:lpstr>匈牙利算法</vt:lpstr>
      <vt:lpstr>匈牙利算法</vt:lpstr>
      <vt:lpstr>匈牙利算法</vt:lpstr>
      <vt:lpstr>搜索树</vt:lpstr>
      <vt:lpstr>强连通分量</vt:lpstr>
      <vt:lpstr>Tarjan</vt:lpstr>
      <vt:lpstr>Tarjan</vt:lpstr>
      <vt:lpstr>Tarjan</vt:lpstr>
      <vt:lpstr>代码演示</vt:lpstr>
      <vt:lpstr>受欢迎的牛</vt:lpstr>
      <vt:lpstr>受欢迎的牛</vt:lpstr>
      <vt:lpstr>无向图的割点与割边</vt:lpstr>
      <vt:lpstr>无向图的割点</vt:lpstr>
      <vt:lpstr>无向图的割边</vt:lpstr>
      <vt:lpstr>图论习题</vt:lpstr>
      <vt:lpstr>矿场搭建</vt:lpstr>
      <vt:lpstr>矿场搭建</vt:lpstr>
      <vt:lpstr>reward</vt:lpstr>
      <vt:lpstr>reward</vt:lpstr>
      <vt:lpstr>lift</vt:lpstr>
      <vt:lpstr>lift</vt:lpstr>
      <vt:lpstr>货车运输</vt:lpstr>
      <vt:lpstr>货车运输</vt:lpstr>
      <vt:lpstr>图的最短路</vt:lpstr>
      <vt:lpstr>图的最短路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dc:title>
  <dc:creator>张浩威</dc:creator>
  <cp:lastModifiedBy>user</cp:lastModifiedBy>
  <cp:revision>9</cp:revision>
  <dcterms:created xsi:type="dcterms:W3CDTF">2017-09-22T10:36:31Z</dcterms:created>
  <dcterms:modified xsi:type="dcterms:W3CDTF">2017-10-04T06:41:41Z</dcterms:modified>
</cp:coreProperties>
</file>