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81" r:id="rId10"/>
    <p:sldId id="279" r:id="rId11"/>
    <p:sldId id="280" r:id="rId12"/>
    <p:sldId id="282" r:id="rId13"/>
    <p:sldId id="283" r:id="rId14"/>
    <p:sldId id="284" r:id="rId15"/>
    <p:sldId id="264" r:id="rId16"/>
    <p:sldId id="265" r:id="rId17"/>
    <p:sldId id="266" r:id="rId18"/>
    <p:sldId id="267" r:id="rId19"/>
    <p:sldId id="271" r:id="rId20"/>
    <p:sldId id="268" r:id="rId21"/>
    <p:sldId id="270" r:id="rId22"/>
    <p:sldId id="269" r:id="rId23"/>
    <p:sldId id="285" r:id="rId24"/>
    <p:sldId id="272" r:id="rId25"/>
    <p:sldId id="273" r:id="rId26"/>
    <p:sldId id="278" r:id="rId27"/>
    <p:sldId id="288" r:id="rId28"/>
    <p:sldId id="274" r:id="rId29"/>
    <p:sldId id="275" r:id="rId30"/>
    <p:sldId id="276" r:id="rId31"/>
    <p:sldId id="277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6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8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6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0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0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8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5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5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5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90535D-2DB8-4440-8BCE-65AACA065480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8E02738-8097-4358-B780-8FB722C15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46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数学专题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UESTC </a:t>
            </a:r>
            <a:r>
              <a:rPr lang="zh-CN" altLang="en-US" dirty="0"/>
              <a:t>何柱</a:t>
            </a:r>
          </a:p>
        </p:txBody>
      </p:sp>
    </p:spTree>
    <p:extLst>
      <p:ext uri="{BB962C8B-B14F-4D97-AF65-F5344CB8AC3E}">
        <p14:creationId xmlns:p14="http://schemas.microsoft.com/office/powerpoint/2010/main" val="326489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  <a:r>
              <a:rPr lang="en-US" altLang="zh-CN" dirty="0"/>
              <a:t> – CDOJ 1330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一个长度为</a:t>
            </a:r>
            <a:r>
              <a:rPr lang="en-US" altLang="zh-CN" dirty="0"/>
              <a:t>N</a:t>
            </a:r>
            <a:r>
              <a:rPr lang="zh-CN" altLang="en-US" dirty="0"/>
              <a:t>的走廊，每次等概率的走</a:t>
            </a:r>
            <a:r>
              <a:rPr lang="en-US" altLang="zh-CN" dirty="0"/>
              <a:t>1-6</a:t>
            </a:r>
            <a:r>
              <a:rPr lang="zh-CN" altLang="en-US" dirty="0"/>
              <a:t>步，某些地方有传送门，问最后恰好到达</a:t>
            </a:r>
            <a:r>
              <a:rPr lang="en-US" altLang="zh-CN" dirty="0"/>
              <a:t>N</a:t>
            </a:r>
            <a:r>
              <a:rPr lang="zh-CN" altLang="en-US" dirty="0"/>
              <a:t>的期望步数</a:t>
            </a:r>
          </a:p>
        </p:txBody>
      </p:sp>
    </p:spTree>
    <p:extLst>
      <p:ext uri="{BB962C8B-B14F-4D97-AF65-F5344CB8AC3E}">
        <p14:creationId xmlns:p14="http://schemas.microsoft.com/office/powerpoint/2010/main" val="337693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</a:t>
            </a:r>
            <a:r>
              <a:rPr lang="en-US" altLang="zh-CN" dirty="0"/>
              <a:t> – CDOJ 1330 </a:t>
            </a:r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考虑全期望公式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表示点</a:t>
            </a:r>
            <a:r>
              <a:rPr lang="en-US" altLang="zh-CN" dirty="0" err="1"/>
              <a:t>i</a:t>
            </a:r>
            <a:r>
              <a:rPr lang="zh-CN" altLang="en-US" dirty="0"/>
              <a:t>到终点的期望步数</a:t>
            </a:r>
          </a:p>
          <a:p>
            <a:r>
              <a:rPr lang="en-US" altLang="zh-CN" dirty="0" err="1"/>
              <a:t>dp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)=sigma(</a:t>
            </a:r>
            <a:r>
              <a:rPr lang="en-US" altLang="zh-CN" dirty="0" err="1"/>
              <a:t>dp</a:t>
            </a:r>
            <a:r>
              <a:rPr lang="en-US" altLang="zh-CN" dirty="0"/>
              <a:t>(v)+1) / 6 , </a:t>
            </a:r>
            <a:r>
              <a:rPr lang="en-US" altLang="zh-CN" dirty="0" err="1"/>
              <a:t>dp</a:t>
            </a:r>
            <a:r>
              <a:rPr lang="en-US" altLang="zh-CN" dirty="0"/>
              <a:t>(N)=0</a:t>
            </a:r>
          </a:p>
          <a:p>
            <a:r>
              <a:rPr lang="zh-CN" altLang="en-US" dirty="0"/>
              <a:t>即每个点都必须满足这样的约束条件</a:t>
            </a:r>
            <a:endParaRPr lang="en-US" altLang="zh-CN" dirty="0"/>
          </a:p>
          <a:p>
            <a:r>
              <a:rPr lang="zh-CN" altLang="en-US" dirty="0"/>
              <a:t>把所有</a:t>
            </a:r>
            <a:r>
              <a:rPr lang="en-US" altLang="zh-CN" dirty="0" err="1"/>
              <a:t>dp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当成未知量，可列出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元方程组。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38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)^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)^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^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)^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)^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^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)^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)^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^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&amp;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所有数字均为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。所有加法和减法均变为异或，所有乘法均变为与。实质上为模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的算术运算。</a:t>
                </a:r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解法和普通的高斯消元类似。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39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异或方程组 </a:t>
            </a:r>
            <a:r>
              <a:rPr lang="en-US" altLang="zh-CN" dirty="0"/>
              <a:t>– POJ 1222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5*6</a:t>
            </a:r>
            <a:r>
              <a:rPr lang="zh-CN" altLang="en-US" dirty="0"/>
              <a:t>的矩阵，每个点上都有一个灯，按下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的按钮，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位置的灯的状态会改变，它上下左右的灯的状态也会改变（开变关，关变开）。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现在给出这个矩阵的初始状态，输出按下哪些按钮，使所有的灯都关闭。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22" y="3512033"/>
            <a:ext cx="5019675" cy="160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47" y="5121758"/>
            <a:ext cx="5048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2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异或方程组 </a:t>
            </a:r>
            <a:r>
              <a:rPr lang="en-US" altLang="zh-CN" dirty="0"/>
              <a:t>– POJ 1222 </a:t>
            </a:r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行第</a:t>
            </a:r>
            <a:r>
              <a:rPr lang="en-US" altLang="zh-CN" dirty="0"/>
              <a:t>j</a:t>
            </a:r>
            <a:r>
              <a:rPr lang="zh-CN" altLang="en-US" dirty="0"/>
              <a:t>列的灯是否被按下</a:t>
            </a:r>
          </a:p>
          <a:p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][j] ^  x[i+1][j] ^  x[i-1][j] ^  x[</a:t>
            </a:r>
            <a:r>
              <a:rPr lang="en-US" altLang="zh-CN" dirty="0" err="1"/>
              <a:t>i</a:t>
            </a:r>
            <a:r>
              <a:rPr lang="en-US" altLang="zh-CN" dirty="0"/>
              <a:t>][j+1] ^  x[</a:t>
            </a:r>
            <a:r>
              <a:rPr lang="en-US" altLang="zh-CN" dirty="0" err="1"/>
              <a:t>i</a:t>
            </a:r>
            <a:r>
              <a:rPr lang="en-US" altLang="zh-CN" dirty="0"/>
              <a:t>][j-1]= 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87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</a:t>
            </a:r>
            <a:r>
              <a:rPr lang="en-US" altLang="zh-CN" dirty="0"/>
              <a:t> – </a:t>
            </a:r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&amp;1 &amp;&amp;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&amp;&amp;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无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平方数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因数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&amp;0 &amp;&amp;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有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大于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平方数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因数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dirty="0"/>
              </a:p>
              <a:p>
                <a:pPr marL="34290" indent="0">
                  <a:buNone/>
                </a:pPr>
                <a:endParaRPr lang="en-US" altLang="zh-CN" dirty="0"/>
              </a:p>
              <a:p>
                <a:pPr marL="3429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首</a:t>
                </a:r>
                <a:r>
                  <a:rPr lang="en-US" altLang="zh-CN" dirty="0"/>
                  <a:t>25</a:t>
                </a:r>
                <a:r>
                  <a:rPr lang="zh-CN" altLang="en-US" dirty="0"/>
                  <a:t>个值为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1,−1,−1,0,−1,1,−1,0,0,1,−1,0,−1,1,1,0,−1,0,−1,0,1,1,−1,0,0,…</m:t>
                      </m:r>
                    </m:oMath>
                  </m:oMathPara>
                </a14:m>
                <a:endParaRPr lang="en-US" altLang="zh-CN" b="0" dirty="0"/>
              </a:p>
              <a:p>
                <a:pPr marL="3429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16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 </a:t>
            </a:r>
            <a:r>
              <a:rPr lang="en-US" altLang="zh-CN" dirty="0"/>
              <a:t>– </a:t>
            </a:r>
            <a:r>
              <a:rPr lang="zh-CN" altLang="en-US" dirty="0"/>
              <a:t>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莫比乌斯函数是一个积性函数。即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&amp;1 &amp;&amp;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&amp;0 &amp;&amp;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其他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状况</m:t>
                            </m:r>
                          </m:e>
                        </m:eqAr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836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:r>
                  <a:rPr lang="zh-CN" altLang="en-US" dirty="0"/>
                  <a:t>假设对于数论函数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，有以下关系式：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则将其莫比乌斯反演公式定义为：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或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04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莫比乌斯反演公式</a:t>
            </a:r>
            <a:r>
              <a:rPr lang="en-US" altLang="zh-CN" dirty="0"/>
              <a:t> – </a:t>
            </a:r>
            <a:r>
              <a:rPr lang="zh-CN" altLang="en-US" dirty="0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𝑑𝑘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53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:r>
                  <a:rPr lang="zh-CN" altLang="en-US" dirty="0"/>
                  <a:t>类似地，假设对于数论函数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，有以下关系式：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则将其莫比乌斯反演公式定义为：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建议尝试自己证明。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8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矩阵（</a:t>
                </a:r>
                <a:r>
                  <a:rPr lang="en-US" altLang="zh-CN" dirty="0"/>
                  <a:t>matrix</a:t>
                </a:r>
                <a:r>
                  <a:rPr lang="zh-CN" altLang="en-US" dirty="0"/>
                  <a:t>）是一个由数排列成的矩形，例如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zh-CN" altLang="en-US" dirty="0"/>
                  <a:t>是一个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行第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列的元素用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表示。一般用大写字母表示矩阵，小写字母表示它的元素。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的转置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通过</m:t>
                    </m:r>
                  </m:oMath>
                </a14:m>
                <a:r>
                  <a:rPr lang="zh-CN" altLang="en-US" dirty="0"/>
                  <a:t>翻转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的行和列得到，例如，对于上面的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，有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15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386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 </a:t>
            </a:r>
            <a:r>
              <a:rPr lang="en-US" altLang="zh-CN" dirty="0"/>
              <a:t>– </a:t>
            </a:r>
            <a:r>
              <a:rPr lang="zh-CN" altLang="en-US" dirty="0"/>
              <a:t>经典例子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数量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，满足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864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莫比乌斯反演解法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为所有满足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的数量，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为所有满足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的数量。显然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且有关系式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34290" indent="0">
                  <a:buNone/>
                </a:pPr>
                <a:r>
                  <a:rPr lang="zh-CN" altLang="en-US" dirty="0"/>
                  <a:t>莫比乌斯反演得到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带入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837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莫比乌斯函数解法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=1]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cd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 </a:t>
            </a:r>
            <a:r>
              <a:rPr lang="en-US" altLang="zh-CN" dirty="0"/>
              <a:t>– </a:t>
            </a:r>
            <a:r>
              <a:rPr lang="zh-CN" altLang="en-US" dirty="0"/>
              <a:t>常见公式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快速傅里叶变换</a:t>
            </a:r>
            <a:r>
              <a:rPr lang="en-US" altLang="zh-CN" dirty="0"/>
              <a:t>FFT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快速傅里叶变换是一个很有工程价值的算法，广泛地运用在音频、图像等数字信号处理软件中。傅里叶变换本身的理论很深，这里仅以快速多项式乘法为例介绍它在算法竞赛中的应用。</a:t>
            </a:r>
            <a:endParaRPr lang="en-US" altLang="zh-CN" dirty="0"/>
          </a:p>
          <a:p>
            <a:r>
              <a:rPr lang="en-US" altLang="zh-CN" dirty="0"/>
              <a:t>FFT</a:t>
            </a:r>
            <a:r>
              <a:rPr lang="zh-CN" altLang="en-US" dirty="0"/>
              <a:t>是用来计算离散傅里叶变换</a:t>
            </a:r>
            <a:r>
              <a:rPr lang="en-US" altLang="zh-CN" dirty="0"/>
              <a:t>(DFT)</a:t>
            </a:r>
            <a:r>
              <a:rPr lang="zh-CN" altLang="en-US" dirty="0"/>
              <a:t>及其逆变换</a:t>
            </a:r>
            <a:r>
              <a:rPr lang="en-US" altLang="zh-CN" dirty="0"/>
              <a:t>(IDFT)</a:t>
            </a:r>
            <a:r>
              <a:rPr lang="zh-CN" altLang="en-US" dirty="0"/>
              <a:t>的快速算法。</a:t>
            </a:r>
          </a:p>
        </p:txBody>
      </p:sp>
    </p:spTree>
    <p:extLst>
      <p:ext uri="{BB962C8B-B14F-4D97-AF65-F5344CB8AC3E}">
        <p14:creationId xmlns:p14="http://schemas.microsoft.com/office/powerpoint/2010/main" val="3001392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 – </a:t>
            </a:r>
            <a:r>
              <a:rPr lang="zh-CN" altLang="en-US" dirty="0"/>
              <a:t>多项式乘法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FFT</a:t>
                </a:r>
                <a:r>
                  <a:rPr lang="zh-CN" altLang="en-US" dirty="0"/>
                  <a:t>在算法竞赛中主要解决的问题是：给定两个单变量多项式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，次数均不超过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，如何快速计算二者的乘积？</a:t>
                </a:r>
                <a:endParaRPr lang="en-US" altLang="zh-CN" dirty="0"/>
              </a:p>
              <a:p>
                <a:r>
                  <a:rPr lang="zh-CN" altLang="en-US" dirty="0"/>
                  <a:t>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+8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直接计算的复杂度显然是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使用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计算复杂度为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原理不需要掌握，重点在应用上。</a:t>
                </a:r>
                <a:endParaRPr lang="en-US" altLang="zh-CN" dirty="0"/>
              </a:p>
              <a:p>
                <a:r>
                  <a:rPr lang="zh-CN" altLang="en-US" dirty="0"/>
                  <a:t>注意：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的复杂度常数非常大。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358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 – </a:t>
            </a:r>
            <a:r>
              <a:rPr lang="zh-CN" altLang="en-US" dirty="0"/>
              <a:t>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步骤一（补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）：在两个多项式的最前面补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，得到两个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次多项式，设系数向量分别为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步骤二（求值）：用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𝐷𝐹𝑇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𝐷𝐹𝑇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步骤三（乘法）：把两个向量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的每一维对应相乘，得到向量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步骤四（插值）：用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𝐼𝐷𝐹𝑇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就是乘积的系数向量。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15" r="-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91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 </a:t>
            </a:r>
            <a:r>
              <a:rPr lang="zh-CN" altLang="en-US" dirty="0"/>
              <a:t>大整数乘法 </a:t>
            </a:r>
            <a:r>
              <a:rPr lang="en-US" altLang="zh-CN" dirty="0"/>
              <a:t>HDU 1402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朴素的大整数乘法算法复杂度是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，可用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降低至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209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 – </a:t>
            </a:r>
            <a:r>
              <a:rPr lang="zh-CN" altLang="en-US" dirty="0"/>
              <a:t>例题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有苹果、相交和桃子</a:t>
            </a:r>
            <a:r>
              <a:rPr lang="en-US" altLang="zh-CN" dirty="0"/>
              <a:t>3</a:t>
            </a:r>
            <a:r>
              <a:rPr lang="zh-CN" altLang="en-US" dirty="0"/>
              <a:t>种水果，如果苹果只能选不超过</a:t>
            </a:r>
            <a:r>
              <a:rPr lang="en-US" altLang="zh-CN" dirty="0"/>
              <a:t>3</a:t>
            </a:r>
            <a:r>
              <a:rPr lang="zh-CN" altLang="en-US" dirty="0"/>
              <a:t>个，选香蕉的个数必须是</a:t>
            </a:r>
            <a:r>
              <a:rPr lang="en-US" altLang="zh-CN" dirty="0"/>
              <a:t>5</a:t>
            </a:r>
            <a:r>
              <a:rPr lang="zh-CN" altLang="en-US" dirty="0"/>
              <a:t>的倍数，而桃子的个数必须是素数，问选</a:t>
            </a:r>
            <a:r>
              <a:rPr lang="en-US" altLang="zh-CN" dirty="0"/>
              <a:t>r</a:t>
            </a:r>
            <a:r>
              <a:rPr lang="zh-CN" altLang="en-US" dirty="0"/>
              <a:t>个水果有几种方法。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r&lt;=10^5</a:t>
            </a:r>
          </a:p>
        </p:txBody>
      </p:sp>
    </p:spTree>
    <p:extLst>
      <p:ext uri="{BB962C8B-B14F-4D97-AF65-F5344CB8AC3E}">
        <p14:creationId xmlns:p14="http://schemas.microsoft.com/office/powerpoint/2010/main" val="1001599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 – </a:t>
            </a:r>
            <a:r>
              <a:rPr lang="zh-CN" altLang="en-US" dirty="0"/>
              <a:t>例题</a:t>
            </a:r>
            <a:r>
              <a:rPr lang="en-US" altLang="zh-CN" dirty="0"/>
              <a:t>1</a:t>
            </a:r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题目要求的即为多项式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r>
                  <a:rPr lang="en-US" altLang="zh-CN" b="0" dirty="0"/>
                  <a:t/>
                </a:r>
                <a:br>
                  <a:rPr lang="en-US" altLang="zh-CN" b="0" dirty="0"/>
                </a:br>
                <a:r>
                  <a:rPr lang="zh-CN" altLang="en-US" b="0" dirty="0"/>
                  <a:t>的</a:t>
                </a:r>
                <a:r>
                  <a:rPr lang="zh-CN" altLang="en-US" dirty="0"/>
                  <a:t>第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项的系数。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比如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8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项</m:t>
                    </m:r>
                  </m:oMath>
                </a14:m>
                <a:r>
                  <a:rPr lang="zh-CN" altLang="en-US" b="0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b="0" dirty="0"/>
                  <a:t>，即第</a:t>
                </a:r>
                <a:r>
                  <a:rPr lang="en-US" altLang="zh-CN" b="0" dirty="0"/>
                  <a:t>8</a:t>
                </a:r>
                <a:r>
                  <a:rPr lang="zh-CN" altLang="en-US" b="0" dirty="0"/>
                  <a:t>项系数为</a:t>
                </a:r>
                <a:r>
                  <a:rPr lang="en-US" altLang="zh-CN" b="0" dirty="0"/>
                  <a:t>2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193" r="-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6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加法和减法简单的定义为逐个元素进行加减。只有在两个矩阵的行数、列数分别相等时，加减法才有定义。</a:t>
                </a:r>
                <a:endParaRPr lang="en-US" altLang="zh-CN" dirty="0"/>
              </a:p>
              <a:p>
                <a:r>
                  <a:rPr lang="zh-CN" altLang="en-US" dirty="0"/>
                  <a:t>矩阵的乘法比较复杂，当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的列数等于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的行数，则可以定义乘法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。如果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矩阵，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矩阵，那么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是一个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矩阵，其中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满足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 – </a:t>
            </a:r>
            <a:r>
              <a:rPr lang="zh-CN" altLang="en-US" dirty="0"/>
              <a:t>例题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en-US" altLang="zh-CN" dirty="0"/>
              <a:t>n</a:t>
            </a:r>
            <a:r>
              <a:rPr lang="zh-CN" altLang="en-US" dirty="0"/>
              <a:t>个非负整数，显然一共有</a:t>
            </a:r>
            <a:r>
              <a:rPr lang="en-US" altLang="zh-CN" dirty="0"/>
              <a:t>n(n+1)/2</a:t>
            </a:r>
            <a:r>
              <a:rPr lang="zh-CN" altLang="en-US" dirty="0"/>
              <a:t>个子区间，分别输出有多少个子区间的和等于</a:t>
            </a:r>
            <a:r>
              <a:rPr lang="en-US" altLang="zh-CN" dirty="0"/>
              <a:t>0</a:t>
            </a:r>
            <a:r>
              <a:rPr lang="zh-CN" altLang="en-US" dirty="0"/>
              <a:t>，等于</a:t>
            </a:r>
            <a:r>
              <a:rPr lang="en-US" altLang="zh-CN" dirty="0"/>
              <a:t>1</a:t>
            </a:r>
            <a:r>
              <a:rPr lang="zh-CN" altLang="en-US" dirty="0"/>
              <a:t>，等于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  <a:r>
              <a:rPr lang="zh-CN" altLang="en-US" dirty="0"/>
              <a:t>，等于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S</a:t>
            </a:r>
            <a:r>
              <a:rPr lang="zh-CN" altLang="en-US" dirty="0"/>
              <a:t>为所有数字之和，</a:t>
            </a:r>
            <a:r>
              <a:rPr lang="en-US" altLang="zh-CN" dirty="0"/>
              <a:t>S&lt;=50000, n&lt;=100000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534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 – </a:t>
            </a:r>
            <a:r>
              <a:rPr lang="zh-CN" altLang="en-US" dirty="0"/>
              <a:t>例题</a:t>
            </a:r>
            <a:r>
              <a:rPr lang="en-US" altLang="zh-CN" dirty="0"/>
              <a:t>2</a:t>
            </a:r>
            <a:r>
              <a:rPr lang="zh-CN" altLang="en-US" dirty="0"/>
              <a:t>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如果令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项的和，一个区间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，那么构造多项式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e>
                    </m:d>
                  </m:oMath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结果中第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项的系数代表有多少个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满足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(k=0</a:t>
                </a:r>
                <a:r>
                  <a:rPr lang="zh-CN" altLang="en-US" dirty="0"/>
                  <a:t>除外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但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要求系数都为正数，所以对上面的多项式乘以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zh-CN" altLang="en-US" dirty="0"/>
                  <a:t>，得到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结果的第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/>
                  <a:t>项系数对应原来的第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项系数。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1813" r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835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 – </a:t>
            </a:r>
            <a:r>
              <a:rPr lang="zh-CN" altLang="en-US" dirty="0"/>
              <a:t>例题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给定一个数组</a:t>
            </a:r>
            <a:r>
              <a:rPr lang="en-US" altLang="zh-CN" dirty="0"/>
              <a:t>a</a:t>
            </a:r>
            <a:r>
              <a:rPr lang="zh-CN" altLang="en-US" dirty="0"/>
              <a:t>，长度为</a:t>
            </a:r>
            <a:r>
              <a:rPr lang="en-US" altLang="zh-CN" dirty="0"/>
              <a:t>n</a:t>
            </a:r>
            <a:r>
              <a:rPr lang="zh-CN" altLang="en-US" dirty="0"/>
              <a:t>，对于所有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组成的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]+a[j]</a:t>
            </a:r>
            <a:r>
              <a:rPr lang="zh-CN" altLang="en-US" dirty="0"/>
              <a:t>，求它们的异或和。</a:t>
            </a:r>
            <a:endParaRPr lang="en-US" altLang="zh-CN" dirty="0"/>
          </a:p>
          <a:p>
            <a:r>
              <a:rPr lang="en-US" altLang="zh-CN" dirty="0"/>
              <a:t>n, a[</a:t>
            </a:r>
            <a:r>
              <a:rPr lang="en-US" altLang="zh-CN" dirty="0" err="1"/>
              <a:t>i</a:t>
            </a:r>
            <a:r>
              <a:rPr lang="en-US" altLang="zh-CN" dirty="0"/>
              <a:t>]&lt;=100000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35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FFT – </a:t>
            </a:r>
            <a:r>
              <a:rPr lang="zh-CN" altLang="en-US" dirty="0"/>
              <a:t>例题</a:t>
            </a:r>
            <a:r>
              <a:rPr lang="en-US" altLang="zh-CN" dirty="0"/>
              <a:t>3</a:t>
            </a:r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FFT?</a:t>
            </a:r>
          </a:p>
          <a:p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]+a[j])^(a[j]+a[</a:t>
            </a:r>
            <a:r>
              <a:rPr lang="en-US" altLang="zh-CN" dirty="0" err="1"/>
              <a:t>i</a:t>
            </a:r>
            <a:r>
              <a:rPr lang="en-US" altLang="zh-CN" dirty="0"/>
              <a:t>])=0</a:t>
            </a:r>
          </a:p>
          <a:p>
            <a:r>
              <a:rPr lang="zh-CN" altLang="en-US" dirty="0"/>
              <a:t>所以答案是所有</a:t>
            </a:r>
            <a:r>
              <a:rPr lang="en-US" altLang="zh-CN" dirty="0"/>
              <a:t>2a[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的异或和。</a:t>
            </a:r>
          </a:p>
        </p:txBody>
      </p:sp>
    </p:spTree>
    <p:extLst>
      <p:ext uri="{BB962C8B-B14F-4D97-AF65-F5344CB8AC3E}">
        <p14:creationId xmlns:p14="http://schemas.microsoft.com/office/powerpoint/2010/main" val="215014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线性方程组与矩阵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endParaRPr lang="zh-CN" altLang="en-US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个矩阵分别为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都是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dirty="0"/>
                  <a:t>的矩阵，也称列向量），则线性方程组可以简单的写成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85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高斯消元计算举例</a:t>
            </a:r>
            <a:r>
              <a:rPr lang="en-US" altLang="zh-CN" dirty="0"/>
              <a:t>	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=−11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=−3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增广矩阵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从上到下依次处理每一行，处理完第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行后，让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zh-CN" altLang="en-US" dirty="0"/>
                  <a:t>非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均为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，过程如下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5/3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13/3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13/3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5022575" y="3096040"/>
            <a:ext cx="0" cy="70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723862" y="4301989"/>
            <a:ext cx="0" cy="70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88767" y="4301989"/>
            <a:ext cx="0" cy="70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81671" y="5070614"/>
            <a:ext cx="0" cy="70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8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高斯消元计算举例</a:t>
            </a:r>
            <a:r>
              <a:rPr lang="en-US" altLang="zh-CN" dirty="0"/>
              <a:t>	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5/3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13/3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对应的方程组为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=−11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/3+2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/3=13/3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/5=−1/5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回代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5/3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13/3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−1/5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5/3</m:t>
                                </m:r>
                              </m:e>
                              <m:e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5049078" y="2057400"/>
            <a:ext cx="0" cy="8845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810000" y="4396409"/>
            <a:ext cx="0" cy="8845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553200" y="4409661"/>
            <a:ext cx="0" cy="8845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717235" y="5211417"/>
            <a:ext cx="0" cy="8845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09861" y="5211417"/>
            <a:ext cx="0" cy="8845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6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高斯消元多解情形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依然可以回代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/>
          <p:cNvCxnSpPr/>
          <p:nvPr/>
        </p:nvCxnSpPr>
        <p:spPr>
          <a:xfrm>
            <a:off x="3803374" y="2057400"/>
            <a:ext cx="0" cy="1056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50157" y="2057400"/>
            <a:ext cx="0" cy="1056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49148" y="3448879"/>
            <a:ext cx="0" cy="1056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036905" y="3462132"/>
            <a:ext cx="0" cy="1056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09391" y="4505740"/>
            <a:ext cx="0" cy="1056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高斯消元多解情形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en-US" altLang="zh-CN" dirty="0"/>
              </a:p>
              <a:p>
                <a:pPr marL="34290" indent="0">
                  <a:buNone/>
                </a:pPr>
                <a:endParaRPr lang="en-US" altLang="zh-CN" dirty="0"/>
              </a:p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=−1−2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=4+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若已知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，则方程能直接得到唯一解。</a:t>
                </a:r>
                <a:endParaRPr lang="en-US" altLang="zh-CN" dirty="0"/>
              </a:p>
              <a:p>
                <a:pPr marL="3429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称为自由变量，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dirty="0"/>
                  <a:t>称为非自由变量，定义系数矩阵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的秩</a:t>
                </a:r>
                <a:r>
                  <a:rPr lang="en-US" altLang="zh-CN" dirty="0"/>
                  <a:t>(rank)</a:t>
                </a:r>
                <a:r>
                  <a:rPr lang="zh-CN" altLang="en-US" dirty="0"/>
                  <a:t>为非自由变量的个数。</a:t>
                </a:r>
                <a:endParaRPr lang="en-US" altLang="zh-CN" dirty="0"/>
              </a:p>
              <a:p>
                <a:pPr marL="34290" indent="0">
                  <a:buNone/>
                </a:pPr>
                <a:r>
                  <a:rPr lang="zh-CN" altLang="en-US" dirty="0"/>
                  <a:t>自由变量集的选择并不是唯一的，在这例子中也可以选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为自由变量。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5340626" y="2057400"/>
            <a:ext cx="0" cy="1056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高斯消元无解情形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5340626" y="2057400"/>
            <a:ext cx="0" cy="1056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55693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1081</TotalTime>
  <Words>791</Words>
  <Application>Microsoft Office PowerPoint</Application>
  <PresentationFormat>全屏显示(4:3)</PresentationFormat>
  <Paragraphs>129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宋体</vt:lpstr>
      <vt:lpstr>Cambria Math</vt:lpstr>
      <vt:lpstr>Corbel</vt:lpstr>
      <vt:lpstr>基础</vt:lpstr>
      <vt:lpstr>数学专题</vt:lpstr>
      <vt:lpstr>矩阵</vt:lpstr>
      <vt:lpstr>矩阵的运算</vt:lpstr>
      <vt:lpstr>线性方程组与矩阵</vt:lpstr>
      <vt:lpstr>高斯消元计算举例 </vt:lpstr>
      <vt:lpstr>高斯消元计算举例 </vt:lpstr>
      <vt:lpstr>高斯消元多解情形</vt:lpstr>
      <vt:lpstr>高斯消元多解情形</vt:lpstr>
      <vt:lpstr>高斯消元无解情形</vt:lpstr>
      <vt:lpstr>高斯消元 – CDOJ 1330</vt:lpstr>
      <vt:lpstr>高斯消元 – CDOJ 1330 解法</vt:lpstr>
      <vt:lpstr>异或方程组</vt:lpstr>
      <vt:lpstr>异或方程组 – POJ 1222</vt:lpstr>
      <vt:lpstr>异或方程组 – POJ 1222 解法</vt:lpstr>
      <vt:lpstr>莫比乌斯函数 – 定义</vt:lpstr>
      <vt:lpstr>莫比乌斯函数 – 性质</vt:lpstr>
      <vt:lpstr>莫比乌斯反演公式</vt:lpstr>
      <vt:lpstr>莫比乌斯反演公式 – 证明</vt:lpstr>
      <vt:lpstr>莫比乌斯反演公式</vt:lpstr>
      <vt:lpstr>莫比乌斯反演 – 经典例子</vt:lpstr>
      <vt:lpstr>莫比乌斯反演解法</vt:lpstr>
      <vt:lpstr>莫比乌斯函数解法</vt:lpstr>
      <vt:lpstr>莫比乌斯 – 常见公式</vt:lpstr>
      <vt:lpstr>快速傅里叶变换FFT</vt:lpstr>
      <vt:lpstr>FFT – 多项式乘法</vt:lpstr>
      <vt:lpstr>FFT – 步骤</vt:lpstr>
      <vt:lpstr>FFT 大整数乘法 HDU 1402</vt:lpstr>
      <vt:lpstr>FFT – 例题1</vt:lpstr>
      <vt:lpstr>FFT – 例题1解法</vt:lpstr>
      <vt:lpstr>FFT – 例题2</vt:lpstr>
      <vt:lpstr>FFT – 例题2解法</vt:lpstr>
      <vt:lpstr>FFT – 例题3</vt:lpstr>
      <vt:lpstr>FFT – 例题3解法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数论提高</dc:title>
  <dc:creator>何柱</dc:creator>
  <cp:lastModifiedBy>彭冠文</cp:lastModifiedBy>
  <cp:revision>84</cp:revision>
  <dcterms:created xsi:type="dcterms:W3CDTF">2016-07-10T06:32:07Z</dcterms:created>
  <dcterms:modified xsi:type="dcterms:W3CDTF">2016-07-15T03:46:24Z</dcterms:modified>
</cp:coreProperties>
</file>