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257" r:id="rId5"/>
    <p:sldId id="276" r:id="rId6"/>
    <p:sldId id="277" r:id="rId7"/>
    <p:sldId id="278" r:id="rId8"/>
    <p:sldId id="310" r:id="rId9"/>
    <p:sldId id="311" r:id="rId10"/>
    <p:sldId id="312" r:id="rId11"/>
    <p:sldId id="313" r:id="rId12"/>
    <p:sldId id="274" r:id="rId13"/>
    <p:sldId id="256" r:id="rId14"/>
    <p:sldId id="258" r:id="rId15"/>
    <p:sldId id="259" r:id="rId16"/>
    <p:sldId id="281" r:id="rId17"/>
    <p:sldId id="261" r:id="rId18"/>
    <p:sldId id="262" r:id="rId19"/>
    <p:sldId id="263" r:id="rId20"/>
    <p:sldId id="282" r:id="rId21"/>
    <p:sldId id="265" r:id="rId22"/>
    <p:sldId id="266" r:id="rId23"/>
    <p:sldId id="267" r:id="rId24"/>
    <p:sldId id="268" r:id="rId25"/>
    <p:sldId id="269" r:id="rId26"/>
    <p:sldId id="285" r:id="rId27"/>
    <p:sldId id="283" r:id="rId28"/>
    <p:sldId id="272" r:id="rId29"/>
    <p:sldId id="301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6" r:id="rId42"/>
    <p:sldId id="299" r:id="rId43"/>
    <p:sldId id="300" r:id="rId44"/>
    <p:sldId id="273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80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66.wmf"/><Relationship Id="rId1" Type="http://schemas.openxmlformats.org/officeDocument/2006/relationships/image" Target="../media/image79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81.wmf"/><Relationship Id="rId10" Type="http://schemas.openxmlformats.org/officeDocument/2006/relationships/image" Target="../media/image26.wmf"/><Relationship Id="rId4" Type="http://schemas.openxmlformats.org/officeDocument/2006/relationships/image" Target="../media/image65.wmf"/><Relationship Id="rId9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3" Type="http://schemas.openxmlformats.org/officeDocument/2006/relationships/image" Target="../media/image118.wmf"/><Relationship Id="rId21" Type="http://schemas.openxmlformats.org/officeDocument/2006/relationships/image" Target="../media/image136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2.wmf"/><Relationship Id="rId7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71.wmf"/><Relationship Id="rId1" Type="http://schemas.openxmlformats.org/officeDocument/2006/relationships/image" Target="../media/image195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71.wmf"/><Relationship Id="rId1" Type="http://schemas.openxmlformats.org/officeDocument/2006/relationships/image" Target="../media/image200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19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1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2" Type="http://schemas.openxmlformats.org/officeDocument/2006/relationships/image" Target="../media/image210.wmf"/><Relationship Id="rId16" Type="http://schemas.openxmlformats.org/officeDocument/2006/relationships/image" Target="../media/image224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5" Type="http://schemas.openxmlformats.org/officeDocument/2006/relationships/image" Target="../media/image22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Relationship Id="rId14" Type="http://schemas.openxmlformats.org/officeDocument/2006/relationships/image" Target="../media/image2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4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170.wmf"/><Relationship Id="rId4" Type="http://schemas.openxmlformats.org/officeDocument/2006/relationships/image" Target="../media/image2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67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6.wmf"/><Relationship Id="rId5" Type="http://schemas.openxmlformats.org/officeDocument/2006/relationships/image" Target="../media/image259.wmf"/><Relationship Id="rId4" Type="http://schemas.openxmlformats.org/officeDocument/2006/relationships/image" Target="../media/image26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61.wmf"/><Relationship Id="rId1" Type="http://schemas.openxmlformats.org/officeDocument/2006/relationships/image" Target="../media/image259.wmf"/><Relationship Id="rId4" Type="http://schemas.openxmlformats.org/officeDocument/2006/relationships/image" Target="../media/image26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52.wmf"/><Relationship Id="rId6" Type="http://schemas.openxmlformats.org/officeDocument/2006/relationships/image" Target="../media/image265.wmf"/><Relationship Id="rId5" Type="http://schemas.openxmlformats.org/officeDocument/2006/relationships/image" Target="../media/image272.wmf"/><Relationship Id="rId4" Type="http://schemas.openxmlformats.org/officeDocument/2006/relationships/image" Target="../media/image25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5" Type="http://schemas.openxmlformats.org/officeDocument/2006/relationships/image" Target="../media/image275.wmf"/><Relationship Id="rId4" Type="http://schemas.openxmlformats.org/officeDocument/2006/relationships/image" Target="../media/image27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9F2E-2502-49C7-8B37-66A3B7C01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6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7087D-A7F8-46AD-9CD3-207081B52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1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D0AC8-5079-4005-8DA1-D6B3E82CA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1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D86E2-96D5-41C4-9BCC-46D7877C7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5383-5F8F-491E-AB5F-EFBE77A2F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3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EE9F0-69B2-4270-B755-994387EE0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1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E29D-8E92-4FAB-B6E6-356C0EEF2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4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FA8D4-A7B8-4164-A429-558597D16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1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07631-CE06-4427-B900-1D4A58578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0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7FFD1-C9E4-4FDB-9F68-2E801AFFA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A85EF-5E1C-4145-AD29-08B8B4C8C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1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A95243B-3F06-40DC-A50F-6B758357C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29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9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9" Type="http://schemas.openxmlformats.org/officeDocument/2006/relationships/oleObject" Target="../embeddings/oleObject153.bin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131.wmf"/><Relationship Id="rId42" Type="http://schemas.openxmlformats.org/officeDocument/2006/relationships/image" Target="../media/image135.w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oleObject" Target="../embeddings/oleObject150.bin"/><Relationship Id="rId38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48.bin"/><Relationship Id="rId41" Type="http://schemas.openxmlformats.org/officeDocument/2006/relationships/oleObject" Target="../embeddings/oleObject15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152.bin"/><Relationship Id="rId40" Type="http://schemas.openxmlformats.org/officeDocument/2006/relationships/image" Target="../media/image134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4" Type="http://schemas.openxmlformats.org/officeDocument/2006/relationships/image" Target="../media/image136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151.bin"/><Relationship Id="rId43" Type="http://schemas.openxmlformats.org/officeDocument/2006/relationships/oleObject" Target="../embeddings/oleObject1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4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65.w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19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62.wmf"/><Relationship Id="rId36" Type="http://schemas.openxmlformats.org/officeDocument/2006/relationships/image" Target="../media/image166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9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8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198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image" Target="../media/image199.wmf"/><Relationship Id="rId10" Type="http://schemas.openxmlformats.org/officeDocument/2006/relationships/image" Target="../media/image197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21.bin"/><Relationship Id="rId14" Type="http://schemas.openxmlformats.org/officeDocument/2006/relationships/oleObject" Target="../embeddings/oleObject2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3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02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190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0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34" Type="http://schemas.openxmlformats.org/officeDocument/2006/relationships/image" Target="../media/image224.wmf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33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29" Type="http://schemas.openxmlformats.org/officeDocument/2006/relationships/oleObject" Target="../embeddings/oleObject25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19.wmf"/><Relationship Id="rId32" Type="http://schemas.openxmlformats.org/officeDocument/2006/relationships/image" Target="../media/image223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21.wmf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45.bin"/><Relationship Id="rId31" Type="http://schemas.openxmlformats.org/officeDocument/2006/relationships/oleObject" Target="../embeddings/oleObject251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2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6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42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4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8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58.wmf"/><Relationship Id="rId18" Type="http://schemas.openxmlformats.org/officeDocument/2006/relationships/oleObject" Target="../embeddings/oleObject291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0.bin"/><Relationship Id="rId20" Type="http://schemas.openxmlformats.org/officeDocument/2006/relationships/image" Target="../media/image262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5.wmf"/><Relationship Id="rId11" Type="http://schemas.openxmlformats.org/officeDocument/2006/relationships/image" Target="../media/image257.wmf"/><Relationship Id="rId5" Type="http://schemas.openxmlformats.org/officeDocument/2006/relationships/oleObject" Target="../embeddings/oleObject284.bin"/><Relationship Id="rId15" Type="http://schemas.openxmlformats.org/officeDocument/2006/relationships/image" Target="../media/image259.wmf"/><Relationship Id="rId10" Type="http://schemas.openxmlformats.org/officeDocument/2006/relationships/oleObject" Target="../embeddings/oleObject287.bin"/><Relationship Id="rId19" Type="http://schemas.openxmlformats.org/officeDocument/2006/relationships/image" Target="../media/image261.wmf"/><Relationship Id="rId4" Type="http://schemas.openxmlformats.org/officeDocument/2006/relationships/image" Target="../media/image254.wmf"/><Relationship Id="rId9" Type="http://schemas.openxmlformats.org/officeDocument/2006/relationships/image" Target="../media/image256.wmf"/><Relationship Id="rId14" Type="http://schemas.openxmlformats.org/officeDocument/2006/relationships/oleObject" Target="../embeddings/oleObject28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67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oleObject" Target="../embeddings/oleObject297.bin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64.wmf"/><Relationship Id="rId11" Type="http://schemas.openxmlformats.org/officeDocument/2006/relationships/image" Target="../media/image265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9.bin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268.e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5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60.wmf"/><Relationship Id="rId5" Type="http://schemas.openxmlformats.org/officeDocument/2006/relationships/image" Target="../media/image269.wmf"/><Relationship Id="rId15" Type="http://schemas.openxmlformats.org/officeDocument/2006/relationships/oleObject" Target="../embeddings/oleObject308.bin"/><Relationship Id="rId10" Type="http://schemas.openxmlformats.org/officeDocument/2006/relationships/oleObject" Target="../embeddings/oleObject304.bin"/><Relationship Id="rId4" Type="http://schemas.openxmlformats.org/officeDocument/2006/relationships/image" Target="../media/image259.wmf"/><Relationship Id="rId9" Type="http://schemas.openxmlformats.org/officeDocument/2006/relationships/image" Target="../media/image258.wmf"/><Relationship Id="rId14" Type="http://schemas.openxmlformats.org/officeDocument/2006/relationships/oleObject" Target="../embeddings/oleObject30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6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1.bin"/><Relationship Id="rId39" Type="http://schemas.openxmlformats.org/officeDocument/2006/relationships/image" Target="../media/image21.wmf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26.bin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34.bin"/><Relationship Id="rId50" Type="http://schemas.openxmlformats.org/officeDocument/2006/relationships/image" Target="../media/image26.wmf"/><Relationship Id="rId55" Type="http://schemas.openxmlformats.org/officeDocument/2006/relationships/oleObject" Target="../embeddings/oleObject38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5.bin"/><Relationship Id="rId38" Type="http://schemas.openxmlformats.org/officeDocument/2006/relationships/oleObject" Target="../embeddings/oleObject29.bin"/><Relationship Id="rId46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3.bin"/><Relationship Id="rId41" Type="http://schemas.openxmlformats.org/officeDocument/2006/relationships/oleObject" Target="../embeddings/oleObject31.bin"/><Relationship Id="rId54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9.bin"/><Relationship Id="rId32" Type="http://schemas.openxmlformats.org/officeDocument/2006/relationships/image" Target="../media/image19.wmf"/><Relationship Id="rId37" Type="http://schemas.openxmlformats.org/officeDocument/2006/relationships/image" Target="../media/image20.wmf"/><Relationship Id="rId40" Type="http://schemas.openxmlformats.org/officeDocument/2006/relationships/oleObject" Target="../embeddings/oleObject30.bin"/><Relationship Id="rId45" Type="http://schemas.openxmlformats.org/officeDocument/2006/relationships/oleObject" Target="../embeddings/oleObject33.bin"/><Relationship Id="rId53" Type="http://schemas.openxmlformats.org/officeDocument/2006/relationships/oleObject" Target="../embeddings/oleObject37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16.wmf"/><Relationship Id="rId28" Type="http://schemas.openxmlformats.org/officeDocument/2006/relationships/image" Target="../media/image17.wmf"/><Relationship Id="rId36" Type="http://schemas.openxmlformats.org/officeDocument/2006/relationships/oleObject" Target="../embeddings/oleObject28.bin"/><Relationship Id="rId49" Type="http://schemas.openxmlformats.org/officeDocument/2006/relationships/oleObject" Target="../embeddings/oleObject35.bin"/><Relationship Id="rId10" Type="http://schemas.openxmlformats.org/officeDocument/2006/relationships/image" Target="../media/image11.wmf"/><Relationship Id="rId19" Type="http://schemas.openxmlformats.org/officeDocument/2006/relationships/image" Target="../media/image14.wmf"/><Relationship Id="rId31" Type="http://schemas.openxmlformats.org/officeDocument/2006/relationships/oleObject" Target="../embeddings/oleObject24.bin"/><Relationship Id="rId44" Type="http://schemas.openxmlformats.org/officeDocument/2006/relationships/image" Target="../media/image23.wmf"/><Relationship Id="rId52" Type="http://schemas.openxmlformats.org/officeDocument/2006/relationships/image" Target="../media/image2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2.bin"/><Relationship Id="rId48" Type="http://schemas.openxmlformats.org/officeDocument/2006/relationships/image" Target="../media/image25.wmf"/><Relationship Id="rId56" Type="http://schemas.openxmlformats.org/officeDocument/2006/relationships/image" Target="../media/image29.wmf"/><Relationship Id="rId8" Type="http://schemas.openxmlformats.org/officeDocument/2006/relationships/image" Target="../media/image10.wmf"/><Relationship Id="rId51" Type="http://schemas.openxmlformats.org/officeDocument/2006/relationships/oleObject" Target="../embeddings/oleObject36.bin"/><Relationship Id="rId3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72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1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25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28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39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28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57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5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55650" y="1268413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费马原理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27088" y="1844675"/>
            <a:ext cx="770413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b="1"/>
              <a:t>●</a:t>
            </a:r>
            <a:r>
              <a:rPr lang="zh-CN" altLang="en-US" sz="3600" b="1"/>
              <a:t>光线从一点传播到另一点，光沿所需时间为极值（极大、极小、常量）的路径传播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563938" y="3573463"/>
          <a:ext cx="96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965160" imgH="330120" progId="Equation.3">
                  <p:embed/>
                </p:oleObj>
              </mc:Choice>
              <mc:Fallback>
                <p:oleObj name="公式" r:id="rId3" imgW="9651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73463"/>
                        <a:ext cx="965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900113" y="4149725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(t</a:t>
            </a:r>
            <a:r>
              <a:rPr lang="zh-CN" altLang="en-US" sz="3600" b="1"/>
              <a:t>是积分路径的”函数”</a:t>
            </a:r>
            <a:r>
              <a:rPr lang="en-US" altLang="zh-CN" sz="3600" b="1"/>
              <a:t>)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73463"/>
            <a:ext cx="21256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042988" y="5084763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6" imgW="342720" imgH="330120" progId="Equation.3">
                  <p:embed/>
                </p:oleObj>
              </mc:Choice>
              <mc:Fallback>
                <p:oleObj name="公式" r:id="rId6" imgW="34272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403350" y="4868863"/>
            <a:ext cx="446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表示在积分路径发生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900113" y="5616575"/>
            <a:ext cx="640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微小改变时，传播时间</a:t>
            </a:r>
            <a:r>
              <a:rPr lang="en-US" altLang="zh-CN" sz="3600" b="1"/>
              <a:t>t</a:t>
            </a:r>
            <a:r>
              <a:rPr lang="zh-CN" altLang="en-US" sz="3600" b="1"/>
              <a:t>的变化</a:t>
            </a:r>
            <a:r>
              <a:rPr lang="en-US" altLang="zh-CN" sz="3600" b="1"/>
              <a:t>.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348038" y="476250"/>
            <a:ext cx="241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971550" y="5445125"/>
            <a:ext cx="46799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16013" y="6308725"/>
            <a:ext cx="590391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2" grpId="0"/>
      <p:bldP spid="65545" grpId="0"/>
      <p:bldP spid="65546" grpId="0"/>
      <p:bldP spid="65547" grpId="0"/>
      <p:bldP spid="1036" grpId="0" animBg="1"/>
      <p:bldP spid="10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71550" y="620713"/>
            <a:ext cx="769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619250" y="765175"/>
          <a:ext cx="1416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3" imgW="1409400" imgH="342720" progId="Equation.3">
                  <p:embed/>
                </p:oleObj>
              </mc:Choice>
              <mc:Fallback>
                <p:oleObj name="公式" r:id="rId3" imgW="140940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1416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059113" y="620713"/>
            <a:ext cx="2603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时</a:t>
            </a:r>
            <a:r>
              <a:rPr lang="zh-CN" altLang="en-US" sz="3600"/>
              <a:t>，</a:t>
            </a:r>
            <a:r>
              <a:rPr lang="zh-CN" altLang="en-US" sz="3600" b="1"/>
              <a:t>上式为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195513" y="1412875"/>
          <a:ext cx="4597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5" imgW="4584600" imgH="914400" progId="Equation.3">
                  <p:embed/>
                </p:oleObj>
              </mc:Choice>
              <mc:Fallback>
                <p:oleObj name="公式" r:id="rId5" imgW="45846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12875"/>
                        <a:ext cx="45974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971550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/>
              <a:t>即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276600" y="2636838"/>
          <a:ext cx="25320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7" imgW="2539800" imgH="914400" progId="Equation.3">
                  <p:embed/>
                </p:oleObj>
              </mc:Choice>
              <mc:Fallback>
                <p:oleObj name="公式" r:id="rId7" imgW="25398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36838"/>
                        <a:ext cx="2532063" cy="909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900113" y="378936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并且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3276600" y="3716338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9" imgW="2628720" imgH="914400" progId="Equation.3">
                  <p:embed/>
                </p:oleObj>
              </mc:Choice>
              <mc:Fallback>
                <p:oleObj name="公式" r:id="rId9" imgW="262872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16338"/>
                        <a:ext cx="26289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900113" y="47974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/>
              <a:t>符号规定：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900113" y="5661025"/>
            <a:ext cx="461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像点在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实像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651500" y="5805488"/>
          <a:ext cx="1479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11" imgW="1218960" imgH="393480" progId="Equation.3">
                  <p:embed/>
                </p:oleObj>
              </mc:Choice>
              <mc:Fallback>
                <p:oleObj name="公式" r:id="rId11" imgW="12189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05488"/>
                        <a:ext cx="14795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0" grpId="0"/>
      <p:bldP spid="70662" grpId="0"/>
      <p:bldP spid="70664" grpId="0"/>
      <p:bldP spid="70666" grpId="0"/>
      <p:bldP spid="706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71550" y="549275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像点在</a:t>
            </a:r>
            <a:r>
              <a:rPr lang="en-US" altLang="zh-CN" sz="3600" b="1"/>
              <a:t>A</a:t>
            </a:r>
            <a:r>
              <a:rPr lang="zh-CN" altLang="en-US" sz="3600" b="1"/>
              <a:t>之右 </a:t>
            </a:r>
            <a:r>
              <a:rPr lang="en-US" altLang="zh-CN" sz="3600" b="1"/>
              <a:t>(</a:t>
            </a:r>
            <a:r>
              <a:rPr lang="zh-CN" altLang="en-US" sz="3600" b="1"/>
              <a:t>虚像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867400" y="692150"/>
          <a:ext cx="14795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3" imgW="1218960" imgH="342720" progId="Equation.3">
                  <p:embed/>
                </p:oleObj>
              </mc:Choice>
              <mc:Fallback>
                <p:oleObj name="公式" r:id="rId3" imgW="12189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92150"/>
                        <a:ext cx="14795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71550" y="1341438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凸面镜：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843213" y="1484313"/>
          <a:ext cx="14033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5" imgW="1155600" imgH="380880" progId="Equation.3">
                  <p:embed/>
                </p:oleObj>
              </mc:Choice>
              <mc:Fallback>
                <p:oleObj name="公式" r:id="rId5" imgW="11556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14033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284663" y="1557338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7" imgW="1714320" imgH="393480" progId="Equation.3">
                  <p:embed/>
                </p:oleObj>
              </mc:Choice>
              <mc:Fallback>
                <p:oleObj name="公式" r:id="rId7" imgW="17143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557338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084888" y="1341438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971550" y="2060575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凹面镜：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71775" y="2205038"/>
          <a:ext cx="1403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9" imgW="1155600" imgH="330120" progId="Equation.3">
                  <p:embed/>
                </p:oleObj>
              </mc:Choice>
              <mc:Fallback>
                <p:oleObj name="公式" r:id="rId9" imgW="11556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1403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4356100" y="2205038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11" imgW="1714320" imgH="393480" progId="Equation.3">
                  <p:embed/>
                </p:oleObj>
              </mc:Choice>
              <mc:Fallback>
                <p:oleObj name="公式" r:id="rId11" imgW="1714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05038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84888" y="2060575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.</a:t>
            </a:r>
          </a:p>
        </p:txBody>
      </p:sp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395288" y="2565400"/>
            <a:ext cx="6443662" cy="3762375"/>
            <a:chOff x="2797" y="730"/>
            <a:chExt cx="7200" cy="4212"/>
          </a:xfrm>
        </p:grpSpPr>
        <p:sp>
          <p:nvSpPr>
            <p:cNvPr id="10272" name="AutoShape 13"/>
            <p:cNvSpPr>
              <a:spLocks noChangeAspect="1" noChangeArrowheads="1"/>
            </p:cNvSpPr>
            <p:nvPr/>
          </p:nvSpPr>
          <p:spPr bwMode="auto">
            <a:xfrm>
              <a:off x="2797" y="7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Line 14"/>
            <p:cNvSpPr>
              <a:spLocks noChangeShapeType="1"/>
            </p:cNvSpPr>
            <p:nvPr/>
          </p:nvSpPr>
          <p:spPr bwMode="auto">
            <a:xfrm>
              <a:off x="3423" y="3176"/>
              <a:ext cx="6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Arc 15"/>
            <p:cNvSpPr>
              <a:spLocks/>
            </p:cNvSpPr>
            <p:nvPr/>
          </p:nvSpPr>
          <p:spPr bwMode="auto">
            <a:xfrm flipH="1">
              <a:off x="5301" y="1545"/>
              <a:ext cx="1410" cy="3262"/>
            </a:xfrm>
            <a:custGeom>
              <a:avLst/>
              <a:gdLst>
                <a:gd name="T0" fmla="*/ 0 w 21600"/>
                <a:gd name="T1" fmla="*/ 0 h 43192"/>
                <a:gd name="T2" fmla="*/ 38 w 21600"/>
                <a:gd name="T3" fmla="*/ 3262 h 43192"/>
                <a:gd name="T4" fmla="*/ 0 w 21600"/>
                <a:gd name="T5" fmla="*/ 1631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Line 16"/>
            <p:cNvSpPr>
              <a:spLocks noChangeShapeType="1"/>
            </p:cNvSpPr>
            <p:nvPr/>
          </p:nvSpPr>
          <p:spPr bwMode="auto">
            <a:xfrm flipH="1">
              <a:off x="6867" y="3176"/>
              <a:ext cx="1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7"/>
            <p:cNvSpPr>
              <a:spLocks noChangeShapeType="1"/>
            </p:cNvSpPr>
            <p:nvPr/>
          </p:nvSpPr>
          <p:spPr bwMode="auto">
            <a:xfrm flipH="1" flipV="1">
              <a:off x="5614" y="2225"/>
              <a:ext cx="469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18"/>
            <p:cNvSpPr>
              <a:spLocks noChangeShapeType="1"/>
            </p:cNvSpPr>
            <p:nvPr/>
          </p:nvSpPr>
          <p:spPr bwMode="auto">
            <a:xfrm>
              <a:off x="3736" y="2225"/>
              <a:ext cx="187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9"/>
            <p:cNvSpPr>
              <a:spLocks noChangeShapeType="1"/>
            </p:cNvSpPr>
            <p:nvPr/>
          </p:nvSpPr>
          <p:spPr bwMode="auto">
            <a:xfrm flipH="1" flipV="1">
              <a:off x="4988" y="866"/>
              <a:ext cx="626" cy="13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20"/>
            <p:cNvSpPr>
              <a:spLocks noChangeShapeType="1"/>
            </p:cNvSpPr>
            <p:nvPr/>
          </p:nvSpPr>
          <p:spPr bwMode="auto">
            <a:xfrm>
              <a:off x="5301" y="3176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1" name="Object 21"/>
            <p:cNvGraphicFramePr>
              <a:graphicFrameLocks noChangeAspect="1"/>
            </p:cNvGraphicFramePr>
            <p:nvPr/>
          </p:nvGraphicFramePr>
          <p:xfrm>
            <a:off x="5924" y="2904"/>
            <a:ext cx="6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公式" r:id="rId13" imgW="634680" imgH="317160" progId="Equation.3">
                    <p:embed/>
                  </p:oleObj>
                </mc:Choice>
                <mc:Fallback>
                  <p:oleObj name="公式" r:id="rId13" imgW="63468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" y="2904"/>
                          <a:ext cx="61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22"/>
            <p:cNvGraphicFramePr>
              <a:graphicFrameLocks noChangeAspect="1"/>
            </p:cNvGraphicFramePr>
            <p:nvPr/>
          </p:nvGraphicFramePr>
          <p:xfrm>
            <a:off x="5768" y="3312"/>
            <a:ext cx="7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公式" r:id="rId15" imgW="723600" imgH="342720" progId="Equation.3">
                    <p:embed/>
                  </p:oleObj>
                </mc:Choice>
                <mc:Fallback>
                  <p:oleObj name="公式" r:id="rId15" imgW="723600" imgH="342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8" y="3312"/>
                          <a:ext cx="70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3"/>
            <p:cNvGraphicFramePr>
              <a:graphicFrameLocks noChangeAspect="1"/>
            </p:cNvGraphicFramePr>
            <p:nvPr/>
          </p:nvGraphicFramePr>
          <p:xfrm>
            <a:off x="6710" y="2768"/>
            <a:ext cx="2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公式" r:id="rId17" imgW="279360" imgH="330120" progId="Equation.3">
                    <p:embed/>
                  </p:oleObj>
                </mc:Choice>
                <mc:Fallback>
                  <p:oleObj name="公式" r:id="rId17" imgW="279360" imgH="3301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" y="2768"/>
                          <a:ext cx="27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Line 24"/>
            <p:cNvSpPr>
              <a:spLocks noChangeShapeType="1"/>
            </p:cNvSpPr>
            <p:nvPr/>
          </p:nvSpPr>
          <p:spPr bwMode="auto">
            <a:xfrm>
              <a:off x="6240" y="3855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25"/>
            <p:cNvSpPr>
              <a:spLocks noChangeShapeType="1"/>
            </p:cNvSpPr>
            <p:nvPr/>
          </p:nvSpPr>
          <p:spPr bwMode="auto">
            <a:xfrm flipH="1">
              <a:off x="5301" y="3855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4" name="Object 26"/>
            <p:cNvGraphicFramePr>
              <a:graphicFrameLocks noChangeAspect="1"/>
            </p:cNvGraphicFramePr>
            <p:nvPr/>
          </p:nvGraphicFramePr>
          <p:xfrm>
            <a:off x="5927" y="3719"/>
            <a:ext cx="19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公式" r:id="rId19" imgW="279360" imgH="241200" progId="Equation.3">
                    <p:embed/>
                  </p:oleObj>
                </mc:Choice>
                <mc:Fallback>
                  <p:oleObj name="公式" r:id="rId19" imgW="27936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3719"/>
                          <a:ext cx="19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 noChangeAspect="1"/>
          </p:cNvGrpSpPr>
          <p:nvPr/>
        </p:nvGrpSpPr>
        <p:grpSpPr bwMode="auto">
          <a:xfrm>
            <a:off x="3995738" y="3284538"/>
            <a:ext cx="5148262" cy="2909887"/>
            <a:chOff x="2220" y="6710"/>
            <a:chExt cx="7200" cy="4075"/>
          </a:xfrm>
        </p:grpSpPr>
        <p:sp>
          <p:nvSpPr>
            <p:cNvPr id="10262" name="AutoShape 28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Line 29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Arc 30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Line 31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32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33"/>
            <p:cNvSpPr>
              <a:spLocks noChangeShapeType="1"/>
            </p:cNvSpPr>
            <p:nvPr/>
          </p:nvSpPr>
          <p:spPr bwMode="auto">
            <a:xfrm>
              <a:off x="3942" y="7797"/>
              <a:ext cx="31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 flipH="1">
              <a:off x="5194" y="7797"/>
              <a:ext cx="1722" cy="2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>
              <a:off x="6603" y="9441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 flipH="1">
              <a:off x="5507" y="9441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7" name="Object 37"/>
            <p:cNvGraphicFramePr>
              <a:graphicFrameLocks noChangeAspect="1"/>
            </p:cNvGraphicFramePr>
            <p:nvPr/>
          </p:nvGraphicFramePr>
          <p:xfrm>
            <a:off x="6133" y="9291"/>
            <a:ext cx="41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name="公式" r:id="rId21" imgW="660240" imgH="241200" progId="Equation.3">
                    <p:embed/>
                  </p:oleObj>
                </mc:Choice>
                <mc:Fallback>
                  <p:oleObj name="公式" r:id="rId21" imgW="6602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9291"/>
                          <a:ext cx="41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8"/>
            <p:cNvGraphicFramePr>
              <a:graphicFrameLocks noChangeAspect="1"/>
            </p:cNvGraphicFramePr>
            <p:nvPr/>
          </p:nvGraphicFramePr>
          <p:xfrm>
            <a:off x="6133" y="8340"/>
            <a:ext cx="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公式" r:id="rId23" imgW="304560" imgH="317160" progId="Equation.3">
                    <p:embed/>
                  </p:oleObj>
                </mc:Choice>
                <mc:Fallback>
                  <p:oleObj name="公式" r:id="rId23" imgW="3045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8340"/>
                          <a:ext cx="2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9"/>
            <p:cNvGraphicFramePr>
              <a:graphicFrameLocks noChangeAspect="1"/>
            </p:cNvGraphicFramePr>
            <p:nvPr/>
          </p:nvGraphicFramePr>
          <p:xfrm>
            <a:off x="6290" y="8884"/>
            <a:ext cx="38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公式" r:id="rId25" imgW="393480" imgH="342720" progId="Equation.3">
                    <p:embed/>
                  </p:oleObj>
                </mc:Choice>
                <mc:Fallback>
                  <p:oleObj name="公式" r:id="rId25" imgW="393480" imgH="3427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0" y="8884"/>
                          <a:ext cx="38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40"/>
            <p:cNvGraphicFramePr>
              <a:graphicFrameLocks noChangeAspect="1"/>
            </p:cNvGraphicFramePr>
            <p:nvPr/>
          </p:nvGraphicFramePr>
          <p:xfrm>
            <a:off x="5350" y="8340"/>
            <a:ext cx="27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公式" r:id="rId27" imgW="279360" imgH="330120" progId="Equation.3">
                    <p:embed/>
                  </p:oleObj>
                </mc:Choice>
                <mc:Fallback>
                  <p:oleObj name="公式" r:id="rId27" imgW="27936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8340"/>
                          <a:ext cx="27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Line 41"/>
            <p:cNvSpPr>
              <a:spLocks noChangeShapeType="1"/>
            </p:cNvSpPr>
            <p:nvPr/>
          </p:nvSpPr>
          <p:spPr bwMode="auto">
            <a:xfrm>
              <a:off x="5051" y="7825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4" grpId="0"/>
      <p:bldP spid="71687" grpId="0"/>
      <p:bldP spid="71688" grpId="0"/>
      <p:bldP spid="716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84438" y="31416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>
                <a:solidFill>
                  <a:schemeClr val="tx2"/>
                </a:solidFill>
              </a:rPr>
              <a:t>薄透镜物像公式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484438" y="3789363"/>
            <a:ext cx="39592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3600" b="1"/>
              <a:t>■</a:t>
            </a:r>
            <a:r>
              <a:rPr lang="zh-CN" altLang="en-US" sz="3600" b="1"/>
              <a:t>密接</a:t>
            </a:r>
            <a:r>
              <a:rPr lang="zh-CN" altLang="en-US" sz="3600" b="1">
                <a:solidFill>
                  <a:schemeClr val="tx2"/>
                </a:solidFill>
              </a:rPr>
              <a:t>薄透镜组物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b="1">
                <a:solidFill>
                  <a:schemeClr val="tx2"/>
                </a:solidFill>
              </a:rPr>
              <a:t>   像公式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203575" y="476250"/>
            <a:ext cx="2736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484438" y="1196975"/>
            <a:ext cx="41751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3600" b="1"/>
              <a:t>■</a:t>
            </a:r>
            <a:r>
              <a:rPr lang="zh-CN" altLang="en-US" sz="3600" b="1"/>
              <a:t>榜轴物点成像与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b="1"/>
              <a:t>    横向放大率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484438" y="5734050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成像作图法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▲</a:t>
            </a:r>
            <a:r>
              <a:rPr lang="zh-CN" altLang="en-US" sz="3600" b="1"/>
              <a:t>榜轴物点成像与横向放大率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71550" y="134143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折射球面：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0" y="1311275"/>
            <a:ext cx="9144000" cy="5546725"/>
            <a:chOff x="2797" y="760"/>
            <a:chExt cx="7826" cy="4755"/>
          </a:xfrm>
        </p:grpSpPr>
        <p:sp>
          <p:nvSpPr>
            <p:cNvPr id="11285" name="AutoShape 7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Arc 9"/>
            <p:cNvSpPr>
              <a:spLocks/>
            </p:cNvSpPr>
            <p:nvPr/>
          </p:nvSpPr>
          <p:spPr bwMode="auto">
            <a:xfrm flipH="1">
              <a:off x="5927" y="2150"/>
              <a:ext cx="627" cy="1192"/>
            </a:xfrm>
            <a:custGeom>
              <a:avLst/>
              <a:gdLst>
                <a:gd name="T0" fmla="*/ 140 w 21600"/>
                <a:gd name="T1" fmla="*/ 0 h 21053"/>
                <a:gd name="T2" fmla="*/ 627 w 21600"/>
                <a:gd name="T3" fmla="*/ 1192 h 21053"/>
                <a:gd name="T4" fmla="*/ 0 w 21600"/>
                <a:gd name="T5" fmla="*/ 1192 h 21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3"/>
                <a:gd name="T11" fmla="*/ 21600 w 21600"/>
                <a:gd name="T12" fmla="*/ 21053 h 21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3" fill="none" extrusionOk="0">
                  <a:moveTo>
                    <a:pt x="4830" y="-1"/>
                  </a:moveTo>
                  <a:cubicBezTo>
                    <a:pt x="14643" y="2251"/>
                    <a:pt x="21599" y="10983"/>
                    <a:pt x="21599" y="21052"/>
                  </a:cubicBezTo>
                </a:path>
                <a:path w="21600" h="21053" stroke="0" extrusionOk="0">
                  <a:moveTo>
                    <a:pt x="4830" y="-1"/>
                  </a:moveTo>
                  <a:cubicBezTo>
                    <a:pt x="14643" y="2251"/>
                    <a:pt x="21599" y="10983"/>
                    <a:pt x="21599" y="21052"/>
                  </a:cubicBezTo>
                  <a:lnTo>
                    <a:pt x="0" y="21053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Arc 10"/>
            <p:cNvSpPr>
              <a:spLocks/>
            </p:cNvSpPr>
            <p:nvPr/>
          </p:nvSpPr>
          <p:spPr bwMode="auto">
            <a:xfrm flipH="1" flipV="1">
              <a:off x="5927" y="3342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5927" y="3341"/>
              <a:ext cx="3132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3893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5927" y="3342"/>
              <a:ext cx="1" cy="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9058" y="3341"/>
              <a:ext cx="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3893" y="4021"/>
              <a:ext cx="7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4988" y="4021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5927" y="4156"/>
              <a:ext cx="12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7806" y="4156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Arc 19"/>
            <p:cNvSpPr>
              <a:spLocks/>
            </p:cNvSpPr>
            <p:nvPr/>
          </p:nvSpPr>
          <p:spPr bwMode="auto">
            <a:xfrm flipH="1">
              <a:off x="5145" y="3070"/>
              <a:ext cx="156" cy="271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1 h 21600"/>
                <a:gd name="T4" fmla="*/ 0 w 21600"/>
                <a:gd name="T5" fmla="*/ 27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8" name="Arc 20"/>
            <p:cNvSpPr>
              <a:spLocks/>
            </p:cNvSpPr>
            <p:nvPr/>
          </p:nvSpPr>
          <p:spPr bwMode="auto">
            <a:xfrm flipV="1">
              <a:off x="6553" y="3341"/>
              <a:ext cx="158" cy="136"/>
            </a:xfrm>
            <a:custGeom>
              <a:avLst/>
              <a:gdLst>
                <a:gd name="T0" fmla="*/ 0 w 21600"/>
                <a:gd name="T1" fmla="*/ 0 h 21600"/>
                <a:gd name="T2" fmla="*/ 158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9" name="Arc 21"/>
            <p:cNvSpPr>
              <a:spLocks/>
            </p:cNvSpPr>
            <p:nvPr/>
          </p:nvSpPr>
          <p:spPr bwMode="auto">
            <a:xfrm flipH="1">
              <a:off x="6397" y="3114"/>
              <a:ext cx="156" cy="228"/>
            </a:xfrm>
            <a:custGeom>
              <a:avLst/>
              <a:gdLst>
                <a:gd name="T0" fmla="*/ 85 w 21600"/>
                <a:gd name="T1" fmla="*/ 0 h 18079"/>
                <a:gd name="T2" fmla="*/ 156 w 21600"/>
                <a:gd name="T3" fmla="*/ 228 h 18079"/>
                <a:gd name="T4" fmla="*/ 0 w 21600"/>
                <a:gd name="T5" fmla="*/ 228 h 180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079"/>
                <a:gd name="T11" fmla="*/ 21600 w 21600"/>
                <a:gd name="T12" fmla="*/ 18079 h 180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079" fill="none" extrusionOk="0">
                  <a:moveTo>
                    <a:pt x="11819" y="0"/>
                  </a:moveTo>
                  <a:cubicBezTo>
                    <a:pt x="17922" y="3989"/>
                    <a:pt x="21600" y="10788"/>
                    <a:pt x="21600" y="18079"/>
                  </a:cubicBezTo>
                </a:path>
                <a:path w="21600" h="18079" stroke="0" extrusionOk="0">
                  <a:moveTo>
                    <a:pt x="11819" y="0"/>
                  </a:moveTo>
                  <a:cubicBezTo>
                    <a:pt x="17922" y="3989"/>
                    <a:pt x="21600" y="10788"/>
                    <a:pt x="21600" y="18079"/>
                  </a:cubicBezTo>
                  <a:lnTo>
                    <a:pt x="0" y="180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66" name="Object 22"/>
            <p:cNvGraphicFramePr>
              <a:graphicFrameLocks noChangeAspect="1"/>
            </p:cNvGraphicFramePr>
            <p:nvPr/>
          </p:nvGraphicFramePr>
          <p:xfrm>
            <a:off x="3607" y="3184"/>
            <a:ext cx="23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" name="公式" r:id="rId3" imgW="266400" imgH="355320" progId="Equation.3">
                    <p:embed/>
                  </p:oleObj>
                </mc:Choice>
                <mc:Fallback>
                  <p:oleObj name="公式" r:id="rId3" imgW="266400" imgH="3553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" y="3184"/>
                          <a:ext cx="23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23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公式" r:id="rId5" imgW="355320" imgH="368280" progId="Equation.3">
                    <p:embed/>
                  </p:oleObj>
                </mc:Choice>
                <mc:Fallback>
                  <p:oleObj name="公式" r:id="rId5" imgW="355320" imgH="3682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4" y="3205"/>
                          <a:ext cx="36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24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公式" r:id="rId7" imgW="253800" imgH="330120" progId="Equation.3">
                    <p:embed/>
                  </p:oleObj>
                </mc:Choice>
                <mc:Fallback>
                  <p:oleObj name="公式" r:id="rId7" imgW="25380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4" y="3341"/>
                          <a:ext cx="29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25"/>
            <p:cNvGraphicFramePr>
              <a:graphicFrameLocks noChangeAspect="1"/>
            </p:cNvGraphicFramePr>
            <p:nvPr/>
          </p:nvGraphicFramePr>
          <p:xfrm>
            <a:off x="7180" y="2934"/>
            <a:ext cx="29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公式" r:id="rId9" imgW="279360" imgH="330120" progId="Equation.3">
                    <p:embed/>
                  </p:oleObj>
                </mc:Choice>
                <mc:Fallback>
                  <p:oleObj name="公式" r:id="rId9" imgW="279360" imgH="3301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934"/>
                          <a:ext cx="29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6"/>
            <p:cNvGraphicFramePr>
              <a:graphicFrameLocks noChangeAspect="1"/>
            </p:cNvGraphicFramePr>
            <p:nvPr/>
          </p:nvGraphicFramePr>
          <p:xfrm>
            <a:off x="4675" y="3885"/>
            <a:ext cx="28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公式" r:id="rId11" imgW="291960" imgH="330120" progId="Equation.3">
                    <p:embed/>
                  </p:oleObj>
                </mc:Choice>
                <mc:Fallback>
                  <p:oleObj name="公式" r:id="rId11" imgW="29196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3885"/>
                          <a:ext cx="28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27"/>
            <p:cNvGraphicFramePr>
              <a:graphicFrameLocks noChangeAspect="1"/>
            </p:cNvGraphicFramePr>
            <p:nvPr/>
          </p:nvGraphicFramePr>
          <p:xfrm>
            <a:off x="7336" y="4021"/>
            <a:ext cx="35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公式" r:id="rId13" imgW="380880" imgH="342720" progId="Equation.3">
                    <p:embed/>
                  </p:oleObj>
                </mc:Choice>
                <mc:Fallback>
                  <p:oleObj name="公式" r:id="rId13" imgW="380880" imgH="3427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6" y="4021"/>
                          <a:ext cx="35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28"/>
            <p:cNvGraphicFramePr>
              <a:graphicFrameLocks noChangeAspect="1"/>
            </p:cNvGraphicFramePr>
            <p:nvPr/>
          </p:nvGraphicFramePr>
          <p:xfrm>
            <a:off x="6240" y="3477"/>
            <a:ext cx="20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公式" r:id="rId15" imgW="279360" imgH="241200" progId="Equation.3">
                    <p:embed/>
                  </p:oleObj>
                </mc:Choice>
                <mc:Fallback>
                  <p:oleObj name="公式" r:id="rId15" imgW="2793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" y="3477"/>
                          <a:ext cx="20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29"/>
            <p:cNvGraphicFramePr>
              <a:graphicFrameLocks noChangeAspect="1"/>
            </p:cNvGraphicFramePr>
            <p:nvPr/>
          </p:nvGraphicFramePr>
          <p:xfrm>
            <a:off x="4745" y="2933"/>
            <a:ext cx="3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公式" r:id="rId17" imgW="457200" imgH="330120" progId="Equation.3">
                    <p:embed/>
                  </p:oleObj>
                </mc:Choice>
                <mc:Fallback>
                  <p:oleObj name="公式" r:id="rId17" imgW="457200" imgH="3301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2933"/>
                          <a:ext cx="35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30"/>
            <p:cNvGraphicFramePr>
              <a:graphicFrameLocks noChangeAspect="1"/>
            </p:cNvGraphicFramePr>
            <p:nvPr/>
          </p:nvGraphicFramePr>
          <p:xfrm>
            <a:off x="6465" y="3470"/>
            <a:ext cx="41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公式" r:id="rId19" imgW="545760" imgH="355320" progId="Equation.3">
                    <p:embed/>
                  </p:oleObj>
                </mc:Choice>
                <mc:Fallback>
                  <p:oleObj name="公式" r:id="rId19" imgW="545760" imgH="3553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5" y="3470"/>
                          <a:ext cx="41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31"/>
            <p:cNvGraphicFramePr>
              <a:graphicFrameLocks noChangeAspect="1"/>
            </p:cNvGraphicFramePr>
            <p:nvPr/>
          </p:nvGraphicFramePr>
          <p:xfrm>
            <a:off x="3580" y="2254"/>
            <a:ext cx="29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公式" r:id="rId21" imgW="291960" imgH="317160" progId="Equation.3">
                    <p:embed/>
                  </p:oleObj>
                </mc:Choice>
                <mc:Fallback>
                  <p:oleObj name="公式" r:id="rId21" imgW="29196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2254"/>
                          <a:ext cx="29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32"/>
            <p:cNvGraphicFramePr>
              <a:graphicFrameLocks noChangeAspect="1"/>
            </p:cNvGraphicFramePr>
            <p:nvPr/>
          </p:nvGraphicFramePr>
          <p:xfrm>
            <a:off x="9214" y="3613"/>
            <a:ext cx="36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name="公式" r:id="rId23" imgW="393480" imgH="342720" progId="Equation.3">
                    <p:embed/>
                  </p:oleObj>
                </mc:Choice>
                <mc:Fallback>
                  <p:oleObj name="公式" r:id="rId23" imgW="393480" imgH="3427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4" y="3613"/>
                          <a:ext cx="36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33"/>
            <p:cNvGraphicFramePr>
              <a:graphicFrameLocks noChangeAspect="1"/>
            </p:cNvGraphicFramePr>
            <p:nvPr/>
          </p:nvGraphicFramePr>
          <p:xfrm>
            <a:off x="6414" y="2799"/>
            <a:ext cx="54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公式" r:id="rId25" imgW="571320" imgH="330120" progId="Equation.3">
                    <p:embed/>
                  </p:oleObj>
                </mc:Choice>
                <mc:Fallback>
                  <p:oleObj name="公式" r:id="rId25" imgW="571320" imgH="3301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4" y="2799"/>
                          <a:ext cx="54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34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公式" r:id="rId27" imgW="342720" imgH="342720" progId="Equation.3">
                    <p:embed/>
                  </p:oleObj>
                </mc:Choice>
                <mc:Fallback>
                  <p:oleObj name="公式" r:id="rId27" imgW="342720" imgH="342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2" y="2119"/>
                          <a:ext cx="31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35"/>
            <p:cNvGraphicFramePr>
              <a:graphicFrameLocks noChangeAspect="1"/>
            </p:cNvGraphicFramePr>
            <p:nvPr/>
          </p:nvGraphicFramePr>
          <p:xfrm>
            <a:off x="4832" y="1983"/>
            <a:ext cx="22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公式" r:id="rId29" imgW="253800" imgH="241200" progId="Equation.3">
                    <p:embed/>
                  </p:oleObj>
                </mc:Choice>
                <mc:Fallback>
                  <p:oleObj name="公式" r:id="rId29" imgW="25380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" y="1983"/>
                          <a:ext cx="22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3893" y="2390"/>
              <a:ext cx="2034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3893" y="2390"/>
              <a:ext cx="5165" cy="1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3893" y="2390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9058" y="3341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0" name="Object 40"/>
            <p:cNvGraphicFramePr>
              <a:graphicFrameLocks noChangeAspect="1"/>
            </p:cNvGraphicFramePr>
            <p:nvPr/>
          </p:nvGraphicFramePr>
          <p:xfrm>
            <a:off x="8432" y="3341"/>
            <a:ext cx="56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公式" r:id="rId31" imgW="749160" imgH="393480" progId="Equation.3">
                    <p:embed/>
                  </p:oleObj>
                </mc:Choice>
                <mc:Fallback>
                  <p:oleObj name="公式" r:id="rId31" imgW="749160" imgH="393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2" y="3341"/>
                          <a:ext cx="56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41"/>
            <p:cNvGraphicFramePr>
              <a:graphicFrameLocks noChangeAspect="1"/>
            </p:cNvGraphicFramePr>
            <p:nvPr/>
          </p:nvGraphicFramePr>
          <p:xfrm>
            <a:off x="3580" y="2662"/>
            <a:ext cx="24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0" name="公式" r:id="rId33" imgW="279360" imgH="291960" progId="Equation.3">
                    <p:embed/>
                  </p:oleObj>
                </mc:Choice>
                <mc:Fallback>
                  <p:oleObj name="公式" r:id="rId33" imgW="279360" imgH="2919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2662"/>
                          <a:ext cx="24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2843213" y="692150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在光轴之上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5508625" y="692150"/>
          <a:ext cx="2589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2133360" imgH="457200" progId="Equation.3">
                  <p:embed/>
                </p:oleObj>
              </mc:Choice>
              <mc:Fallback>
                <p:oleObj name="公式" r:id="rId3" imgW="213336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92150"/>
                        <a:ext cx="2589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1042988" y="692150"/>
          <a:ext cx="17256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5" imgW="1422360" imgH="457200" progId="Equation.3">
                  <p:embed/>
                </p:oleObj>
              </mc:Choice>
              <mc:Fallback>
                <p:oleObj name="公式" r:id="rId5" imgW="142236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17256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900113" y="1412875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●</a:t>
            </a:r>
            <a:r>
              <a:rPr lang="zh-CN" altLang="en-US" sz="3600" b="1"/>
              <a:t>榜轴条件：</a:t>
            </a:r>
          </a:p>
        </p:txBody>
      </p:sp>
      <p:graphicFrame>
        <p:nvGraphicFramePr>
          <p:cNvPr id="4138" name="Object 42"/>
          <p:cNvGraphicFramePr>
            <a:graphicFrameLocks noChangeAspect="1"/>
          </p:cNvGraphicFramePr>
          <p:nvPr/>
        </p:nvGraphicFramePr>
        <p:xfrm>
          <a:off x="3132138" y="1412875"/>
          <a:ext cx="47005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3873240" imgH="507960" progId="Equation.3">
                  <p:embed/>
                </p:oleObj>
              </mc:Choice>
              <mc:Fallback>
                <p:oleObj name="公式" r:id="rId7" imgW="3873240" imgH="5079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12875"/>
                        <a:ext cx="47005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900113" y="2205038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●</a:t>
            </a:r>
            <a:r>
              <a:rPr lang="zh-CN" altLang="en-US" sz="3600" b="1"/>
              <a:t>横向放大率</a:t>
            </a:r>
          </a:p>
        </p:txBody>
      </p:sp>
      <p:graphicFrame>
        <p:nvGraphicFramePr>
          <p:cNvPr id="4140" name="Object 44"/>
          <p:cNvGraphicFramePr>
            <a:graphicFrameLocks noChangeAspect="1"/>
          </p:cNvGraphicFramePr>
          <p:nvPr/>
        </p:nvGraphicFramePr>
        <p:xfrm>
          <a:off x="3995738" y="2276475"/>
          <a:ext cx="18653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9" imgW="1536480" imgH="444240" progId="Equation.3">
                  <p:embed/>
                </p:oleObj>
              </mc:Choice>
              <mc:Fallback>
                <p:oleObj name="公式" r:id="rId9" imgW="1536480" imgH="4442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1865312" cy="5381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1" name="Object 45"/>
          <p:cNvGraphicFramePr>
            <a:graphicFrameLocks noChangeAspect="1"/>
          </p:cNvGraphicFramePr>
          <p:nvPr/>
        </p:nvGraphicFramePr>
        <p:xfrm>
          <a:off x="2411413" y="3068638"/>
          <a:ext cx="4608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11" imgW="4305240" imgH="533160" progId="Equation.3">
                  <p:embed/>
                </p:oleObj>
              </mc:Choice>
              <mc:Fallback>
                <p:oleObj name="公式" r:id="rId11" imgW="4305240" imgH="533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4608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2" name="Object 46"/>
          <p:cNvGraphicFramePr>
            <a:graphicFrameLocks noChangeAspect="1"/>
          </p:cNvGraphicFramePr>
          <p:nvPr/>
        </p:nvGraphicFramePr>
        <p:xfrm>
          <a:off x="2411413" y="3860800"/>
          <a:ext cx="4752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13" imgW="4520880" imgH="431640" progId="Equation.3">
                  <p:embed/>
                </p:oleObj>
              </mc:Choice>
              <mc:Fallback>
                <p:oleObj name="公式" r:id="rId13" imgW="452088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4752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3" name="Object 47"/>
          <p:cNvGraphicFramePr>
            <a:graphicFrameLocks noChangeAspect="1"/>
          </p:cNvGraphicFramePr>
          <p:nvPr/>
        </p:nvGraphicFramePr>
        <p:xfrm>
          <a:off x="2339975" y="4581525"/>
          <a:ext cx="3962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15" imgW="3301920" imgH="965160" progId="Equation.3">
                  <p:embed/>
                </p:oleObj>
              </mc:Choice>
              <mc:Fallback>
                <p:oleObj name="公式" r:id="rId15" imgW="3301920" imgH="965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81525"/>
                        <a:ext cx="3962400" cy="1155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900113" y="5876925"/>
            <a:ext cx="4897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与</a:t>
            </a:r>
            <a:r>
              <a:rPr lang="en-US" altLang="zh-CN" sz="3600" b="1"/>
              <a:t>y</a:t>
            </a:r>
            <a:r>
              <a:rPr lang="zh-CN" altLang="en-US" sz="3600" b="1"/>
              <a:t>无关</a:t>
            </a:r>
            <a:r>
              <a:rPr lang="en-US" altLang="zh-CN" sz="3600" b="1"/>
              <a:t>,</a:t>
            </a:r>
            <a:r>
              <a:rPr lang="zh-CN" altLang="en-US" sz="3600" b="1"/>
              <a:t>物像保持相似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4" grpId="0"/>
      <p:bldP spid="4137" grpId="0"/>
      <p:bldP spid="4139" grpId="0"/>
      <p:bldP spid="4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987675" y="620713"/>
            <a:ext cx="4176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600" b="1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00113" y="54927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反射球面：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00113" y="1412875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  <a:r>
              <a:rPr lang="zh-CN" altLang="en-US" sz="3600"/>
              <a:t> 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619250" y="1557338"/>
          <a:ext cx="1416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3" imgW="1409400" imgH="342720" progId="Equation.3">
                  <p:embed/>
                </p:oleObj>
              </mc:Choice>
              <mc:Fallback>
                <p:oleObj name="公式" r:id="rId3" imgW="140940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14160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059113" y="1412875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时</a:t>
            </a:r>
            <a:r>
              <a:rPr lang="en-US" altLang="zh-CN" sz="3600"/>
              <a:t>,</a:t>
            </a:r>
            <a:r>
              <a:rPr lang="zh-CN" altLang="en-US" sz="3600" b="1"/>
              <a:t>球面镜的横向放大率为</a:t>
            </a:r>
            <a:r>
              <a:rPr lang="zh-CN" altLang="en-US" sz="3600"/>
              <a:t>  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268538" y="2349500"/>
          <a:ext cx="4498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5" imgW="4508280" imgH="914400" progId="Equation.3">
                  <p:embed/>
                </p:oleObj>
              </mc:Choice>
              <mc:Fallback>
                <p:oleObj name="公式" r:id="rId5" imgW="45082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4498975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00113" y="3500438"/>
            <a:ext cx="7488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1"/>
              <a:t>例   物体放在凹球面反射镜何处，可以产生与物体相等的倒立实像？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30" grpId="0"/>
      <p:bldP spid="5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71550" y="6207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解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763713" y="692150"/>
          <a:ext cx="19002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1904760" imgH="888840" progId="Equation.3">
                  <p:embed/>
                </p:oleObj>
              </mc:Choice>
              <mc:Fallback>
                <p:oleObj name="公式" r:id="rId3" imgW="19047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2150"/>
                        <a:ext cx="19002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763713" y="1989138"/>
          <a:ext cx="1368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5" imgW="1371600" imgH="888840" progId="Equation.3">
                  <p:embed/>
                </p:oleObj>
              </mc:Choice>
              <mc:Fallback>
                <p:oleObj name="公式" r:id="rId5" imgW="137160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13684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763713" y="3284538"/>
          <a:ext cx="25447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7" imgW="2552400" imgH="355320" progId="Equation.3">
                  <p:embed/>
                </p:oleObj>
              </mc:Choice>
              <mc:Fallback>
                <p:oleObj name="公式" r:id="rId7" imgW="255240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25447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835150" y="4076700"/>
          <a:ext cx="273526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9" imgW="2743200" imgH="1498320" progId="Equation.3">
                  <p:embed/>
                </p:oleObj>
              </mc:Choice>
              <mc:Fallback>
                <p:oleObj name="公式" r:id="rId9" imgW="2743200" imgH="1498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6700"/>
                        <a:ext cx="2735263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48263" y="908050"/>
            <a:ext cx="2968625" cy="4321175"/>
            <a:chOff x="3243" y="799"/>
            <a:chExt cx="1870" cy="2722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3243" y="2115"/>
              <a:ext cx="186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3878" y="1480"/>
              <a:ext cx="0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3878" y="1525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 flipH="1">
              <a:off x="3560" y="1480"/>
              <a:ext cx="140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>
              <a:off x="3878" y="1525"/>
              <a:ext cx="1134" cy="1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 flipH="1">
              <a:off x="3560" y="2750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H="1">
              <a:off x="3878" y="2160"/>
              <a:ext cx="0" cy="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Arc 17"/>
            <p:cNvSpPr>
              <a:spLocks/>
            </p:cNvSpPr>
            <p:nvPr/>
          </p:nvSpPr>
          <p:spPr bwMode="auto">
            <a:xfrm>
              <a:off x="3696" y="799"/>
              <a:ext cx="1417" cy="2722"/>
            </a:xfrm>
            <a:custGeom>
              <a:avLst/>
              <a:gdLst>
                <a:gd name="T0" fmla="*/ 57 w 22507"/>
                <a:gd name="T1" fmla="*/ 0 h 43200"/>
                <a:gd name="T2" fmla="*/ 0 w 22507"/>
                <a:gd name="T3" fmla="*/ 2721 h 43200"/>
                <a:gd name="T4" fmla="*/ 57 w 22507"/>
                <a:gd name="T5" fmla="*/ 1361 h 43200"/>
                <a:gd name="T6" fmla="*/ 0 60000 65536"/>
                <a:gd name="T7" fmla="*/ 0 60000 65536"/>
                <a:gd name="T8" fmla="*/ 0 60000 65536"/>
                <a:gd name="T9" fmla="*/ 0 w 22507"/>
                <a:gd name="T10" fmla="*/ 0 h 43200"/>
                <a:gd name="T11" fmla="*/ 22507 w 2250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07" h="43200" fill="none" extrusionOk="0">
                  <a:moveTo>
                    <a:pt x="906" y="0"/>
                  </a:moveTo>
                  <a:cubicBezTo>
                    <a:pt x="12836" y="0"/>
                    <a:pt x="22507" y="9670"/>
                    <a:pt x="22507" y="21600"/>
                  </a:cubicBezTo>
                  <a:cubicBezTo>
                    <a:pt x="22507" y="33529"/>
                    <a:pt x="12836" y="43200"/>
                    <a:pt x="907" y="43200"/>
                  </a:cubicBezTo>
                  <a:cubicBezTo>
                    <a:pt x="604" y="43200"/>
                    <a:pt x="302" y="43193"/>
                    <a:pt x="0" y="43180"/>
                  </a:cubicBezTo>
                </a:path>
                <a:path w="22507" h="43200" stroke="0" extrusionOk="0">
                  <a:moveTo>
                    <a:pt x="906" y="0"/>
                  </a:moveTo>
                  <a:cubicBezTo>
                    <a:pt x="12836" y="0"/>
                    <a:pt x="22507" y="9670"/>
                    <a:pt x="22507" y="21600"/>
                  </a:cubicBezTo>
                  <a:cubicBezTo>
                    <a:pt x="22507" y="33529"/>
                    <a:pt x="12836" y="43200"/>
                    <a:pt x="907" y="43200"/>
                  </a:cubicBezTo>
                  <a:cubicBezTo>
                    <a:pt x="604" y="43200"/>
                    <a:pt x="302" y="43193"/>
                    <a:pt x="0" y="43180"/>
                  </a:cubicBezTo>
                  <a:lnTo>
                    <a:pt x="907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342" name="Object 18"/>
            <p:cNvGraphicFramePr>
              <a:graphicFrameLocks noChangeAspect="1"/>
            </p:cNvGraphicFramePr>
            <p:nvPr/>
          </p:nvGraphicFramePr>
          <p:xfrm>
            <a:off x="3606" y="143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公式" r:id="rId11" imgW="291960" imgH="317160" progId="Equation.3">
                    <p:embed/>
                  </p:oleObj>
                </mc:Choice>
                <mc:Fallback>
                  <p:oleObj name="公式" r:id="rId11" imgW="29196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3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9"/>
            <p:cNvGraphicFramePr>
              <a:graphicFrameLocks noChangeAspect="1"/>
            </p:cNvGraphicFramePr>
            <p:nvPr/>
          </p:nvGraphicFramePr>
          <p:xfrm>
            <a:off x="3891" y="2878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公式" r:id="rId13" imgW="393480" imgH="342720" progId="Equation.3">
                    <p:embed/>
                  </p:oleObj>
                </mc:Choice>
                <mc:Fallback>
                  <p:oleObj name="公式" r:id="rId13" imgW="393480" imgH="342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2878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20"/>
            <p:cNvGraphicFramePr>
              <a:graphicFrameLocks noChangeAspect="1"/>
            </p:cNvGraphicFramePr>
            <p:nvPr/>
          </p:nvGraphicFramePr>
          <p:xfrm>
            <a:off x="4328" y="17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公式" r:id="rId15" imgW="304560" imgH="317160" progId="Equation.3">
                    <p:embed/>
                  </p:oleObj>
                </mc:Choice>
                <mc:Fallback>
                  <p:oleObj name="公式" r:id="rId15" imgW="30456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7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21"/>
            <p:cNvGraphicFramePr>
              <a:graphicFrameLocks noChangeAspect="1"/>
            </p:cNvGraphicFramePr>
            <p:nvPr/>
          </p:nvGraphicFramePr>
          <p:xfrm>
            <a:off x="4304" y="2333"/>
            <a:ext cx="2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公式" r:id="rId17" imgW="393480" imgH="342720" progId="Equation.3">
                    <p:embed/>
                  </p:oleObj>
                </mc:Choice>
                <mc:Fallback>
                  <p:oleObj name="公式" r:id="rId17" imgW="393480" imgH="342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2333"/>
                          <a:ext cx="2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2"/>
            <p:cNvGraphicFramePr>
              <a:graphicFrameLocks noChangeAspect="1"/>
            </p:cNvGraphicFramePr>
            <p:nvPr/>
          </p:nvGraphicFramePr>
          <p:xfrm>
            <a:off x="3622" y="1884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公式" r:id="rId19" imgW="253800" imgH="330120" progId="Equation.3">
                    <p:embed/>
                  </p:oleObj>
                </mc:Choice>
                <mc:Fallback>
                  <p:oleObj name="公式" r:id="rId19" imgW="253800" imgH="330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884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27088" y="3141663"/>
            <a:ext cx="7705725" cy="3168650"/>
            <a:chOff x="657" y="1842"/>
            <a:chExt cx="5103" cy="2188"/>
          </a:xfrm>
        </p:grpSpPr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657" y="2840"/>
              <a:ext cx="5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Arc 5"/>
            <p:cNvSpPr>
              <a:spLocks/>
            </p:cNvSpPr>
            <p:nvPr/>
          </p:nvSpPr>
          <p:spPr bwMode="auto">
            <a:xfrm flipH="1">
              <a:off x="2835" y="1842"/>
              <a:ext cx="272" cy="1768"/>
            </a:xfrm>
            <a:custGeom>
              <a:avLst/>
              <a:gdLst>
                <a:gd name="T0" fmla="*/ 0 w 21600"/>
                <a:gd name="T1" fmla="*/ 0 h 43168"/>
                <a:gd name="T2" fmla="*/ 15 w 21600"/>
                <a:gd name="T3" fmla="*/ 1768 h 43168"/>
                <a:gd name="T4" fmla="*/ 0 w 21600"/>
                <a:gd name="T5" fmla="*/ 885 h 431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8"/>
                <a:gd name="T11" fmla="*/ 21600 w 21600"/>
                <a:gd name="T12" fmla="*/ 43168 h 43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73"/>
                    <a:pt x="12629" y="42545"/>
                    <a:pt x="1173" y="43168"/>
                  </a:cubicBezTo>
                </a:path>
                <a:path w="21600" h="431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73"/>
                    <a:pt x="12629" y="42545"/>
                    <a:pt x="1173" y="431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3600" b="1">
                <a:solidFill>
                  <a:srgbClr val="0000FF"/>
                </a:solidFill>
              </a:endParaRPr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 flipV="1">
              <a:off x="930" y="2160"/>
              <a:ext cx="195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2880" y="2160"/>
              <a:ext cx="240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8"/>
            <p:cNvSpPr>
              <a:spLocks noChangeShapeType="1"/>
            </p:cNvSpPr>
            <p:nvPr/>
          </p:nvSpPr>
          <p:spPr bwMode="auto">
            <a:xfrm>
              <a:off x="1020" y="2160"/>
              <a:ext cx="4037" cy="99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2835" y="284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5193" y="2840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1"/>
            <p:cNvSpPr>
              <a:spLocks noChangeShapeType="1"/>
            </p:cNvSpPr>
            <p:nvPr/>
          </p:nvSpPr>
          <p:spPr bwMode="auto">
            <a:xfrm>
              <a:off x="975" y="2840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2"/>
            <p:cNvSpPr>
              <a:spLocks noChangeShapeType="1"/>
            </p:cNvSpPr>
            <p:nvPr/>
          </p:nvSpPr>
          <p:spPr bwMode="auto">
            <a:xfrm>
              <a:off x="975" y="3475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3"/>
            <p:cNvSpPr>
              <a:spLocks noChangeShapeType="1"/>
            </p:cNvSpPr>
            <p:nvPr/>
          </p:nvSpPr>
          <p:spPr bwMode="auto">
            <a:xfrm>
              <a:off x="2789" y="3748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4"/>
            <p:cNvSpPr>
              <a:spLocks noChangeShapeType="1"/>
            </p:cNvSpPr>
            <p:nvPr/>
          </p:nvSpPr>
          <p:spPr bwMode="auto">
            <a:xfrm>
              <a:off x="3787" y="2840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5"/>
            <p:cNvSpPr>
              <a:spLocks noChangeShapeType="1"/>
            </p:cNvSpPr>
            <p:nvPr/>
          </p:nvSpPr>
          <p:spPr bwMode="auto">
            <a:xfrm>
              <a:off x="2835" y="3475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6"/>
            <p:cNvSpPr>
              <a:spLocks noChangeShapeType="1"/>
            </p:cNvSpPr>
            <p:nvPr/>
          </p:nvSpPr>
          <p:spPr bwMode="auto">
            <a:xfrm flipH="1">
              <a:off x="5057" y="2840"/>
              <a:ext cx="9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7"/>
            <p:cNvSpPr>
              <a:spLocks noChangeShapeType="1"/>
            </p:cNvSpPr>
            <p:nvPr/>
          </p:nvSpPr>
          <p:spPr bwMode="auto">
            <a:xfrm flipH="1">
              <a:off x="975" y="2205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Arc 18"/>
            <p:cNvSpPr>
              <a:spLocks/>
            </p:cNvSpPr>
            <p:nvPr/>
          </p:nvSpPr>
          <p:spPr bwMode="auto">
            <a:xfrm flipH="1">
              <a:off x="975" y="2205"/>
              <a:ext cx="136" cy="635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635 h 21600"/>
                <a:gd name="T4" fmla="*/ 0 w 21600"/>
                <a:gd name="T5" fmla="*/ 6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Arc 19"/>
            <p:cNvSpPr>
              <a:spLocks/>
            </p:cNvSpPr>
            <p:nvPr/>
          </p:nvSpPr>
          <p:spPr bwMode="auto">
            <a:xfrm>
              <a:off x="1383" y="2704"/>
              <a:ext cx="91" cy="136"/>
            </a:xfrm>
            <a:custGeom>
              <a:avLst/>
              <a:gdLst>
                <a:gd name="T0" fmla="*/ 0 w 21600"/>
                <a:gd name="T1" fmla="*/ 0 h 21600"/>
                <a:gd name="T2" fmla="*/ 91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1" name="Arc 20"/>
            <p:cNvSpPr>
              <a:spLocks/>
            </p:cNvSpPr>
            <p:nvPr/>
          </p:nvSpPr>
          <p:spPr bwMode="auto">
            <a:xfrm flipH="1">
              <a:off x="4558" y="2659"/>
              <a:ext cx="46" cy="181"/>
            </a:xfrm>
            <a:custGeom>
              <a:avLst/>
              <a:gdLst>
                <a:gd name="T0" fmla="*/ 0 w 21600"/>
                <a:gd name="T1" fmla="*/ 0 h 21600"/>
                <a:gd name="T2" fmla="*/ 46 w 21600"/>
                <a:gd name="T3" fmla="*/ 181 h 21600"/>
                <a:gd name="T4" fmla="*/ 0 w 21600"/>
                <a:gd name="T5" fmla="*/ 18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2" name="Rectangle 21"/>
            <p:cNvSpPr>
              <a:spLocks noChangeArrowheads="1"/>
            </p:cNvSpPr>
            <p:nvPr/>
          </p:nvSpPr>
          <p:spPr bwMode="auto">
            <a:xfrm>
              <a:off x="3696" y="2778"/>
              <a:ext cx="20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3" name="Rectangle 22"/>
            <p:cNvSpPr>
              <a:spLocks noChangeArrowheads="1"/>
            </p:cNvSpPr>
            <p:nvPr/>
          </p:nvSpPr>
          <p:spPr bwMode="auto">
            <a:xfrm>
              <a:off x="1655" y="2750"/>
              <a:ext cx="2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4" name="Rectangle 23"/>
            <p:cNvSpPr>
              <a:spLocks noChangeArrowheads="1"/>
            </p:cNvSpPr>
            <p:nvPr/>
          </p:nvSpPr>
          <p:spPr bwMode="auto">
            <a:xfrm>
              <a:off x="1701" y="2296"/>
              <a:ext cx="20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4195" y="2750"/>
              <a:ext cx="2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4150" y="2886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graphicFrame>
          <p:nvGraphicFramePr>
            <p:cNvPr id="15363" name="Object 26"/>
            <p:cNvGraphicFramePr>
              <a:graphicFrameLocks noChangeAspect="1"/>
            </p:cNvGraphicFramePr>
            <p:nvPr/>
          </p:nvGraphicFramePr>
          <p:xfrm>
            <a:off x="793" y="2432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公式" r:id="rId3" imgW="266400" imgH="330120" progId="Equation.3">
                    <p:embed/>
                  </p:oleObj>
                </mc:Choice>
                <mc:Fallback>
                  <p:oleObj name="公式" r:id="rId3" imgW="26640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32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7"/>
            <p:cNvGraphicFramePr>
              <a:graphicFrameLocks noChangeAspect="1"/>
            </p:cNvGraphicFramePr>
            <p:nvPr/>
          </p:nvGraphicFramePr>
          <p:xfrm>
            <a:off x="5193" y="2886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公式" r:id="rId5" imgW="647640" imgH="431640" progId="Equation.3">
                    <p:embed/>
                  </p:oleObj>
                </mc:Choice>
                <mc:Fallback>
                  <p:oleObj name="公式" r:id="rId5" imgW="647640" imgH="431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886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28"/>
            <p:cNvGraphicFramePr>
              <a:graphicFrameLocks noChangeAspect="1"/>
            </p:cNvGraphicFramePr>
            <p:nvPr/>
          </p:nvGraphicFramePr>
          <p:xfrm>
            <a:off x="1655" y="2614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公式" r:id="rId7" imgW="241200" imgH="253800" progId="Equation.3">
                    <p:embed/>
                  </p:oleObj>
                </mc:Choice>
                <mc:Fallback>
                  <p:oleObj name="公式" r:id="rId7" imgW="241200" imgH="253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614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29"/>
            <p:cNvGraphicFramePr>
              <a:graphicFrameLocks noChangeAspect="1"/>
            </p:cNvGraphicFramePr>
            <p:nvPr/>
          </p:nvGraphicFramePr>
          <p:xfrm>
            <a:off x="4561" y="2387"/>
            <a:ext cx="3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公式" r:id="rId9" imgW="622080" imgH="355320" progId="Equation.3">
                    <p:embed/>
                  </p:oleObj>
                </mc:Choice>
                <mc:Fallback>
                  <p:oleObj name="公式" r:id="rId9" imgW="622080" imgH="3553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387"/>
                          <a:ext cx="3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30"/>
            <p:cNvGraphicFramePr>
              <a:graphicFrameLocks noChangeAspect="1"/>
            </p:cNvGraphicFramePr>
            <p:nvPr/>
          </p:nvGraphicFramePr>
          <p:xfrm>
            <a:off x="2381" y="1842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公式" r:id="rId11" imgW="241200" imgH="253800" progId="Equation.3">
                    <p:embed/>
                  </p:oleObj>
                </mc:Choice>
                <mc:Fallback>
                  <p:oleObj name="公式" r:id="rId11" imgW="241200" imgH="253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842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31"/>
            <p:cNvGraphicFramePr>
              <a:graphicFrameLocks noChangeAspect="1"/>
            </p:cNvGraphicFramePr>
            <p:nvPr/>
          </p:nvGraphicFramePr>
          <p:xfrm>
            <a:off x="4513" y="1888"/>
            <a:ext cx="21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3" name="公式" r:id="rId13" imgW="342720" imgH="355320" progId="Equation.3">
                    <p:embed/>
                  </p:oleObj>
                </mc:Choice>
                <mc:Fallback>
                  <p:oleObj name="公式" r:id="rId13" imgW="342720" imgH="355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888"/>
                          <a:ext cx="21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32"/>
            <p:cNvGraphicFramePr>
              <a:graphicFrameLocks noChangeAspect="1"/>
            </p:cNvGraphicFramePr>
            <p:nvPr/>
          </p:nvGraphicFramePr>
          <p:xfrm>
            <a:off x="1811" y="354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公式" r:id="rId15" imgW="203040" imgH="253800" progId="Equation.3">
                    <p:embed/>
                  </p:oleObj>
                </mc:Choice>
                <mc:Fallback>
                  <p:oleObj name="公式" r:id="rId15" imgW="203040" imgH="253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354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33"/>
            <p:cNvGraphicFramePr>
              <a:graphicFrameLocks noChangeAspect="1"/>
            </p:cNvGraphicFramePr>
            <p:nvPr/>
          </p:nvGraphicFramePr>
          <p:xfrm>
            <a:off x="4073" y="3806"/>
            <a:ext cx="1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公式" r:id="rId17" imgW="304560" imgH="355320" progId="Equation.3">
                    <p:embed/>
                  </p:oleObj>
                </mc:Choice>
                <mc:Fallback>
                  <p:oleObj name="公式" r:id="rId17" imgW="304560" imgH="355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3806"/>
                          <a:ext cx="1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34"/>
            <p:cNvGraphicFramePr>
              <a:graphicFrameLocks noChangeAspect="1"/>
            </p:cNvGraphicFramePr>
            <p:nvPr/>
          </p:nvGraphicFramePr>
          <p:xfrm>
            <a:off x="667" y="2911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公式" r:id="rId19" imgW="317160" imgH="317160" progId="Equation.3">
                    <p:embed/>
                  </p:oleObj>
                </mc:Choice>
                <mc:Fallback>
                  <p:oleObj name="公式" r:id="rId19" imgW="317160" imgH="3171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911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35"/>
            <p:cNvGraphicFramePr>
              <a:graphicFrameLocks noChangeAspect="1"/>
            </p:cNvGraphicFramePr>
            <p:nvPr/>
          </p:nvGraphicFramePr>
          <p:xfrm>
            <a:off x="793" y="1979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公式" r:id="rId21" imgW="317160" imgH="317160" progId="Equation.3">
                    <p:embed/>
                  </p:oleObj>
                </mc:Choice>
                <mc:Fallback>
                  <p:oleObj name="公式" r:id="rId21" imgW="31716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979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36"/>
            <p:cNvGraphicFramePr>
              <a:graphicFrameLocks noChangeAspect="1"/>
            </p:cNvGraphicFramePr>
            <p:nvPr/>
          </p:nvGraphicFramePr>
          <p:xfrm>
            <a:off x="5120" y="2515"/>
            <a:ext cx="2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公式" r:id="rId23" imgW="406080" imgH="342720" progId="Equation.3">
                    <p:embed/>
                  </p:oleObj>
                </mc:Choice>
                <mc:Fallback>
                  <p:oleObj name="公式" r:id="rId23" imgW="406080" imgH="342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2515"/>
                          <a:ext cx="2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37"/>
            <p:cNvGraphicFramePr>
              <a:graphicFrameLocks noChangeAspect="1"/>
            </p:cNvGraphicFramePr>
            <p:nvPr/>
          </p:nvGraphicFramePr>
          <p:xfrm>
            <a:off x="4848" y="3286"/>
            <a:ext cx="2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公式" r:id="rId25" imgW="406080" imgH="342720" progId="Equation.3">
                    <p:embed/>
                  </p:oleObj>
                </mc:Choice>
                <mc:Fallback>
                  <p:oleObj name="公式" r:id="rId25" imgW="406080" imgH="3427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86"/>
                          <a:ext cx="2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8"/>
            <p:cNvGraphicFramePr>
              <a:graphicFrameLocks noChangeAspect="1"/>
            </p:cNvGraphicFramePr>
            <p:nvPr/>
          </p:nvGraphicFramePr>
          <p:xfrm>
            <a:off x="3252" y="3183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公式" r:id="rId27" imgW="317160" imgH="317160" progId="Equation.3">
                    <p:embed/>
                  </p:oleObj>
                </mc:Choice>
                <mc:Fallback>
                  <p:oleObj name="公式" r:id="rId27" imgW="3171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3183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39"/>
            <p:cNvGraphicFramePr>
              <a:graphicFrameLocks noChangeAspect="1"/>
            </p:cNvGraphicFramePr>
            <p:nvPr/>
          </p:nvGraphicFramePr>
          <p:xfrm>
            <a:off x="3706" y="2590"/>
            <a:ext cx="2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公式" r:id="rId29" imgW="317160" imgH="330120" progId="Equation.3">
                    <p:embed/>
                  </p:oleObj>
                </mc:Choice>
                <mc:Fallback>
                  <p:oleObj name="公式" r:id="rId29" imgW="31716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590"/>
                          <a:ext cx="2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40"/>
            <p:cNvGraphicFramePr>
              <a:graphicFrameLocks noChangeAspect="1"/>
            </p:cNvGraphicFramePr>
            <p:nvPr/>
          </p:nvGraphicFramePr>
          <p:xfrm>
            <a:off x="1637" y="2912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2" name="公式" r:id="rId31" imgW="406080" imgH="457200" progId="Equation.3">
                    <p:embed/>
                  </p:oleObj>
                </mc:Choice>
                <mc:Fallback>
                  <p:oleObj name="公式" r:id="rId31" imgW="406080" imgH="457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2912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41"/>
            <p:cNvGraphicFramePr>
              <a:graphicFrameLocks noChangeAspect="1"/>
            </p:cNvGraphicFramePr>
            <p:nvPr/>
          </p:nvGraphicFramePr>
          <p:xfrm>
            <a:off x="1651" y="2024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公式" r:id="rId33" imgW="419040" imgH="457200" progId="Equation.3">
                    <p:embed/>
                  </p:oleObj>
                </mc:Choice>
                <mc:Fallback>
                  <p:oleObj name="公式" r:id="rId33" imgW="419040" imgH="457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2024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42"/>
            <p:cNvGraphicFramePr>
              <a:graphicFrameLocks noChangeAspect="1"/>
            </p:cNvGraphicFramePr>
            <p:nvPr/>
          </p:nvGraphicFramePr>
          <p:xfrm>
            <a:off x="4059" y="2523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公式" r:id="rId35" imgW="431640" imgH="457200" progId="Equation.3">
                    <p:embed/>
                  </p:oleObj>
                </mc:Choice>
                <mc:Fallback>
                  <p:oleObj name="公式" r:id="rId35" imgW="43164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523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43"/>
            <p:cNvGraphicFramePr>
              <a:graphicFrameLocks noChangeAspect="1"/>
            </p:cNvGraphicFramePr>
            <p:nvPr/>
          </p:nvGraphicFramePr>
          <p:xfrm>
            <a:off x="4101" y="302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5" name="公式" r:id="rId37" imgW="431640" imgH="457200" progId="Equation.3">
                    <p:embed/>
                  </p:oleObj>
                </mc:Choice>
                <mc:Fallback>
                  <p:oleObj name="公式" r:id="rId37" imgW="431640" imgH="457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3022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44"/>
            <p:cNvGraphicFramePr>
              <a:graphicFrameLocks noChangeAspect="1"/>
            </p:cNvGraphicFramePr>
            <p:nvPr/>
          </p:nvGraphicFramePr>
          <p:xfrm>
            <a:off x="2530" y="2842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公式" r:id="rId39" imgW="419040" imgH="457200" progId="Equation.3">
                    <p:embed/>
                  </p:oleObj>
                </mc:Choice>
                <mc:Fallback>
                  <p:oleObj name="公式" r:id="rId39" imgW="419040" imgH="457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842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45"/>
            <p:cNvGraphicFramePr>
              <a:graphicFrameLocks noChangeAspect="1"/>
            </p:cNvGraphicFramePr>
            <p:nvPr/>
          </p:nvGraphicFramePr>
          <p:xfrm>
            <a:off x="2554" y="2341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公式" r:id="rId41" imgW="444240" imgH="457200" progId="Equation.3">
                    <p:embed/>
                  </p:oleObj>
                </mc:Choice>
                <mc:Fallback>
                  <p:oleObj name="公式" r:id="rId41" imgW="444240" imgH="457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2341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900113" y="549275"/>
            <a:ext cx="7416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/>
              <a:t>例  试推导单球面系统中近轴物体与成像的亥姆霍兹不变式</a:t>
            </a:r>
          </a:p>
        </p:txBody>
      </p:sp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3419475" y="2133600"/>
          <a:ext cx="2297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43" imgW="1892160" imgH="431640" progId="Equation.3">
                  <p:embed/>
                </p:oleObj>
              </mc:Choice>
              <mc:Fallback>
                <p:oleObj name="公式" r:id="rId43" imgW="1892160" imgH="431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2297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971550" y="476250"/>
            <a:ext cx="7416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3600" b="1"/>
              <a:t>式中带撇的指像方折射率、像长和成像光线与光轴的夹角</a:t>
            </a:r>
            <a:r>
              <a:rPr lang="en-US" altLang="zh-CN" sz="3600" b="1"/>
              <a:t>.</a:t>
            </a:r>
            <a:r>
              <a:rPr lang="zh-CN" altLang="en-US" sz="3600" b="1"/>
              <a:t>图中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6732588" y="1484313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3" imgW="419040" imgH="457200" progId="Equation.3">
                  <p:embed/>
                </p:oleObj>
              </mc:Choice>
              <mc:Fallback>
                <p:oleObj name="公式" r:id="rId3" imgW="4190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84313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4"/>
          <p:cNvSpPr>
            <a:spLocks noChangeArrowheads="1"/>
          </p:cNvSpPr>
          <p:nvPr/>
        </p:nvSpPr>
        <p:spPr bwMode="auto">
          <a:xfrm>
            <a:off x="7092950" y="134143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为球</a:t>
            </a:r>
          </a:p>
        </p:txBody>
      </p:sp>
      <p:sp>
        <p:nvSpPr>
          <p:cNvPr id="16397" name="Rectangle 5"/>
          <p:cNvSpPr>
            <a:spLocks noChangeArrowheads="1"/>
          </p:cNvSpPr>
          <p:nvPr/>
        </p:nvSpPr>
        <p:spPr bwMode="auto">
          <a:xfrm>
            <a:off x="900113" y="2133600"/>
            <a:ext cx="671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面顶点</a:t>
            </a:r>
            <a:r>
              <a:rPr lang="en-US" altLang="zh-CN" sz="3600" b="1"/>
              <a:t>,C</a:t>
            </a:r>
            <a:r>
              <a:rPr lang="zh-CN" altLang="en-US" sz="3600" b="1"/>
              <a:t>为折射球面的曲率中心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7524750" y="2205038"/>
          <a:ext cx="449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5" imgW="406080" imgH="457200" progId="Equation.3">
                  <p:embed/>
                </p:oleObj>
              </mc:Choice>
              <mc:Fallback>
                <p:oleObj name="公式" r:id="rId5" imgW="406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205038"/>
                        <a:ext cx="449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900113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和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1547813" y="2924175"/>
          <a:ext cx="47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7" imgW="431640" imgH="457200" progId="Equation.3">
                  <p:embed/>
                </p:oleObj>
              </mc:Choice>
              <mc:Fallback>
                <p:oleObj name="公式" r:id="rId7" imgW="4316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47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Rectangle 9"/>
          <p:cNvSpPr>
            <a:spLocks noChangeArrowheads="1"/>
          </p:cNvSpPr>
          <p:nvPr/>
        </p:nvSpPr>
        <p:spPr bwMode="auto">
          <a:xfrm>
            <a:off x="2051050" y="27813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为焦点，</a:t>
            </a:r>
          </a:p>
        </p:txBody>
      </p:sp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3708400" y="2997200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9" imgW="1054080" imgH="355320" progId="Equation.3">
                  <p:embed/>
                </p:oleObj>
              </mc:Choice>
              <mc:Fallback>
                <p:oleObj name="公式" r:id="rId9" imgW="1054080" imgH="355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1"/>
          <p:cNvSpPr>
            <a:spLocks noChangeArrowheads="1"/>
          </p:cNvSpPr>
          <p:nvPr/>
        </p:nvSpPr>
        <p:spPr bwMode="auto">
          <a:xfrm>
            <a:off x="4716463" y="2808288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为物点和像点</a:t>
            </a:r>
            <a:r>
              <a:rPr lang="en-US" altLang="zh-CN" sz="3600" b="1"/>
              <a:t>.</a:t>
            </a:r>
            <a:r>
              <a:rPr lang="zh-CN" altLang="en-US" sz="3600" b="1"/>
              <a:t>令</a:t>
            </a:r>
          </a:p>
        </p:txBody>
      </p:sp>
      <p:sp>
        <p:nvSpPr>
          <p:cNvPr id="16401" name="Rectangle 12"/>
          <p:cNvSpPr>
            <a:spLocks noChangeArrowheads="1"/>
          </p:cNvSpPr>
          <p:nvPr/>
        </p:nvSpPr>
        <p:spPr bwMode="auto">
          <a:xfrm>
            <a:off x="971550" y="35004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</a:t>
            </a:r>
          </a:p>
        </p:txBody>
      </p:sp>
      <p:graphicFrame>
        <p:nvGraphicFramePr>
          <p:cNvPr id="16390" name="Object 13"/>
          <p:cNvGraphicFramePr>
            <a:graphicFrameLocks noChangeAspect="1"/>
          </p:cNvGraphicFramePr>
          <p:nvPr/>
        </p:nvGraphicFramePr>
        <p:xfrm>
          <a:off x="1547813" y="3644900"/>
          <a:ext cx="720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11" imgW="660240" imgH="342720" progId="Equation.3">
                  <p:embed/>
                </p:oleObj>
              </mc:Choice>
              <mc:Fallback>
                <p:oleObj name="公式" r:id="rId11" imgW="660240" imgH="342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720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14"/>
          <p:cNvSpPr>
            <a:spLocks noChangeArrowheads="1"/>
          </p:cNvSpPr>
          <p:nvPr/>
        </p:nvSpPr>
        <p:spPr bwMode="auto">
          <a:xfrm>
            <a:off x="2268538" y="3500438"/>
            <a:ext cx="600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绕固定点</a:t>
            </a:r>
            <a:r>
              <a:rPr lang="en-US" altLang="zh-CN" sz="3600" b="1"/>
              <a:t>C</a:t>
            </a:r>
            <a:r>
              <a:rPr lang="zh-CN" altLang="en-US" sz="3600" b="1"/>
              <a:t>旋转小角度得新的</a:t>
            </a:r>
          </a:p>
        </p:txBody>
      </p:sp>
      <p:sp>
        <p:nvSpPr>
          <p:cNvPr id="16403" name="Rectangle 15"/>
          <p:cNvSpPr>
            <a:spLocks noChangeArrowheads="1"/>
          </p:cNvSpPr>
          <p:nvPr/>
        </p:nvSpPr>
        <p:spPr bwMode="auto">
          <a:xfrm>
            <a:off x="900113" y="42211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</a:t>
            </a:r>
          </a:p>
        </p:txBody>
      </p:sp>
      <p:graphicFrame>
        <p:nvGraphicFramePr>
          <p:cNvPr id="16391" name="Object 16"/>
          <p:cNvGraphicFramePr>
            <a:graphicFrameLocks noChangeAspect="1"/>
          </p:cNvGraphicFramePr>
          <p:nvPr/>
        </p:nvGraphicFramePr>
        <p:xfrm>
          <a:off x="1476375" y="4365625"/>
          <a:ext cx="8175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3" imgW="711000" imgH="355320" progId="Equation.3">
                  <p:embed/>
                </p:oleObj>
              </mc:Choice>
              <mc:Fallback>
                <p:oleObj name="公式" r:id="rId13" imgW="711000" imgH="355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8175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17"/>
          <p:cNvSpPr>
            <a:spLocks noChangeArrowheads="1"/>
          </p:cNvSpPr>
          <p:nvPr/>
        </p:nvSpPr>
        <p:spPr bwMode="auto">
          <a:xfrm>
            <a:off x="2339975" y="4221163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球面顶点、焦点、物点、像</a:t>
            </a:r>
          </a:p>
        </p:txBody>
      </p:sp>
      <p:sp>
        <p:nvSpPr>
          <p:cNvPr id="16405" name="Rectangle 18"/>
          <p:cNvSpPr>
            <a:spLocks noChangeArrowheads="1"/>
          </p:cNvSpPr>
          <p:nvPr/>
        </p:nvSpPr>
        <p:spPr bwMode="auto">
          <a:xfrm>
            <a:off x="900113" y="4941888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点也随之位移到新的位置</a:t>
            </a:r>
          </a:p>
        </p:txBody>
      </p:sp>
      <p:graphicFrame>
        <p:nvGraphicFramePr>
          <p:cNvPr id="16392" name="Object 19"/>
          <p:cNvGraphicFramePr>
            <a:graphicFrameLocks noChangeAspect="1"/>
          </p:cNvGraphicFramePr>
          <p:nvPr/>
        </p:nvGraphicFramePr>
        <p:xfrm>
          <a:off x="6011863" y="5084763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5" imgW="2057400" imgH="457200" progId="Equation.3">
                  <p:embed/>
                </p:oleObj>
              </mc:Choice>
              <mc:Fallback>
                <p:oleObj name="公式" r:id="rId15" imgW="20574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084763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0"/>
          <p:cNvGraphicFramePr>
            <a:graphicFrameLocks noChangeAspect="1"/>
          </p:cNvGraphicFramePr>
          <p:nvPr/>
        </p:nvGraphicFramePr>
        <p:xfrm>
          <a:off x="900113" y="5805488"/>
          <a:ext cx="12969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7" imgW="1130040" imgH="380880" progId="Equation.3">
                  <p:embed/>
                </p:oleObj>
              </mc:Choice>
              <mc:Fallback>
                <p:oleObj name="公式" r:id="rId17" imgW="113004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12969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1979613" y="5661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它们之间的位置关系与在</a:t>
            </a:r>
          </a:p>
        </p:txBody>
      </p:sp>
      <p:graphicFrame>
        <p:nvGraphicFramePr>
          <p:cNvPr id="16394" name="Object 22"/>
          <p:cNvGraphicFramePr>
            <a:graphicFrameLocks noChangeAspect="1"/>
          </p:cNvGraphicFramePr>
          <p:nvPr/>
        </p:nvGraphicFramePr>
        <p:xfrm>
          <a:off x="7235825" y="5805488"/>
          <a:ext cx="720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19" imgW="660240" imgH="342720" progId="Equation.3">
                  <p:embed/>
                </p:oleObj>
              </mc:Choice>
              <mc:Fallback>
                <p:oleObj name="公式" r:id="rId19" imgW="660240" imgH="3427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805488"/>
                        <a:ext cx="720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2"/>
          <p:cNvSpPr>
            <a:spLocks noChangeArrowheads="1"/>
          </p:cNvSpPr>
          <p:nvPr/>
        </p:nvSpPr>
        <p:spPr bwMode="auto">
          <a:xfrm>
            <a:off x="900113" y="476250"/>
            <a:ext cx="625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轴上的位置关系完全相同</a:t>
            </a:r>
            <a:r>
              <a:rPr lang="en-US" altLang="zh-CN" sz="3600" b="1"/>
              <a:t>,</a:t>
            </a:r>
            <a:r>
              <a:rPr lang="zh-CN" altLang="en-US" sz="3600" b="1"/>
              <a:t>所以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6948488" y="549275"/>
          <a:ext cx="1295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3" imgW="1054080" imgH="393480" progId="Equation.3">
                  <p:embed/>
                </p:oleObj>
              </mc:Choice>
              <mc:Fallback>
                <p:oleObj name="公式" r:id="rId3" imgW="1054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49275"/>
                        <a:ext cx="1295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4"/>
          <p:cNvSpPr>
            <a:spLocks noChangeArrowheads="1"/>
          </p:cNvSpPr>
          <p:nvPr/>
        </p:nvSpPr>
        <p:spPr bwMode="auto">
          <a:xfrm>
            <a:off x="900113" y="1196975"/>
            <a:ext cx="749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也是一对共轭点，而且物距、像距及</a:t>
            </a:r>
          </a:p>
        </p:txBody>
      </p:sp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971550" y="1773238"/>
            <a:ext cx="729615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600" b="1"/>
              <a:t>焦距与原来相同</a:t>
            </a:r>
            <a:r>
              <a:rPr lang="en-US" altLang="zh-CN" sz="3600" b="1"/>
              <a:t>.</a:t>
            </a:r>
            <a:r>
              <a:rPr lang="zh-CN" altLang="en-US" sz="3600" b="1"/>
              <a:t>当旋转角度不大时</a:t>
            </a:r>
            <a:r>
              <a:rPr lang="en-US" altLang="zh-CN" sz="3600" b="1"/>
              <a:t>,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600" b="1"/>
              <a:t>弧</a:t>
            </a:r>
            <a:r>
              <a:rPr lang="en-US" altLang="zh-CN" sz="3600" b="1"/>
              <a:t>AB</a:t>
            </a:r>
            <a:r>
              <a:rPr lang="zh-CN" altLang="en-US" sz="3600" b="1"/>
              <a:t>及弧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132138" y="2781300"/>
          <a:ext cx="77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5" imgW="774360" imgH="342720" progId="Equation.3">
                  <p:embed/>
                </p:oleObj>
              </mc:Choice>
              <mc:Fallback>
                <p:oleObj name="公式" r:id="rId5" imgW="77436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77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7"/>
          <p:cNvSpPr>
            <a:spLocks noChangeArrowheads="1"/>
          </p:cNvSpPr>
          <p:nvPr/>
        </p:nvSpPr>
        <p:spPr bwMode="auto">
          <a:xfrm>
            <a:off x="3779838" y="2636838"/>
            <a:ext cx="358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可以用弦</a:t>
            </a:r>
            <a:r>
              <a:rPr lang="en-US" altLang="zh-CN" sz="3600" b="1"/>
              <a:t>AB</a:t>
            </a:r>
            <a:r>
              <a:rPr lang="zh-CN" altLang="en-US" sz="3600" b="1"/>
              <a:t>及弦</a:t>
            </a:r>
          </a:p>
        </p:txBody>
      </p:sp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7164388" y="2708275"/>
          <a:ext cx="10080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7" imgW="774360" imgH="342720" progId="Equation.3">
                  <p:embed/>
                </p:oleObj>
              </mc:Choice>
              <mc:Fallback>
                <p:oleObj name="公式" r:id="rId7" imgW="7743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708275"/>
                        <a:ext cx="10080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9"/>
          <p:cNvSpPr>
            <a:spLocks noChangeArrowheads="1"/>
          </p:cNvSpPr>
          <p:nvPr/>
        </p:nvSpPr>
        <p:spPr bwMode="auto">
          <a:xfrm>
            <a:off x="900113" y="3357563"/>
            <a:ext cx="396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代替</a:t>
            </a:r>
            <a:r>
              <a:rPr lang="en-US" altLang="zh-CN" sz="3600" b="1"/>
              <a:t>,</a:t>
            </a:r>
            <a:r>
              <a:rPr lang="zh-CN" altLang="en-US" sz="3600" b="1"/>
              <a:t>而且近似地有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4643438" y="3500438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9" imgW="1726920" imgH="406080" progId="Equation.3">
                  <p:embed/>
                </p:oleObj>
              </mc:Choice>
              <mc:Fallback>
                <p:oleObj name="公式" r:id="rId9" imgW="17269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00438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1"/>
          <p:cNvSpPr>
            <a:spLocks noChangeArrowheads="1"/>
          </p:cNvSpPr>
          <p:nvPr/>
        </p:nvSpPr>
        <p:spPr bwMode="auto">
          <a:xfrm>
            <a:off x="900113" y="4005263"/>
            <a:ext cx="7245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/>
              <a:t>意指：垂直于光轴的近轴小物体</a:t>
            </a:r>
            <a:r>
              <a:rPr lang="en-US" altLang="zh-CN" sz="3600" b="1"/>
              <a:t>AB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/>
              <a:t>的像为</a:t>
            </a:r>
          </a:p>
        </p:txBody>
      </p:sp>
      <p:graphicFrame>
        <p:nvGraphicFramePr>
          <p:cNvPr id="17414" name="Object 12"/>
          <p:cNvGraphicFramePr>
            <a:graphicFrameLocks noChangeAspect="1"/>
          </p:cNvGraphicFramePr>
          <p:nvPr/>
        </p:nvGraphicFramePr>
        <p:xfrm>
          <a:off x="2411413" y="4941888"/>
          <a:ext cx="7921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11" imgW="825480" imgH="355320" progId="Equation.3">
                  <p:embed/>
                </p:oleObj>
              </mc:Choice>
              <mc:Fallback>
                <p:oleObj name="公式" r:id="rId11" imgW="825480" imgH="355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888"/>
                        <a:ext cx="7921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3"/>
          <p:cNvSpPr txBox="1">
            <a:spLocks noChangeArrowheads="1"/>
          </p:cNvSpPr>
          <p:nvPr/>
        </p:nvSpPr>
        <p:spPr bwMode="auto">
          <a:xfrm>
            <a:off x="900113" y="5516563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解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1547813" y="5373688"/>
          <a:ext cx="38576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13" imgW="3365280" imgH="965160" progId="Equation.3">
                  <p:embed/>
                </p:oleObj>
              </mc:Choice>
              <mc:Fallback>
                <p:oleObj name="公式" r:id="rId13" imgW="3365280" imgH="965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73688"/>
                        <a:ext cx="3857625" cy="1100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5"/>
          <p:cNvGraphicFramePr>
            <a:graphicFrameLocks noChangeAspect="1"/>
          </p:cNvGraphicFramePr>
          <p:nvPr/>
        </p:nvGraphicFramePr>
        <p:xfrm>
          <a:off x="5508625" y="5589588"/>
          <a:ext cx="2735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5" imgW="2438280" imgH="431640" progId="Equation.3">
                  <p:embed/>
                </p:oleObj>
              </mc:Choice>
              <mc:Fallback>
                <p:oleObj name="公式" r:id="rId15" imgW="24382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27352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6"/>
          <p:cNvGraphicFramePr>
            <a:graphicFrameLocks noChangeAspect="1"/>
          </p:cNvGraphicFramePr>
          <p:nvPr/>
        </p:nvGraphicFramePr>
        <p:xfrm>
          <a:off x="6300788" y="3500438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7" imgW="1930320" imgH="406080" progId="Equation.3">
                  <p:embed/>
                </p:oleObj>
              </mc:Choice>
              <mc:Fallback>
                <p:oleObj name="公式" r:id="rId17" imgW="193032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00438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00113" y="404813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 b="1"/>
              <a:t>●</a:t>
            </a:r>
            <a:r>
              <a:rPr lang="zh-CN" altLang="en-US" sz="3600" b="1"/>
              <a:t>光程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42988" y="981075"/>
          <a:ext cx="30241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3" imgW="4520880" imgH="914400" progId="Equation.3">
                  <p:embed/>
                </p:oleObj>
              </mc:Choice>
              <mc:Fallback>
                <p:oleObj name="公式" r:id="rId3" imgW="45208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30241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2852738"/>
            <a:ext cx="7705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光沿着光程值为极大、极小或恒定的路径传播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419475" y="3933825"/>
          <a:ext cx="11525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5" imgW="965160" imgH="330120" progId="Equation.3">
                  <p:embed/>
                </p:oleObj>
              </mc:Choice>
              <mc:Fallback>
                <p:oleObj name="公式" r:id="rId5" imgW="9651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933825"/>
                        <a:ext cx="11525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427538" y="1268413"/>
            <a:ext cx="324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</a:t>
            </a:r>
            <a:r>
              <a:rPr lang="zh-CN" altLang="en-US" sz="3600" b="1"/>
              <a:t>真空折合路程</a:t>
            </a:r>
            <a:r>
              <a:rPr lang="en-US" altLang="zh-CN" sz="3600" b="1"/>
              <a:t>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042988" y="1916113"/>
          <a:ext cx="18002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7" imgW="736560" imgH="495000" progId="Equation.3">
                  <p:embed/>
                </p:oleObj>
              </mc:Choice>
              <mc:Fallback>
                <p:oleObj name="公式" r:id="rId7" imgW="73656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18002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203575" y="2133600"/>
            <a:ext cx="473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(l</a:t>
            </a:r>
            <a:r>
              <a:rPr lang="zh-CN" altLang="en-US" sz="3600" b="1"/>
              <a:t>是积分路径的“函数”</a:t>
            </a:r>
            <a:r>
              <a:rPr lang="en-US" altLang="zh-CN" sz="3600" b="1"/>
              <a:t>)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331913" y="4581525"/>
            <a:ext cx="7065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表示在积分路径发生微小改变时，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900113" y="5445125"/>
            <a:ext cx="2605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光程的变化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042988" y="4724400"/>
          <a:ext cx="4333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9" imgW="342720" imgH="330120" progId="Equation.3">
                  <p:embed/>
                </p:oleObj>
              </mc:Choice>
              <mc:Fallback>
                <p:oleObj name="公式" r:id="rId9" imgW="34272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4333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492500" y="5445125"/>
            <a:ext cx="477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极值只是对领域而言，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00113" y="6216650"/>
            <a:ext cx="5686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并不是对全空间</a:t>
            </a:r>
            <a:r>
              <a:rPr lang="en-US" altLang="zh-CN" sz="3600" b="1"/>
              <a:t>.</a:t>
            </a:r>
            <a:r>
              <a:rPr lang="zh-CN" altLang="en-US" sz="3600" b="1"/>
              <a:t>如习题</a:t>
            </a:r>
            <a:r>
              <a:rPr lang="en-US" altLang="zh-CN" sz="3600" b="1"/>
              <a:t>1-1.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4" grpId="0"/>
      <p:bldP spid="66566" grpId="0"/>
      <p:bldP spid="66568" grpId="0"/>
      <p:bldP spid="66569" grpId="0"/>
      <p:bldP spid="66570" grpId="0"/>
      <p:bldP spid="66572" grpId="0"/>
      <p:bldP spid="665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71550" y="620713"/>
            <a:ext cx="376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</a:rPr>
              <a:t>3.</a:t>
            </a:r>
            <a:r>
              <a:rPr lang="zh-CN" altLang="en-US" sz="3600" b="1">
                <a:solidFill>
                  <a:schemeClr val="tx2"/>
                </a:solidFill>
              </a:rPr>
              <a:t>薄透镜物像公式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850" y="0"/>
            <a:ext cx="10729913" cy="6269038"/>
            <a:chOff x="204" y="-153"/>
            <a:chExt cx="6759" cy="3949"/>
          </a:xfrm>
        </p:grpSpPr>
        <p:sp>
          <p:nvSpPr>
            <p:cNvPr id="18456" name="AutoShape 4"/>
            <p:cNvSpPr>
              <a:spLocks noChangeAspect="1" noChangeArrowheads="1"/>
            </p:cNvSpPr>
            <p:nvPr/>
          </p:nvSpPr>
          <p:spPr bwMode="auto">
            <a:xfrm>
              <a:off x="204" y="-153"/>
              <a:ext cx="6759" cy="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7" name="Line 5"/>
            <p:cNvSpPr>
              <a:spLocks noChangeShapeType="1"/>
            </p:cNvSpPr>
            <p:nvPr/>
          </p:nvSpPr>
          <p:spPr bwMode="auto">
            <a:xfrm>
              <a:off x="645" y="1758"/>
              <a:ext cx="4503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6"/>
            <p:cNvSpPr>
              <a:spLocks noChangeShapeType="1"/>
            </p:cNvSpPr>
            <p:nvPr/>
          </p:nvSpPr>
          <p:spPr bwMode="auto">
            <a:xfrm>
              <a:off x="2996" y="1121"/>
              <a:ext cx="1" cy="1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7"/>
            <p:cNvSpPr>
              <a:spLocks noChangeShapeType="1"/>
            </p:cNvSpPr>
            <p:nvPr/>
          </p:nvSpPr>
          <p:spPr bwMode="auto">
            <a:xfrm>
              <a:off x="2702" y="1121"/>
              <a:ext cx="2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8"/>
            <p:cNvSpPr>
              <a:spLocks noChangeShapeType="1"/>
            </p:cNvSpPr>
            <p:nvPr/>
          </p:nvSpPr>
          <p:spPr bwMode="auto">
            <a:xfrm>
              <a:off x="2702" y="2394"/>
              <a:ext cx="29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Arc 9"/>
            <p:cNvSpPr>
              <a:spLocks/>
            </p:cNvSpPr>
            <p:nvPr/>
          </p:nvSpPr>
          <p:spPr bwMode="auto">
            <a:xfrm flipH="1">
              <a:off x="2408" y="1121"/>
              <a:ext cx="294" cy="637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7 h 21600"/>
                <a:gd name="T4" fmla="*/ 0 w 21600"/>
                <a:gd name="T5" fmla="*/ 6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2" name="Arc 10"/>
            <p:cNvSpPr>
              <a:spLocks/>
            </p:cNvSpPr>
            <p:nvPr/>
          </p:nvSpPr>
          <p:spPr bwMode="auto">
            <a:xfrm flipH="1" flipV="1">
              <a:off x="2408" y="1758"/>
              <a:ext cx="294" cy="636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6 h 21600"/>
                <a:gd name="T4" fmla="*/ 0 w 21600"/>
                <a:gd name="T5" fmla="*/ 6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3" name="Line 11"/>
            <p:cNvSpPr>
              <a:spLocks noChangeShapeType="1"/>
            </p:cNvSpPr>
            <p:nvPr/>
          </p:nvSpPr>
          <p:spPr bwMode="auto">
            <a:xfrm flipV="1">
              <a:off x="792" y="1249"/>
              <a:ext cx="1763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2"/>
            <p:cNvSpPr>
              <a:spLocks noChangeShapeType="1"/>
            </p:cNvSpPr>
            <p:nvPr/>
          </p:nvSpPr>
          <p:spPr bwMode="auto">
            <a:xfrm>
              <a:off x="2555" y="1249"/>
              <a:ext cx="2057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>
              <a:off x="2555" y="1249"/>
              <a:ext cx="44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4"/>
            <p:cNvSpPr>
              <a:spLocks noChangeShapeType="1"/>
            </p:cNvSpPr>
            <p:nvPr/>
          </p:nvSpPr>
          <p:spPr bwMode="auto">
            <a:xfrm>
              <a:off x="2996" y="1375"/>
              <a:ext cx="1029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15"/>
            <p:cNvSpPr>
              <a:spLocks noChangeShapeType="1"/>
            </p:cNvSpPr>
            <p:nvPr/>
          </p:nvSpPr>
          <p:spPr bwMode="auto">
            <a:xfrm>
              <a:off x="792" y="1758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16"/>
            <p:cNvSpPr>
              <a:spLocks noChangeShapeType="1"/>
            </p:cNvSpPr>
            <p:nvPr/>
          </p:nvSpPr>
          <p:spPr bwMode="auto">
            <a:xfrm>
              <a:off x="2408" y="1758"/>
              <a:ext cx="0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17"/>
            <p:cNvSpPr>
              <a:spLocks noChangeShapeType="1"/>
            </p:cNvSpPr>
            <p:nvPr/>
          </p:nvSpPr>
          <p:spPr bwMode="auto">
            <a:xfrm>
              <a:off x="2996" y="1758"/>
              <a:ext cx="1" cy="6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18"/>
            <p:cNvSpPr>
              <a:spLocks noChangeShapeType="1"/>
            </p:cNvSpPr>
            <p:nvPr/>
          </p:nvSpPr>
          <p:spPr bwMode="auto">
            <a:xfrm flipH="1">
              <a:off x="4025" y="1758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9"/>
            <p:cNvSpPr>
              <a:spLocks noChangeShapeType="1"/>
            </p:cNvSpPr>
            <p:nvPr/>
          </p:nvSpPr>
          <p:spPr bwMode="auto">
            <a:xfrm>
              <a:off x="4612" y="1758"/>
              <a:ext cx="1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20"/>
            <p:cNvSpPr>
              <a:spLocks noChangeShapeType="1"/>
            </p:cNvSpPr>
            <p:nvPr/>
          </p:nvSpPr>
          <p:spPr bwMode="auto">
            <a:xfrm flipH="1">
              <a:off x="792" y="2268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21"/>
            <p:cNvSpPr>
              <a:spLocks noChangeShapeType="1"/>
            </p:cNvSpPr>
            <p:nvPr/>
          </p:nvSpPr>
          <p:spPr bwMode="auto">
            <a:xfrm>
              <a:off x="1821" y="2268"/>
              <a:ext cx="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22"/>
            <p:cNvSpPr>
              <a:spLocks noChangeShapeType="1"/>
            </p:cNvSpPr>
            <p:nvPr/>
          </p:nvSpPr>
          <p:spPr bwMode="auto">
            <a:xfrm flipH="1">
              <a:off x="2408" y="2522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23"/>
            <p:cNvSpPr>
              <a:spLocks noChangeShapeType="1"/>
            </p:cNvSpPr>
            <p:nvPr/>
          </p:nvSpPr>
          <p:spPr bwMode="auto">
            <a:xfrm>
              <a:off x="2702" y="2522"/>
              <a:ext cx="2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24"/>
            <p:cNvSpPr>
              <a:spLocks noChangeShapeType="1"/>
            </p:cNvSpPr>
            <p:nvPr/>
          </p:nvSpPr>
          <p:spPr bwMode="auto">
            <a:xfrm flipH="1">
              <a:off x="2408" y="2777"/>
              <a:ext cx="13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25"/>
            <p:cNvSpPr>
              <a:spLocks noChangeShapeType="1"/>
            </p:cNvSpPr>
            <p:nvPr/>
          </p:nvSpPr>
          <p:spPr bwMode="auto">
            <a:xfrm>
              <a:off x="3877" y="2777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26"/>
            <p:cNvSpPr>
              <a:spLocks noChangeShapeType="1"/>
            </p:cNvSpPr>
            <p:nvPr/>
          </p:nvSpPr>
          <p:spPr bwMode="auto">
            <a:xfrm flipH="1">
              <a:off x="2996" y="2013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27"/>
            <p:cNvSpPr>
              <a:spLocks noChangeShapeType="1"/>
            </p:cNvSpPr>
            <p:nvPr/>
          </p:nvSpPr>
          <p:spPr bwMode="auto">
            <a:xfrm>
              <a:off x="3584" y="2013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28"/>
            <p:cNvSpPr>
              <a:spLocks noChangeShapeType="1"/>
            </p:cNvSpPr>
            <p:nvPr/>
          </p:nvSpPr>
          <p:spPr bwMode="auto">
            <a:xfrm flipH="1">
              <a:off x="2996" y="2394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29"/>
            <p:cNvSpPr>
              <a:spLocks noChangeShapeType="1"/>
            </p:cNvSpPr>
            <p:nvPr/>
          </p:nvSpPr>
          <p:spPr bwMode="auto">
            <a:xfrm>
              <a:off x="4025" y="2394"/>
              <a:ext cx="5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7" name="Object 30"/>
            <p:cNvGraphicFramePr>
              <a:graphicFrameLocks noChangeAspect="1"/>
            </p:cNvGraphicFramePr>
            <p:nvPr/>
          </p:nvGraphicFramePr>
          <p:xfrm>
            <a:off x="4612" y="1758"/>
            <a:ext cx="1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name="公式" r:id="rId3" imgW="355320" imgH="482400" progId="Equation.3">
                    <p:embed/>
                  </p:oleObj>
                </mc:Choice>
                <mc:Fallback>
                  <p:oleObj name="公式" r:id="rId3" imgW="355320" imgH="4824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758"/>
                          <a:ext cx="19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31"/>
            <p:cNvGraphicFramePr>
              <a:graphicFrameLocks noChangeAspect="1"/>
            </p:cNvGraphicFramePr>
            <p:nvPr/>
          </p:nvGraphicFramePr>
          <p:xfrm>
            <a:off x="4025" y="1758"/>
            <a:ext cx="17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name="公式" r:id="rId5" imgW="355320" imgH="368280" progId="Equation.3">
                    <p:embed/>
                  </p:oleObj>
                </mc:Choice>
                <mc:Fallback>
                  <p:oleObj name="公式" r:id="rId5" imgW="355320" imgH="3682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1758"/>
                          <a:ext cx="17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32"/>
            <p:cNvGraphicFramePr>
              <a:graphicFrameLocks noChangeAspect="1"/>
            </p:cNvGraphicFramePr>
            <p:nvPr/>
          </p:nvGraphicFramePr>
          <p:xfrm>
            <a:off x="1673" y="1121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121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33"/>
            <p:cNvGraphicFramePr>
              <a:graphicFrameLocks noChangeAspect="1"/>
            </p:cNvGraphicFramePr>
            <p:nvPr/>
          </p:nvGraphicFramePr>
          <p:xfrm>
            <a:off x="2555" y="1375"/>
            <a:ext cx="23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公式" r:id="rId9" imgW="380880" imgH="482400" progId="Equation.3">
                    <p:embed/>
                  </p:oleObj>
                </mc:Choice>
                <mc:Fallback>
                  <p:oleObj name="公式" r:id="rId9" imgW="380880" imgH="4824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375"/>
                          <a:ext cx="23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34"/>
            <p:cNvGraphicFramePr>
              <a:graphicFrameLocks noChangeAspect="1"/>
            </p:cNvGraphicFramePr>
            <p:nvPr/>
          </p:nvGraphicFramePr>
          <p:xfrm>
            <a:off x="3731" y="1121"/>
            <a:ext cx="22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公式" r:id="rId11" imgW="342720" imgH="342720" progId="Equation.3">
                    <p:embed/>
                  </p:oleObj>
                </mc:Choice>
                <mc:Fallback>
                  <p:oleObj name="公式" r:id="rId11" imgW="342720" imgH="342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121"/>
                          <a:ext cx="22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35"/>
            <p:cNvGraphicFramePr>
              <a:graphicFrameLocks noChangeAspect="1"/>
            </p:cNvGraphicFramePr>
            <p:nvPr/>
          </p:nvGraphicFramePr>
          <p:xfrm>
            <a:off x="1527" y="2140"/>
            <a:ext cx="19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公式" r:id="rId13" imgW="330120" imgH="482400" progId="Equation.3">
                    <p:embed/>
                  </p:oleObj>
                </mc:Choice>
                <mc:Fallback>
                  <p:oleObj name="公式" r:id="rId13" imgW="330120" imgH="482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40"/>
                          <a:ext cx="19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36"/>
            <p:cNvGraphicFramePr>
              <a:graphicFrameLocks noChangeAspect="1"/>
            </p:cNvGraphicFramePr>
            <p:nvPr/>
          </p:nvGraphicFramePr>
          <p:xfrm>
            <a:off x="3731" y="2268"/>
            <a:ext cx="2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公式" r:id="rId15" imgW="736560" imgH="482400" progId="Equation.3">
                    <p:embed/>
                  </p:oleObj>
                </mc:Choice>
                <mc:Fallback>
                  <p:oleObj name="公式" r:id="rId15" imgW="736560" imgH="482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68"/>
                          <a:ext cx="27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37"/>
            <p:cNvGraphicFramePr>
              <a:graphicFrameLocks noChangeAspect="1"/>
            </p:cNvGraphicFramePr>
            <p:nvPr/>
          </p:nvGraphicFramePr>
          <p:xfrm>
            <a:off x="3436" y="1885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公式" r:id="rId17" imgW="355320" imgH="482400" progId="Equation.3">
                    <p:embed/>
                  </p:oleObj>
                </mc:Choice>
                <mc:Fallback>
                  <p:oleObj name="公式" r:id="rId17" imgW="355320" imgH="48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1885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38"/>
            <p:cNvGraphicFramePr>
              <a:graphicFrameLocks noChangeAspect="1"/>
            </p:cNvGraphicFramePr>
            <p:nvPr/>
          </p:nvGraphicFramePr>
          <p:xfrm>
            <a:off x="3731" y="2649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公式" r:id="rId19" imgW="342720" imgH="482400" progId="Equation.3">
                    <p:embed/>
                  </p:oleObj>
                </mc:Choice>
                <mc:Fallback>
                  <p:oleObj name="公式" r:id="rId19" imgW="342720" imgH="482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649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39"/>
            <p:cNvGraphicFramePr>
              <a:graphicFrameLocks noChangeAspect="1"/>
            </p:cNvGraphicFramePr>
            <p:nvPr/>
          </p:nvGraphicFramePr>
          <p:xfrm>
            <a:off x="2555" y="2394"/>
            <a:ext cx="16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公式" r:id="rId21" imgW="266400" imgH="330120" progId="Equation.3">
                    <p:embed/>
                  </p:oleObj>
                </mc:Choice>
                <mc:Fallback>
                  <p:oleObj name="公式" r:id="rId21" imgW="26640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394"/>
                          <a:ext cx="16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Line 40"/>
            <p:cNvSpPr>
              <a:spLocks noChangeShapeType="1"/>
            </p:cNvSpPr>
            <p:nvPr/>
          </p:nvSpPr>
          <p:spPr bwMode="auto">
            <a:xfrm>
              <a:off x="2996" y="239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41"/>
            <p:cNvGraphicFramePr>
              <a:graphicFrameLocks noChangeAspect="1"/>
            </p:cNvGraphicFramePr>
            <p:nvPr/>
          </p:nvGraphicFramePr>
          <p:xfrm>
            <a:off x="645" y="1503"/>
            <a:ext cx="15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公式" r:id="rId23" imgW="266400" imgH="355320" progId="Equation.3">
                    <p:embed/>
                  </p:oleObj>
                </mc:Choice>
                <mc:Fallback>
                  <p:oleObj name="公式" r:id="rId23" imgW="266400" imgH="3553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1503"/>
                          <a:ext cx="15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42"/>
            <p:cNvGraphicFramePr>
              <a:graphicFrameLocks noChangeAspect="1"/>
            </p:cNvGraphicFramePr>
            <p:nvPr/>
          </p:nvGraphicFramePr>
          <p:xfrm>
            <a:off x="2114" y="1758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公式" r:id="rId25" imgW="317160" imgH="482400" progId="Equation.3">
                    <p:embed/>
                  </p:oleObj>
                </mc:Choice>
                <mc:Fallback>
                  <p:oleObj name="公式" r:id="rId25" imgW="317160" imgH="4824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1758"/>
                          <a:ext cx="19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43"/>
            <p:cNvGraphicFramePr>
              <a:graphicFrameLocks noChangeAspect="1"/>
            </p:cNvGraphicFramePr>
            <p:nvPr/>
          </p:nvGraphicFramePr>
          <p:xfrm>
            <a:off x="2996" y="1758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公式" r:id="rId27" imgW="355320" imgH="482400" progId="Equation.3">
                    <p:embed/>
                  </p:oleObj>
                </mc:Choice>
                <mc:Fallback>
                  <p:oleObj name="公式" r:id="rId27" imgW="355320" imgH="4824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758"/>
                          <a:ext cx="20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44"/>
            <p:cNvGraphicFramePr>
              <a:graphicFrameLocks noChangeAspect="1"/>
            </p:cNvGraphicFramePr>
            <p:nvPr/>
          </p:nvGraphicFramePr>
          <p:xfrm>
            <a:off x="2408" y="866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公式" r:id="rId29" imgW="380880" imgH="482400" progId="Equation.3">
                    <p:embed/>
                  </p:oleObj>
                </mc:Choice>
                <mc:Fallback>
                  <p:oleObj name="公式" r:id="rId29" imgW="380880" imgH="4824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866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45"/>
            <p:cNvGraphicFramePr>
              <a:graphicFrameLocks noChangeAspect="1"/>
            </p:cNvGraphicFramePr>
            <p:nvPr/>
          </p:nvGraphicFramePr>
          <p:xfrm>
            <a:off x="2996" y="866"/>
            <a:ext cx="2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公式" r:id="rId31" imgW="406080" imgH="482400" progId="Equation.3">
                    <p:embed/>
                  </p:oleObj>
                </mc:Choice>
                <mc:Fallback>
                  <p:oleObj name="公式" r:id="rId31" imgW="406080" imgH="482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866"/>
                          <a:ext cx="20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4" name="Text Box 46"/>
          <p:cNvSpPr txBox="1">
            <a:spLocks noChangeArrowheads="1"/>
          </p:cNvSpPr>
          <p:nvPr/>
        </p:nvSpPr>
        <p:spPr bwMode="auto">
          <a:xfrm>
            <a:off x="1258888" y="5373688"/>
            <a:ext cx="324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600"/>
          </a:p>
        </p:txBody>
      </p:sp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971550" y="5013325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公式" r:id="rId33" imgW="2031840" imgH="342720" progId="Equation.3">
                  <p:embed/>
                </p:oleObj>
              </mc:Choice>
              <mc:Fallback>
                <p:oleObj name="公式" r:id="rId33" imgW="2031840" imgH="3427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203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8" name="Object 48"/>
          <p:cNvGraphicFramePr>
            <a:graphicFrameLocks noChangeAspect="1"/>
          </p:cNvGraphicFramePr>
          <p:nvPr/>
        </p:nvGraphicFramePr>
        <p:xfrm>
          <a:off x="3059113" y="4868863"/>
          <a:ext cx="51117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公式" r:id="rId35" imgW="5384520" imgH="482400" progId="Equation.3">
                  <p:embed/>
                </p:oleObj>
              </mc:Choice>
              <mc:Fallback>
                <p:oleObj name="公式" r:id="rId35" imgW="5384520" imgH="4824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51117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827088" y="566102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薄透镜：</a:t>
            </a:r>
          </a:p>
        </p:txBody>
      </p:sp>
      <p:graphicFrame>
        <p:nvGraphicFramePr>
          <p:cNvPr id="35890" name="Object 50"/>
          <p:cNvGraphicFramePr>
            <a:graphicFrameLocks noChangeAspect="1"/>
          </p:cNvGraphicFramePr>
          <p:nvPr/>
        </p:nvGraphicFramePr>
        <p:xfrm>
          <a:off x="2484438" y="5734050"/>
          <a:ext cx="5688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公式" r:id="rId37" imgW="6248160" imgH="482400" progId="Equation.3">
                  <p:embed/>
                </p:oleObj>
              </mc:Choice>
              <mc:Fallback>
                <p:oleObj name="公式" r:id="rId37" imgW="6248160" imgH="482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4050"/>
                        <a:ext cx="5688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71550" y="601663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透镜：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2708275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薄透镜：</a:t>
            </a: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76375" y="1557338"/>
          <a:ext cx="50165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3" imgW="5016240" imgH="1002960" progId="Equation.3">
                  <p:embed/>
                </p:oleObj>
              </mc:Choice>
              <mc:Fallback>
                <p:oleObj name="公式" r:id="rId3" imgW="501624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50165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403350" y="3716338"/>
          <a:ext cx="55880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5587920" imgH="1041120" progId="Equation.3">
                  <p:embed/>
                </p:oleObj>
              </mc:Choice>
              <mc:Fallback>
                <p:oleObj name="公式" r:id="rId5" imgW="558792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558800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843213" y="2781300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7" imgW="4470120" imgH="482400" progId="Equation.3">
                  <p:embed/>
                </p:oleObj>
              </mc:Choice>
              <mc:Fallback>
                <p:oleObj name="公式" r:id="rId7" imgW="4470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331913" y="5013325"/>
          <a:ext cx="66294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9" imgW="6629400" imgH="1041120" progId="Equation.3">
                  <p:embed/>
                </p:oleObj>
              </mc:Choice>
              <mc:Fallback>
                <p:oleObj name="公式" r:id="rId9" imgW="662940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66294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00113" y="620713"/>
            <a:ext cx="496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将以上两式相加</a:t>
            </a:r>
            <a:r>
              <a:rPr lang="en-US" altLang="zh-CN" sz="3600" b="1"/>
              <a:t>,</a:t>
            </a:r>
            <a:r>
              <a:rPr lang="zh-CN" altLang="en-US" sz="3600" b="1"/>
              <a:t>消去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64163" y="692150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3" imgW="355320" imgH="482400" progId="Equation.3">
                  <p:embed/>
                </p:oleObj>
              </mc:Choice>
              <mc:Fallback>
                <p:oleObj name="公式" r:id="rId3" imgW="35532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92150"/>
                        <a:ext cx="35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62071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187450" y="4149725"/>
          <a:ext cx="44958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5" imgW="4495680" imgH="1041120" progId="Equation.3">
                  <p:embed/>
                </p:oleObj>
              </mc:Choice>
              <mc:Fallback>
                <p:oleObj name="公式" r:id="rId5" imgW="449568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44958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258888" y="1412875"/>
          <a:ext cx="67564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7" imgW="6756120" imgH="1041120" progId="Equation.3">
                  <p:embed/>
                </p:oleObj>
              </mc:Choice>
              <mc:Fallback>
                <p:oleObj name="公式" r:id="rId7" imgW="675612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67564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258888" y="2781300"/>
          <a:ext cx="6172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9" imgW="6172200" imgH="1041120" progId="Equation.3">
                  <p:embed/>
                </p:oleObj>
              </mc:Choice>
              <mc:Fallback>
                <p:oleObj name="公式" r:id="rId9" imgW="617220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61722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116013" y="5229225"/>
          <a:ext cx="364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11" imgW="3644640" imgH="1002960" progId="Equation.3">
                  <p:embed/>
                </p:oleObj>
              </mc:Choice>
              <mc:Fallback>
                <p:oleObj name="公式" r:id="rId11" imgW="364464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29225"/>
                        <a:ext cx="364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787900" y="5229225"/>
          <a:ext cx="3313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13" imgW="3644640" imgH="1002960" progId="Equation.3">
                  <p:embed/>
                </p:oleObj>
              </mc:Choice>
              <mc:Fallback>
                <p:oleObj name="公式" r:id="rId13" imgW="364464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229225"/>
                        <a:ext cx="33131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27088" y="549275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物方焦距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7088" y="1628775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像方焦距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276600" y="476250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2298600" imgH="1002960" progId="Equation.3">
                  <p:embed/>
                </p:oleObj>
              </mc:Choice>
              <mc:Fallback>
                <p:oleObj name="公式" r:id="rId3" imgW="229860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6250"/>
                        <a:ext cx="2298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203575" y="1557338"/>
          <a:ext cx="2387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5" imgW="2387520" imgH="1002960" progId="Equation.3">
                  <p:embed/>
                </p:oleObj>
              </mc:Choice>
              <mc:Fallback>
                <p:oleObj name="公式" r:id="rId5" imgW="238752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557338"/>
                        <a:ext cx="2387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27088" y="2708275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利用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700338" y="2492375"/>
          <a:ext cx="194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7" imgW="1942920" imgH="977760" progId="Equation.3">
                  <p:embed/>
                </p:oleObj>
              </mc:Choice>
              <mc:Fallback>
                <p:oleObj name="公式" r:id="rId7" imgW="194292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194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508625" y="2492375"/>
          <a:ext cx="194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9" imgW="1942920" imgH="977760" progId="Equation.3">
                  <p:embed/>
                </p:oleObj>
              </mc:Choice>
              <mc:Fallback>
                <p:oleObj name="公式" r:id="rId9" imgW="194292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92375"/>
                        <a:ext cx="194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700338" y="3573463"/>
          <a:ext cx="205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11" imgW="2057400" imgH="977760" progId="Equation.3">
                  <p:embed/>
                </p:oleObj>
              </mc:Choice>
              <mc:Fallback>
                <p:oleObj name="公式" r:id="rId11" imgW="205740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2057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5364163" y="3573463"/>
          <a:ext cx="205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13" imgW="2057400" imgH="977760" progId="Equation.3">
                  <p:embed/>
                </p:oleObj>
              </mc:Choice>
              <mc:Fallback>
                <p:oleObj name="公式" r:id="rId13" imgW="20574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73463"/>
                        <a:ext cx="2057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27088" y="4005263"/>
            <a:ext cx="1223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900113" y="4581525"/>
          <a:ext cx="748823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5" imgW="8076960" imgH="1955520" progId="Equation.3">
                  <p:embed/>
                </p:oleObj>
              </mc:Choice>
              <mc:Fallback>
                <p:oleObj name="公式" r:id="rId15" imgW="8076960" imgH="1955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488237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8" grpId="0"/>
      <p:bldP spid="133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116013" y="3933825"/>
          <a:ext cx="2933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2933640" imgH="1447560" progId="Equation.3">
                  <p:embed/>
                </p:oleObj>
              </mc:Choice>
              <mc:Fallback>
                <p:oleObj name="公式" r:id="rId3" imgW="2933640" imgH="1447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29337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643438" y="4508500"/>
          <a:ext cx="283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2831760" imgH="444240" progId="Equation.3">
                  <p:embed/>
                </p:oleObj>
              </mc:Choice>
              <mc:Fallback>
                <p:oleObj name="公式" r:id="rId5" imgW="28317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08500"/>
                        <a:ext cx="283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03350" y="5876925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7" imgW="1269720" imgH="393480" progId="Equation.3">
                  <p:embed/>
                </p:oleObj>
              </mc:Choice>
              <mc:Fallback>
                <p:oleObj name="公式" r:id="rId7" imgW="1269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5661025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00338" y="566102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则有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55650" y="333375"/>
          <a:ext cx="3302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9" imgW="3301920" imgH="1447560" progId="Equation.3">
                  <p:embed/>
                </p:oleObj>
              </mc:Choice>
              <mc:Fallback>
                <p:oleObj name="公式" r:id="rId9" imgW="3301920" imgH="1447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3302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84213" y="1916113"/>
          <a:ext cx="779938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11" imgW="8483400" imgH="1955520" progId="Equation.3">
                  <p:embed/>
                </p:oleObj>
              </mc:Choice>
              <mc:Fallback>
                <p:oleObj name="公式" r:id="rId11" imgW="8483400" imgH="1955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7799387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71550" y="47244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92275" y="23495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3" imgW="2019240" imgH="393480" progId="Equation.3">
                  <p:embed/>
                </p:oleObj>
              </mc:Choice>
              <mc:Fallback>
                <p:oleObj name="公式" r:id="rId3" imgW="20192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495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19250" y="2924175"/>
          <a:ext cx="4965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5" imgW="4965480" imgH="1549080" progId="Equation.3">
                  <p:embed/>
                </p:oleObj>
              </mc:Choice>
              <mc:Fallback>
                <p:oleObj name="公式" r:id="rId5" imgW="4965480" imgH="1549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4965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00113" y="220503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35150" y="4868863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7" imgW="1714320" imgH="393480" progId="Equation.3">
                  <p:embed/>
                </p:oleObj>
              </mc:Choice>
              <mc:Fallback>
                <p:oleObj name="公式" r:id="rId7" imgW="17143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635375" y="4724400"/>
            <a:ext cx="4932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对应</a:t>
            </a:r>
            <a:r>
              <a:rPr lang="zh-CN" altLang="en-US" sz="3600" b="1">
                <a:solidFill>
                  <a:srgbClr val="FF6600"/>
                </a:solidFill>
              </a:rPr>
              <a:t>正</a:t>
            </a:r>
            <a:r>
              <a:rPr lang="zh-CN" altLang="en-US" sz="3600" b="1"/>
              <a:t>透镜</a:t>
            </a:r>
            <a:r>
              <a:rPr lang="en-US" altLang="zh-CN" sz="3600" b="1"/>
              <a:t>,</a:t>
            </a:r>
            <a:r>
              <a:rPr lang="zh-CN" altLang="en-US" sz="3600" b="1">
                <a:solidFill>
                  <a:srgbClr val="FF6600"/>
                </a:solidFill>
              </a:rPr>
              <a:t>会聚</a:t>
            </a:r>
            <a:r>
              <a:rPr lang="zh-CN" altLang="en-US" sz="3600" b="1"/>
              <a:t>透镜；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763713" y="573405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9" imgW="1714320" imgH="393480" progId="Equation.3">
                  <p:embed/>
                </p:oleObj>
              </mc:Choice>
              <mc:Fallback>
                <p:oleObj name="公式" r:id="rId9" imgW="17143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734050"/>
                        <a:ext cx="1714500" cy="393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635375" y="5589588"/>
            <a:ext cx="4932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对应</a:t>
            </a:r>
            <a:r>
              <a:rPr lang="zh-CN" altLang="en-US" sz="3600" b="1">
                <a:solidFill>
                  <a:srgbClr val="FF6600"/>
                </a:solidFill>
              </a:rPr>
              <a:t>负</a:t>
            </a:r>
            <a:r>
              <a:rPr lang="zh-CN" altLang="en-US" sz="3600" b="1"/>
              <a:t>透镜</a:t>
            </a:r>
            <a:r>
              <a:rPr lang="en-US" altLang="zh-CN" sz="3600" b="1"/>
              <a:t>,</a:t>
            </a:r>
            <a:r>
              <a:rPr lang="zh-CN" altLang="en-US" sz="3600" b="1">
                <a:solidFill>
                  <a:srgbClr val="FF6600"/>
                </a:solidFill>
              </a:rPr>
              <a:t>发散</a:t>
            </a:r>
            <a:r>
              <a:rPr lang="zh-CN" altLang="en-US" sz="3600" b="1"/>
              <a:t>透镜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042988" y="620713"/>
          <a:ext cx="704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11" imgW="7048440" imgH="1523880" progId="Equation.3">
                  <p:embed/>
                </p:oleObj>
              </mc:Choice>
              <mc:Fallback>
                <p:oleObj name="公式" r:id="rId11" imgW="7048440" imgH="1523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7048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/>
      <p:bldP spid="15367" grpId="0"/>
      <p:bldP spid="153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47813" y="549275"/>
            <a:ext cx="6264275" cy="3660775"/>
            <a:chOff x="975" y="210"/>
            <a:chExt cx="3946" cy="2306"/>
          </a:xfrm>
        </p:grpSpPr>
        <p:sp>
          <p:nvSpPr>
            <p:cNvPr id="24596" name="AutoShape 5"/>
            <p:cNvSpPr>
              <a:spLocks noChangeAspect="1" noChangeArrowheads="1"/>
            </p:cNvSpPr>
            <p:nvPr/>
          </p:nvSpPr>
          <p:spPr bwMode="auto">
            <a:xfrm>
              <a:off x="975" y="210"/>
              <a:ext cx="3946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7" name="Line 6"/>
            <p:cNvSpPr>
              <a:spLocks noChangeShapeType="1"/>
            </p:cNvSpPr>
            <p:nvPr/>
          </p:nvSpPr>
          <p:spPr bwMode="auto">
            <a:xfrm>
              <a:off x="1318" y="1326"/>
              <a:ext cx="31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>
              <a:off x="2862" y="507"/>
              <a:ext cx="0" cy="15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1655" y="663"/>
              <a:ext cx="0" cy="133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9"/>
            <p:cNvSpPr>
              <a:spLocks noChangeShapeType="1"/>
            </p:cNvSpPr>
            <p:nvPr/>
          </p:nvSpPr>
          <p:spPr bwMode="auto">
            <a:xfrm flipV="1">
              <a:off x="1661" y="880"/>
              <a:ext cx="2659" cy="8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10"/>
            <p:cNvSpPr>
              <a:spLocks noChangeShapeType="1"/>
            </p:cNvSpPr>
            <p:nvPr/>
          </p:nvSpPr>
          <p:spPr bwMode="auto">
            <a:xfrm flipV="1">
              <a:off x="1661" y="1624"/>
              <a:ext cx="120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11"/>
            <p:cNvSpPr>
              <a:spLocks noChangeShapeType="1"/>
            </p:cNvSpPr>
            <p:nvPr/>
          </p:nvSpPr>
          <p:spPr bwMode="auto">
            <a:xfrm flipV="1">
              <a:off x="2862" y="1177"/>
              <a:ext cx="1544" cy="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12"/>
            <p:cNvSpPr>
              <a:spLocks noChangeShapeType="1"/>
            </p:cNvSpPr>
            <p:nvPr/>
          </p:nvSpPr>
          <p:spPr bwMode="auto">
            <a:xfrm flipV="1">
              <a:off x="1661" y="1028"/>
              <a:ext cx="1201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13"/>
            <p:cNvSpPr>
              <a:spLocks noChangeShapeType="1"/>
            </p:cNvSpPr>
            <p:nvPr/>
          </p:nvSpPr>
          <p:spPr bwMode="auto">
            <a:xfrm flipV="1">
              <a:off x="2862" y="582"/>
              <a:ext cx="1373" cy="4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2" name="Object 14"/>
            <p:cNvGraphicFramePr>
              <a:graphicFrameLocks noChangeAspect="1"/>
            </p:cNvGraphicFramePr>
            <p:nvPr/>
          </p:nvGraphicFramePr>
          <p:xfrm>
            <a:off x="1490" y="1624"/>
            <a:ext cx="12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公式" r:id="rId3" imgW="291960" imgH="317160" progId="Equation.3">
                    <p:embed/>
                  </p:oleObj>
                </mc:Choice>
                <mc:Fallback>
                  <p:oleObj name="公式" r:id="rId3" imgW="29196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624"/>
                          <a:ext cx="12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15"/>
            <p:cNvGraphicFramePr>
              <a:graphicFrameLocks noChangeAspect="1"/>
            </p:cNvGraphicFramePr>
            <p:nvPr/>
          </p:nvGraphicFramePr>
          <p:xfrm>
            <a:off x="1576" y="433"/>
            <a:ext cx="8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7" name="公式" r:id="rId5" imgW="215640" imgH="444240" progId="Equation.3">
                    <p:embed/>
                  </p:oleObj>
                </mc:Choice>
                <mc:Fallback>
                  <p:oleObj name="公式" r:id="rId5" imgW="21564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433"/>
                          <a:ext cx="8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6"/>
            <p:cNvGraphicFramePr>
              <a:graphicFrameLocks noChangeAspect="1"/>
            </p:cNvGraphicFramePr>
            <p:nvPr/>
          </p:nvGraphicFramePr>
          <p:xfrm>
            <a:off x="1202" y="346"/>
            <a:ext cx="117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公式" r:id="rId7" imgW="1574640" imgH="406080" progId="Equation.3">
                    <p:embed/>
                  </p:oleObj>
                </mc:Choice>
                <mc:Fallback>
                  <p:oleObj name="公式" r:id="rId7" imgW="157464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46"/>
                          <a:ext cx="117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47813" y="3368675"/>
            <a:ext cx="5976937" cy="3489325"/>
            <a:chOff x="975" y="1888"/>
            <a:chExt cx="3765" cy="2198"/>
          </a:xfrm>
        </p:grpSpPr>
        <p:sp>
          <p:nvSpPr>
            <p:cNvPr id="24587" name="AutoShape 19"/>
            <p:cNvSpPr>
              <a:spLocks noChangeAspect="1" noChangeArrowheads="1"/>
            </p:cNvSpPr>
            <p:nvPr/>
          </p:nvSpPr>
          <p:spPr bwMode="auto">
            <a:xfrm>
              <a:off x="975" y="1888"/>
              <a:ext cx="3765" cy="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" name="Line 20"/>
            <p:cNvSpPr>
              <a:spLocks noChangeShapeType="1"/>
            </p:cNvSpPr>
            <p:nvPr/>
          </p:nvSpPr>
          <p:spPr bwMode="auto">
            <a:xfrm>
              <a:off x="1302" y="2952"/>
              <a:ext cx="30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21"/>
            <p:cNvSpPr>
              <a:spLocks noChangeShapeType="1"/>
            </p:cNvSpPr>
            <p:nvPr/>
          </p:nvSpPr>
          <p:spPr bwMode="auto">
            <a:xfrm>
              <a:off x="2858" y="2242"/>
              <a:ext cx="0" cy="14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22"/>
            <p:cNvSpPr>
              <a:spLocks noChangeShapeType="1"/>
            </p:cNvSpPr>
            <p:nvPr/>
          </p:nvSpPr>
          <p:spPr bwMode="auto">
            <a:xfrm>
              <a:off x="4003" y="2313"/>
              <a:ext cx="1" cy="127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23"/>
            <p:cNvSpPr>
              <a:spLocks noChangeShapeType="1"/>
            </p:cNvSpPr>
            <p:nvPr/>
          </p:nvSpPr>
          <p:spPr bwMode="auto">
            <a:xfrm flipV="1">
              <a:off x="1466" y="2597"/>
              <a:ext cx="2537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4"/>
            <p:cNvSpPr>
              <a:spLocks noChangeShapeType="1"/>
            </p:cNvSpPr>
            <p:nvPr/>
          </p:nvSpPr>
          <p:spPr bwMode="auto">
            <a:xfrm flipV="1">
              <a:off x="2858" y="2597"/>
              <a:ext cx="1145" cy="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5"/>
            <p:cNvSpPr>
              <a:spLocks noChangeShapeType="1"/>
            </p:cNvSpPr>
            <p:nvPr/>
          </p:nvSpPr>
          <p:spPr bwMode="auto">
            <a:xfrm flipV="1">
              <a:off x="1384" y="3235"/>
              <a:ext cx="1474" cy="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 flipV="1">
              <a:off x="2858" y="2597"/>
              <a:ext cx="1145" cy="6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7"/>
            <p:cNvSpPr>
              <a:spLocks noChangeShapeType="1"/>
            </p:cNvSpPr>
            <p:nvPr/>
          </p:nvSpPr>
          <p:spPr bwMode="auto">
            <a:xfrm flipV="1">
              <a:off x="1384" y="2668"/>
              <a:ext cx="1474" cy="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8" name="Object 28"/>
            <p:cNvGraphicFramePr>
              <a:graphicFrameLocks noChangeAspect="1"/>
            </p:cNvGraphicFramePr>
            <p:nvPr/>
          </p:nvGraphicFramePr>
          <p:xfrm>
            <a:off x="4003" y="2526"/>
            <a:ext cx="13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name="公式" r:id="rId9" imgW="393480" imgH="342720" progId="Equation.3">
                    <p:embed/>
                  </p:oleObj>
                </mc:Choice>
                <mc:Fallback>
                  <p:oleObj name="公式" r:id="rId9" imgW="393480" imgH="3427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526"/>
                          <a:ext cx="13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29"/>
            <p:cNvGraphicFramePr>
              <a:graphicFrameLocks noChangeAspect="1"/>
            </p:cNvGraphicFramePr>
            <p:nvPr/>
          </p:nvGraphicFramePr>
          <p:xfrm>
            <a:off x="1548" y="2101"/>
            <a:ext cx="82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公式" r:id="rId11" imgW="215640" imgH="444240" progId="Equation.3">
                    <p:embed/>
                  </p:oleObj>
                </mc:Choice>
                <mc:Fallback>
                  <p:oleObj name="公式" r:id="rId11" imgW="21564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101"/>
                          <a:ext cx="82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30"/>
            <p:cNvGraphicFramePr>
              <a:graphicFrameLocks noChangeAspect="1"/>
            </p:cNvGraphicFramePr>
            <p:nvPr/>
          </p:nvGraphicFramePr>
          <p:xfrm>
            <a:off x="2694" y="2810"/>
            <a:ext cx="11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name="公式" r:id="rId12" imgW="253800" imgH="330120" progId="Equation.3">
                    <p:embed/>
                  </p:oleObj>
                </mc:Choice>
                <mc:Fallback>
                  <p:oleObj name="公式" r:id="rId12" imgW="253800" imgH="3301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810"/>
                          <a:ext cx="118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31"/>
            <p:cNvGraphicFramePr>
              <a:graphicFrameLocks noChangeAspect="1"/>
            </p:cNvGraphicFramePr>
            <p:nvPr/>
          </p:nvGraphicFramePr>
          <p:xfrm>
            <a:off x="3428" y="1933"/>
            <a:ext cx="10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2" name="公式" r:id="rId14" imgW="1536480" imgH="419040" progId="Equation.3">
                    <p:embed/>
                  </p:oleObj>
                </mc:Choice>
                <mc:Fallback>
                  <p:oleObj name="公式" r:id="rId14" imgW="1536480" imgH="4190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" y="1933"/>
                          <a:ext cx="10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547813" y="476250"/>
            <a:ext cx="5976937" cy="3313113"/>
            <a:chOff x="839" y="300"/>
            <a:chExt cx="3946" cy="2305"/>
          </a:xfrm>
        </p:grpSpPr>
        <p:sp>
          <p:nvSpPr>
            <p:cNvPr id="25626" name="AutoShape 103"/>
            <p:cNvSpPr>
              <a:spLocks noChangeAspect="1" noChangeArrowheads="1"/>
            </p:cNvSpPr>
            <p:nvPr/>
          </p:nvSpPr>
          <p:spPr bwMode="auto">
            <a:xfrm>
              <a:off x="839" y="300"/>
              <a:ext cx="3946" cy="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7" name="Line 104"/>
            <p:cNvSpPr>
              <a:spLocks noChangeShapeType="1"/>
            </p:cNvSpPr>
            <p:nvPr/>
          </p:nvSpPr>
          <p:spPr bwMode="auto">
            <a:xfrm>
              <a:off x="1182" y="1415"/>
              <a:ext cx="31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105"/>
            <p:cNvSpPr>
              <a:spLocks noChangeShapeType="1"/>
            </p:cNvSpPr>
            <p:nvPr/>
          </p:nvSpPr>
          <p:spPr bwMode="auto">
            <a:xfrm>
              <a:off x="1868" y="746"/>
              <a:ext cx="1" cy="133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106"/>
            <p:cNvSpPr>
              <a:spLocks noChangeShapeType="1"/>
            </p:cNvSpPr>
            <p:nvPr/>
          </p:nvSpPr>
          <p:spPr bwMode="auto">
            <a:xfrm flipV="1">
              <a:off x="1354" y="1044"/>
              <a:ext cx="2659" cy="8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107"/>
            <p:cNvSpPr>
              <a:spLocks noChangeShapeType="1"/>
            </p:cNvSpPr>
            <p:nvPr/>
          </p:nvSpPr>
          <p:spPr bwMode="auto">
            <a:xfrm>
              <a:off x="1783" y="1712"/>
              <a:ext cx="10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108"/>
            <p:cNvSpPr>
              <a:spLocks noChangeShapeType="1"/>
            </p:cNvSpPr>
            <p:nvPr/>
          </p:nvSpPr>
          <p:spPr bwMode="auto">
            <a:xfrm flipV="1">
              <a:off x="1268" y="1713"/>
              <a:ext cx="1544" cy="4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109"/>
            <p:cNvSpPr>
              <a:spLocks noChangeShapeType="1"/>
            </p:cNvSpPr>
            <p:nvPr/>
          </p:nvSpPr>
          <p:spPr bwMode="auto">
            <a:xfrm flipV="1">
              <a:off x="1868" y="1118"/>
              <a:ext cx="944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10"/>
            <p:cNvSpPr>
              <a:spLocks noChangeShapeType="1"/>
            </p:cNvSpPr>
            <p:nvPr/>
          </p:nvSpPr>
          <p:spPr bwMode="auto">
            <a:xfrm flipV="1">
              <a:off x="1268" y="1118"/>
              <a:ext cx="1545" cy="5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111"/>
            <p:cNvGraphicFramePr>
              <a:graphicFrameLocks noChangeAspect="1"/>
            </p:cNvGraphicFramePr>
            <p:nvPr/>
          </p:nvGraphicFramePr>
          <p:xfrm>
            <a:off x="1954" y="1787"/>
            <a:ext cx="14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公式" r:id="rId3" imgW="393480" imgH="342720" progId="Equation.3">
                    <p:embed/>
                  </p:oleObj>
                </mc:Choice>
                <mc:Fallback>
                  <p:oleObj name="公式" r:id="rId3" imgW="393480" imgH="34272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787"/>
                          <a:ext cx="14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112"/>
            <p:cNvGraphicFramePr>
              <a:graphicFrameLocks noChangeAspect="1"/>
            </p:cNvGraphicFramePr>
            <p:nvPr/>
          </p:nvGraphicFramePr>
          <p:xfrm>
            <a:off x="1440" y="523"/>
            <a:ext cx="8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name="公式" r:id="rId5" imgW="215640" imgH="444240" progId="Equation.3">
                    <p:embed/>
                  </p:oleObj>
                </mc:Choice>
                <mc:Fallback>
                  <p:oleObj name="公式" r:id="rId5" imgW="215640" imgH="4442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23"/>
                          <a:ext cx="8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113"/>
            <p:cNvSpPr>
              <a:spLocks noChangeShapeType="1"/>
            </p:cNvSpPr>
            <p:nvPr/>
          </p:nvSpPr>
          <p:spPr bwMode="auto">
            <a:xfrm>
              <a:off x="2812" y="746"/>
              <a:ext cx="1" cy="11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114"/>
            <p:cNvSpPr>
              <a:spLocks noChangeShapeType="1"/>
            </p:cNvSpPr>
            <p:nvPr/>
          </p:nvSpPr>
          <p:spPr bwMode="auto">
            <a:xfrm>
              <a:off x="2726" y="597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115"/>
            <p:cNvSpPr>
              <a:spLocks noChangeShapeType="1"/>
            </p:cNvSpPr>
            <p:nvPr/>
          </p:nvSpPr>
          <p:spPr bwMode="auto">
            <a:xfrm flipH="1">
              <a:off x="2812" y="597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116"/>
            <p:cNvSpPr>
              <a:spLocks noChangeShapeType="1"/>
            </p:cNvSpPr>
            <p:nvPr/>
          </p:nvSpPr>
          <p:spPr bwMode="auto">
            <a:xfrm flipH="1">
              <a:off x="2726" y="1936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17"/>
            <p:cNvSpPr>
              <a:spLocks noChangeShapeType="1"/>
            </p:cNvSpPr>
            <p:nvPr/>
          </p:nvSpPr>
          <p:spPr bwMode="auto">
            <a:xfrm flipH="1" flipV="1">
              <a:off x="2812" y="1936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118"/>
            <p:cNvSpPr>
              <a:spLocks noChangeShapeType="1"/>
            </p:cNvSpPr>
            <p:nvPr/>
          </p:nvSpPr>
          <p:spPr bwMode="auto">
            <a:xfrm>
              <a:off x="2812" y="111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119"/>
            <p:cNvSpPr>
              <a:spLocks noChangeShapeType="1"/>
            </p:cNvSpPr>
            <p:nvPr/>
          </p:nvSpPr>
          <p:spPr bwMode="auto">
            <a:xfrm flipV="1">
              <a:off x="2812" y="523"/>
              <a:ext cx="944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120"/>
            <p:cNvSpPr>
              <a:spLocks noChangeShapeType="1"/>
            </p:cNvSpPr>
            <p:nvPr/>
          </p:nvSpPr>
          <p:spPr bwMode="auto">
            <a:xfrm>
              <a:off x="2812" y="1713"/>
              <a:ext cx="120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7" name="Object 121"/>
            <p:cNvGraphicFramePr>
              <a:graphicFrameLocks noChangeAspect="1"/>
            </p:cNvGraphicFramePr>
            <p:nvPr/>
          </p:nvGraphicFramePr>
          <p:xfrm>
            <a:off x="1111" y="436"/>
            <a:ext cx="99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公式" r:id="rId7" imgW="1536480" imgH="419040" progId="Equation.3">
                    <p:embed/>
                  </p:oleObj>
                </mc:Choice>
                <mc:Fallback>
                  <p:oleObj name="公式" r:id="rId7" imgW="1536480" imgH="41904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436"/>
                          <a:ext cx="99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1979613" y="3500438"/>
            <a:ext cx="5329237" cy="3024187"/>
            <a:chOff x="1247" y="2157"/>
            <a:chExt cx="3266" cy="1841"/>
          </a:xfrm>
        </p:grpSpPr>
        <p:sp>
          <p:nvSpPr>
            <p:cNvPr id="25610" name="AutoShape 123"/>
            <p:cNvSpPr>
              <a:spLocks noChangeAspect="1" noChangeArrowheads="1"/>
            </p:cNvSpPr>
            <p:nvPr/>
          </p:nvSpPr>
          <p:spPr bwMode="auto">
            <a:xfrm>
              <a:off x="1247" y="2323"/>
              <a:ext cx="3266" cy="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Line 124"/>
            <p:cNvSpPr>
              <a:spLocks noChangeShapeType="1"/>
            </p:cNvSpPr>
            <p:nvPr/>
          </p:nvSpPr>
          <p:spPr bwMode="auto">
            <a:xfrm>
              <a:off x="1531" y="3134"/>
              <a:ext cx="2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25"/>
            <p:cNvSpPr>
              <a:spLocks noChangeShapeType="1"/>
            </p:cNvSpPr>
            <p:nvPr/>
          </p:nvSpPr>
          <p:spPr bwMode="auto">
            <a:xfrm>
              <a:off x="3397" y="2432"/>
              <a:ext cx="0" cy="14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26"/>
            <p:cNvSpPr>
              <a:spLocks noChangeShapeType="1"/>
            </p:cNvSpPr>
            <p:nvPr/>
          </p:nvSpPr>
          <p:spPr bwMode="auto">
            <a:xfrm flipV="1">
              <a:off x="1602" y="2810"/>
              <a:ext cx="2413" cy="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27"/>
            <p:cNvSpPr>
              <a:spLocks noChangeShapeType="1"/>
            </p:cNvSpPr>
            <p:nvPr/>
          </p:nvSpPr>
          <p:spPr bwMode="auto">
            <a:xfrm flipV="1">
              <a:off x="2809" y="3079"/>
              <a:ext cx="1279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28"/>
            <p:cNvSpPr>
              <a:spLocks noChangeShapeType="1"/>
            </p:cNvSpPr>
            <p:nvPr/>
          </p:nvSpPr>
          <p:spPr bwMode="auto">
            <a:xfrm flipV="1">
              <a:off x="2809" y="2485"/>
              <a:ext cx="1278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2" name="Object 129"/>
            <p:cNvGraphicFramePr>
              <a:graphicFrameLocks noChangeAspect="1"/>
            </p:cNvGraphicFramePr>
            <p:nvPr/>
          </p:nvGraphicFramePr>
          <p:xfrm>
            <a:off x="3448" y="3026"/>
            <a:ext cx="103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公式" r:id="rId9" imgW="291960" imgH="317160" progId="Equation.3">
                    <p:embed/>
                  </p:oleObj>
                </mc:Choice>
                <mc:Fallback>
                  <p:oleObj name="公式" r:id="rId9" imgW="291960" imgH="31716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3026"/>
                          <a:ext cx="103" cy="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130"/>
            <p:cNvGraphicFramePr>
              <a:graphicFrameLocks noChangeAspect="1"/>
            </p:cNvGraphicFramePr>
            <p:nvPr/>
          </p:nvGraphicFramePr>
          <p:xfrm>
            <a:off x="1745" y="2485"/>
            <a:ext cx="70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公式" r:id="rId11" imgW="215640" imgH="444240" progId="Equation.3">
                    <p:embed/>
                  </p:oleObj>
                </mc:Choice>
                <mc:Fallback>
                  <p:oleObj name="公式" r:id="rId11" imgW="215640" imgH="44424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485"/>
                          <a:ext cx="70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Line 131"/>
            <p:cNvSpPr>
              <a:spLocks noChangeShapeType="1"/>
            </p:cNvSpPr>
            <p:nvPr/>
          </p:nvSpPr>
          <p:spPr bwMode="auto">
            <a:xfrm>
              <a:off x="2809" y="2647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32"/>
            <p:cNvSpPr>
              <a:spLocks noChangeShapeType="1"/>
            </p:cNvSpPr>
            <p:nvPr/>
          </p:nvSpPr>
          <p:spPr bwMode="auto">
            <a:xfrm>
              <a:off x="2738" y="2539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33"/>
            <p:cNvSpPr>
              <a:spLocks noChangeShapeType="1"/>
            </p:cNvSpPr>
            <p:nvPr/>
          </p:nvSpPr>
          <p:spPr bwMode="auto">
            <a:xfrm flipH="1">
              <a:off x="2809" y="2539"/>
              <a:ext cx="71" cy="1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34"/>
            <p:cNvSpPr>
              <a:spLocks noChangeShapeType="1"/>
            </p:cNvSpPr>
            <p:nvPr/>
          </p:nvSpPr>
          <p:spPr bwMode="auto">
            <a:xfrm flipH="1">
              <a:off x="2738" y="3511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35"/>
            <p:cNvSpPr>
              <a:spLocks noChangeShapeType="1"/>
            </p:cNvSpPr>
            <p:nvPr/>
          </p:nvSpPr>
          <p:spPr bwMode="auto">
            <a:xfrm flipH="1" flipV="1">
              <a:off x="2809" y="3511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36"/>
            <p:cNvSpPr>
              <a:spLocks noChangeShapeType="1"/>
            </p:cNvSpPr>
            <p:nvPr/>
          </p:nvSpPr>
          <p:spPr bwMode="auto">
            <a:xfrm>
              <a:off x="2880" y="291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137"/>
            <p:cNvSpPr>
              <a:spLocks noChangeShapeType="1"/>
            </p:cNvSpPr>
            <p:nvPr/>
          </p:nvSpPr>
          <p:spPr bwMode="auto">
            <a:xfrm flipV="1">
              <a:off x="2099" y="2971"/>
              <a:ext cx="1279" cy="9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38"/>
            <p:cNvSpPr>
              <a:spLocks noChangeShapeType="1"/>
            </p:cNvSpPr>
            <p:nvPr/>
          </p:nvSpPr>
          <p:spPr bwMode="auto">
            <a:xfrm flipH="1" flipV="1">
              <a:off x="1815" y="2647"/>
              <a:ext cx="1563" cy="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139"/>
            <p:cNvSpPr>
              <a:spLocks noChangeShapeType="1"/>
            </p:cNvSpPr>
            <p:nvPr/>
          </p:nvSpPr>
          <p:spPr bwMode="auto">
            <a:xfrm>
              <a:off x="1815" y="2647"/>
              <a:ext cx="994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40"/>
            <p:cNvSpPr>
              <a:spLocks noChangeShapeType="1"/>
            </p:cNvSpPr>
            <p:nvPr/>
          </p:nvSpPr>
          <p:spPr bwMode="auto">
            <a:xfrm flipV="1">
              <a:off x="2099" y="3403"/>
              <a:ext cx="710" cy="5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4" name="Object 141"/>
            <p:cNvGraphicFramePr>
              <a:graphicFrameLocks noChangeAspect="1"/>
            </p:cNvGraphicFramePr>
            <p:nvPr/>
          </p:nvGraphicFramePr>
          <p:xfrm>
            <a:off x="2893" y="2157"/>
            <a:ext cx="104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公式" r:id="rId12" imgW="1536480" imgH="419040" progId="Equation.3">
                    <p:embed/>
                  </p:oleObj>
                </mc:Choice>
                <mc:Fallback>
                  <p:oleObj name="公式" r:id="rId12" imgW="1536480" imgH="41904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2157"/>
                          <a:ext cx="104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19250" y="3213100"/>
          <a:ext cx="3289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3" imgW="3288960" imgH="1079280" progId="Equation.3">
                  <p:embed/>
                </p:oleObj>
              </mc:Choice>
              <mc:Fallback>
                <p:oleObj name="公式" r:id="rId3" imgW="328896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3289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19250" y="1916113"/>
          <a:ext cx="57277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5" imgW="5727600" imgH="1041120" progId="Equation.3">
                  <p:embed/>
                </p:oleObj>
              </mc:Choice>
              <mc:Fallback>
                <p:oleObj name="公式" r:id="rId5" imgW="572760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572770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39975" y="692150"/>
          <a:ext cx="43053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7" imgW="4305240" imgH="1041120" progId="Equation.3">
                  <p:embed/>
                </p:oleObj>
              </mc:Choice>
              <mc:Fallback>
                <p:oleObj name="公式" r:id="rId7" imgW="430524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92150"/>
                        <a:ext cx="43053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1944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于是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908175" y="4508500"/>
          <a:ext cx="2016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公式" r:id="rId9" imgW="2019240" imgH="393480" progId="Equation.3">
                  <p:embed/>
                </p:oleObj>
              </mc:Choice>
              <mc:Fallback>
                <p:oleObj name="公式" r:id="rId9" imgW="2019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08500"/>
                        <a:ext cx="2016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900113" y="42926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284663" y="458152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11" imgW="1346040" imgH="393480" progId="Equation.3">
                  <p:embed/>
                </p:oleObj>
              </mc:Choice>
              <mc:Fallback>
                <p:oleObj name="公式" r:id="rId11" imgW="13460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476375" y="5157788"/>
          <a:ext cx="2082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公式" r:id="rId13" imgW="2082600" imgH="965160" progId="Equation.3">
                  <p:embed/>
                </p:oleObj>
              </mc:Choice>
              <mc:Fallback>
                <p:oleObj name="公式" r:id="rId13" imgW="208260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2082800" cy="962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24300" y="53736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(</a:t>
            </a:r>
            <a:r>
              <a:rPr lang="zh-CN" altLang="en-US" sz="3600" b="1"/>
              <a:t>高斯公式</a:t>
            </a:r>
            <a:r>
              <a:rPr lang="en-US" altLang="zh-CN" sz="3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/>
      <p:bldP spid="184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27088" y="29972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另外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908175" y="3068638"/>
          <a:ext cx="5511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公式" r:id="rId3" imgW="5511600" imgH="444240" progId="Equation.3">
                  <p:embed/>
                </p:oleObj>
              </mc:Choice>
              <mc:Fallback>
                <p:oleObj name="公式" r:id="rId3" imgW="55116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55118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971550" y="3644900"/>
          <a:ext cx="455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公式" r:id="rId5" imgW="4559040" imgH="952200" progId="Equation.3">
                  <p:embed/>
                </p:oleObj>
              </mc:Choice>
              <mc:Fallback>
                <p:oleObj name="公式" r:id="rId5" imgW="455904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455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95288" y="4868863"/>
          <a:ext cx="46085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公式" r:id="rId7" imgW="5016240" imgH="520560" progId="Equation.3">
                  <p:embed/>
                </p:oleObj>
              </mc:Choice>
              <mc:Fallback>
                <p:oleObj name="公式" r:id="rId7" imgW="5016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46085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076825" y="4868863"/>
          <a:ext cx="3095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公式" r:id="rId9" imgW="3276360" imgH="457200" progId="Equation.3">
                  <p:embed/>
                </p:oleObj>
              </mc:Choice>
              <mc:Fallback>
                <p:oleObj name="公式" r:id="rId9" imgW="3276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68863"/>
                        <a:ext cx="3095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971550" y="5734050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公式" r:id="rId11" imgW="2133360" imgH="507960" progId="Equation.3">
                  <p:embed/>
                </p:oleObj>
              </mc:Choice>
              <mc:Fallback>
                <p:oleObj name="公式" r:id="rId11" imgW="21333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1336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348038" y="55895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(</a:t>
            </a:r>
            <a:r>
              <a:rPr lang="zh-CN" altLang="en-US" sz="3600" b="1"/>
              <a:t>牛顿公式</a:t>
            </a:r>
            <a:r>
              <a:rPr lang="en-US" altLang="zh-CN" sz="3600" b="1"/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7450" y="0"/>
            <a:ext cx="7416800" cy="2951163"/>
            <a:chOff x="748" y="0"/>
            <a:chExt cx="4672" cy="1859"/>
          </a:xfrm>
        </p:grpSpPr>
        <p:sp>
          <p:nvSpPr>
            <p:cNvPr id="27669" name="AutoShape 12"/>
            <p:cNvSpPr>
              <a:spLocks noChangeAspect="1" noChangeArrowheads="1"/>
            </p:cNvSpPr>
            <p:nvPr/>
          </p:nvSpPr>
          <p:spPr bwMode="auto">
            <a:xfrm>
              <a:off x="748" y="0"/>
              <a:ext cx="4672" cy="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>
              <a:off x="909" y="992"/>
              <a:ext cx="4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14"/>
            <p:cNvSpPr>
              <a:spLocks noChangeShapeType="1"/>
            </p:cNvSpPr>
            <p:nvPr/>
          </p:nvSpPr>
          <p:spPr bwMode="auto">
            <a:xfrm>
              <a:off x="2835" y="436"/>
              <a:ext cx="8" cy="1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5"/>
            <p:cNvSpPr>
              <a:spLocks noChangeShapeType="1"/>
            </p:cNvSpPr>
            <p:nvPr/>
          </p:nvSpPr>
          <p:spPr bwMode="auto">
            <a:xfrm>
              <a:off x="2197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>
              <a:off x="1070" y="992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17"/>
            <p:cNvSpPr>
              <a:spLocks noChangeShapeType="1"/>
            </p:cNvSpPr>
            <p:nvPr/>
          </p:nvSpPr>
          <p:spPr bwMode="auto">
            <a:xfrm>
              <a:off x="3648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18"/>
            <p:cNvSpPr>
              <a:spLocks noChangeShapeType="1"/>
            </p:cNvSpPr>
            <p:nvPr/>
          </p:nvSpPr>
          <p:spPr bwMode="auto">
            <a:xfrm>
              <a:off x="4614" y="992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19"/>
            <p:cNvSpPr>
              <a:spLocks noChangeShapeType="1"/>
            </p:cNvSpPr>
            <p:nvPr/>
          </p:nvSpPr>
          <p:spPr bwMode="auto">
            <a:xfrm flipH="1">
              <a:off x="1070" y="1239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0"/>
            <p:cNvSpPr>
              <a:spLocks noChangeShapeType="1"/>
            </p:cNvSpPr>
            <p:nvPr/>
          </p:nvSpPr>
          <p:spPr bwMode="auto">
            <a:xfrm>
              <a:off x="1875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 flipH="1">
              <a:off x="2197" y="123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2"/>
            <p:cNvSpPr>
              <a:spLocks noChangeShapeType="1"/>
            </p:cNvSpPr>
            <p:nvPr/>
          </p:nvSpPr>
          <p:spPr bwMode="auto">
            <a:xfrm>
              <a:off x="2519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23"/>
            <p:cNvSpPr>
              <a:spLocks noChangeShapeType="1"/>
            </p:cNvSpPr>
            <p:nvPr/>
          </p:nvSpPr>
          <p:spPr bwMode="auto">
            <a:xfrm flipH="1" flipV="1">
              <a:off x="2842" y="1239"/>
              <a:ext cx="3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24"/>
            <p:cNvSpPr>
              <a:spLocks noChangeShapeType="1"/>
            </p:cNvSpPr>
            <p:nvPr/>
          </p:nvSpPr>
          <p:spPr bwMode="auto">
            <a:xfrm>
              <a:off x="3325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25"/>
            <p:cNvSpPr>
              <a:spLocks noChangeShapeType="1"/>
            </p:cNvSpPr>
            <p:nvPr/>
          </p:nvSpPr>
          <p:spPr bwMode="auto">
            <a:xfrm flipH="1">
              <a:off x="3648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26"/>
            <p:cNvSpPr>
              <a:spLocks noChangeShapeType="1"/>
            </p:cNvSpPr>
            <p:nvPr/>
          </p:nvSpPr>
          <p:spPr bwMode="auto">
            <a:xfrm>
              <a:off x="4130" y="1239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27"/>
            <p:cNvSpPr>
              <a:spLocks noChangeShapeType="1"/>
            </p:cNvSpPr>
            <p:nvPr/>
          </p:nvSpPr>
          <p:spPr bwMode="auto">
            <a:xfrm flipH="1">
              <a:off x="1070" y="1487"/>
              <a:ext cx="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28"/>
            <p:cNvSpPr>
              <a:spLocks noChangeShapeType="1"/>
            </p:cNvSpPr>
            <p:nvPr/>
          </p:nvSpPr>
          <p:spPr bwMode="auto">
            <a:xfrm>
              <a:off x="2037" y="1487"/>
              <a:ext cx="8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29"/>
            <p:cNvSpPr>
              <a:spLocks noChangeShapeType="1"/>
            </p:cNvSpPr>
            <p:nvPr/>
          </p:nvSpPr>
          <p:spPr bwMode="auto">
            <a:xfrm flipH="1">
              <a:off x="2842" y="1487"/>
              <a:ext cx="6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30"/>
            <p:cNvSpPr>
              <a:spLocks noChangeShapeType="1"/>
            </p:cNvSpPr>
            <p:nvPr/>
          </p:nvSpPr>
          <p:spPr bwMode="auto">
            <a:xfrm>
              <a:off x="3648" y="1487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55" name="Object 31"/>
            <p:cNvGraphicFramePr>
              <a:graphicFrameLocks noChangeAspect="1"/>
            </p:cNvGraphicFramePr>
            <p:nvPr/>
          </p:nvGraphicFramePr>
          <p:xfrm>
            <a:off x="909" y="743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公式" r:id="rId13" imgW="266400" imgH="355320" progId="Equation.3">
                    <p:embed/>
                  </p:oleObj>
                </mc:Choice>
                <mc:Fallback>
                  <p:oleObj name="公式" r:id="rId13" imgW="266400" imgH="355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743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32"/>
            <p:cNvGraphicFramePr>
              <a:graphicFrameLocks noChangeAspect="1"/>
            </p:cNvGraphicFramePr>
            <p:nvPr/>
          </p:nvGraphicFramePr>
          <p:xfrm>
            <a:off x="4453" y="743"/>
            <a:ext cx="2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5" name="公式" r:id="rId15" imgW="355320" imgH="368280" progId="Equation.3">
                    <p:embed/>
                  </p:oleObj>
                </mc:Choice>
                <mc:Fallback>
                  <p:oleObj name="公式" r:id="rId15" imgW="355320" imgH="3682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743"/>
                          <a:ext cx="26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33"/>
            <p:cNvGraphicFramePr>
              <a:graphicFrameLocks noChangeAspect="1"/>
            </p:cNvGraphicFramePr>
            <p:nvPr/>
          </p:nvGraphicFramePr>
          <p:xfrm>
            <a:off x="2037" y="743"/>
            <a:ext cx="2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公式" r:id="rId17" imgW="304560" imgH="317160" progId="Equation.3">
                    <p:embed/>
                  </p:oleObj>
                </mc:Choice>
                <mc:Fallback>
                  <p:oleObj name="公式" r:id="rId17" imgW="30456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743"/>
                          <a:ext cx="2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34"/>
            <p:cNvGraphicFramePr>
              <a:graphicFrameLocks noChangeAspect="1"/>
            </p:cNvGraphicFramePr>
            <p:nvPr/>
          </p:nvGraphicFramePr>
          <p:xfrm>
            <a:off x="3486" y="743"/>
            <a:ext cx="28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公式" r:id="rId19" imgW="393480" imgH="342720" progId="Equation.3">
                    <p:embed/>
                  </p:oleObj>
                </mc:Choice>
                <mc:Fallback>
                  <p:oleObj name="公式" r:id="rId19" imgW="393480" imgH="342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743"/>
                          <a:ext cx="28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35"/>
            <p:cNvGraphicFramePr>
              <a:graphicFrameLocks noChangeAspect="1"/>
            </p:cNvGraphicFramePr>
            <p:nvPr/>
          </p:nvGraphicFramePr>
          <p:xfrm>
            <a:off x="1553" y="1116"/>
            <a:ext cx="19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8" name="公式" r:id="rId21" imgW="279360" imgH="241200" progId="Equation.3">
                    <p:embed/>
                  </p:oleObj>
                </mc:Choice>
                <mc:Fallback>
                  <p:oleObj name="公式" r:id="rId21" imgW="27936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116"/>
                          <a:ext cx="19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36"/>
            <p:cNvGraphicFramePr>
              <a:graphicFrameLocks noChangeAspect="1"/>
            </p:cNvGraphicFramePr>
            <p:nvPr/>
          </p:nvGraphicFramePr>
          <p:xfrm>
            <a:off x="3970" y="1116"/>
            <a:ext cx="25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9" name="公式" r:id="rId23" imgW="368280" imgH="342720" progId="Equation.3">
                    <p:embed/>
                  </p:oleObj>
                </mc:Choice>
                <mc:Fallback>
                  <p:oleObj name="公式" r:id="rId23" imgW="368280" imgH="342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1116"/>
                          <a:ext cx="25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37"/>
            <p:cNvGraphicFramePr>
              <a:graphicFrameLocks noChangeAspect="1"/>
            </p:cNvGraphicFramePr>
            <p:nvPr/>
          </p:nvGraphicFramePr>
          <p:xfrm>
            <a:off x="2359" y="1116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0" name="公式" r:id="rId25" imgW="291960" imgH="317160" progId="Equation.3">
                    <p:embed/>
                  </p:oleObj>
                </mc:Choice>
                <mc:Fallback>
                  <p:oleObj name="公式" r:id="rId25" imgW="29196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1116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38"/>
            <p:cNvGraphicFramePr>
              <a:graphicFrameLocks noChangeAspect="1"/>
            </p:cNvGraphicFramePr>
            <p:nvPr/>
          </p:nvGraphicFramePr>
          <p:xfrm>
            <a:off x="3164" y="1116"/>
            <a:ext cx="28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1" name="公式" r:id="rId27" imgW="380880" imgH="342720" progId="Equation.3">
                    <p:embed/>
                  </p:oleObj>
                </mc:Choice>
                <mc:Fallback>
                  <p:oleObj name="公式" r:id="rId27" imgW="380880" imgH="3427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116"/>
                          <a:ext cx="28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39"/>
            <p:cNvGraphicFramePr>
              <a:graphicFrameLocks noChangeAspect="1"/>
            </p:cNvGraphicFramePr>
            <p:nvPr/>
          </p:nvGraphicFramePr>
          <p:xfrm>
            <a:off x="1875" y="136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2" name="公式" r:id="rId29" imgW="241200" imgH="241200" progId="Equation.3">
                    <p:embed/>
                  </p:oleObj>
                </mc:Choice>
                <mc:Fallback>
                  <p:oleObj name="公式" r:id="rId29" imgW="24120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1363"/>
                          <a:ext cx="1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40"/>
            <p:cNvGraphicFramePr>
              <a:graphicFrameLocks noChangeAspect="1"/>
            </p:cNvGraphicFramePr>
            <p:nvPr/>
          </p:nvGraphicFramePr>
          <p:xfrm>
            <a:off x="3486" y="1363"/>
            <a:ext cx="2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3" name="公式" r:id="rId31" imgW="342720" imgH="342720" progId="Equation.3">
                    <p:embed/>
                  </p:oleObj>
                </mc:Choice>
                <mc:Fallback>
                  <p:oleObj name="公式" r:id="rId31" imgW="342720" imgH="3427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1363"/>
                          <a:ext cx="21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41"/>
            <p:cNvGraphicFramePr>
              <a:graphicFrameLocks noChangeAspect="1"/>
            </p:cNvGraphicFramePr>
            <p:nvPr/>
          </p:nvGraphicFramePr>
          <p:xfrm>
            <a:off x="2843" y="743"/>
            <a:ext cx="23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公式" r:id="rId33" imgW="253800" imgH="330120" progId="Equation.3">
                    <p:embed/>
                  </p:oleObj>
                </mc:Choice>
                <mc:Fallback>
                  <p:oleObj name="公式" r:id="rId33" imgW="253800" imgH="3301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743"/>
                          <a:ext cx="23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692275" y="342900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2987675" y="1268413"/>
            <a:ext cx="388937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4859338" y="2276475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1835150" y="1268413"/>
            <a:ext cx="3097213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932363" y="1268413"/>
            <a:ext cx="237490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692275" y="3500438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A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643438" y="40481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C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019925" y="3716338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B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140200" y="357346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C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1835150" y="2924175"/>
            <a:ext cx="30241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4716463" y="2924175"/>
            <a:ext cx="25923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003800" y="23495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●</a:t>
            </a:r>
            <a:r>
              <a:rPr lang="zh-CN" altLang="en-US" sz="3600" b="1"/>
              <a:t>符号规定：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720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F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x&gt;0;Q</a:t>
            </a:r>
            <a:r>
              <a:rPr lang="zh-CN" altLang="en-US" sz="3600" b="1"/>
              <a:t>在</a:t>
            </a:r>
            <a:r>
              <a:rPr lang="en-US" altLang="zh-CN" sz="3600" b="1"/>
              <a:t>F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x&lt;0.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71550" y="2060575"/>
            <a:ext cx="5832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</a:t>
            </a:r>
            <a:r>
              <a:rPr lang="zh-CN" altLang="zh-CN" sz="3600" b="1"/>
              <a:t>′</a:t>
            </a:r>
            <a:r>
              <a:rPr lang="zh-CN" altLang="en-US" sz="3600" b="1"/>
              <a:t>在</a:t>
            </a:r>
            <a:r>
              <a:rPr lang="en-US" altLang="zh-CN" sz="3600" b="1"/>
              <a:t>F </a:t>
            </a:r>
            <a:r>
              <a:rPr lang="zh-CN" altLang="zh-CN" sz="3600" b="1"/>
              <a:t>′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 </a:t>
            </a:r>
            <a:r>
              <a:rPr lang="zh-CN" altLang="zh-CN" sz="3600" b="1"/>
              <a:t>′</a:t>
            </a:r>
            <a:r>
              <a:rPr lang="en-US" altLang="zh-CN" sz="3600" b="1"/>
              <a:t> &lt;0;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 </a:t>
            </a:r>
            <a:r>
              <a:rPr lang="zh-CN" altLang="zh-CN" sz="3600" b="1"/>
              <a:t>′</a:t>
            </a:r>
            <a:r>
              <a:rPr lang="zh-CN" altLang="en-US" sz="3600" b="1"/>
              <a:t>在</a:t>
            </a:r>
            <a:r>
              <a:rPr lang="en-US" altLang="zh-CN" sz="3600" b="1"/>
              <a:t>F </a:t>
            </a:r>
            <a:r>
              <a:rPr lang="zh-CN" altLang="zh-CN" sz="3600" b="1"/>
              <a:t>′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 </a:t>
            </a:r>
            <a:r>
              <a:rPr lang="zh-CN" altLang="zh-CN" sz="3600" b="1"/>
              <a:t>′</a:t>
            </a:r>
            <a:r>
              <a:rPr lang="en-US" altLang="zh-CN" sz="3600" b="1"/>
              <a:t> &gt;0.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84213" y="2852738"/>
            <a:ext cx="8459787" cy="3529012"/>
            <a:chOff x="1012" y="-486"/>
            <a:chExt cx="4539" cy="2038"/>
          </a:xfrm>
        </p:grpSpPr>
        <p:sp>
          <p:nvSpPr>
            <p:cNvPr id="28689" name="AutoShape 6"/>
            <p:cNvSpPr>
              <a:spLocks noChangeAspect="1" noChangeArrowheads="1"/>
            </p:cNvSpPr>
            <p:nvPr/>
          </p:nvSpPr>
          <p:spPr bwMode="auto">
            <a:xfrm>
              <a:off x="1012" y="-486"/>
              <a:ext cx="4539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Line 7"/>
            <p:cNvSpPr>
              <a:spLocks noChangeShapeType="1"/>
            </p:cNvSpPr>
            <p:nvPr/>
          </p:nvSpPr>
          <p:spPr bwMode="auto">
            <a:xfrm>
              <a:off x="1168" y="601"/>
              <a:ext cx="4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8"/>
            <p:cNvSpPr>
              <a:spLocks noChangeShapeType="1"/>
            </p:cNvSpPr>
            <p:nvPr/>
          </p:nvSpPr>
          <p:spPr bwMode="auto">
            <a:xfrm>
              <a:off x="2734" y="601"/>
              <a:ext cx="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9"/>
            <p:cNvSpPr>
              <a:spLocks noChangeShapeType="1"/>
            </p:cNvSpPr>
            <p:nvPr/>
          </p:nvSpPr>
          <p:spPr bwMode="auto">
            <a:xfrm>
              <a:off x="1325" y="601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0"/>
            <p:cNvSpPr>
              <a:spLocks noChangeShapeType="1"/>
            </p:cNvSpPr>
            <p:nvPr/>
          </p:nvSpPr>
          <p:spPr bwMode="auto">
            <a:xfrm>
              <a:off x="2108" y="601"/>
              <a:ext cx="1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1"/>
            <p:cNvSpPr>
              <a:spLocks noChangeShapeType="1"/>
            </p:cNvSpPr>
            <p:nvPr/>
          </p:nvSpPr>
          <p:spPr bwMode="auto">
            <a:xfrm>
              <a:off x="4768" y="601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12"/>
            <p:cNvSpPr>
              <a:spLocks noChangeShapeType="1"/>
            </p:cNvSpPr>
            <p:nvPr/>
          </p:nvSpPr>
          <p:spPr bwMode="auto">
            <a:xfrm flipH="1">
              <a:off x="2108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>
              <a:off x="3047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14"/>
            <p:cNvSpPr>
              <a:spLocks noChangeShapeType="1"/>
            </p:cNvSpPr>
            <p:nvPr/>
          </p:nvSpPr>
          <p:spPr bwMode="auto">
            <a:xfrm flipH="1">
              <a:off x="2734" y="737"/>
              <a:ext cx="3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15"/>
            <p:cNvSpPr>
              <a:spLocks noChangeShapeType="1"/>
            </p:cNvSpPr>
            <p:nvPr/>
          </p:nvSpPr>
          <p:spPr bwMode="auto">
            <a:xfrm>
              <a:off x="3203" y="737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16"/>
            <p:cNvSpPr>
              <a:spLocks noChangeShapeType="1"/>
            </p:cNvSpPr>
            <p:nvPr/>
          </p:nvSpPr>
          <p:spPr bwMode="auto">
            <a:xfrm flipH="1" flipV="1">
              <a:off x="2108" y="7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7"/>
            <p:cNvSpPr>
              <a:spLocks noChangeShapeType="1"/>
            </p:cNvSpPr>
            <p:nvPr/>
          </p:nvSpPr>
          <p:spPr bwMode="auto">
            <a:xfrm>
              <a:off x="2577" y="737"/>
              <a:ext cx="15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flipH="1">
              <a:off x="3673" y="873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9"/>
            <p:cNvSpPr>
              <a:spLocks noChangeShapeType="1"/>
            </p:cNvSpPr>
            <p:nvPr/>
          </p:nvSpPr>
          <p:spPr bwMode="auto">
            <a:xfrm flipV="1">
              <a:off x="4455" y="872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20"/>
            <p:cNvSpPr>
              <a:spLocks noChangeShapeType="1"/>
            </p:cNvSpPr>
            <p:nvPr/>
          </p:nvSpPr>
          <p:spPr bwMode="auto">
            <a:xfrm flipH="1">
              <a:off x="1325" y="1144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21"/>
            <p:cNvSpPr>
              <a:spLocks noChangeShapeType="1"/>
            </p:cNvSpPr>
            <p:nvPr/>
          </p:nvSpPr>
          <p:spPr bwMode="auto">
            <a:xfrm>
              <a:off x="2421" y="1144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22"/>
            <p:cNvSpPr>
              <a:spLocks noChangeShapeType="1"/>
            </p:cNvSpPr>
            <p:nvPr/>
          </p:nvSpPr>
          <p:spPr bwMode="auto">
            <a:xfrm flipH="1">
              <a:off x="1325" y="1280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23"/>
            <p:cNvSpPr>
              <a:spLocks noChangeShapeType="1"/>
            </p:cNvSpPr>
            <p:nvPr/>
          </p:nvSpPr>
          <p:spPr bwMode="auto">
            <a:xfrm>
              <a:off x="2734" y="1280"/>
              <a:ext cx="20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74" name="Object 24"/>
            <p:cNvGraphicFramePr>
              <a:graphicFrameLocks noChangeAspect="1"/>
            </p:cNvGraphicFramePr>
            <p:nvPr/>
          </p:nvGraphicFramePr>
          <p:xfrm>
            <a:off x="1168" y="32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公式" r:id="rId3" imgW="266400" imgH="355320" progId="Equation.3">
                    <p:embed/>
                  </p:oleObj>
                </mc:Choice>
                <mc:Fallback>
                  <p:oleObj name="公式" r:id="rId3" imgW="266400" imgH="3553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29"/>
                          <a:ext cx="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25"/>
            <p:cNvGraphicFramePr>
              <a:graphicFrameLocks noChangeAspect="1"/>
            </p:cNvGraphicFramePr>
            <p:nvPr/>
          </p:nvGraphicFramePr>
          <p:xfrm>
            <a:off x="2577" y="329"/>
            <a:ext cx="26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公式" r:id="rId5" imgW="355320" imgH="368280" progId="Equation.3">
                    <p:embed/>
                  </p:oleObj>
                </mc:Choice>
                <mc:Fallback>
                  <p:oleObj name="公式" r:id="rId5" imgW="355320" imgH="3682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329"/>
                          <a:ext cx="26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26"/>
            <p:cNvGraphicFramePr>
              <a:graphicFrameLocks noChangeAspect="1"/>
            </p:cNvGraphicFramePr>
            <p:nvPr/>
          </p:nvGraphicFramePr>
          <p:xfrm>
            <a:off x="4612" y="329"/>
            <a:ext cx="22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公式" r:id="rId7" imgW="304560" imgH="317160" progId="Equation.3">
                    <p:embed/>
                  </p:oleObj>
                </mc:Choice>
                <mc:Fallback>
                  <p:oleObj name="公式" r:id="rId7" imgW="3045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329"/>
                          <a:ext cx="22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27"/>
            <p:cNvGraphicFramePr>
              <a:graphicFrameLocks noChangeAspect="1"/>
            </p:cNvGraphicFramePr>
            <p:nvPr/>
          </p:nvGraphicFramePr>
          <p:xfrm>
            <a:off x="1951" y="329"/>
            <a:ext cx="2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name="公式" r:id="rId9" imgW="393480" imgH="342720" progId="Equation.3">
                    <p:embed/>
                  </p:oleObj>
                </mc:Choice>
                <mc:Fallback>
                  <p:oleObj name="公式" r:id="rId9" imgW="393480" imgH="3427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29"/>
                          <a:ext cx="2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28"/>
            <p:cNvGraphicFramePr>
              <a:graphicFrameLocks noChangeAspect="1"/>
            </p:cNvGraphicFramePr>
            <p:nvPr/>
          </p:nvGraphicFramePr>
          <p:xfrm>
            <a:off x="2577" y="1144"/>
            <a:ext cx="19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公式" r:id="rId11" imgW="279360" imgH="241200" progId="Equation.3">
                    <p:embed/>
                  </p:oleObj>
                </mc:Choice>
                <mc:Fallback>
                  <p:oleObj name="公式" r:id="rId11" imgW="2793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144"/>
                          <a:ext cx="19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29"/>
            <p:cNvGraphicFramePr>
              <a:graphicFrameLocks noChangeAspect="1"/>
            </p:cNvGraphicFramePr>
            <p:nvPr/>
          </p:nvGraphicFramePr>
          <p:xfrm>
            <a:off x="2421" y="601"/>
            <a:ext cx="2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公式" r:id="rId13" imgW="368280" imgH="342720" progId="Equation.3">
                    <p:embed/>
                  </p:oleObj>
                </mc:Choice>
                <mc:Fallback>
                  <p:oleObj name="公式" r:id="rId13" imgW="368280" imgH="3427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601"/>
                          <a:ext cx="24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30"/>
            <p:cNvGraphicFramePr>
              <a:graphicFrameLocks noChangeAspect="1"/>
            </p:cNvGraphicFramePr>
            <p:nvPr/>
          </p:nvGraphicFramePr>
          <p:xfrm>
            <a:off x="4142" y="737"/>
            <a:ext cx="38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9" name="公式" r:id="rId15" imgW="672840" imgH="317160" progId="Equation.3">
                    <p:embed/>
                  </p:oleObj>
                </mc:Choice>
                <mc:Fallback>
                  <p:oleObj name="公式" r:id="rId15" imgW="672840" imgH="3171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737"/>
                          <a:ext cx="38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31"/>
            <p:cNvGraphicFramePr>
              <a:graphicFrameLocks noChangeAspect="1"/>
            </p:cNvGraphicFramePr>
            <p:nvPr/>
          </p:nvGraphicFramePr>
          <p:xfrm>
            <a:off x="2734" y="873"/>
            <a:ext cx="43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公式" r:id="rId17" imgW="761760" imgH="342720" progId="Equation.3">
                    <p:embed/>
                  </p:oleObj>
                </mc:Choice>
                <mc:Fallback>
                  <p:oleObj name="公式" r:id="rId17" imgW="761760" imgH="3427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873"/>
                          <a:ext cx="43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32"/>
            <p:cNvGraphicFramePr>
              <a:graphicFrameLocks noChangeAspect="1"/>
            </p:cNvGraphicFramePr>
            <p:nvPr/>
          </p:nvGraphicFramePr>
          <p:xfrm>
            <a:off x="2264" y="1009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公式" r:id="rId19" imgW="241200" imgH="241200" progId="Equation.3">
                    <p:embed/>
                  </p:oleObj>
                </mc:Choice>
                <mc:Fallback>
                  <p:oleObj name="公式" r:id="rId19" imgW="2412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009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33"/>
            <p:cNvGraphicFramePr>
              <a:graphicFrameLocks noChangeAspect="1"/>
            </p:cNvGraphicFramePr>
            <p:nvPr/>
          </p:nvGraphicFramePr>
          <p:xfrm>
            <a:off x="2931" y="601"/>
            <a:ext cx="44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公式" r:id="rId21" imgW="723600" imgH="342720" progId="Equation.3">
                    <p:embed/>
                  </p:oleObj>
                </mc:Choice>
                <mc:Fallback>
                  <p:oleObj name="公式" r:id="rId21" imgW="723600" imgH="3427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601"/>
                          <a:ext cx="44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Line 34"/>
            <p:cNvSpPr>
              <a:spLocks noChangeShapeType="1"/>
            </p:cNvSpPr>
            <p:nvPr/>
          </p:nvSpPr>
          <p:spPr bwMode="auto">
            <a:xfrm>
              <a:off x="3673" y="57"/>
              <a:ext cx="1" cy="12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35"/>
            <p:cNvSpPr>
              <a:spLocks noChangeShapeType="1"/>
            </p:cNvSpPr>
            <p:nvPr/>
          </p:nvSpPr>
          <p:spPr bwMode="auto">
            <a:xfrm flipH="1">
              <a:off x="3516" y="1280"/>
              <a:ext cx="157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36"/>
            <p:cNvSpPr>
              <a:spLocks noChangeShapeType="1"/>
            </p:cNvSpPr>
            <p:nvPr/>
          </p:nvSpPr>
          <p:spPr bwMode="auto">
            <a:xfrm>
              <a:off x="3673" y="1280"/>
              <a:ext cx="156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37"/>
            <p:cNvSpPr>
              <a:spLocks noChangeShapeType="1"/>
            </p:cNvSpPr>
            <p:nvPr/>
          </p:nvSpPr>
          <p:spPr bwMode="auto">
            <a:xfrm>
              <a:off x="3516" y="-78"/>
              <a:ext cx="157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38"/>
            <p:cNvSpPr>
              <a:spLocks noChangeShapeType="1"/>
            </p:cNvSpPr>
            <p:nvPr/>
          </p:nvSpPr>
          <p:spPr bwMode="auto">
            <a:xfrm flipH="1">
              <a:off x="3673" y="-78"/>
              <a:ext cx="156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4" name="Object 39"/>
            <p:cNvGraphicFramePr>
              <a:graphicFrameLocks noChangeAspect="1"/>
            </p:cNvGraphicFramePr>
            <p:nvPr/>
          </p:nvGraphicFramePr>
          <p:xfrm>
            <a:off x="3360" y="329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公式" r:id="rId23" imgW="253800" imgH="330120" progId="Equation.3">
                    <p:embed/>
                  </p:oleObj>
                </mc:Choice>
                <mc:Fallback>
                  <p:oleObj name="公式" r:id="rId23" imgW="25380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9"/>
                          <a:ext cx="22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58888" y="692150"/>
          <a:ext cx="520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3" imgW="5206680" imgH="457200" progId="Equation.3">
                  <p:embed/>
                </p:oleObj>
              </mc:Choice>
              <mc:Fallback>
                <p:oleObj name="公式" r:id="rId3" imgW="52066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92150"/>
                        <a:ext cx="520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258888" y="1557338"/>
          <a:ext cx="612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5" imgW="6375240" imgH="457200" progId="Equation.3">
                  <p:embed/>
                </p:oleObj>
              </mc:Choice>
              <mc:Fallback>
                <p:oleObj name="公式" r:id="rId5" imgW="63752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612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3240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横向放大率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258888" y="2924175"/>
          <a:ext cx="52562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7" imgW="4330440" imgH="1002960" progId="Equation.3">
                  <p:embed/>
                </p:oleObj>
              </mc:Choice>
              <mc:Fallback>
                <p:oleObj name="公式" r:id="rId7" imgW="433044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525621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187450" y="4221163"/>
          <a:ext cx="61642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9" imgW="5079960" imgH="1041120" progId="Equation.3">
                  <p:embed/>
                </p:oleObj>
              </mc:Choice>
              <mc:Fallback>
                <p:oleObj name="公式" r:id="rId9" imgW="50799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61642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827088" y="5516563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薄透镜：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42988" y="549275"/>
          <a:ext cx="4464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3" imgW="4470120" imgH="482400" progId="Equation.3">
                  <p:embed/>
                </p:oleObj>
              </mc:Choice>
              <mc:Fallback>
                <p:oleObj name="公式" r:id="rId3" imgW="447012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4464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042988" y="1268413"/>
          <a:ext cx="70881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公式" r:id="rId5" imgW="5841720" imgH="1066680" progId="Equation.3">
                  <p:embed/>
                </p:oleObj>
              </mc:Choice>
              <mc:Fallback>
                <p:oleObj name="公式" r:id="rId5" imgW="584172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708818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042988" y="2636838"/>
          <a:ext cx="7129462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7" imgW="6324480" imgH="1460160" progId="Equation.3">
                  <p:embed/>
                </p:oleObj>
              </mc:Choice>
              <mc:Fallback>
                <p:oleObj name="公式" r:id="rId7" imgW="6324480" imgH="1460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7129462" cy="16398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016000" y="4724400"/>
          <a:ext cx="70596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公式" r:id="rId9" imgW="6413400" imgH="1434960" progId="Equation.3">
                  <p:embed/>
                </p:oleObj>
              </mc:Choice>
              <mc:Fallback>
                <p:oleObj name="公式" r:id="rId9" imgW="6413400" imgH="1434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724400"/>
                        <a:ext cx="7059613" cy="15748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7088" y="549275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132138" y="69215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2857320" imgH="444240" progId="Equation.3">
                  <p:embed/>
                </p:oleObj>
              </mc:Choice>
              <mc:Fallback>
                <p:oleObj name="公式" r:id="rId3" imgW="28573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92150"/>
                        <a:ext cx="28575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4.</a:t>
            </a:r>
            <a:r>
              <a:rPr lang="zh-CN" altLang="en-US" sz="3600" b="1"/>
              <a:t>密接薄透镜组：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500563" y="1484313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5" imgW="1650960" imgH="482400" progId="Equation.3">
                  <p:embed/>
                </p:oleObj>
              </mc:Choice>
              <mc:Fallback>
                <p:oleObj name="公式" r:id="rId5" imgW="16509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84313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908175" y="2205038"/>
          <a:ext cx="525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7" imgW="5257800" imgH="1002960" progId="Equation.3">
                  <p:embed/>
                </p:oleObj>
              </mc:Choice>
              <mc:Fallback>
                <p:oleObj name="公式" r:id="rId7" imgW="525780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525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627313" y="4076700"/>
          <a:ext cx="3886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9" imgW="3886200" imgH="1002960" progId="Equation.3">
                  <p:embed/>
                </p:oleObj>
              </mc:Choice>
              <mc:Fallback>
                <p:oleObj name="公式" r:id="rId9" imgW="388620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76700"/>
                        <a:ext cx="3886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27088" y="3357563"/>
            <a:ext cx="496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将以上两式相加</a:t>
            </a:r>
            <a:r>
              <a:rPr lang="en-US" altLang="zh-CN" sz="3600" b="1"/>
              <a:t>,</a:t>
            </a:r>
            <a:r>
              <a:rPr lang="zh-CN" altLang="en-US" sz="3600" b="1"/>
              <a:t>消去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619250" y="5229225"/>
          <a:ext cx="518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11" imgW="5181480" imgH="1002960" progId="Equation.3">
                  <p:embed/>
                </p:oleObj>
              </mc:Choice>
              <mc:Fallback>
                <p:oleObj name="公式" r:id="rId11" imgW="518148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5181600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5076825" y="3429000"/>
          <a:ext cx="758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13" imgW="888840" imgH="482400" progId="Equation.3">
                  <p:embed/>
                </p:oleObj>
              </mc:Choice>
              <mc:Fallback>
                <p:oleObj name="公式" r:id="rId13" imgW="88884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758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795963" y="335756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  <a:r>
              <a:rPr lang="en-US" altLang="zh-CN" sz="3600" b="1"/>
              <a:t>,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827088" y="5300663"/>
            <a:ext cx="719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4" grpId="0"/>
      <p:bldP spid="46088" grpId="0"/>
      <p:bldP spid="46091" grpId="0"/>
      <p:bldP spid="460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光焦度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700338" y="549275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3" imgW="1371600" imgH="914400" progId="Equation.3">
                  <p:embed/>
                </p:oleObj>
              </mc:Choice>
              <mc:Fallback>
                <p:oleObj name="公式" r:id="rId3" imgW="13716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275"/>
                        <a:ext cx="13716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211638" y="765175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3987720" imgH="482400" progId="Equation.3">
                  <p:embed/>
                </p:oleObj>
              </mc:Choice>
              <mc:Fallback>
                <p:oleObj name="公式" r:id="rId5" imgW="39877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765175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6265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眼镜的度数是屈光度的</a:t>
            </a:r>
            <a:r>
              <a:rPr lang="en-US" altLang="zh-CN" sz="3600" b="1"/>
              <a:t>100</a:t>
            </a:r>
            <a:r>
              <a:rPr lang="zh-CN" altLang="en-US" sz="3600" b="1"/>
              <a:t>倍</a:t>
            </a:r>
            <a:r>
              <a:rPr lang="en-US" altLang="zh-CN" sz="3600" b="1"/>
              <a:t>.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27088" y="2276475"/>
            <a:ext cx="1296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例如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08175" y="2492375"/>
          <a:ext cx="33845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7" imgW="3314520" imgH="380880" progId="Equation.3">
                  <p:embed/>
                </p:oleObj>
              </mc:Choice>
              <mc:Fallback>
                <p:oleObj name="公式" r:id="rId7" imgW="331452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33845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364163" y="22764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眼镜的度数是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7088" y="3068638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200.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827088" y="3933825"/>
            <a:ext cx="480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5.</a:t>
            </a:r>
            <a:r>
              <a:rPr lang="zh-CN" altLang="en-US" sz="3600" b="1"/>
              <a:t>轴外物点成像作图法</a:t>
            </a:r>
            <a:r>
              <a:rPr lang="zh-CN" altLang="en-US" sz="3600"/>
              <a:t> 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508625" y="4076700"/>
          <a:ext cx="1416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9" imgW="1409400" imgH="457200" progId="Equation.3">
                  <p:embed/>
                </p:oleObj>
              </mc:Choice>
              <mc:Fallback>
                <p:oleObj name="公式" r:id="rId9" imgW="1409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76700"/>
                        <a:ext cx="14160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755650" y="4581525"/>
            <a:ext cx="7345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3600" b="1"/>
              <a:t>⑴</a:t>
            </a:r>
            <a:r>
              <a:rPr lang="zh-CN" altLang="en-US" sz="3600" b="1">
                <a:solidFill>
                  <a:srgbClr val="FF6600"/>
                </a:solidFill>
              </a:rPr>
              <a:t>若物像方折射率相等，通过光心</a:t>
            </a:r>
            <a:r>
              <a:rPr lang="en-US" altLang="zh-CN" sz="3600" b="1">
                <a:solidFill>
                  <a:srgbClr val="FF6600"/>
                </a:solidFill>
              </a:rPr>
              <a:t>O</a:t>
            </a:r>
            <a:r>
              <a:rPr lang="zh-CN" altLang="en-US" sz="3600" b="1">
                <a:solidFill>
                  <a:srgbClr val="FF6600"/>
                </a:solidFill>
              </a:rPr>
              <a:t>的光线</a:t>
            </a:r>
            <a:r>
              <a:rPr lang="en-US" altLang="zh-CN" sz="3600" b="1">
                <a:solidFill>
                  <a:srgbClr val="FF6600"/>
                </a:solidFill>
              </a:rPr>
              <a:t>, </a:t>
            </a:r>
            <a:r>
              <a:rPr lang="zh-CN" altLang="en-US" sz="3600" b="1">
                <a:solidFill>
                  <a:srgbClr val="FF6600"/>
                </a:solidFill>
              </a:rPr>
              <a:t>经透镜后方向不变</a:t>
            </a:r>
            <a:r>
              <a:rPr lang="en-US" altLang="zh-CN" sz="3600" b="1">
                <a:solidFill>
                  <a:srgbClr val="FF6600"/>
                </a:solidFill>
              </a:rPr>
              <a:t>.  (</a:t>
            </a:r>
            <a:r>
              <a:rPr lang="zh-CN" altLang="en-US" sz="3600" b="1"/>
              <a:t>其原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9" grpId="0"/>
      <p:bldP spid="47110" grpId="0"/>
      <p:bldP spid="47112" grpId="0"/>
      <p:bldP spid="47113" grpId="0"/>
      <p:bldP spid="47115" grpId="0"/>
      <p:bldP spid="471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71550" y="439738"/>
            <a:ext cx="7345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3600" b="1"/>
              <a:t>因是薄透镜的中央部分可近似地看成是很薄的平行平面玻璃板</a:t>
            </a:r>
            <a:r>
              <a:rPr lang="en-US" altLang="zh-CN" sz="3600" b="1"/>
              <a:t>.)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042988" y="2636838"/>
            <a:ext cx="3095625" cy="2811462"/>
            <a:chOff x="4049" y="3483"/>
            <a:chExt cx="3287" cy="2989"/>
          </a:xfrm>
        </p:grpSpPr>
        <p:sp>
          <p:nvSpPr>
            <p:cNvPr id="33802" name="AutoShape 6"/>
            <p:cNvSpPr>
              <a:spLocks noChangeAspect="1" noChangeArrowheads="1"/>
            </p:cNvSpPr>
            <p:nvPr/>
          </p:nvSpPr>
          <p:spPr bwMode="auto">
            <a:xfrm>
              <a:off x="4049" y="3483"/>
              <a:ext cx="3287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5301" y="3891"/>
              <a:ext cx="783" cy="217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4" name="Line 8"/>
            <p:cNvSpPr>
              <a:spLocks noChangeShapeType="1"/>
            </p:cNvSpPr>
            <p:nvPr/>
          </p:nvSpPr>
          <p:spPr bwMode="auto">
            <a:xfrm>
              <a:off x="4675" y="51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9"/>
            <p:cNvSpPr>
              <a:spLocks noChangeShapeType="1"/>
            </p:cNvSpPr>
            <p:nvPr/>
          </p:nvSpPr>
          <p:spPr bwMode="auto">
            <a:xfrm flipV="1">
              <a:off x="4519" y="5113"/>
              <a:ext cx="782" cy="6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 flipV="1">
              <a:off x="5301" y="4842"/>
              <a:ext cx="783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5458" y="4842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 flipH="1">
              <a:off x="4675" y="4026"/>
              <a:ext cx="2348" cy="2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 flipV="1">
              <a:off x="6084" y="4298"/>
              <a:ext cx="626" cy="5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4787900" y="2781300"/>
            <a:ext cx="3313113" cy="2871788"/>
            <a:chOff x="4832" y="1274"/>
            <a:chExt cx="3444" cy="2989"/>
          </a:xfrm>
        </p:grpSpPr>
        <p:sp>
          <p:nvSpPr>
            <p:cNvPr id="33798" name="AutoShape 15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17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18"/>
            <p:cNvSpPr>
              <a:spLocks noChangeShapeType="1"/>
            </p:cNvSpPr>
            <p:nvPr/>
          </p:nvSpPr>
          <p:spPr bwMode="auto">
            <a:xfrm>
              <a:off x="4989" y="2089"/>
              <a:ext cx="2661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794" name="Object 19"/>
            <p:cNvGraphicFramePr>
              <a:graphicFrameLocks noChangeAspect="1"/>
            </p:cNvGraphicFramePr>
            <p:nvPr/>
          </p:nvGraphicFramePr>
          <p:xfrm>
            <a:off x="5928" y="2633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1" name="公式" r:id="rId3" imgW="241200" imgH="241200" progId="Equation.3">
                    <p:embed/>
                  </p:oleObj>
                </mc:Choice>
                <mc:Fallback>
                  <p:oleObj name="公式" r:id="rId3" imgW="2412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" y="2633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00113" y="476250"/>
            <a:ext cx="22320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600" b="1"/>
              <a:t>⑵</a:t>
            </a:r>
            <a:r>
              <a:rPr lang="zh-CN" altLang="en-US" sz="3600" b="1">
                <a:solidFill>
                  <a:srgbClr val="FF6600"/>
                </a:solidFill>
              </a:rPr>
              <a:t>通过物方焦点</a:t>
            </a:r>
            <a:r>
              <a:rPr lang="en-US" altLang="zh-CN" sz="3600" b="1">
                <a:solidFill>
                  <a:srgbClr val="FF6600"/>
                </a:solidFill>
              </a:rPr>
              <a:t>F</a:t>
            </a:r>
            <a:r>
              <a:rPr lang="zh-CN" altLang="en-US" sz="3600" b="1">
                <a:solidFill>
                  <a:srgbClr val="FF6600"/>
                </a:solidFill>
              </a:rPr>
              <a:t>的光线，经过透镜后平行与光轴</a:t>
            </a:r>
            <a:r>
              <a:rPr lang="en-US" altLang="zh-CN" sz="3600" b="1">
                <a:solidFill>
                  <a:srgbClr val="FF6600"/>
                </a:solidFill>
              </a:rPr>
              <a:t>.</a:t>
            </a:r>
            <a:r>
              <a:rPr lang="en-US" altLang="zh-CN" sz="3600"/>
              <a:t> 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284663" y="260350"/>
            <a:ext cx="4175125" cy="3617913"/>
            <a:chOff x="4832" y="1274"/>
            <a:chExt cx="3444" cy="2989"/>
          </a:xfrm>
        </p:grpSpPr>
        <p:sp>
          <p:nvSpPr>
            <p:cNvPr id="34846" name="AutoShape 4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7" name="Line 5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6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7"/>
            <p:cNvSpPr>
              <a:spLocks noChangeShapeType="1"/>
            </p:cNvSpPr>
            <p:nvPr/>
          </p:nvSpPr>
          <p:spPr bwMode="auto">
            <a:xfrm>
              <a:off x="4832" y="2361"/>
              <a:ext cx="1409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23" name="Object 8"/>
            <p:cNvGraphicFramePr>
              <a:graphicFrameLocks noChangeAspect="1"/>
            </p:cNvGraphicFramePr>
            <p:nvPr/>
          </p:nvGraphicFramePr>
          <p:xfrm>
            <a:off x="6009" y="2692"/>
            <a:ext cx="47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公式" r:id="rId3" imgW="203040" imgH="444240" progId="Equation.3">
                    <p:embed/>
                  </p:oleObj>
                </mc:Choice>
                <mc:Fallback>
                  <p:oleObj name="公式" r:id="rId3" imgW="20304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" y="2692"/>
                          <a:ext cx="47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0" name="Line 9"/>
            <p:cNvSpPr>
              <a:spLocks noChangeShapeType="1"/>
            </p:cNvSpPr>
            <p:nvPr/>
          </p:nvSpPr>
          <p:spPr bwMode="auto">
            <a:xfrm>
              <a:off x="6241" y="3176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24" name="Object 10"/>
            <p:cNvGraphicFramePr>
              <a:graphicFrameLocks noChangeAspect="1"/>
            </p:cNvGraphicFramePr>
            <p:nvPr/>
          </p:nvGraphicFramePr>
          <p:xfrm>
            <a:off x="4989" y="1953"/>
            <a:ext cx="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name="公式" r:id="rId5" imgW="291960" imgH="317160" progId="Equation.3">
                    <p:embed/>
                  </p:oleObj>
                </mc:Choice>
                <mc:Fallback>
                  <p:oleObj name="公式" r:id="rId5" imgW="2919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1953"/>
                          <a:ext cx="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11"/>
            <p:cNvGraphicFramePr>
              <a:graphicFrameLocks noChangeAspect="1"/>
            </p:cNvGraphicFramePr>
            <p:nvPr/>
          </p:nvGraphicFramePr>
          <p:xfrm>
            <a:off x="7413" y="3543"/>
            <a:ext cx="16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name="公式" r:id="rId7" imgW="203040" imgH="444240" progId="Equation.3">
                    <p:embed/>
                  </p:oleObj>
                </mc:Choice>
                <mc:Fallback>
                  <p:oleObj name="公式" r:id="rId7" imgW="20304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3" y="3543"/>
                          <a:ext cx="16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2"/>
            <p:cNvGraphicFramePr>
              <a:graphicFrameLocks noChangeAspect="1"/>
            </p:cNvGraphicFramePr>
            <p:nvPr/>
          </p:nvGraphicFramePr>
          <p:xfrm>
            <a:off x="5145" y="2904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公式" r:id="rId8" imgW="304560" imgH="317160" progId="Equation.3">
                    <p:embed/>
                  </p:oleObj>
                </mc:Choice>
                <mc:Fallback>
                  <p:oleObj name="公式" r:id="rId8" imgW="30456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2904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580063" y="1484313"/>
          <a:ext cx="2571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公式" r:id="rId10" imgW="228600" imgH="253800" progId="Equation.3">
                  <p:embed/>
                </p:oleObj>
              </mc:Choice>
              <mc:Fallback>
                <p:oleObj name="公式" r:id="rId10" imgW="2286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2571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3635375" y="3573463"/>
            <a:ext cx="5111750" cy="2951162"/>
            <a:chOff x="3110" y="5169"/>
            <a:chExt cx="6737" cy="3694"/>
          </a:xfrm>
        </p:grpSpPr>
        <p:sp>
          <p:nvSpPr>
            <p:cNvPr id="348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110" y="5169"/>
              <a:ext cx="6737" cy="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3110" y="7097"/>
              <a:ext cx="67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6240" y="5331"/>
              <a:ext cx="1" cy="28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084" y="5195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 flipV="1">
              <a:off x="6240" y="5195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V="1">
              <a:off x="6084" y="8158"/>
              <a:ext cx="157" cy="1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6241" y="8158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3736" y="6146"/>
              <a:ext cx="2504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3"/>
            <p:cNvSpPr>
              <a:spLocks noChangeShapeType="1"/>
            </p:cNvSpPr>
            <p:nvPr/>
          </p:nvSpPr>
          <p:spPr bwMode="auto">
            <a:xfrm>
              <a:off x="3736" y="6146"/>
              <a:ext cx="4696" cy="18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4"/>
            <p:cNvSpPr>
              <a:spLocks noChangeShapeType="1"/>
            </p:cNvSpPr>
            <p:nvPr/>
          </p:nvSpPr>
          <p:spPr bwMode="auto">
            <a:xfrm flipV="1">
              <a:off x="6241" y="5712"/>
              <a:ext cx="940" cy="40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5"/>
            <p:cNvSpPr>
              <a:spLocks noChangeShapeType="1"/>
            </p:cNvSpPr>
            <p:nvPr/>
          </p:nvSpPr>
          <p:spPr bwMode="auto">
            <a:xfrm flipH="1">
              <a:off x="4049" y="6146"/>
              <a:ext cx="2191" cy="9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6"/>
            <p:cNvSpPr>
              <a:spLocks noChangeShapeType="1"/>
            </p:cNvSpPr>
            <p:nvPr/>
          </p:nvSpPr>
          <p:spPr bwMode="auto">
            <a:xfrm>
              <a:off x="4988" y="6689"/>
              <a:ext cx="266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lgDash"/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7"/>
            <p:cNvSpPr>
              <a:spLocks noChangeShapeType="1"/>
            </p:cNvSpPr>
            <p:nvPr/>
          </p:nvSpPr>
          <p:spPr bwMode="auto">
            <a:xfrm>
              <a:off x="3736" y="6146"/>
              <a:ext cx="2504" cy="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8"/>
            <p:cNvSpPr>
              <a:spLocks noChangeShapeType="1"/>
            </p:cNvSpPr>
            <p:nvPr/>
          </p:nvSpPr>
          <p:spPr bwMode="auto">
            <a:xfrm>
              <a:off x="6240" y="6689"/>
              <a:ext cx="2505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19" name="Object 29"/>
            <p:cNvGraphicFramePr>
              <a:graphicFrameLocks noChangeAspect="1"/>
            </p:cNvGraphicFramePr>
            <p:nvPr/>
          </p:nvGraphicFramePr>
          <p:xfrm>
            <a:off x="7962" y="6689"/>
            <a:ext cx="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公式" r:id="rId12" imgW="215713" imgH="203024" progId="Equation.3">
                    <p:embed/>
                  </p:oleObj>
                </mc:Choice>
                <mc:Fallback>
                  <p:oleObj name="公式" r:id="rId12" imgW="215713" imgH="2030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2" y="6689"/>
                          <a:ext cx="296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30"/>
            <p:cNvGraphicFramePr>
              <a:graphicFrameLocks noChangeAspect="1"/>
            </p:cNvGraphicFramePr>
            <p:nvPr/>
          </p:nvGraphicFramePr>
          <p:xfrm>
            <a:off x="3423" y="5738"/>
            <a:ext cx="27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公式" r:id="rId14" imgW="203024" imgH="203024" progId="Equation.3">
                    <p:embed/>
                  </p:oleObj>
                </mc:Choice>
                <mc:Fallback>
                  <p:oleObj name="公式" r:id="rId14" imgW="203024" imgH="20302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5738"/>
                          <a:ext cx="27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31"/>
            <p:cNvGraphicFramePr>
              <a:graphicFrameLocks noChangeAspect="1"/>
            </p:cNvGraphicFramePr>
            <p:nvPr/>
          </p:nvGraphicFramePr>
          <p:xfrm>
            <a:off x="3893" y="7233"/>
            <a:ext cx="3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9" name="公式" r:id="rId16" imgW="266353" imgH="215619" progId="Equation.3">
                    <p:embed/>
                  </p:oleObj>
                </mc:Choice>
                <mc:Fallback>
                  <p:oleObj name="公式" r:id="rId16" imgW="266353" imgH="21561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7233"/>
                          <a:ext cx="36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32"/>
            <p:cNvGraphicFramePr>
              <a:graphicFrameLocks noChangeAspect="1"/>
            </p:cNvGraphicFramePr>
            <p:nvPr/>
          </p:nvGraphicFramePr>
          <p:xfrm>
            <a:off x="5927" y="7233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0"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7233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844" name="Picture 3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" y="6689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5" name="Line 34"/>
            <p:cNvSpPr>
              <a:spLocks noChangeShapeType="1"/>
            </p:cNvSpPr>
            <p:nvPr/>
          </p:nvSpPr>
          <p:spPr bwMode="auto">
            <a:xfrm>
              <a:off x="6240" y="6689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00113" y="476250"/>
            <a:ext cx="2159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 b="1"/>
              <a:t>⑶</a:t>
            </a:r>
            <a:r>
              <a:rPr lang="zh-CN" altLang="en-US" sz="3600" b="1">
                <a:solidFill>
                  <a:srgbClr val="FF6600"/>
                </a:solidFill>
              </a:rPr>
              <a:t>平行于光轴的光线，经过透镜后通过像方焦点</a:t>
            </a:r>
            <a:r>
              <a:rPr lang="zh-CN" altLang="en-US" sz="360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419225" y="4284663"/>
          <a:ext cx="6667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公式" r:id="rId3" imgW="520560" imgH="355320" progId="Equation.3">
                  <p:embed/>
                </p:oleObj>
              </mc:Choice>
              <mc:Fallback>
                <p:oleObj name="公式" r:id="rId3" imgW="5205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284663"/>
                        <a:ext cx="6667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79838" y="0"/>
            <a:ext cx="4464050" cy="3867150"/>
            <a:chOff x="4832" y="1274"/>
            <a:chExt cx="3444" cy="2989"/>
          </a:xfrm>
        </p:grpSpPr>
        <p:sp>
          <p:nvSpPr>
            <p:cNvPr id="35870" name="AutoShape 5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Line 6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7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8"/>
            <p:cNvSpPr>
              <a:spLocks noChangeShapeType="1"/>
            </p:cNvSpPr>
            <p:nvPr/>
          </p:nvSpPr>
          <p:spPr bwMode="auto">
            <a:xfrm>
              <a:off x="6241" y="2225"/>
              <a:ext cx="1410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7" name="Object 9"/>
            <p:cNvGraphicFramePr>
              <a:graphicFrameLocks noChangeAspect="1"/>
            </p:cNvGraphicFramePr>
            <p:nvPr/>
          </p:nvGraphicFramePr>
          <p:xfrm>
            <a:off x="5928" y="2633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公式" r:id="rId5" imgW="241200" imgH="241200" progId="Equation.3">
                    <p:embed/>
                  </p:oleObj>
                </mc:Choice>
                <mc:Fallback>
                  <p:oleObj name="公式" r:id="rId5" imgW="2412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" y="2633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Line 10"/>
            <p:cNvSpPr>
              <a:spLocks noChangeShapeType="1"/>
            </p:cNvSpPr>
            <p:nvPr/>
          </p:nvSpPr>
          <p:spPr bwMode="auto">
            <a:xfrm>
              <a:off x="4832" y="2225"/>
              <a:ext cx="140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5026" y="1763"/>
            <a:ext cx="17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8" name="公式" r:id="rId7" imgW="203040" imgH="444240" progId="Equation.3">
                    <p:embed/>
                  </p:oleObj>
                </mc:Choice>
                <mc:Fallback>
                  <p:oleObj name="公式" r:id="rId7" imgW="20304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1763"/>
                          <a:ext cx="17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7569" y="3136"/>
            <a:ext cx="16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公式" r:id="rId9" imgW="203040" imgH="444240" progId="Equation.3">
                    <p:embed/>
                  </p:oleObj>
                </mc:Choice>
                <mc:Fallback>
                  <p:oleObj name="公式" r:id="rId9" imgW="203040" imgH="4442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9" y="3136"/>
                          <a:ext cx="16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7024" y="2225"/>
            <a:ext cx="31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公式" r:id="rId10" imgW="393480" imgH="342720" progId="Equation.3">
                    <p:embed/>
                  </p:oleObj>
                </mc:Choice>
                <mc:Fallback>
                  <p:oleObj name="公式" r:id="rId10" imgW="393480" imgH="342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4" y="2225"/>
                          <a:ext cx="31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276600" y="3644900"/>
            <a:ext cx="5867400" cy="2663825"/>
            <a:chOff x="1837" y="2296"/>
            <a:chExt cx="3696" cy="1678"/>
          </a:xfrm>
        </p:grpSpPr>
        <p:sp>
          <p:nvSpPr>
            <p:cNvPr id="35854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837" y="2296"/>
              <a:ext cx="3696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58"/>
            <p:cNvSpPr>
              <a:spLocks noChangeShapeType="1"/>
            </p:cNvSpPr>
            <p:nvPr/>
          </p:nvSpPr>
          <p:spPr bwMode="auto">
            <a:xfrm flipV="1">
              <a:off x="1837" y="3158"/>
              <a:ext cx="2857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59"/>
            <p:cNvSpPr>
              <a:spLocks noChangeShapeType="1"/>
            </p:cNvSpPr>
            <p:nvPr/>
          </p:nvSpPr>
          <p:spPr bwMode="auto">
            <a:xfrm>
              <a:off x="3554" y="2370"/>
              <a:ext cx="1" cy="12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60"/>
            <p:cNvSpPr>
              <a:spLocks noChangeShapeType="1"/>
            </p:cNvSpPr>
            <p:nvPr/>
          </p:nvSpPr>
          <p:spPr bwMode="auto">
            <a:xfrm>
              <a:off x="3469" y="2308"/>
              <a:ext cx="85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61"/>
            <p:cNvSpPr>
              <a:spLocks noChangeShapeType="1"/>
            </p:cNvSpPr>
            <p:nvPr/>
          </p:nvSpPr>
          <p:spPr bwMode="auto">
            <a:xfrm flipV="1">
              <a:off x="3554" y="2308"/>
              <a:ext cx="86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62"/>
            <p:cNvSpPr>
              <a:spLocks noChangeShapeType="1"/>
            </p:cNvSpPr>
            <p:nvPr/>
          </p:nvSpPr>
          <p:spPr bwMode="auto">
            <a:xfrm flipV="1">
              <a:off x="3469" y="3654"/>
              <a:ext cx="86" cy="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63"/>
            <p:cNvSpPr>
              <a:spLocks noChangeShapeType="1"/>
            </p:cNvSpPr>
            <p:nvPr/>
          </p:nvSpPr>
          <p:spPr bwMode="auto">
            <a:xfrm>
              <a:off x="3555" y="3654"/>
              <a:ext cx="85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64"/>
            <p:cNvSpPr>
              <a:spLocks noChangeShapeType="1"/>
            </p:cNvSpPr>
            <p:nvPr/>
          </p:nvSpPr>
          <p:spPr bwMode="auto">
            <a:xfrm>
              <a:off x="2180" y="2740"/>
              <a:ext cx="13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5"/>
            <p:cNvSpPr>
              <a:spLocks noChangeShapeType="1"/>
            </p:cNvSpPr>
            <p:nvPr/>
          </p:nvSpPr>
          <p:spPr bwMode="auto">
            <a:xfrm>
              <a:off x="2180" y="2740"/>
              <a:ext cx="2577" cy="8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66"/>
            <p:cNvSpPr>
              <a:spLocks noChangeShapeType="1"/>
            </p:cNvSpPr>
            <p:nvPr/>
          </p:nvSpPr>
          <p:spPr bwMode="auto">
            <a:xfrm flipV="1">
              <a:off x="3555" y="2432"/>
              <a:ext cx="958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67"/>
            <p:cNvSpPr>
              <a:spLocks noChangeShapeType="1"/>
            </p:cNvSpPr>
            <p:nvPr/>
          </p:nvSpPr>
          <p:spPr bwMode="auto">
            <a:xfrm flipH="1">
              <a:off x="2352" y="2740"/>
              <a:ext cx="120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68"/>
            <p:cNvSpPr>
              <a:spLocks noChangeShapeType="1"/>
            </p:cNvSpPr>
            <p:nvPr/>
          </p:nvSpPr>
          <p:spPr bwMode="auto">
            <a:xfrm>
              <a:off x="2867" y="2986"/>
              <a:ext cx="146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lgDash"/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69"/>
            <p:cNvSpPr>
              <a:spLocks noChangeShapeType="1"/>
            </p:cNvSpPr>
            <p:nvPr/>
          </p:nvSpPr>
          <p:spPr bwMode="auto">
            <a:xfrm>
              <a:off x="2180" y="2740"/>
              <a:ext cx="1374" cy="24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70"/>
            <p:cNvSpPr>
              <a:spLocks noChangeShapeType="1"/>
            </p:cNvSpPr>
            <p:nvPr/>
          </p:nvSpPr>
          <p:spPr bwMode="auto">
            <a:xfrm>
              <a:off x="3554" y="2986"/>
              <a:ext cx="1374" cy="24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lg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3" name="Object 71"/>
            <p:cNvGraphicFramePr>
              <a:graphicFrameLocks noChangeAspect="1"/>
            </p:cNvGraphicFramePr>
            <p:nvPr/>
          </p:nvGraphicFramePr>
          <p:xfrm>
            <a:off x="4504" y="2912"/>
            <a:ext cx="15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1" name="公式" r:id="rId12" imgW="203040" imgH="444240" progId="Equation.3">
                    <p:embed/>
                  </p:oleObj>
                </mc:Choice>
                <mc:Fallback>
                  <p:oleObj name="公式" r:id="rId12" imgW="203040" imgH="44424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2912"/>
                          <a:ext cx="152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72"/>
            <p:cNvGraphicFramePr>
              <a:graphicFrameLocks noChangeAspect="1"/>
            </p:cNvGraphicFramePr>
            <p:nvPr/>
          </p:nvGraphicFramePr>
          <p:xfrm>
            <a:off x="2009" y="2554"/>
            <a:ext cx="15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2" name="公式" r:id="rId13" imgW="203024" imgH="203024" progId="Equation.3">
                    <p:embed/>
                  </p:oleObj>
                </mc:Choice>
                <mc:Fallback>
                  <p:oleObj name="公式" r:id="rId13" imgW="203024" imgH="203024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2554"/>
                          <a:ext cx="152" cy="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73"/>
            <p:cNvGraphicFramePr>
              <a:graphicFrameLocks noChangeAspect="1"/>
            </p:cNvGraphicFramePr>
            <p:nvPr/>
          </p:nvGraphicFramePr>
          <p:xfrm>
            <a:off x="2205" y="3194"/>
            <a:ext cx="3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3" name="公式" r:id="rId15" imgW="431640" imgH="342720" progId="Equation.3">
                    <p:embed/>
                  </p:oleObj>
                </mc:Choice>
                <mc:Fallback>
                  <p:oleObj name="公式" r:id="rId15" imgW="431640" imgH="34272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3194"/>
                          <a:ext cx="32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74"/>
            <p:cNvGraphicFramePr>
              <a:graphicFrameLocks noChangeAspect="1"/>
            </p:cNvGraphicFramePr>
            <p:nvPr/>
          </p:nvGraphicFramePr>
          <p:xfrm>
            <a:off x="3353" y="3206"/>
            <a:ext cx="173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4" name="公式" r:id="rId17" imgW="228600" imgH="253800" progId="Equation.3">
                    <p:embed/>
                  </p:oleObj>
                </mc:Choice>
                <mc:Fallback>
                  <p:oleObj name="公式" r:id="rId17" imgW="228600" imgH="2538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3206"/>
                          <a:ext cx="173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68" name="Picture 7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" y="2986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9" name="Line 76"/>
            <p:cNvSpPr>
              <a:spLocks noChangeShapeType="1"/>
            </p:cNvSpPr>
            <p:nvPr/>
          </p:nvSpPr>
          <p:spPr bwMode="auto">
            <a:xfrm>
              <a:off x="3554" y="2986"/>
              <a:ext cx="7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1619250" y="333375"/>
            <a:ext cx="6264275" cy="3657600"/>
            <a:chOff x="2797" y="730"/>
            <a:chExt cx="7200" cy="4212"/>
          </a:xfrm>
        </p:grpSpPr>
        <p:sp>
          <p:nvSpPr>
            <p:cNvPr id="368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97" y="7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4"/>
            <p:cNvSpPr>
              <a:spLocks noChangeShapeType="1"/>
            </p:cNvSpPr>
            <p:nvPr/>
          </p:nvSpPr>
          <p:spPr bwMode="auto">
            <a:xfrm>
              <a:off x="2954" y="2632"/>
              <a:ext cx="68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5"/>
            <p:cNvSpPr>
              <a:spLocks noChangeShapeType="1"/>
            </p:cNvSpPr>
            <p:nvPr/>
          </p:nvSpPr>
          <p:spPr bwMode="auto">
            <a:xfrm>
              <a:off x="6240" y="1138"/>
              <a:ext cx="1" cy="3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6"/>
            <p:cNvSpPr>
              <a:spLocks noChangeShapeType="1"/>
            </p:cNvSpPr>
            <p:nvPr/>
          </p:nvSpPr>
          <p:spPr bwMode="auto">
            <a:xfrm>
              <a:off x="3736" y="1681"/>
              <a:ext cx="25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7"/>
            <p:cNvSpPr>
              <a:spLocks noChangeShapeType="1"/>
            </p:cNvSpPr>
            <p:nvPr/>
          </p:nvSpPr>
          <p:spPr bwMode="auto">
            <a:xfrm>
              <a:off x="6240" y="1681"/>
              <a:ext cx="2975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8"/>
            <p:cNvSpPr>
              <a:spLocks noChangeShapeType="1"/>
            </p:cNvSpPr>
            <p:nvPr/>
          </p:nvSpPr>
          <p:spPr bwMode="auto">
            <a:xfrm>
              <a:off x="3736" y="1681"/>
              <a:ext cx="5478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9"/>
            <p:cNvSpPr>
              <a:spLocks noChangeShapeType="1"/>
            </p:cNvSpPr>
            <p:nvPr/>
          </p:nvSpPr>
          <p:spPr bwMode="auto">
            <a:xfrm>
              <a:off x="6240" y="3855"/>
              <a:ext cx="29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Line 10"/>
            <p:cNvSpPr>
              <a:spLocks noChangeShapeType="1"/>
            </p:cNvSpPr>
            <p:nvPr/>
          </p:nvSpPr>
          <p:spPr bwMode="auto">
            <a:xfrm>
              <a:off x="3736" y="1681"/>
              <a:ext cx="2504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0" name="Object 11"/>
            <p:cNvGraphicFramePr>
              <a:graphicFrameLocks noChangeAspect="1"/>
            </p:cNvGraphicFramePr>
            <p:nvPr/>
          </p:nvGraphicFramePr>
          <p:xfrm>
            <a:off x="3423" y="1409"/>
            <a:ext cx="27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5" name="公式" r:id="rId3" imgW="203024" imgH="203024" progId="Equation.3">
                    <p:embed/>
                  </p:oleObj>
                </mc:Choice>
                <mc:Fallback>
                  <p:oleObj name="公式" r:id="rId3" imgW="203024" imgH="2030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1409"/>
                          <a:ext cx="27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90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" y="3855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71" name="Object 13"/>
            <p:cNvGraphicFramePr>
              <a:graphicFrameLocks noChangeAspect="1"/>
            </p:cNvGraphicFramePr>
            <p:nvPr/>
          </p:nvGraphicFramePr>
          <p:xfrm>
            <a:off x="5927" y="2632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公式" r:id="rId6" imgW="152268" imgH="164957" progId="Equation.3">
                    <p:embed/>
                  </p:oleObj>
                </mc:Choice>
                <mc:Fallback>
                  <p:oleObj name="公式" r:id="rId6" imgW="152268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2632"/>
                          <a:ext cx="20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14"/>
            <p:cNvGraphicFramePr>
              <a:graphicFrameLocks noChangeAspect="1"/>
            </p:cNvGraphicFramePr>
            <p:nvPr/>
          </p:nvGraphicFramePr>
          <p:xfrm>
            <a:off x="4675" y="2768"/>
            <a:ext cx="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7" name="公式" r:id="rId8" imgW="215713" imgH="203024" progId="Equation.3">
                    <p:embed/>
                  </p:oleObj>
                </mc:Choice>
                <mc:Fallback>
                  <p:oleObj name="公式" r:id="rId8" imgW="215713" imgH="2030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768"/>
                          <a:ext cx="296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15"/>
            <p:cNvGraphicFramePr>
              <a:graphicFrameLocks noChangeAspect="1"/>
            </p:cNvGraphicFramePr>
            <p:nvPr/>
          </p:nvGraphicFramePr>
          <p:xfrm>
            <a:off x="7493" y="2225"/>
            <a:ext cx="3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8" name="公式" r:id="rId10" imgW="266353" imgH="215619" progId="Equation.3">
                    <p:embed/>
                  </p:oleObj>
                </mc:Choice>
                <mc:Fallback>
                  <p:oleObj name="公式" r:id="rId10" imgW="266353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3" y="2225"/>
                          <a:ext cx="36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 noChangeAspect="1"/>
          </p:cNvGrpSpPr>
          <p:nvPr/>
        </p:nvGrpSpPr>
        <p:grpSpPr bwMode="auto">
          <a:xfrm>
            <a:off x="1908175" y="3663950"/>
            <a:ext cx="5832475" cy="3194050"/>
            <a:chOff x="3110" y="5169"/>
            <a:chExt cx="6737" cy="3694"/>
          </a:xfrm>
        </p:grpSpPr>
        <p:sp>
          <p:nvSpPr>
            <p:cNvPr id="36879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110" y="5169"/>
              <a:ext cx="6737" cy="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>
              <a:off x="3110" y="7097"/>
              <a:ext cx="67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240" y="5331"/>
              <a:ext cx="1" cy="28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0"/>
            <p:cNvSpPr>
              <a:spLocks noChangeShapeType="1"/>
            </p:cNvSpPr>
            <p:nvPr/>
          </p:nvSpPr>
          <p:spPr bwMode="auto">
            <a:xfrm>
              <a:off x="6084" y="5195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21"/>
            <p:cNvSpPr>
              <a:spLocks noChangeShapeType="1"/>
            </p:cNvSpPr>
            <p:nvPr/>
          </p:nvSpPr>
          <p:spPr bwMode="auto">
            <a:xfrm flipV="1">
              <a:off x="6240" y="5195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2"/>
            <p:cNvSpPr>
              <a:spLocks noChangeShapeType="1"/>
            </p:cNvSpPr>
            <p:nvPr/>
          </p:nvSpPr>
          <p:spPr bwMode="auto">
            <a:xfrm flipV="1">
              <a:off x="6084" y="8158"/>
              <a:ext cx="157" cy="1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3"/>
            <p:cNvSpPr>
              <a:spLocks noChangeShapeType="1"/>
            </p:cNvSpPr>
            <p:nvPr/>
          </p:nvSpPr>
          <p:spPr bwMode="auto">
            <a:xfrm>
              <a:off x="6241" y="8158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4"/>
            <p:cNvSpPr>
              <a:spLocks noChangeShapeType="1"/>
            </p:cNvSpPr>
            <p:nvPr/>
          </p:nvSpPr>
          <p:spPr bwMode="auto">
            <a:xfrm>
              <a:off x="3736" y="6146"/>
              <a:ext cx="25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25"/>
            <p:cNvSpPr>
              <a:spLocks noChangeShapeType="1"/>
            </p:cNvSpPr>
            <p:nvPr/>
          </p:nvSpPr>
          <p:spPr bwMode="auto">
            <a:xfrm>
              <a:off x="3736" y="6146"/>
              <a:ext cx="4696" cy="18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26"/>
            <p:cNvSpPr>
              <a:spLocks noChangeShapeType="1"/>
            </p:cNvSpPr>
            <p:nvPr/>
          </p:nvSpPr>
          <p:spPr bwMode="auto">
            <a:xfrm flipV="1">
              <a:off x="6241" y="5712"/>
              <a:ext cx="94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27"/>
            <p:cNvSpPr>
              <a:spLocks noChangeShapeType="1"/>
            </p:cNvSpPr>
            <p:nvPr/>
          </p:nvSpPr>
          <p:spPr bwMode="auto">
            <a:xfrm flipH="1">
              <a:off x="4049" y="6146"/>
              <a:ext cx="2191" cy="9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8"/>
            <p:cNvSpPr>
              <a:spLocks noChangeShapeType="1"/>
            </p:cNvSpPr>
            <p:nvPr/>
          </p:nvSpPr>
          <p:spPr bwMode="auto">
            <a:xfrm>
              <a:off x="4988" y="6689"/>
              <a:ext cx="26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29"/>
            <p:cNvSpPr>
              <a:spLocks noChangeShapeType="1"/>
            </p:cNvSpPr>
            <p:nvPr/>
          </p:nvSpPr>
          <p:spPr bwMode="auto">
            <a:xfrm>
              <a:off x="3736" y="6146"/>
              <a:ext cx="2504" cy="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30"/>
            <p:cNvSpPr>
              <a:spLocks noChangeShapeType="1"/>
            </p:cNvSpPr>
            <p:nvPr/>
          </p:nvSpPr>
          <p:spPr bwMode="auto">
            <a:xfrm>
              <a:off x="6240" y="6689"/>
              <a:ext cx="2505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66" name="Object 31"/>
            <p:cNvGraphicFramePr>
              <a:graphicFrameLocks noChangeAspect="1"/>
            </p:cNvGraphicFramePr>
            <p:nvPr/>
          </p:nvGraphicFramePr>
          <p:xfrm>
            <a:off x="7962" y="6689"/>
            <a:ext cx="2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9" name="公式" r:id="rId12" imgW="215713" imgH="203024" progId="Equation.3">
                    <p:embed/>
                  </p:oleObj>
                </mc:Choice>
                <mc:Fallback>
                  <p:oleObj name="公式" r:id="rId12" imgW="215713" imgH="20302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2" y="6689"/>
                          <a:ext cx="296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2"/>
            <p:cNvGraphicFramePr>
              <a:graphicFrameLocks noChangeAspect="1"/>
            </p:cNvGraphicFramePr>
            <p:nvPr/>
          </p:nvGraphicFramePr>
          <p:xfrm>
            <a:off x="3423" y="5738"/>
            <a:ext cx="27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公式" r:id="rId13" imgW="203024" imgH="203024" progId="Equation.3">
                    <p:embed/>
                  </p:oleObj>
                </mc:Choice>
                <mc:Fallback>
                  <p:oleObj name="公式" r:id="rId13" imgW="203024" imgH="20302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5738"/>
                          <a:ext cx="27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33"/>
            <p:cNvGraphicFramePr>
              <a:graphicFrameLocks noChangeAspect="1"/>
            </p:cNvGraphicFramePr>
            <p:nvPr/>
          </p:nvGraphicFramePr>
          <p:xfrm>
            <a:off x="3893" y="7233"/>
            <a:ext cx="3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公式" r:id="rId14" imgW="266353" imgH="215619" progId="Equation.3">
                    <p:embed/>
                  </p:oleObj>
                </mc:Choice>
                <mc:Fallback>
                  <p:oleObj name="公式" r:id="rId14" imgW="266353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7233"/>
                          <a:ext cx="36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34"/>
            <p:cNvGraphicFramePr>
              <a:graphicFrameLocks noChangeAspect="1"/>
            </p:cNvGraphicFramePr>
            <p:nvPr/>
          </p:nvGraphicFramePr>
          <p:xfrm>
            <a:off x="5927" y="7233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2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7233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893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" y="6689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4" name="Line 36"/>
            <p:cNvSpPr>
              <a:spLocks noChangeShapeType="1"/>
            </p:cNvSpPr>
            <p:nvPr/>
          </p:nvSpPr>
          <p:spPr bwMode="auto">
            <a:xfrm>
              <a:off x="6240" y="6689"/>
              <a:ext cx="1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6" name="Rectangle 37"/>
          <p:cNvSpPr>
            <a:spLocks noChangeArrowheads="1"/>
          </p:cNvSpPr>
          <p:nvPr/>
        </p:nvSpPr>
        <p:spPr bwMode="auto">
          <a:xfrm>
            <a:off x="0" y="54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Rectangle 38"/>
          <p:cNvSpPr>
            <a:spLocks noChangeArrowheads="1"/>
          </p:cNvSpPr>
          <p:nvPr/>
        </p:nvSpPr>
        <p:spPr bwMode="auto">
          <a:xfrm>
            <a:off x="0" y="361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8" name="Rectangle 39"/>
          <p:cNvSpPr>
            <a:spLocks noChangeArrowheads="1"/>
          </p:cNvSpPr>
          <p:nvPr/>
        </p:nvSpPr>
        <p:spPr bwMode="auto">
          <a:xfrm>
            <a:off x="0" y="631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27088" y="692150"/>
            <a:ext cx="442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轴上物点成像作图法</a:t>
            </a:r>
            <a:r>
              <a:rPr lang="zh-CN" altLang="en-US" sz="3600"/>
              <a:t> 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076825" y="765175"/>
          <a:ext cx="1416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65175"/>
                        <a:ext cx="14160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572000" y="2133600"/>
          <a:ext cx="22320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5" imgW="1955520" imgH="419040" progId="Equation.3">
                  <p:embed/>
                </p:oleObj>
              </mc:Choice>
              <mc:Fallback>
                <p:oleObj name="公式" r:id="rId5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22320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55875" y="2489200"/>
            <a:ext cx="5040313" cy="4368800"/>
            <a:chOff x="4832" y="1274"/>
            <a:chExt cx="3445" cy="2989"/>
          </a:xfrm>
        </p:grpSpPr>
        <p:sp>
          <p:nvSpPr>
            <p:cNvPr id="37898" name="AutoShape 6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5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9" name="Line 7"/>
            <p:cNvSpPr>
              <a:spLocks noChangeShapeType="1"/>
            </p:cNvSpPr>
            <p:nvPr/>
          </p:nvSpPr>
          <p:spPr bwMode="auto">
            <a:xfrm>
              <a:off x="5302" y="2633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8"/>
            <p:cNvSpPr>
              <a:spLocks noChangeShapeType="1"/>
            </p:cNvSpPr>
            <p:nvPr/>
          </p:nvSpPr>
          <p:spPr bwMode="auto">
            <a:xfrm>
              <a:off x="6241" y="1682"/>
              <a:ext cx="2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9"/>
            <p:cNvSpPr>
              <a:spLocks noChangeShapeType="1"/>
            </p:cNvSpPr>
            <p:nvPr/>
          </p:nvSpPr>
          <p:spPr bwMode="auto">
            <a:xfrm>
              <a:off x="6241" y="2225"/>
              <a:ext cx="1878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2" name="Object 10"/>
            <p:cNvGraphicFramePr>
              <a:graphicFrameLocks noChangeAspect="1"/>
            </p:cNvGraphicFramePr>
            <p:nvPr/>
          </p:nvGraphicFramePr>
          <p:xfrm>
            <a:off x="5928" y="2904"/>
            <a:ext cx="20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8" name="公式" r:id="rId7" imgW="241200" imgH="241200" progId="Equation.3">
                    <p:embed/>
                  </p:oleObj>
                </mc:Choice>
                <mc:Fallback>
                  <p:oleObj name="公式" r:id="rId7" imgW="24120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" y="2904"/>
                          <a:ext cx="20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11"/>
            <p:cNvSpPr>
              <a:spLocks noChangeShapeType="1"/>
            </p:cNvSpPr>
            <p:nvPr/>
          </p:nvSpPr>
          <p:spPr bwMode="auto">
            <a:xfrm flipV="1">
              <a:off x="4989" y="2225"/>
              <a:ext cx="1252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3" name="Object 12"/>
            <p:cNvGraphicFramePr>
              <a:graphicFrameLocks noChangeAspect="1"/>
            </p:cNvGraphicFramePr>
            <p:nvPr/>
          </p:nvGraphicFramePr>
          <p:xfrm>
            <a:off x="4989" y="1817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9" name="公式" r:id="rId9" imgW="291960" imgH="317160" progId="Equation.3">
                    <p:embed/>
                  </p:oleObj>
                </mc:Choice>
                <mc:Fallback>
                  <p:oleObj name="公式" r:id="rId9" imgW="29196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1817"/>
                          <a:ext cx="24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13"/>
            <p:cNvGraphicFramePr>
              <a:graphicFrameLocks noChangeAspect="1"/>
            </p:cNvGraphicFramePr>
            <p:nvPr/>
          </p:nvGraphicFramePr>
          <p:xfrm>
            <a:off x="7180" y="2769"/>
            <a:ext cx="3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0" name="公式" r:id="rId11" imgW="393480" imgH="342720" progId="Equation.3">
                    <p:embed/>
                  </p:oleObj>
                </mc:Choice>
                <mc:Fallback>
                  <p:oleObj name="公式" r:id="rId11" imgW="393480" imgH="342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0" y="2769"/>
                          <a:ext cx="31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14"/>
            <p:cNvGraphicFramePr>
              <a:graphicFrameLocks noChangeAspect="1"/>
            </p:cNvGraphicFramePr>
            <p:nvPr/>
          </p:nvGraphicFramePr>
          <p:xfrm>
            <a:off x="6554" y="2633"/>
            <a:ext cx="31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1" name="公式" r:id="rId13" imgW="393480" imgH="342720" progId="Equation.3">
                    <p:embed/>
                  </p:oleObj>
                </mc:Choice>
                <mc:Fallback>
                  <p:oleObj name="公式" r:id="rId13" imgW="393480" imgH="342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" y="2633"/>
                          <a:ext cx="31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4989" y="2089"/>
              <a:ext cx="2973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6867" y="1682"/>
              <a:ext cx="0" cy="17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00113" y="333375"/>
            <a:ext cx="564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同心光束 物与像</a:t>
            </a:r>
            <a:r>
              <a:rPr lang="en-US" altLang="zh-CN" sz="3600" b="1"/>
              <a:t>(</a:t>
            </a:r>
            <a:r>
              <a:rPr lang="zh-CN" altLang="en-US" sz="3600" b="1"/>
              <a:t>实与虚</a:t>
            </a:r>
            <a:r>
              <a:rPr lang="en-US" altLang="zh-CN" sz="3600" b="1"/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71550" y="1557338"/>
            <a:ext cx="3816350" cy="1584325"/>
            <a:chOff x="1020" y="1298"/>
            <a:chExt cx="3901" cy="2126"/>
          </a:xfrm>
        </p:grpSpPr>
        <p:sp>
          <p:nvSpPr>
            <p:cNvPr id="3167" name="AutoShape 13"/>
            <p:cNvSpPr>
              <a:spLocks noChangeArrowheads="1"/>
            </p:cNvSpPr>
            <p:nvPr/>
          </p:nvSpPr>
          <p:spPr bwMode="auto">
            <a:xfrm>
              <a:off x="2472" y="1298"/>
              <a:ext cx="681" cy="1678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8" name="Line 14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Line 15"/>
            <p:cNvSpPr>
              <a:spLocks noChangeShapeType="1"/>
            </p:cNvSpPr>
            <p:nvPr/>
          </p:nvSpPr>
          <p:spPr bwMode="auto">
            <a:xfrm>
              <a:off x="3152" y="2160"/>
              <a:ext cx="167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Line 16"/>
            <p:cNvSpPr>
              <a:spLocks noChangeShapeType="1"/>
            </p:cNvSpPr>
            <p:nvPr/>
          </p:nvSpPr>
          <p:spPr bwMode="auto">
            <a:xfrm flipV="1">
              <a:off x="1156" y="1616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Line 17"/>
            <p:cNvSpPr>
              <a:spLocks noChangeShapeType="1"/>
            </p:cNvSpPr>
            <p:nvPr/>
          </p:nvSpPr>
          <p:spPr bwMode="auto">
            <a:xfrm>
              <a:off x="1156" y="2115"/>
              <a:ext cx="131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Line 18"/>
            <p:cNvSpPr>
              <a:spLocks noChangeShapeType="1"/>
            </p:cNvSpPr>
            <p:nvPr/>
          </p:nvSpPr>
          <p:spPr bwMode="auto">
            <a:xfrm>
              <a:off x="3152" y="1661"/>
              <a:ext cx="1633" cy="90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Line 19"/>
            <p:cNvSpPr>
              <a:spLocks noChangeShapeType="1"/>
            </p:cNvSpPr>
            <p:nvPr/>
          </p:nvSpPr>
          <p:spPr bwMode="auto">
            <a:xfrm flipV="1">
              <a:off x="3152" y="1752"/>
              <a:ext cx="1769" cy="86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00" name="Object 20"/>
            <p:cNvGraphicFramePr>
              <a:graphicFrameLocks noChangeAspect="1"/>
            </p:cNvGraphicFramePr>
            <p:nvPr/>
          </p:nvGraphicFramePr>
          <p:xfrm>
            <a:off x="1020" y="2251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公式" r:id="rId3" imgW="317160" imgH="406080" progId="Equation.3">
                    <p:embed/>
                  </p:oleObj>
                </mc:Choice>
                <mc:Fallback>
                  <p:oleObj name="公式" r:id="rId3" imgW="31716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51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1" name="Object 21"/>
            <p:cNvGraphicFramePr>
              <a:graphicFrameLocks noChangeAspect="1"/>
            </p:cNvGraphicFramePr>
            <p:nvPr/>
          </p:nvGraphicFramePr>
          <p:xfrm>
            <a:off x="3923" y="2341"/>
            <a:ext cx="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公式" r:id="rId5" imgW="406080" imgH="431640" progId="Equation.3">
                    <p:embed/>
                  </p:oleObj>
                </mc:Choice>
                <mc:Fallback>
                  <p:oleObj name="公式" r:id="rId5" imgW="406080" imgH="431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341"/>
                          <a:ext cx="2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" name="Object 22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公式" r:id="rId7" imgW="406080" imgH="1549080" progId="Equation.3">
                    <p:embed/>
                  </p:oleObj>
                </mc:Choice>
                <mc:Fallback>
                  <p:oleObj name="公式" r:id="rId7" imgW="406080" imgH="1549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256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3" name="Object 23"/>
            <p:cNvGraphicFramePr>
              <a:graphicFrameLocks noChangeAspect="1"/>
            </p:cNvGraphicFramePr>
            <p:nvPr/>
          </p:nvGraphicFramePr>
          <p:xfrm>
            <a:off x="2109" y="3113"/>
            <a:ext cx="145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公式" r:id="rId9" imgW="1955520" imgH="419040" progId="Equation.3">
                    <p:embed/>
                  </p:oleObj>
                </mc:Choice>
                <mc:Fallback>
                  <p:oleObj name="公式" r:id="rId9" imgW="1955520" imgH="419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13"/>
                          <a:ext cx="145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4" name="Object 24"/>
            <p:cNvGraphicFramePr>
              <a:graphicFrameLocks noChangeAspect="1"/>
            </p:cNvGraphicFramePr>
            <p:nvPr/>
          </p:nvGraphicFramePr>
          <p:xfrm>
            <a:off x="1383" y="2659"/>
            <a:ext cx="5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公式" r:id="rId11" imgW="787320" imgH="330120" progId="Equation.3">
                    <p:embed/>
                  </p:oleObj>
                </mc:Choice>
                <mc:Fallback>
                  <p:oleObj name="公式" r:id="rId11" imgW="78732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659"/>
                          <a:ext cx="5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5" name="Object 25"/>
            <p:cNvGraphicFramePr>
              <a:graphicFrameLocks noChangeAspect="1"/>
            </p:cNvGraphicFramePr>
            <p:nvPr/>
          </p:nvGraphicFramePr>
          <p:xfrm>
            <a:off x="3347" y="2741"/>
            <a:ext cx="6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公式" r:id="rId13" imgW="876240" imgH="355320" progId="Equation.3">
                    <p:embed/>
                  </p:oleObj>
                </mc:Choice>
                <mc:Fallback>
                  <p:oleObj name="公式" r:id="rId13" imgW="876240" imgH="3553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2741"/>
                          <a:ext cx="6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003800" y="1412875"/>
            <a:ext cx="3024188" cy="1871663"/>
            <a:chOff x="1020" y="799"/>
            <a:chExt cx="3312" cy="2699"/>
          </a:xfrm>
        </p:grpSpPr>
        <p:sp>
          <p:nvSpPr>
            <p:cNvPr id="3158" name="AutoShape 27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9" name="Line 28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Line 29"/>
            <p:cNvSpPr>
              <a:spLocks noChangeShapeType="1"/>
            </p:cNvSpPr>
            <p:nvPr/>
          </p:nvSpPr>
          <p:spPr bwMode="auto">
            <a:xfrm>
              <a:off x="3152" y="2115"/>
              <a:ext cx="1089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Line 30"/>
            <p:cNvSpPr>
              <a:spLocks noChangeShapeType="1"/>
            </p:cNvSpPr>
            <p:nvPr/>
          </p:nvSpPr>
          <p:spPr bwMode="auto">
            <a:xfrm flipV="1">
              <a:off x="1156" y="1616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Line 31"/>
            <p:cNvSpPr>
              <a:spLocks noChangeShapeType="1"/>
            </p:cNvSpPr>
            <p:nvPr/>
          </p:nvSpPr>
          <p:spPr bwMode="auto">
            <a:xfrm>
              <a:off x="1156" y="2115"/>
              <a:ext cx="131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Line 32"/>
            <p:cNvSpPr>
              <a:spLocks noChangeShapeType="1"/>
            </p:cNvSpPr>
            <p:nvPr/>
          </p:nvSpPr>
          <p:spPr bwMode="auto">
            <a:xfrm flipV="1">
              <a:off x="1565" y="1661"/>
              <a:ext cx="861" cy="45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Line 33"/>
            <p:cNvSpPr>
              <a:spLocks noChangeShapeType="1"/>
            </p:cNvSpPr>
            <p:nvPr/>
          </p:nvSpPr>
          <p:spPr bwMode="auto">
            <a:xfrm flipV="1">
              <a:off x="3152" y="799"/>
              <a:ext cx="1089" cy="54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Line 34"/>
            <p:cNvSpPr>
              <a:spLocks noChangeShapeType="1"/>
            </p:cNvSpPr>
            <p:nvPr/>
          </p:nvSpPr>
          <p:spPr bwMode="auto">
            <a:xfrm>
              <a:off x="1610" y="2115"/>
              <a:ext cx="907" cy="45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Line 35"/>
            <p:cNvSpPr>
              <a:spLocks noChangeShapeType="1"/>
            </p:cNvSpPr>
            <p:nvPr/>
          </p:nvSpPr>
          <p:spPr bwMode="auto">
            <a:xfrm>
              <a:off x="3152" y="2886"/>
              <a:ext cx="1180" cy="54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94" name="Object 36"/>
            <p:cNvGraphicFramePr>
              <a:graphicFrameLocks noChangeAspect="1"/>
            </p:cNvGraphicFramePr>
            <p:nvPr/>
          </p:nvGraphicFramePr>
          <p:xfrm>
            <a:off x="1020" y="2251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公式" r:id="rId15" imgW="317160" imgH="406080" progId="Equation.3">
                    <p:embed/>
                  </p:oleObj>
                </mc:Choice>
                <mc:Fallback>
                  <p:oleObj name="公式" r:id="rId15" imgW="317160" imgH="4060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51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5" name="Object 37"/>
            <p:cNvGraphicFramePr>
              <a:graphicFrameLocks noChangeAspect="1"/>
            </p:cNvGraphicFramePr>
            <p:nvPr/>
          </p:nvGraphicFramePr>
          <p:xfrm>
            <a:off x="1537" y="1562"/>
            <a:ext cx="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公式" r:id="rId16" imgW="406080" imgH="431640" progId="Equation.3">
                    <p:embed/>
                  </p:oleObj>
                </mc:Choice>
                <mc:Fallback>
                  <p:oleObj name="公式" r:id="rId16" imgW="406080" imgH="431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1562"/>
                          <a:ext cx="2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6" name="Object 38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公式" r:id="rId17" imgW="406080" imgH="1549080" progId="Equation.3">
                    <p:embed/>
                  </p:oleObj>
                </mc:Choice>
                <mc:Fallback>
                  <p:oleObj name="公式" r:id="rId17" imgW="406080" imgH="15490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256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7" name="Object 39"/>
            <p:cNvGraphicFramePr>
              <a:graphicFrameLocks noChangeAspect="1"/>
            </p:cNvGraphicFramePr>
            <p:nvPr/>
          </p:nvGraphicFramePr>
          <p:xfrm>
            <a:off x="1973" y="3158"/>
            <a:ext cx="158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公式" r:id="rId18" imgW="1955520" imgH="419040" progId="Equation.3">
                    <p:embed/>
                  </p:oleObj>
                </mc:Choice>
                <mc:Fallback>
                  <p:oleObj name="公式" r:id="rId18" imgW="1955520" imgH="419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8"/>
                          <a:ext cx="158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8" name="Object 40"/>
            <p:cNvGraphicFramePr>
              <a:graphicFrameLocks noChangeAspect="1"/>
            </p:cNvGraphicFramePr>
            <p:nvPr/>
          </p:nvGraphicFramePr>
          <p:xfrm>
            <a:off x="1202" y="2568"/>
            <a:ext cx="5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公式" r:id="rId20" imgW="787320" imgH="330120" progId="Equation.3">
                    <p:embed/>
                  </p:oleObj>
                </mc:Choice>
                <mc:Fallback>
                  <p:oleObj name="公式" r:id="rId20" imgW="78732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68"/>
                          <a:ext cx="5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9" name="Object 41"/>
            <p:cNvGraphicFramePr>
              <a:graphicFrameLocks noChangeAspect="1"/>
            </p:cNvGraphicFramePr>
            <p:nvPr/>
          </p:nvGraphicFramePr>
          <p:xfrm>
            <a:off x="1202" y="2931"/>
            <a:ext cx="6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公式" r:id="rId22" imgW="876240" imgH="355320" progId="Equation.3">
                    <p:embed/>
                  </p:oleObj>
                </mc:Choice>
                <mc:Fallback>
                  <p:oleObj name="公式" r:id="rId22" imgW="876240" imgH="35532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931"/>
                          <a:ext cx="6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116013" y="3429000"/>
            <a:ext cx="3600450" cy="1511300"/>
            <a:chOff x="975" y="1162"/>
            <a:chExt cx="4536" cy="2310"/>
          </a:xfrm>
        </p:grpSpPr>
        <p:sp>
          <p:nvSpPr>
            <p:cNvPr id="3149" name="AutoShape 75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0" name="Line 76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Line 77"/>
            <p:cNvSpPr>
              <a:spLocks noChangeShapeType="1"/>
            </p:cNvSpPr>
            <p:nvPr/>
          </p:nvSpPr>
          <p:spPr bwMode="auto">
            <a:xfrm>
              <a:off x="3152" y="2160"/>
              <a:ext cx="2359" cy="4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Line 78"/>
            <p:cNvSpPr>
              <a:spLocks noChangeShapeType="1"/>
            </p:cNvSpPr>
            <p:nvPr/>
          </p:nvSpPr>
          <p:spPr bwMode="auto">
            <a:xfrm>
              <a:off x="1111" y="1434"/>
              <a:ext cx="136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Line 79"/>
            <p:cNvSpPr>
              <a:spLocks noChangeShapeType="1"/>
            </p:cNvSpPr>
            <p:nvPr/>
          </p:nvSpPr>
          <p:spPr bwMode="auto">
            <a:xfrm flipV="1">
              <a:off x="975" y="2568"/>
              <a:ext cx="149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Line 80"/>
            <p:cNvSpPr>
              <a:spLocks noChangeShapeType="1"/>
            </p:cNvSpPr>
            <p:nvPr/>
          </p:nvSpPr>
          <p:spPr bwMode="auto">
            <a:xfrm>
              <a:off x="3152" y="1797"/>
              <a:ext cx="11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81"/>
            <p:cNvSpPr>
              <a:spLocks noChangeShapeType="1"/>
            </p:cNvSpPr>
            <p:nvPr/>
          </p:nvSpPr>
          <p:spPr bwMode="auto">
            <a:xfrm>
              <a:off x="3152" y="1797"/>
              <a:ext cx="2086" cy="40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Line 82"/>
            <p:cNvSpPr>
              <a:spLocks noChangeShapeType="1"/>
            </p:cNvSpPr>
            <p:nvPr/>
          </p:nvSpPr>
          <p:spPr bwMode="auto">
            <a:xfrm flipV="1">
              <a:off x="3152" y="2205"/>
              <a:ext cx="122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Line 83"/>
            <p:cNvSpPr>
              <a:spLocks noChangeShapeType="1"/>
            </p:cNvSpPr>
            <p:nvPr/>
          </p:nvSpPr>
          <p:spPr bwMode="auto">
            <a:xfrm flipV="1">
              <a:off x="3152" y="2205"/>
              <a:ext cx="2087" cy="27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8" name="Object 84"/>
            <p:cNvGraphicFramePr>
              <a:graphicFrameLocks noChangeAspect="1"/>
            </p:cNvGraphicFramePr>
            <p:nvPr/>
          </p:nvGraphicFramePr>
          <p:xfrm>
            <a:off x="4195" y="2387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公式" r:id="rId24" imgW="317160" imgH="406080" progId="Equation.3">
                    <p:embed/>
                  </p:oleObj>
                </mc:Choice>
                <mc:Fallback>
                  <p:oleObj name="公式" r:id="rId24" imgW="317160" imgH="40608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387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85"/>
            <p:cNvGraphicFramePr>
              <a:graphicFrameLocks noChangeAspect="1"/>
            </p:cNvGraphicFramePr>
            <p:nvPr/>
          </p:nvGraphicFramePr>
          <p:xfrm>
            <a:off x="5057" y="1797"/>
            <a:ext cx="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公式" r:id="rId25" imgW="406080" imgH="431640" progId="Equation.3">
                    <p:embed/>
                  </p:oleObj>
                </mc:Choice>
                <mc:Fallback>
                  <p:oleObj name="公式" r:id="rId25" imgW="406080" imgH="43164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97"/>
                          <a:ext cx="2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86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公式" r:id="rId26" imgW="406080" imgH="1549080" progId="Equation.3">
                    <p:embed/>
                  </p:oleObj>
                </mc:Choice>
                <mc:Fallback>
                  <p:oleObj name="公式" r:id="rId26" imgW="406080" imgH="154908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256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87"/>
            <p:cNvGraphicFramePr>
              <a:graphicFrameLocks noChangeAspect="1"/>
            </p:cNvGraphicFramePr>
            <p:nvPr/>
          </p:nvGraphicFramePr>
          <p:xfrm>
            <a:off x="1927" y="3113"/>
            <a:ext cx="167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公式" r:id="rId27" imgW="1955520" imgH="419040" progId="Equation.3">
                    <p:embed/>
                  </p:oleObj>
                </mc:Choice>
                <mc:Fallback>
                  <p:oleObj name="公式" r:id="rId27" imgW="1955520" imgH="41904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13"/>
                          <a:ext cx="167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88"/>
            <p:cNvGraphicFramePr>
              <a:graphicFrameLocks noChangeAspect="1"/>
            </p:cNvGraphicFramePr>
            <p:nvPr/>
          </p:nvGraphicFramePr>
          <p:xfrm>
            <a:off x="3334" y="2750"/>
            <a:ext cx="5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公式" r:id="rId29" imgW="787320" imgH="330120" progId="Equation.3">
                    <p:embed/>
                  </p:oleObj>
                </mc:Choice>
                <mc:Fallback>
                  <p:oleObj name="公式" r:id="rId29" imgW="787320" imgH="33012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750"/>
                          <a:ext cx="5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3" name="Object 89"/>
            <p:cNvGraphicFramePr>
              <a:graphicFrameLocks noChangeAspect="1"/>
            </p:cNvGraphicFramePr>
            <p:nvPr/>
          </p:nvGraphicFramePr>
          <p:xfrm>
            <a:off x="4241" y="2795"/>
            <a:ext cx="6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公式" r:id="rId31" imgW="876240" imgH="355320" progId="Equation.3">
                    <p:embed/>
                  </p:oleObj>
                </mc:Choice>
                <mc:Fallback>
                  <p:oleObj name="公式" r:id="rId31" imgW="876240" imgH="35532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795"/>
                          <a:ext cx="6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003800" y="3573463"/>
            <a:ext cx="3527425" cy="1439862"/>
            <a:chOff x="975" y="1162"/>
            <a:chExt cx="4082" cy="2190"/>
          </a:xfrm>
        </p:grpSpPr>
        <p:sp>
          <p:nvSpPr>
            <p:cNvPr id="3138" name="AutoShape 91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9" name="Line 92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Line 93"/>
            <p:cNvSpPr>
              <a:spLocks noChangeShapeType="1"/>
            </p:cNvSpPr>
            <p:nvPr/>
          </p:nvSpPr>
          <p:spPr bwMode="auto">
            <a:xfrm flipV="1">
              <a:off x="3152" y="2115"/>
              <a:ext cx="190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Line 94"/>
            <p:cNvSpPr>
              <a:spLocks noChangeShapeType="1"/>
            </p:cNvSpPr>
            <p:nvPr/>
          </p:nvSpPr>
          <p:spPr bwMode="auto">
            <a:xfrm>
              <a:off x="1111" y="1434"/>
              <a:ext cx="136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Line 95"/>
            <p:cNvSpPr>
              <a:spLocks noChangeShapeType="1"/>
            </p:cNvSpPr>
            <p:nvPr/>
          </p:nvSpPr>
          <p:spPr bwMode="auto">
            <a:xfrm flipV="1">
              <a:off x="975" y="2568"/>
              <a:ext cx="149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Line 96"/>
            <p:cNvSpPr>
              <a:spLocks noChangeShapeType="1"/>
            </p:cNvSpPr>
            <p:nvPr/>
          </p:nvSpPr>
          <p:spPr bwMode="auto">
            <a:xfrm>
              <a:off x="3152" y="1842"/>
              <a:ext cx="122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Line 97"/>
            <p:cNvSpPr>
              <a:spLocks noChangeShapeType="1"/>
            </p:cNvSpPr>
            <p:nvPr/>
          </p:nvSpPr>
          <p:spPr bwMode="auto">
            <a:xfrm flipV="1">
              <a:off x="3152" y="1434"/>
              <a:ext cx="1769" cy="36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Line 98"/>
            <p:cNvSpPr>
              <a:spLocks noChangeShapeType="1"/>
            </p:cNvSpPr>
            <p:nvPr/>
          </p:nvSpPr>
          <p:spPr bwMode="auto">
            <a:xfrm flipV="1">
              <a:off x="3152" y="2115"/>
              <a:ext cx="127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Line 99"/>
            <p:cNvSpPr>
              <a:spLocks noChangeShapeType="1"/>
            </p:cNvSpPr>
            <p:nvPr/>
          </p:nvSpPr>
          <p:spPr bwMode="auto">
            <a:xfrm>
              <a:off x="3152" y="2478"/>
              <a:ext cx="1724" cy="36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2" name="Object 100"/>
            <p:cNvGraphicFramePr>
              <a:graphicFrameLocks noChangeAspect="1"/>
            </p:cNvGraphicFramePr>
            <p:nvPr/>
          </p:nvGraphicFramePr>
          <p:xfrm>
            <a:off x="4332" y="2296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公式" r:id="rId33" imgW="317160" imgH="406080" progId="Equation.3">
                    <p:embed/>
                  </p:oleObj>
                </mc:Choice>
                <mc:Fallback>
                  <p:oleObj name="公式" r:id="rId33" imgW="317160" imgH="40608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296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01"/>
            <p:cNvGraphicFramePr>
              <a:graphicFrameLocks noChangeAspect="1"/>
            </p:cNvGraphicFramePr>
            <p:nvPr/>
          </p:nvGraphicFramePr>
          <p:xfrm>
            <a:off x="1247" y="1797"/>
            <a:ext cx="2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公式" r:id="rId34" imgW="406080" imgH="431640" progId="Equation.3">
                    <p:embed/>
                  </p:oleObj>
                </mc:Choice>
                <mc:Fallback>
                  <p:oleObj name="公式" r:id="rId34" imgW="406080" imgH="43164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797"/>
                          <a:ext cx="2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02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公式" r:id="rId35" imgW="406080" imgH="1549080" progId="Equation.3">
                    <p:embed/>
                  </p:oleObj>
                </mc:Choice>
                <mc:Fallback>
                  <p:oleObj name="公式" r:id="rId35" imgW="406080" imgH="154908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256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103"/>
            <p:cNvGraphicFramePr>
              <a:graphicFrameLocks noChangeAspect="1"/>
            </p:cNvGraphicFramePr>
            <p:nvPr/>
          </p:nvGraphicFramePr>
          <p:xfrm>
            <a:off x="2109" y="3022"/>
            <a:ext cx="154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公式" r:id="rId36" imgW="1955520" imgH="419040" progId="Equation.3">
                    <p:embed/>
                  </p:oleObj>
                </mc:Choice>
                <mc:Fallback>
                  <p:oleObj name="公式" r:id="rId36" imgW="1955520" imgH="41904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022"/>
                          <a:ext cx="154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7" name="Line 104"/>
            <p:cNvSpPr>
              <a:spLocks noChangeShapeType="1"/>
            </p:cNvSpPr>
            <p:nvPr/>
          </p:nvSpPr>
          <p:spPr bwMode="auto">
            <a:xfrm flipH="1">
              <a:off x="1565" y="1933"/>
              <a:ext cx="952" cy="18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Line 105"/>
            <p:cNvSpPr>
              <a:spLocks noChangeShapeType="1"/>
            </p:cNvSpPr>
            <p:nvPr/>
          </p:nvSpPr>
          <p:spPr bwMode="auto">
            <a:xfrm flipH="1" flipV="1">
              <a:off x="1519" y="2115"/>
              <a:ext cx="998" cy="22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" name="Object 106"/>
            <p:cNvGraphicFramePr>
              <a:graphicFrameLocks noChangeAspect="1"/>
            </p:cNvGraphicFramePr>
            <p:nvPr/>
          </p:nvGraphicFramePr>
          <p:xfrm>
            <a:off x="1202" y="2931"/>
            <a:ext cx="6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公式" r:id="rId38" imgW="876240" imgH="355320" progId="Equation.3">
                    <p:embed/>
                  </p:oleObj>
                </mc:Choice>
                <mc:Fallback>
                  <p:oleObj name="公式" r:id="rId38" imgW="876240" imgH="35532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931"/>
                          <a:ext cx="6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07"/>
            <p:cNvGraphicFramePr>
              <a:graphicFrameLocks noChangeAspect="1"/>
            </p:cNvGraphicFramePr>
            <p:nvPr/>
          </p:nvGraphicFramePr>
          <p:xfrm>
            <a:off x="3969" y="3022"/>
            <a:ext cx="5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公式" r:id="rId40" imgW="787320" imgH="330120" progId="Equation.3">
                    <p:embed/>
                  </p:oleObj>
                </mc:Choice>
                <mc:Fallback>
                  <p:oleObj name="公式" r:id="rId40" imgW="787320" imgH="33012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022"/>
                          <a:ext cx="5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187450" y="5011738"/>
            <a:ext cx="3168650" cy="1846262"/>
            <a:chOff x="657" y="709"/>
            <a:chExt cx="4059" cy="2370"/>
          </a:xfrm>
        </p:grpSpPr>
        <p:sp>
          <p:nvSpPr>
            <p:cNvPr id="3126" name="AutoShape 109"/>
            <p:cNvSpPr>
              <a:spLocks noChangeAspect="1" noChangeArrowheads="1"/>
            </p:cNvSpPr>
            <p:nvPr/>
          </p:nvSpPr>
          <p:spPr bwMode="auto">
            <a:xfrm>
              <a:off x="657" y="709"/>
              <a:ext cx="4059" cy="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7" name="Line 110"/>
            <p:cNvSpPr>
              <a:spLocks noChangeShapeType="1"/>
            </p:cNvSpPr>
            <p:nvPr/>
          </p:nvSpPr>
          <p:spPr bwMode="auto">
            <a:xfrm>
              <a:off x="1010" y="2085"/>
              <a:ext cx="37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Arc 111"/>
            <p:cNvSpPr>
              <a:spLocks/>
            </p:cNvSpPr>
            <p:nvPr/>
          </p:nvSpPr>
          <p:spPr bwMode="auto">
            <a:xfrm flipH="1">
              <a:off x="2069" y="1168"/>
              <a:ext cx="795" cy="1835"/>
            </a:xfrm>
            <a:custGeom>
              <a:avLst/>
              <a:gdLst>
                <a:gd name="T0" fmla="*/ 0 w 21600"/>
                <a:gd name="T1" fmla="*/ 0 h 43192"/>
                <a:gd name="T2" fmla="*/ 21 w 21600"/>
                <a:gd name="T3" fmla="*/ 1835 h 43192"/>
                <a:gd name="T4" fmla="*/ 0 w 21600"/>
                <a:gd name="T5" fmla="*/ 918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9" name="Line 112"/>
            <p:cNvSpPr>
              <a:spLocks noChangeShapeType="1"/>
            </p:cNvSpPr>
            <p:nvPr/>
          </p:nvSpPr>
          <p:spPr bwMode="auto">
            <a:xfrm flipH="1">
              <a:off x="2951" y="2085"/>
              <a:ext cx="1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113"/>
            <p:cNvSpPr>
              <a:spLocks noChangeShapeType="1"/>
            </p:cNvSpPr>
            <p:nvPr/>
          </p:nvSpPr>
          <p:spPr bwMode="auto">
            <a:xfrm flipH="1" flipV="1">
              <a:off x="2245" y="1550"/>
              <a:ext cx="264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Line 114"/>
            <p:cNvSpPr>
              <a:spLocks noChangeShapeType="1"/>
            </p:cNvSpPr>
            <p:nvPr/>
          </p:nvSpPr>
          <p:spPr bwMode="auto">
            <a:xfrm>
              <a:off x="1186" y="1550"/>
              <a:ext cx="105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15"/>
            <p:cNvSpPr>
              <a:spLocks noChangeShapeType="1"/>
            </p:cNvSpPr>
            <p:nvPr/>
          </p:nvSpPr>
          <p:spPr bwMode="auto">
            <a:xfrm flipH="1" flipV="1">
              <a:off x="1892" y="786"/>
              <a:ext cx="353" cy="7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Line 116"/>
            <p:cNvSpPr>
              <a:spLocks noChangeShapeType="1"/>
            </p:cNvSpPr>
            <p:nvPr/>
          </p:nvSpPr>
          <p:spPr bwMode="auto">
            <a:xfrm>
              <a:off x="2069" y="2085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8" name="Object 117"/>
            <p:cNvGraphicFramePr>
              <a:graphicFrameLocks noChangeAspect="1"/>
            </p:cNvGraphicFramePr>
            <p:nvPr/>
          </p:nvGraphicFramePr>
          <p:xfrm>
            <a:off x="2420" y="1932"/>
            <a:ext cx="34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公式" r:id="rId41" imgW="634680" imgH="317160" progId="Equation.3">
                    <p:embed/>
                  </p:oleObj>
                </mc:Choice>
                <mc:Fallback>
                  <p:oleObj name="公式" r:id="rId41" imgW="634680" imgH="31716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32"/>
                          <a:ext cx="34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18"/>
            <p:cNvGraphicFramePr>
              <a:graphicFrameLocks noChangeAspect="1"/>
            </p:cNvGraphicFramePr>
            <p:nvPr/>
          </p:nvGraphicFramePr>
          <p:xfrm>
            <a:off x="2332" y="2162"/>
            <a:ext cx="3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公式" r:id="rId43" imgW="723600" imgH="342720" progId="Equation.3">
                    <p:embed/>
                  </p:oleObj>
                </mc:Choice>
                <mc:Fallback>
                  <p:oleObj name="公式" r:id="rId43" imgW="723600" imgH="34272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2162"/>
                          <a:ext cx="3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19"/>
            <p:cNvGraphicFramePr>
              <a:graphicFrameLocks noChangeAspect="1"/>
            </p:cNvGraphicFramePr>
            <p:nvPr/>
          </p:nvGraphicFramePr>
          <p:xfrm>
            <a:off x="2863" y="1856"/>
            <a:ext cx="157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公式" r:id="rId45" imgW="279360" imgH="330120" progId="Equation.3">
                    <p:embed/>
                  </p:oleObj>
                </mc:Choice>
                <mc:Fallback>
                  <p:oleObj name="公式" r:id="rId45" imgW="279360" imgH="33012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1856"/>
                          <a:ext cx="157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4" name="Line 120"/>
            <p:cNvSpPr>
              <a:spLocks noChangeShapeType="1"/>
            </p:cNvSpPr>
            <p:nvPr/>
          </p:nvSpPr>
          <p:spPr bwMode="auto">
            <a:xfrm>
              <a:off x="2598" y="2467"/>
              <a:ext cx="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Line 121"/>
            <p:cNvSpPr>
              <a:spLocks noChangeShapeType="1"/>
            </p:cNvSpPr>
            <p:nvPr/>
          </p:nvSpPr>
          <p:spPr bwMode="auto">
            <a:xfrm flipH="1">
              <a:off x="2069" y="2467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1" name="Object 122"/>
            <p:cNvGraphicFramePr>
              <a:graphicFrameLocks noChangeAspect="1"/>
            </p:cNvGraphicFramePr>
            <p:nvPr/>
          </p:nvGraphicFramePr>
          <p:xfrm>
            <a:off x="2422" y="2391"/>
            <a:ext cx="108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公式" r:id="rId47" imgW="279360" imgH="241200" progId="Equation.3">
                    <p:embed/>
                  </p:oleObj>
                </mc:Choice>
                <mc:Fallback>
                  <p:oleObj name="公式" r:id="rId47" imgW="279360" imgH="2412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2391"/>
                          <a:ext cx="108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6" name="Line 123"/>
            <p:cNvSpPr>
              <a:spLocks noChangeShapeType="1"/>
            </p:cNvSpPr>
            <p:nvPr/>
          </p:nvSpPr>
          <p:spPr bwMode="auto">
            <a:xfrm>
              <a:off x="1156" y="2069"/>
              <a:ext cx="9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Line 124"/>
            <p:cNvSpPr>
              <a:spLocks noChangeShapeType="1"/>
            </p:cNvSpPr>
            <p:nvPr/>
          </p:nvSpPr>
          <p:spPr bwMode="auto">
            <a:xfrm>
              <a:off x="2018" y="2069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5003800" y="5334000"/>
            <a:ext cx="3024188" cy="1524000"/>
            <a:chOff x="1020" y="799"/>
            <a:chExt cx="3243" cy="1833"/>
          </a:xfrm>
        </p:grpSpPr>
        <p:sp>
          <p:nvSpPr>
            <p:cNvPr id="3115" name="AutoShape 126"/>
            <p:cNvSpPr>
              <a:spLocks noChangeAspect="1" noChangeArrowheads="1"/>
            </p:cNvSpPr>
            <p:nvPr/>
          </p:nvSpPr>
          <p:spPr bwMode="auto">
            <a:xfrm>
              <a:off x="1020" y="799"/>
              <a:ext cx="3243" cy="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6" name="Line 127"/>
            <p:cNvSpPr>
              <a:spLocks noChangeShapeType="1"/>
            </p:cNvSpPr>
            <p:nvPr/>
          </p:nvSpPr>
          <p:spPr bwMode="auto">
            <a:xfrm>
              <a:off x="1091" y="1715"/>
              <a:ext cx="3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Arc 128"/>
            <p:cNvSpPr>
              <a:spLocks/>
            </p:cNvSpPr>
            <p:nvPr/>
          </p:nvSpPr>
          <p:spPr bwMode="auto">
            <a:xfrm>
              <a:off x="2430" y="799"/>
              <a:ext cx="846" cy="1828"/>
            </a:xfrm>
            <a:custGeom>
              <a:avLst/>
              <a:gdLst>
                <a:gd name="T0" fmla="*/ 0 w 21600"/>
                <a:gd name="T1" fmla="*/ 0 h 43066"/>
                <a:gd name="T2" fmla="*/ 94 w 21600"/>
                <a:gd name="T3" fmla="*/ 1828 h 43066"/>
                <a:gd name="T4" fmla="*/ 0 w 21600"/>
                <a:gd name="T5" fmla="*/ 917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8" name="Line 129"/>
            <p:cNvSpPr>
              <a:spLocks noChangeShapeType="1"/>
            </p:cNvSpPr>
            <p:nvPr/>
          </p:nvSpPr>
          <p:spPr bwMode="auto">
            <a:xfrm>
              <a:off x="2501" y="1716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Line 130"/>
            <p:cNvSpPr>
              <a:spLocks noChangeShapeType="1"/>
            </p:cNvSpPr>
            <p:nvPr/>
          </p:nvSpPr>
          <p:spPr bwMode="auto">
            <a:xfrm>
              <a:off x="3276" y="1716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Line 131"/>
            <p:cNvSpPr>
              <a:spLocks noChangeShapeType="1"/>
            </p:cNvSpPr>
            <p:nvPr/>
          </p:nvSpPr>
          <p:spPr bwMode="auto">
            <a:xfrm>
              <a:off x="1796" y="1288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Line 132"/>
            <p:cNvSpPr>
              <a:spLocks noChangeShapeType="1"/>
            </p:cNvSpPr>
            <p:nvPr/>
          </p:nvSpPr>
          <p:spPr bwMode="auto">
            <a:xfrm flipH="1">
              <a:off x="2360" y="1288"/>
              <a:ext cx="775" cy="1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133"/>
            <p:cNvSpPr>
              <a:spLocks noChangeShapeType="1"/>
            </p:cNvSpPr>
            <p:nvPr/>
          </p:nvSpPr>
          <p:spPr bwMode="auto">
            <a:xfrm>
              <a:off x="2994" y="2027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134"/>
            <p:cNvSpPr>
              <a:spLocks noChangeShapeType="1"/>
            </p:cNvSpPr>
            <p:nvPr/>
          </p:nvSpPr>
          <p:spPr bwMode="auto">
            <a:xfrm flipH="1">
              <a:off x="2501" y="2027"/>
              <a:ext cx="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" name="Object 135"/>
            <p:cNvGraphicFramePr>
              <a:graphicFrameLocks noChangeAspect="1"/>
            </p:cNvGraphicFramePr>
            <p:nvPr/>
          </p:nvGraphicFramePr>
          <p:xfrm>
            <a:off x="2782" y="1960"/>
            <a:ext cx="188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公式" r:id="rId49" imgW="660240" imgH="241200" progId="Equation.3">
                    <p:embed/>
                  </p:oleObj>
                </mc:Choice>
                <mc:Fallback>
                  <p:oleObj name="公式" r:id="rId49" imgW="660240" imgH="24120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1960"/>
                          <a:ext cx="188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36"/>
            <p:cNvGraphicFramePr>
              <a:graphicFrameLocks noChangeAspect="1"/>
            </p:cNvGraphicFramePr>
            <p:nvPr/>
          </p:nvGraphicFramePr>
          <p:xfrm>
            <a:off x="2782" y="1532"/>
            <a:ext cx="13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公式" r:id="rId51" imgW="304560" imgH="317160" progId="Equation.3">
                    <p:embed/>
                  </p:oleObj>
                </mc:Choice>
                <mc:Fallback>
                  <p:oleObj name="公式" r:id="rId51" imgW="304560" imgH="31716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1532"/>
                          <a:ext cx="13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137"/>
            <p:cNvGraphicFramePr>
              <a:graphicFrameLocks noChangeAspect="1"/>
            </p:cNvGraphicFramePr>
            <p:nvPr/>
          </p:nvGraphicFramePr>
          <p:xfrm>
            <a:off x="2853" y="1777"/>
            <a:ext cx="172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公式" r:id="rId53" imgW="393480" imgH="342720" progId="Equation.3">
                    <p:embed/>
                  </p:oleObj>
                </mc:Choice>
                <mc:Fallback>
                  <p:oleObj name="公式" r:id="rId53" imgW="393480" imgH="34272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1777"/>
                          <a:ext cx="172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38"/>
            <p:cNvGraphicFramePr>
              <a:graphicFrameLocks noChangeAspect="1"/>
            </p:cNvGraphicFramePr>
            <p:nvPr/>
          </p:nvGraphicFramePr>
          <p:xfrm>
            <a:off x="2430" y="1532"/>
            <a:ext cx="125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公式" r:id="rId55" imgW="279360" imgH="330120" progId="Equation.3">
                    <p:embed/>
                  </p:oleObj>
                </mc:Choice>
                <mc:Fallback>
                  <p:oleObj name="公式" r:id="rId55" imgW="279360" imgH="33012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1532"/>
                          <a:ext cx="125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Line 139"/>
            <p:cNvSpPr>
              <a:spLocks noChangeShapeType="1"/>
            </p:cNvSpPr>
            <p:nvPr/>
          </p:nvSpPr>
          <p:spPr bwMode="auto">
            <a:xfrm>
              <a:off x="2295" y="1301"/>
              <a:ext cx="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140"/>
            <p:cNvSpPr>
              <a:spLocks noChangeShapeType="1"/>
            </p:cNvSpPr>
            <p:nvPr/>
          </p:nvSpPr>
          <p:spPr bwMode="auto">
            <a:xfrm>
              <a:off x="1746" y="1706"/>
              <a:ext cx="15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3" name="Rectangle 141"/>
          <p:cNvSpPr>
            <a:spLocks noChangeArrowheads="1"/>
          </p:cNvSpPr>
          <p:nvPr/>
        </p:nvSpPr>
        <p:spPr bwMode="auto">
          <a:xfrm>
            <a:off x="827088" y="4941888"/>
            <a:ext cx="107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反射</a:t>
            </a:r>
            <a:r>
              <a:rPr lang="en-US" altLang="zh-CN" b="1"/>
              <a:t>:</a:t>
            </a:r>
          </a:p>
        </p:txBody>
      </p:sp>
      <p:sp>
        <p:nvSpPr>
          <p:cNvPr id="3214" name="Rectangle 142"/>
          <p:cNvSpPr>
            <a:spLocks noChangeArrowheads="1"/>
          </p:cNvSpPr>
          <p:nvPr/>
        </p:nvSpPr>
        <p:spPr bwMode="auto">
          <a:xfrm>
            <a:off x="900113" y="1052513"/>
            <a:ext cx="107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折射</a:t>
            </a:r>
            <a:r>
              <a:rPr lang="en-US" altLang="zh-CN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3" grpId="0"/>
      <p:bldP spid="32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908175" y="908050"/>
          <a:ext cx="25193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25193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19250" y="1182688"/>
            <a:ext cx="6335713" cy="5675312"/>
            <a:chOff x="1066" y="527"/>
            <a:chExt cx="3991" cy="3575"/>
          </a:xfrm>
        </p:grpSpPr>
        <p:sp>
          <p:nvSpPr>
            <p:cNvPr id="38920" name="AutoShape 21"/>
            <p:cNvSpPr>
              <a:spLocks noChangeAspect="1" noChangeArrowheads="1"/>
            </p:cNvSpPr>
            <p:nvPr/>
          </p:nvSpPr>
          <p:spPr bwMode="auto">
            <a:xfrm>
              <a:off x="1066" y="527"/>
              <a:ext cx="3991" cy="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Line 22"/>
            <p:cNvSpPr>
              <a:spLocks noChangeShapeType="1"/>
            </p:cNvSpPr>
            <p:nvPr/>
          </p:nvSpPr>
          <p:spPr bwMode="auto">
            <a:xfrm flipV="1">
              <a:off x="1066" y="2141"/>
              <a:ext cx="3326" cy="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23"/>
            <p:cNvSpPr>
              <a:spLocks noChangeShapeType="1"/>
            </p:cNvSpPr>
            <p:nvPr/>
          </p:nvSpPr>
          <p:spPr bwMode="auto">
            <a:xfrm flipV="1">
              <a:off x="1332" y="1680"/>
              <a:ext cx="1863" cy="5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5" name="Object 24"/>
            <p:cNvGraphicFramePr>
              <a:graphicFrameLocks noChangeAspect="1"/>
            </p:cNvGraphicFramePr>
            <p:nvPr/>
          </p:nvGraphicFramePr>
          <p:xfrm>
            <a:off x="3195" y="2257"/>
            <a:ext cx="22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4" name="公式" r:id="rId5" imgW="241200" imgH="241200" progId="Equation.3">
                    <p:embed/>
                  </p:oleObj>
                </mc:Choice>
                <mc:Fallback>
                  <p:oleObj name="公式" r:id="rId5" imgW="2412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257"/>
                          <a:ext cx="22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Line 25"/>
            <p:cNvSpPr>
              <a:spLocks noChangeShapeType="1"/>
            </p:cNvSpPr>
            <p:nvPr/>
          </p:nvSpPr>
          <p:spPr bwMode="auto">
            <a:xfrm flipV="1">
              <a:off x="3195" y="988"/>
              <a:ext cx="931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26"/>
            <p:cNvSpPr>
              <a:spLocks noChangeShapeType="1"/>
            </p:cNvSpPr>
            <p:nvPr/>
          </p:nvSpPr>
          <p:spPr bwMode="auto">
            <a:xfrm flipV="1">
              <a:off x="2130" y="1680"/>
              <a:ext cx="1065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27"/>
            <p:cNvSpPr>
              <a:spLocks noChangeShapeType="1"/>
            </p:cNvSpPr>
            <p:nvPr/>
          </p:nvSpPr>
          <p:spPr bwMode="auto">
            <a:xfrm>
              <a:off x="2130" y="988"/>
              <a:ext cx="0" cy="219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28"/>
            <p:cNvSpPr>
              <a:spLocks noChangeShapeType="1"/>
            </p:cNvSpPr>
            <p:nvPr/>
          </p:nvSpPr>
          <p:spPr bwMode="auto">
            <a:xfrm flipV="1">
              <a:off x="1465" y="1796"/>
              <a:ext cx="2927" cy="9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6" name="Object 29"/>
            <p:cNvGraphicFramePr>
              <a:graphicFrameLocks noChangeAspect="1"/>
            </p:cNvGraphicFramePr>
            <p:nvPr/>
          </p:nvGraphicFramePr>
          <p:xfrm>
            <a:off x="1199" y="1910"/>
            <a:ext cx="21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5" name="公式" r:id="rId7" imgW="291960" imgH="317160" progId="Equation.3">
                    <p:embed/>
                  </p:oleObj>
                </mc:Choice>
                <mc:Fallback>
                  <p:oleObj name="公式" r:id="rId7" imgW="29196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1910"/>
                          <a:ext cx="21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30"/>
            <p:cNvGraphicFramePr>
              <a:graphicFrameLocks noChangeAspect="1"/>
            </p:cNvGraphicFramePr>
            <p:nvPr/>
          </p:nvGraphicFramePr>
          <p:xfrm>
            <a:off x="2396" y="1910"/>
            <a:ext cx="26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6" name="公式" r:id="rId9" imgW="393480" imgH="342720" progId="Equation.3">
                    <p:embed/>
                  </p:oleObj>
                </mc:Choice>
                <mc:Fallback>
                  <p:oleObj name="公式" r:id="rId9" imgW="393480" imgH="3427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1910"/>
                          <a:ext cx="26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31"/>
            <p:cNvGraphicFramePr>
              <a:graphicFrameLocks noChangeAspect="1"/>
            </p:cNvGraphicFramePr>
            <p:nvPr/>
          </p:nvGraphicFramePr>
          <p:xfrm>
            <a:off x="1864" y="2257"/>
            <a:ext cx="26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7" name="公式" r:id="rId11" imgW="393480" imgH="342720" progId="Equation.3">
                    <p:embed/>
                  </p:oleObj>
                </mc:Choice>
                <mc:Fallback>
                  <p:oleObj name="公式" r:id="rId11" imgW="393480" imgH="3427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257"/>
                          <a:ext cx="26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Line 32"/>
            <p:cNvSpPr>
              <a:spLocks noChangeShapeType="1"/>
            </p:cNvSpPr>
            <p:nvPr/>
          </p:nvSpPr>
          <p:spPr bwMode="auto">
            <a:xfrm>
              <a:off x="3195" y="988"/>
              <a:ext cx="1" cy="219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33"/>
            <p:cNvSpPr>
              <a:spLocks noChangeShapeType="1"/>
            </p:cNvSpPr>
            <p:nvPr/>
          </p:nvSpPr>
          <p:spPr bwMode="auto">
            <a:xfrm flipH="1">
              <a:off x="3062" y="3179"/>
              <a:ext cx="132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34"/>
            <p:cNvSpPr>
              <a:spLocks noChangeShapeType="1"/>
            </p:cNvSpPr>
            <p:nvPr/>
          </p:nvSpPr>
          <p:spPr bwMode="auto">
            <a:xfrm>
              <a:off x="3195" y="3179"/>
              <a:ext cx="133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35"/>
            <p:cNvSpPr>
              <a:spLocks noChangeShapeType="1"/>
            </p:cNvSpPr>
            <p:nvPr/>
          </p:nvSpPr>
          <p:spPr bwMode="auto">
            <a:xfrm>
              <a:off x="3062" y="873"/>
              <a:ext cx="131" cy="1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36"/>
            <p:cNvSpPr>
              <a:spLocks noChangeShapeType="1"/>
            </p:cNvSpPr>
            <p:nvPr/>
          </p:nvSpPr>
          <p:spPr bwMode="auto">
            <a:xfrm flipH="1">
              <a:off x="3195" y="873"/>
              <a:ext cx="131" cy="11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187450" y="1484313"/>
            <a:ext cx="2952750" cy="4135437"/>
            <a:chOff x="340" y="935"/>
            <a:chExt cx="1860" cy="2605"/>
          </a:xfrm>
        </p:grpSpPr>
        <p:sp>
          <p:nvSpPr>
            <p:cNvPr id="39959" name="Arc 7"/>
            <p:cNvSpPr>
              <a:spLocks/>
            </p:cNvSpPr>
            <p:nvPr/>
          </p:nvSpPr>
          <p:spPr bwMode="auto">
            <a:xfrm flipH="1">
              <a:off x="1011" y="1384"/>
              <a:ext cx="888" cy="2156"/>
            </a:xfrm>
            <a:custGeom>
              <a:avLst/>
              <a:gdLst>
                <a:gd name="T0" fmla="*/ 0 w 21600"/>
                <a:gd name="T1" fmla="*/ 0 h 43192"/>
                <a:gd name="T2" fmla="*/ 24 w 21600"/>
                <a:gd name="T3" fmla="*/ 2156 h 43192"/>
                <a:gd name="T4" fmla="*/ 0 w 21600"/>
                <a:gd name="T5" fmla="*/ 1078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0" name="Line 8"/>
            <p:cNvSpPr>
              <a:spLocks noChangeShapeType="1"/>
            </p:cNvSpPr>
            <p:nvPr/>
          </p:nvSpPr>
          <p:spPr bwMode="auto">
            <a:xfrm flipH="1">
              <a:off x="1997" y="2462"/>
              <a:ext cx="1" cy="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9"/>
            <p:cNvSpPr>
              <a:spLocks noChangeShapeType="1"/>
            </p:cNvSpPr>
            <p:nvPr/>
          </p:nvSpPr>
          <p:spPr bwMode="auto">
            <a:xfrm flipH="1" flipV="1">
              <a:off x="1208" y="1833"/>
              <a:ext cx="295" cy="6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0"/>
            <p:cNvSpPr>
              <a:spLocks noChangeShapeType="1"/>
            </p:cNvSpPr>
            <p:nvPr/>
          </p:nvSpPr>
          <p:spPr bwMode="auto">
            <a:xfrm flipV="1">
              <a:off x="340" y="1834"/>
              <a:ext cx="868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1"/>
            <p:cNvSpPr>
              <a:spLocks noChangeShapeType="1"/>
            </p:cNvSpPr>
            <p:nvPr/>
          </p:nvSpPr>
          <p:spPr bwMode="auto">
            <a:xfrm flipH="1" flipV="1">
              <a:off x="813" y="935"/>
              <a:ext cx="395" cy="8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12"/>
            <p:cNvSpPr>
              <a:spLocks noChangeShapeType="1"/>
            </p:cNvSpPr>
            <p:nvPr/>
          </p:nvSpPr>
          <p:spPr bwMode="auto">
            <a:xfrm>
              <a:off x="1011" y="2462"/>
              <a:ext cx="0" cy="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2" name="Object 13"/>
            <p:cNvGraphicFramePr>
              <a:graphicFrameLocks noChangeAspect="1"/>
            </p:cNvGraphicFramePr>
            <p:nvPr/>
          </p:nvGraphicFramePr>
          <p:xfrm>
            <a:off x="1474" y="2115"/>
            <a:ext cx="3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0" name="公式" r:id="rId3" imgW="634680" imgH="317160" progId="Equation.3">
                    <p:embed/>
                  </p:oleObj>
                </mc:Choice>
                <mc:Fallback>
                  <p:oleObj name="公式" r:id="rId3" imgW="63468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115"/>
                          <a:ext cx="3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14"/>
            <p:cNvGraphicFramePr>
              <a:graphicFrameLocks noChangeAspect="1"/>
            </p:cNvGraphicFramePr>
            <p:nvPr/>
          </p:nvGraphicFramePr>
          <p:xfrm>
            <a:off x="1304" y="2552"/>
            <a:ext cx="44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1" name="公式" r:id="rId5" imgW="723600" imgH="342720" progId="Equation.3">
                    <p:embed/>
                  </p:oleObj>
                </mc:Choice>
                <mc:Fallback>
                  <p:oleObj name="公式" r:id="rId5" imgW="723600" imgH="342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2552"/>
                          <a:ext cx="44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15"/>
            <p:cNvGraphicFramePr>
              <a:graphicFrameLocks noChangeAspect="1"/>
            </p:cNvGraphicFramePr>
            <p:nvPr/>
          </p:nvGraphicFramePr>
          <p:xfrm>
            <a:off x="1898" y="2192"/>
            <a:ext cx="1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2" name="公式" r:id="rId7" imgW="279360" imgH="330120" progId="Equation.3">
                    <p:embed/>
                  </p:oleObj>
                </mc:Choice>
                <mc:Fallback>
                  <p:oleObj name="公式" r:id="rId7" imgW="279360" imgH="3301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192"/>
                          <a:ext cx="1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>
              <a:off x="1602" y="2911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17"/>
            <p:cNvSpPr>
              <a:spLocks noChangeShapeType="1"/>
            </p:cNvSpPr>
            <p:nvPr/>
          </p:nvSpPr>
          <p:spPr bwMode="auto">
            <a:xfrm flipH="1">
              <a:off x="1011" y="2911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5" name="Object 18"/>
            <p:cNvGraphicFramePr>
              <a:graphicFrameLocks noChangeAspect="1"/>
            </p:cNvGraphicFramePr>
            <p:nvPr/>
          </p:nvGraphicFramePr>
          <p:xfrm>
            <a:off x="1405" y="2821"/>
            <a:ext cx="12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3" name="公式" r:id="rId9" imgW="279360" imgH="241200" progId="Equation.3">
                    <p:embed/>
                  </p:oleObj>
                </mc:Choice>
                <mc:Fallback>
                  <p:oleObj name="公式" r:id="rId9" imgW="27936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2821"/>
                          <a:ext cx="12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340" y="2432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20"/>
            <p:cNvSpPr>
              <a:spLocks noChangeShapeType="1"/>
            </p:cNvSpPr>
            <p:nvPr/>
          </p:nvSpPr>
          <p:spPr bwMode="auto">
            <a:xfrm flipV="1">
              <a:off x="1020" y="2432"/>
              <a:ext cx="11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42" name="Rectangle 54"/>
          <p:cNvSpPr>
            <a:spLocks noChangeArrowheads="1"/>
          </p:cNvSpPr>
          <p:nvPr/>
        </p:nvSpPr>
        <p:spPr bwMode="auto">
          <a:xfrm>
            <a:off x="900113" y="549275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3600" b="1"/>
              <a:t>▲</a:t>
            </a:r>
            <a:r>
              <a:rPr lang="zh-CN" altLang="en-US" sz="3600" b="1"/>
              <a:t>球面镜作图成像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348038" y="2133600"/>
            <a:ext cx="6264275" cy="3521075"/>
            <a:chOff x="1814" y="1344"/>
            <a:chExt cx="3946" cy="2218"/>
          </a:xfrm>
        </p:grpSpPr>
        <p:sp>
          <p:nvSpPr>
            <p:cNvPr id="39949" name="AutoShape 72"/>
            <p:cNvSpPr>
              <a:spLocks noChangeAspect="1" noChangeArrowheads="1"/>
            </p:cNvSpPr>
            <p:nvPr/>
          </p:nvSpPr>
          <p:spPr bwMode="auto">
            <a:xfrm>
              <a:off x="1814" y="1344"/>
              <a:ext cx="3946" cy="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Arc 73"/>
            <p:cNvSpPr>
              <a:spLocks/>
            </p:cNvSpPr>
            <p:nvPr/>
          </p:nvSpPr>
          <p:spPr bwMode="auto">
            <a:xfrm>
              <a:off x="3529" y="1344"/>
              <a:ext cx="1030" cy="2211"/>
            </a:xfrm>
            <a:custGeom>
              <a:avLst/>
              <a:gdLst>
                <a:gd name="T0" fmla="*/ 0 w 21600"/>
                <a:gd name="T1" fmla="*/ 0 h 43066"/>
                <a:gd name="T2" fmla="*/ 114 w 21600"/>
                <a:gd name="T3" fmla="*/ 2211 h 43066"/>
                <a:gd name="T4" fmla="*/ 0 w 21600"/>
                <a:gd name="T5" fmla="*/ 1109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1" name="Line 74"/>
            <p:cNvSpPr>
              <a:spLocks noChangeShapeType="1"/>
            </p:cNvSpPr>
            <p:nvPr/>
          </p:nvSpPr>
          <p:spPr bwMode="auto">
            <a:xfrm>
              <a:off x="3615" y="2453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75"/>
            <p:cNvSpPr>
              <a:spLocks noChangeShapeType="1"/>
            </p:cNvSpPr>
            <p:nvPr/>
          </p:nvSpPr>
          <p:spPr bwMode="auto">
            <a:xfrm>
              <a:off x="4559" y="2453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76"/>
            <p:cNvSpPr>
              <a:spLocks noChangeShapeType="1"/>
            </p:cNvSpPr>
            <p:nvPr/>
          </p:nvSpPr>
          <p:spPr bwMode="auto">
            <a:xfrm>
              <a:off x="3107" y="1933"/>
              <a:ext cx="1366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77"/>
            <p:cNvSpPr>
              <a:spLocks noChangeShapeType="1"/>
            </p:cNvSpPr>
            <p:nvPr/>
          </p:nvSpPr>
          <p:spPr bwMode="auto">
            <a:xfrm flipH="1">
              <a:off x="3444" y="1936"/>
              <a:ext cx="944" cy="1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78"/>
            <p:cNvSpPr>
              <a:spLocks noChangeShapeType="1"/>
            </p:cNvSpPr>
            <p:nvPr/>
          </p:nvSpPr>
          <p:spPr bwMode="auto">
            <a:xfrm>
              <a:off x="4216" y="2830"/>
              <a:ext cx="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79"/>
            <p:cNvSpPr>
              <a:spLocks noChangeShapeType="1"/>
            </p:cNvSpPr>
            <p:nvPr/>
          </p:nvSpPr>
          <p:spPr bwMode="auto">
            <a:xfrm flipH="1">
              <a:off x="3615" y="2830"/>
              <a:ext cx="2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38" name="Object 80"/>
            <p:cNvGraphicFramePr>
              <a:graphicFrameLocks noChangeAspect="1"/>
            </p:cNvGraphicFramePr>
            <p:nvPr/>
          </p:nvGraphicFramePr>
          <p:xfrm>
            <a:off x="3959" y="2749"/>
            <a:ext cx="22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4" name="公式" r:id="rId11" imgW="660240" imgH="241200" progId="Equation.3">
                    <p:embed/>
                  </p:oleObj>
                </mc:Choice>
                <mc:Fallback>
                  <p:oleObj name="公式" r:id="rId11" imgW="660240" imgH="2412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2749"/>
                          <a:ext cx="22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81"/>
            <p:cNvGraphicFramePr>
              <a:graphicFrameLocks noChangeAspect="1"/>
            </p:cNvGraphicFramePr>
            <p:nvPr/>
          </p:nvGraphicFramePr>
          <p:xfrm>
            <a:off x="3959" y="2231"/>
            <a:ext cx="16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5" name="公式" r:id="rId13" imgW="304560" imgH="317160" progId="Equation.3">
                    <p:embed/>
                  </p:oleObj>
                </mc:Choice>
                <mc:Fallback>
                  <p:oleObj name="公式" r:id="rId13" imgW="304560" imgH="31716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2231"/>
                          <a:ext cx="16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82"/>
            <p:cNvGraphicFramePr>
              <a:graphicFrameLocks noChangeAspect="1"/>
            </p:cNvGraphicFramePr>
            <p:nvPr/>
          </p:nvGraphicFramePr>
          <p:xfrm>
            <a:off x="4045" y="2527"/>
            <a:ext cx="20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6" name="公式" r:id="rId15" imgW="393480" imgH="342720" progId="Equation.3">
                    <p:embed/>
                  </p:oleObj>
                </mc:Choice>
                <mc:Fallback>
                  <p:oleObj name="公式" r:id="rId15" imgW="393480" imgH="34272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5" y="2527"/>
                          <a:ext cx="20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83"/>
            <p:cNvGraphicFramePr>
              <a:graphicFrameLocks noChangeAspect="1"/>
            </p:cNvGraphicFramePr>
            <p:nvPr/>
          </p:nvGraphicFramePr>
          <p:xfrm>
            <a:off x="3529" y="2231"/>
            <a:ext cx="15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7" name="公式" r:id="rId17" imgW="279360" imgH="330120" progId="Equation.3">
                    <p:embed/>
                  </p:oleObj>
                </mc:Choice>
                <mc:Fallback>
                  <p:oleObj name="公式" r:id="rId17" imgW="279360" imgH="33012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2231"/>
                          <a:ext cx="153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Line 84"/>
            <p:cNvSpPr>
              <a:spLocks noChangeShapeType="1"/>
            </p:cNvSpPr>
            <p:nvPr/>
          </p:nvSpPr>
          <p:spPr bwMode="auto">
            <a:xfrm>
              <a:off x="3366" y="1951"/>
              <a:ext cx="1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85"/>
            <p:cNvSpPr>
              <a:spLocks noChangeShapeType="1"/>
            </p:cNvSpPr>
            <p:nvPr/>
          </p:nvSpPr>
          <p:spPr bwMode="auto">
            <a:xfrm>
              <a:off x="2971" y="2478"/>
              <a:ext cx="161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8" name="Group 27"/>
          <p:cNvGrpSpPr>
            <a:grpSpLocks/>
          </p:cNvGrpSpPr>
          <p:nvPr/>
        </p:nvGrpSpPr>
        <p:grpSpPr bwMode="auto">
          <a:xfrm>
            <a:off x="323850" y="549275"/>
            <a:ext cx="9685338" cy="5656263"/>
            <a:chOff x="158" y="255"/>
            <a:chExt cx="6101" cy="3563"/>
          </a:xfrm>
        </p:grpSpPr>
        <p:sp>
          <p:nvSpPr>
            <p:cNvPr id="40969" name="AutoShape 3"/>
            <p:cNvSpPr>
              <a:spLocks noChangeAspect="1" noChangeArrowheads="1"/>
            </p:cNvSpPr>
            <p:nvPr/>
          </p:nvSpPr>
          <p:spPr bwMode="auto">
            <a:xfrm>
              <a:off x="158" y="255"/>
              <a:ext cx="6101" cy="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70" name="Line 4"/>
            <p:cNvSpPr>
              <a:spLocks noChangeShapeType="1"/>
            </p:cNvSpPr>
            <p:nvPr/>
          </p:nvSpPr>
          <p:spPr bwMode="auto">
            <a:xfrm>
              <a:off x="688" y="2324"/>
              <a:ext cx="4324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Arc 5"/>
            <p:cNvSpPr>
              <a:spLocks/>
            </p:cNvSpPr>
            <p:nvPr/>
          </p:nvSpPr>
          <p:spPr bwMode="auto">
            <a:xfrm flipH="1">
              <a:off x="2280" y="944"/>
              <a:ext cx="1195" cy="2760"/>
            </a:xfrm>
            <a:custGeom>
              <a:avLst/>
              <a:gdLst>
                <a:gd name="T0" fmla="*/ 0 w 21600"/>
                <a:gd name="T1" fmla="*/ 0 h 43192"/>
                <a:gd name="T2" fmla="*/ 32 w 21600"/>
                <a:gd name="T3" fmla="*/ 2760 h 43192"/>
                <a:gd name="T4" fmla="*/ 0 w 21600"/>
                <a:gd name="T5" fmla="*/ 138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72" name="Line 6"/>
            <p:cNvSpPr>
              <a:spLocks noChangeShapeType="1"/>
            </p:cNvSpPr>
            <p:nvPr/>
          </p:nvSpPr>
          <p:spPr bwMode="auto">
            <a:xfrm flipH="1">
              <a:off x="3607" y="2324"/>
              <a:ext cx="1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 flipH="1" flipV="1">
              <a:off x="2545" y="1520"/>
              <a:ext cx="397" cy="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1484" y="1520"/>
              <a:ext cx="10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 flipH="1" flipV="1">
              <a:off x="2015" y="370"/>
              <a:ext cx="530" cy="1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2280" y="2324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2" name="Object 11"/>
            <p:cNvGraphicFramePr>
              <a:graphicFrameLocks noChangeAspect="1"/>
            </p:cNvGraphicFramePr>
            <p:nvPr/>
          </p:nvGraphicFramePr>
          <p:xfrm>
            <a:off x="2545" y="2324"/>
            <a:ext cx="25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8" name="公式" r:id="rId3" imgW="304560" imgH="317160" progId="Equation.3">
                    <p:embed/>
                  </p:oleObj>
                </mc:Choice>
                <mc:Fallback>
                  <p:oleObj name="公式" r:id="rId3" imgW="30456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324"/>
                          <a:ext cx="25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3" name="Object 12"/>
            <p:cNvGraphicFramePr>
              <a:graphicFrameLocks noChangeAspect="1"/>
            </p:cNvGraphicFramePr>
            <p:nvPr/>
          </p:nvGraphicFramePr>
          <p:xfrm>
            <a:off x="2810" y="2324"/>
            <a:ext cx="3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9" name="公式" r:id="rId5" imgW="393480" imgH="342720" progId="Equation.3">
                    <p:embed/>
                  </p:oleObj>
                </mc:Choice>
                <mc:Fallback>
                  <p:oleObj name="公式" r:id="rId5" imgW="393480" imgH="342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324"/>
                          <a:ext cx="32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Object 13"/>
            <p:cNvGraphicFramePr>
              <a:graphicFrameLocks noChangeAspect="1"/>
            </p:cNvGraphicFramePr>
            <p:nvPr/>
          </p:nvGraphicFramePr>
          <p:xfrm>
            <a:off x="3474" y="1979"/>
            <a:ext cx="23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0" name="公式" r:id="rId7" imgW="279360" imgH="330120" progId="Equation.3">
                    <p:embed/>
                  </p:oleObj>
                </mc:Choice>
                <mc:Fallback>
                  <p:oleObj name="公式" r:id="rId7" imgW="279360" imgH="3301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979"/>
                          <a:ext cx="23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3075" y="2898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 flipH="1">
              <a:off x="2280" y="2898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5" name="Object 16"/>
            <p:cNvGraphicFramePr>
              <a:graphicFrameLocks noChangeAspect="1"/>
            </p:cNvGraphicFramePr>
            <p:nvPr/>
          </p:nvGraphicFramePr>
          <p:xfrm>
            <a:off x="2810" y="2783"/>
            <a:ext cx="16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1" name="公式" r:id="rId9" imgW="279360" imgH="241200" progId="Equation.3">
                    <p:embed/>
                  </p:oleObj>
                </mc:Choice>
                <mc:Fallback>
                  <p:oleObj name="公式" r:id="rId9" imgW="27936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783"/>
                          <a:ext cx="16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 flipV="1">
              <a:off x="1484" y="1520"/>
              <a:ext cx="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8"/>
            <p:cNvSpPr>
              <a:spLocks noChangeShapeType="1"/>
            </p:cNvSpPr>
            <p:nvPr/>
          </p:nvSpPr>
          <p:spPr bwMode="auto">
            <a:xfrm>
              <a:off x="1484" y="1520"/>
              <a:ext cx="2918" cy="1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>
              <a:off x="1484" y="1520"/>
              <a:ext cx="92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1484" y="1520"/>
              <a:ext cx="1459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1087" y="1979"/>
              <a:ext cx="17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2"/>
            <p:cNvSpPr>
              <a:spLocks noChangeShapeType="1"/>
            </p:cNvSpPr>
            <p:nvPr/>
          </p:nvSpPr>
          <p:spPr bwMode="auto">
            <a:xfrm flipH="1">
              <a:off x="954" y="1979"/>
              <a:ext cx="13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1484" y="1520"/>
              <a:ext cx="796" cy="4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 flipV="1">
              <a:off x="2810" y="1979"/>
              <a:ext cx="1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6" name="Object 25"/>
            <p:cNvGraphicFramePr>
              <a:graphicFrameLocks noChangeAspect="1"/>
            </p:cNvGraphicFramePr>
            <p:nvPr/>
          </p:nvGraphicFramePr>
          <p:xfrm>
            <a:off x="3075" y="1749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2" name="公式" r:id="rId11" imgW="380880" imgH="393480" progId="Equation.3">
                    <p:embed/>
                  </p:oleObj>
                </mc:Choice>
                <mc:Fallback>
                  <p:oleObj name="公式" r:id="rId11" imgW="38088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" y="1749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" name="Object 26"/>
            <p:cNvGraphicFramePr>
              <a:graphicFrameLocks noChangeAspect="1"/>
            </p:cNvGraphicFramePr>
            <p:nvPr/>
          </p:nvGraphicFramePr>
          <p:xfrm>
            <a:off x="1219" y="1634"/>
            <a:ext cx="20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3" name="公式" r:id="rId13" imgW="279360" imgH="291960" progId="Equation.3">
                    <p:embed/>
                  </p:oleObj>
                </mc:Choice>
                <mc:Fallback>
                  <p:oleObj name="公式" r:id="rId13" imgW="27936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1634"/>
                          <a:ext cx="20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2" name="Group 2"/>
          <p:cNvGrpSpPr>
            <a:grpSpLocks noChangeAspect="1"/>
          </p:cNvGrpSpPr>
          <p:nvPr/>
        </p:nvGrpSpPr>
        <p:grpSpPr bwMode="auto">
          <a:xfrm>
            <a:off x="539750" y="692150"/>
            <a:ext cx="7993063" cy="5421313"/>
            <a:chOff x="2220" y="6710"/>
            <a:chExt cx="7200" cy="4891"/>
          </a:xfrm>
        </p:grpSpPr>
        <p:sp>
          <p:nvSpPr>
            <p:cNvPr id="41994" name="AutoShape 3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5" name="Line 4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Arc 5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7" name="Line 6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7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8"/>
            <p:cNvSpPr>
              <a:spLocks noChangeShapeType="1"/>
            </p:cNvSpPr>
            <p:nvPr/>
          </p:nvSpPr>
          <p:spPr bwMode="auto">
            <a:xfrm>
              <a:off x="5977" y="8340"/>
              <a:ext cx="125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9"/>
            <p:cNvSpPr>
              <a:spLocks noChangeShapeType="1"/>
            </p:cNvSpPr>
            <p:nvPr/>
          </p:nvSpPr>
          <p:spPr bwMode="auto">
            <a:xfrm>
              <a:off x="6603" y="9291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 flipH="1">
              <a:off x="5507" y="9291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86" name="Object 11"/>
            <p:cNvGraphicFramePr>
              <a:graphicFrameLocks noChangeAspect="1"/>
            </p:cNvGraphicFramePr>
            <p:nvPr/>
          </p:nvGraphicFramePr>
          <p:xfrm>
            <a:off x="6133" y="9156"/>
            <a:ext cx="41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2" name="公式" r:id="rId3" imgW="660240" imgH="241200" progId="Equation.3">
                    <p:embed/>
                  </p:oleObj>
                </mc:Choice>
                <mc:Fallback>
                  <p:oleObj name="公式" r:id="rId3" imgW="6602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9156"/>
                          <a:ext cx="41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12"/>
            <p:cNvGraphicFramePr>
              <a:graphicFrameLocks noChangeAspect="1"/>
            </p:cNvGraphicFramePr>
            <p:nvPr/>
          </p:nvGraphicFramePr>
          <p:xfrm>
            <a:off x="6290" y="8340"/>
            <a:ext cx="2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3" name="公式" r:id="rId5" imgW="304560" imgH="317160" progId="Equation.3">
                    <p:embed/>
                  </p:oleObj>
                </mc:Choice>
                <mc:Fallback>
                  <p:oleObj name="公式" r:id="rId5" imgW="30456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0" y="8340"/>
                          <a:ext cx="2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13"/>
            <p:cNvGraphicFramePr>
              <a:graphicFrameLocks noChangeAspect="1"/>
            </p:cNvGraphicFramePr>
            <p:nvPr/>
          </p:nvGraphicFramePr>
          <p:xfrm>
            <a:off x="6133" y="8884"/>
            <a:ext cx="38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4" name="公式" r:id="rId7" imgW="393480" imgH="342720" progId="Equation.3">
                    <p:embed/>
                  </p:oleObj>
                </mc:Choice>
                <mc:Fallback>
                  <p:oleObj name="公式" r:id="rId7" imgW="393480" imgH="342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3" y="8884"/>
                          <a:ext cx="38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14"/>
            <p:cNvGraphicFramePr>
              <a:graphicFrameLocks noChangeAspect="1"/>
            </p:cNvGraphicFramePr>
            <p:nvPr/>
          </p:nvGraphicFramePr>
          <p:xfrm>
            <a:off x="5194" y="8340"/>
            <a:ext cx="2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5" name="公式" r:id="rId9" imgW="279360" imgH="330120" progId="Equation.3">
                    <p:embed/>
                  </p:oleObj>
                </mc:Choice>
                <mc:Fallback>
                  <p:oleObj name="公式" r:id="rId9" imgW="27936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8340"/>
                          <a:ext cx="27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H="1" flipV="1">
              <a:off x="5977" y="8340"/>
              <a:ext cx="1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6"/>
            <p:cNvSpPr>
              <a:spLocks noChangeShapeType="1"/>
            </p:cNvSpPr>
            <p:nvPr/>
          </p:nvSpPr>
          <p:spPr bwMode="auto">
            <a:xfrm flipH="1">
              <a:off x="3472" y="7525"/>
              <a:ext cx="3287" cy="3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7"/>
            <p:cNvSpPr>
              <a:spLocks noChangeShapeType="1"/>
            </p:cNvSpPr>
            <p:nvPr/>
          </p:nvSpPr>
          <p:spPr bwMode="auto">
            <a:xfrm flipH="1">
              <a:off x="3472" y="8340"/>
              <a:ext cx="3757" cy="1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8"/>
            <p:cNvSpPr>
              <a:spLocks noChangeShapeType="1"/>
            </p:cNvSpPr>
            <p:nvPr/>
          </p:nvSpPr>
          <p:spPr bwMode="auto">
            <a:xfrm>
              <a:off x="5977" y="8340"/>
              <a:ext cx="1094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>
              <a:off x="7072" y="94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 flipH="1">
              <a:off x="3472" y="9563"/>
              <a:ext cx="36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 flipV="1">
              <a:off x="6603" y="7525"/>
              <a:ext cx="156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2"/>
            <p:cNvSpPr>
              <a:spLocks noChangeShapeType="1"/>
            </p:cNvSpPr>
            <p:nvPr/>
          </p:nvSpPr>
          <p:spPr bwMode="auto">
            <a:xfrm flipH="1">
              <a:off x="3472" y="10514"/>
              <a:ext cx="157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23"/>
            <p:cNvSpPr>
              <a:spLocks noChangeShapeType="1"/>
            </p:cNvSpPr>
            <p:nvPr/>
          </p:nvSpPr>
          <p:spPr bwMode="auto">
            <a:xfrm>
              <a:off x="4568" y="8748"/>
              <a:ext cx="0" cy="8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0" name="Object 24"/>
            <p:cNvGraphicFramePr>
              <a:graphicFrameLocks noChangeAspect="1"/>
            </p:cNvGraphicFramePr>
            <p:nvPr/>
          </p:nvGraphicFramePr>
          <p:xfrm>
            <a:off x="5663" y="8476"/>
            <a:ext cx="24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6" name="公式" r:id="rId11" imgW="279360" imgH="291960" progId="Equation.3">
                    <p:embed/>
                  </p:oleObj>
                </mc:Choice>
                <mc:Fallback>
                  <p:oleObj name="公式" r:id="rId11" imgW="279360" imgH="2919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3" y="8476"/>
                          <a:ext cx="24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25"/>
            <p:cNvGraphicFramePr>
              <a:graphicFrameLocks noChangeAspect="1"/>
            </p:cNvGraphicFramePr>
            <p:nvPr/>
          </p:nvGraphicFramePr>
          <p:xfrm>
            <a:off x="3785" y="8884"/>
            <a:ext cx="53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7" name="公式" r:id="rId13" imgW="749160" imgH="393480" progId="Equation.3">
                    <p:embed/>
                  </p:oleObj>
                </mc:Choice>
                <mc:Fallback>
                  <p:oleObj name="公式" r:id="rId13" imgW="749160" imgH="393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8884"/>
                          <a:ext cx="53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3" name="Rectangle 26"/>
          <p:cNvSpPr>
            <a:spLocks noChangeArrowheads="1"/>
          </p:cNvSpPr>
          <p:nvPr/>
        </p:nvSpPr>
        <p:spPr bwMode="auto">
          <a:xfrm>
            <a:off x="900113" y="5589588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6600"/>
                </a:solidFill>
              </a:rPr>
              <a:t>通过球心方向的光线方向不变。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058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3600" b="1"/>
              <a:t>1.</a:t>
            </a:r>
            <a:r>
              <a:rPr lang="zh-CN" altLang="en-US" sz="3600" b="1"/>
              <a:t>一球面反射镜，</a:t>
            </a:r>
            <a:r>
              <a:rPr lang="en-US" altLang="zh-CN" sz="3600" b="1"/>
              <a:t>r = -80mm,</a:t>
            </a:r>
            <a:r>
              <a:rPr lang="zh-CN" altLang="en-US" sz="3600" b="1"/>
              <a:t>求</a:t>
            </a:r>
            <a:r>
              <a:rPr lang="en-US" altLang="zh-CN" sz="3600" b="1"/>
              <a:t>V=0,-1,10 </a:t>
            </a:r>
            <a:r>
              <a:rPr lang="zh-CN" altLang="en-US" sz="3600" b="1"/>
              <a:t>情况下的物距和焦距</a:t>
            </a:r>
            <a:r>
              <a:rPr lang="en-US" altLang="zh-CN" sz="3600" b="1"/>
              <a:t>.</a:t>
            </a:r>
          </a:p>
        </p:txBody>
      </p:sp>
      <p:sp>
        <p:nvSpPr>
          <p:cNvPr id="43016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作业</a:t>
            </a:r>
            <a:r>
              <a:rPr lang="en-US" altLang="zh-CN" sz="3600" b="1"/>
              <a:t>: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971550" y="2636838"/>
            <a:ext cx="7272338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b="1"/>
              <a:t>2.</a:t>
            </a:r>
            <a:r>
              <a:rPr lang="zh-CN" altLang="en-US" sz="3600" b="1"/>
              <a:t>已知一透镜的结构参数如下</a:t>
            </a:r>
            <a:r>
              <a:rPr lang="en-US" altLang="zh-CN" sz="3600" b="1"/>
              <a:t>(</a:t>
            </a:r>
            <a:r>
              <a:rPr lang="zh-CN" altLang="en-US" sz="3600" b="1"/>
              <a:t>单位是</a:t>
            </a:r>
            <a:r>
              <a:rPr lang="en-US" altLang="zh-CN" sz="3600" b="1"/>
              <a:t>mm):</a:t>
            </a:r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2843213" y="3644900"/>
          <a:ext cx="3894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公式" r:id="rId3" imgW="3530520" imgH="457200" progId="Equation.3">
                  <p:embed/>
                </p:oleObj>
              </mc:Choice>
              <mc:Fallback>
                <p:oleObj name="公式" r:id="rId3" imgW="3530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44900"/>
                        <a:ext cx="3894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1116013" y="4437063"/>
          <a:ext cx="248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公式" r:id="rId5" imgW="2705040" imgH="457200" progId="Equation.3">
                  <p:embed/>
                </p:oleObj>
              </mc:Choice>
              <mc:Fallback>
                <p:oleObj name="公式" r:id="rId5" imgW="27050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2482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4140200" y="4437063"/>
          <a:ext cx="278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7" imgW="2781000" imgH="457200" progId="Equation.3">
                  <p:embed/>
                </p:oleObj>
              </mc:Choice>
              <mc:Fallback>
                <p:oleObj name="公式" r:id="rId7" imgW="278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278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7019925" y="42926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高度</a:t>
            </a:r>
          </a:p>
        </p:txBody>
      </p:sp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116013" y="5157788"/>
          <a:ext cx="2303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9" imgW="1828800" imgH="457200" progId="Equation.3">
                  <p:embed/>
                </p:oleObj>
              </mc:Choice>
              <mc:Fallback>
                <p:oleObj name="公式" r:id="rId9" imgW="1828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2303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276600" y="50847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的物体位于透镜前</a:t>
            </a:r>
          </a:p>
        </p:txBody>
      </p:sp>
      <p:graphicFrame>
        <p:nvGraphicFramePr>
          <p:cNvPr id="43014" name="Object 11"/>
          <p:cNvGraphicFramePr>
            <a:graphicFrameLocks noChangeAspect="1"/>
          </p:cNvGraphicFramePr>
          <p:nvPr/>
        </p:nvGraphicFramePr>
        <p:xfrm>
          <a:off x="1116013" y="5949950"/>
          <a:ext cx="2160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公式" r:id="rId11" imgW="1955520" imgH="457200" progId="Equation.3">
                  <p:embed/>
                </p:oleObj>
              </mc:Choice>
              <mc:Fallback>
                <p:oleObj name="公式" r:id="rId11" imgW="19555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49950"/>
                        <a:ext cx="2160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276600" y="5876925"/>
            <a:ext cx="455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处</a:t>
            </a:r>
            <a:r>
              <a:rPr lang="en-US" altLang="zh-CN" sz="3600" b="1"/>
              <a:t>,</a:t>
            </a:r>
            <a:r>
              <a:rPr lang="zh-CN" altLang="en-US" sz="3600" b="1"/>
              <a:t>求像的位置和大小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00113" y="6207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光在单个球面上的折射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95288" y="0"/>
            <a:ext cx="8748712" cy="5373688"/>
            <a:chOff x="2797" y="760"/>
            <a:chExt cx="7826" cy="4755"/>
          </a:xfrm>
        </p:grpSpPr>
        <p:sp>
          <p:nvSpPr>
            <p:cNvPr id="4120" name="AutoShape 6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Line 7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Arc 8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3" name="Arc 9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1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12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13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4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5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6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7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8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9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0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21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Arc 22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7" name="Arc 23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8" name="Arc 24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9" name="Arc 25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0" name="Arc 26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" name="Object 27"/>
            <p:cNvGraphicFramePr>
              <a:graphicFrameLocks noChangeAspect="1"/>
            </p:cNvGraphicFramePr>
            <p:nvPr/>
          </p:nvGraphicFramePr>
          <p:xfrm>
            <a:off x="5771" y="1983"/>
            <a:ext cx="3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公式" r:id="rId3" imgW="330120" imgH="317160" progId="Equation.3">
                    <p:embed/>
                  </p:oleObj>
                </mc:Choice>
                <mc:Fallback>
                  <p:oleObj name="公式" r:id="rId3" imgW="330120" imgH="317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1" y="1983"/>
                          <a:ext cx="3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28"/>
            <p:cNvGraphicFramePr>
              <a:graphicFrameLocks noChangeAspect="1"/>
            </p:cNvGraphicFramePr>
            <p:nvPr/>
          </p:nvGraphicFramePr>
          <p:xfrm>
            <a:off x="3608" y="3184"/>
            <a:ext cx="23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公式" r:id="rId5" imgW="266400" imgH="355320" progId="Equation.3">
                    <p:embed/>
                  </p:oleObj>
                </mc:Choice>
                <mc:Fallback>
                  <p:oleObj name="公式" r:id="rId5" imgW="266400" imgH="3553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3184"/>
                          <a:ext cx="23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29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公式" r:id="rId7" imgW="355320" imgH="368280" progId="Equation.3">
                    <p:embed/>
                  </p:oleObj>
                </mc:Choice>
                <mc:Fallback>
                  <p:oleObj name="公式" r:id="rId7" imgW="355320" imgH="3682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4" y="3205"/>
                          <a:ext cx="36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0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公式" r:id="rId9" imgW="253800" imgH="330120" progId="Equation.3">
                    <p:embed/>
                  </p:oleObj>
                </mc:Choice>
                <mc:Fallback>
                  <p:oleObj name="公式" r:id="rId9" imgW="253800" imgH="3301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4" y="3341"/>
                          <a:ext cx="29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31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公式" r:id="rId11" imgW="279360" imgH="330120" progId="Equation.3">
                    <p:embed/>
                  </p:oleObj>
                </mc:Choice>
                <mc:Fallback>
                  <p:oleObj name="公式" r:id="rId11" imgW="279360" imgH="3301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3" y="3070"/>
                          <a:ext cx="22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32"/>
            <p:cNvGraphicFramePr>
              <a:graphicFrameLocks noChangeAspect="1"/>
            </p:cNvGraphicFramePr>
            <p:nvPr/>
          </p:nvGraphicFramePr>
          <p:xfrm>
            <a:off x="4675" y="3477"/>
            <a:ext cx="28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公式" r:id="rId13" imgW="291960" imgH="330120" progId="Equation.3">
                    <p:embed/>
                  </p:oleObj>
                </mc:Choice>
                <mc:Fallback>
                  <p:oleObj name="公式" r:id="rId13" imgW="291960" imgH="3301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3477"/>
                          <a:ext cx="28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33"/>
            <p:cNvGraphicFramePr>
              <a:graphicFrameLocks noChangeAspect="1"/>
            </p:cNvGraphicFramePr>
            <p:nvPr/>
          </p:nvGraphicFramePr>
          <p:xfrm>
            <a:off x="7336" y="3885"/>
            <a:ext cx="35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公式" r:id="rId15" imgW="380880" imgH="342720" progId="Equation.3">
                    <p:embed/>
                  </p:oleObj>
                </mc:Choice>
                <mc:Fallback>
                  <p:oleObj name="公式" r:id="rId15" imgW="380880" imgH="3427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6" y="3885"/>
                          <a:ext cx="35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34"/>
            <p:cNvGraphicFramePr>
              <a:graphicFrameLocks noChangeAspect="1"/>
            </p:cNvGraphicFramePr>
            <p:nvPr/>
          </p:nvGraphicFramePr>
          <p:xfrm>
            <a:off x="6240" y="3477"/>
            <a:ext cx="21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公式" r:id="rId17" imgW="279360" imgH="241200" progId="Equation.3">
                    <p:embed/>
                  </p:oleObj>
                </mc:Choice>
                <mc:Fallback>
                  <p:oleObj name="公式" r:id="rId17" imgW="27936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" y="3477"/>
                          <a:ext cx="21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35"/>
            <p:cNvGraphicFramePr>
              <a:graphicFrameLocks noChangeAspect="1"/>
            </p:cNvGraphicFramePr>
            <p:nvPr/>
          </p:nvGraphicFramePr>
          <p:xfrm>
            <a:off x="5301" y="2254"/>
            <a:ext cx="17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公式" r:id="rId19" imgW="228600" imgH="330120" progId="Equation.3">
                    <p:embed/>
                  </p:oleObj>
                </mc:Choice>
                <mc:Fallback>
                  <p:oleObj name="公式" r:id="rId19" imgW="228600" imgH="33012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2254"/>
                          <a:ext cx="17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36"/>
            <p:cNvGraphicFramePr>
              <a:graphicFrameLocks noChangeAspect="1"/>
            </p:cNvGraphicFramePr>
            <p:nvPr/>
          </p:nvGraphicFramePr>
          <p:xfrm>
            <a:off x="6553" y="2662"/>
            <a:ext cx="24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公式" r:id="rId21" imgW="317160" imgH="342720" progId="Equation.3">
                    <p:embed/>
                  </p:oleObj>
                </mc:Choice>
                <mc:Fallback>
                  <p:oleObj name="公式" r:id="rId21" imgW="317160" imgH="342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" y="2662"/>
                          <a:ext cx="24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37"/>
            <p:cNvGraphicFramePr>
              <a:graphicFrameLocks noChangeAspect="1"/>
            </p:cNvGraphicFramePr>
            <p:nvPr/>
          </p:nvGraphicFramePr>
          <p:xfrm>
            <a:off x="4675" y="3070"/>
            <a:ext cx="22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公式" r:id="rId23" imgW="241200" imgH="241200" progId="Equation.3">
                    <p:embed/>
                  </p:oleObj>
                </mc:Choice>
                <mc:Fallback>
                  <p:oleObj name="公式" r:id="rId23" imgW="24120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3070"/>
                          <a:ext cx="22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38"/>
            <p:cNvGraphicFramePr>
              <a:graphicFrameLocks noChangeAspect="1"/>
            </p:cNvGraphicFramePr>
            <p:nvPr/>
          </p:nvGraphicFramePr>
          <p:xfrm>
            <a:off x="7806" y="3070"/>
            <a:ext cx="31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公式" r:id="rId25" imgW="330120" imgH="342720" progId="Equation.3">
                    <p:embed/>
                  </p:oleObj>
                </mc:Choice>
                <mc:Fallback>
                  <p:oleObj name="公式" r:id="rId25" imgW="330120" imgH="3427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6" y="3070"/>
                          <a:ext cx="31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39"/>
            <p:cNvGraphicFramePr>
              <a:graphicFrameLocks noChangeAspect="1"/>
            </p:cNvGraphicFramePr>
            <p:nvPr/>
          </p:nvGraphicFramePr>
          <p:xfrm>
            <a:off x="4675" y="2662"/>
            <a:ext cx="26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" name="公式" r:id="rId27" imgW="291960" imgH="291960" progId="Equation.3">
                    <p:embed/>
                  </p:oleObj>
                </mc:Choice>
                <mc:Fallback>
                  <p:oleObj name="公式" r:id="rId27" imgW="291960" imgH="2919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662"/>
                          <a:ext cx="26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40"/>
            <p:cNvGraphicFramePr>
              <a:graphicFrameLocks noChangeAspect="1"/>
            </p:cNvGraphicFramePr>
            <p:nvPr/>
          </p:nvGraphicFramePr>
          <p:xfrm>
            <a:off x="7493" y="2526"/>
            <a:ext cx="33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公式" r:id="rId29" imgW="380880" imgH="393480" progId="Equation.3">
                    <p:embed/>
                  </p:oleObj>
                </mc:Choice>
                <mc:Fallback>
                  <p:oleObj name="公式" r:id="rId29" imgW="380880" imgH="393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3" y="2526"/>
                          <a:ext cx="331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41"/>
            <p:cNvGraphicFramePr>
              <a:graphicFrameLocks noChangeAspect="1"/>
            </p:cNvGraphicFramePr>
            <p:nvPr/>
          </p:nvGraphicFramePr>
          <p:xfrm>
            <a:off x="6217" y="3081"/>
            <a:ext cx="31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公式" r:id="rId31" imgW="330120" imgH="304560" progId="Equation.3">
                    <p:embed/>
                  </p:oleObj>
                </mc:Choice>
                <mc:Fallback>
                  <p:oleObj name="公式" r:id="rId31" imgW="330120" imgH="3045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7" y="3081"/>
                          <a:ext cx="31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42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0" name="公式" r:id="rId33" imgW="342720" imgH="342720" progId="Equation.3">
                    <p:embed/>
                  </p:oleObj>
                </mc:Choice>
                <mc:Fallback>
                  <p:oleObj name="公式" r:id="rId33" imgW="342720" imgH="3427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2" y="2119"/>
                          <a:ext cx="31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43"/>
            <p:cNvGraphicFramePr>
              <a:graphicFrameLocks noChangeAspect="1"/>
            </p:cNvGraphicFramePr>
            <p:nvPr/>
          </p:nvGraphicFramePr>
          <p:xfrm>
            <a:off x="4049" y="2119"/>
            <a:ext cx="22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公式" r:id="rId35" imgW="253800" imgH="241200" progId="Equation.3">
                    <p:embed/>
                  </p:oleObj>
                </mc:Choice>
                <mc:Fallback>
                  <p:oleObj name="公式" r:id="rId35" imgW="25380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119"/>
                          <a:ext cx="22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1" name="Line 44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6" name="Object 45"/>
            <p:cNvGraphicFramePr>
              <a:graphicFrameLocks noChangeAspect="1"/>
            </p:cNvGraphicFramePr>
            <p:nvPr/>
          </p:nvGraphicFramePr>
          <p:xfrm>
            <a:off x="5907" y="3341"/>
            <a:ext cx="33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公式" r:id="rId37" imgW="317160" imgH="317160" progId="Equation.3">
                    <p:embed/>
                  </p:oleObj>
                </mc:Choice>
                <mc:Fallback>
                  <p:oleObj name="公式" r:id="rId37" imgW="31716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7" y="3341"/>
                          <a:ext cx="33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46"/>
            <p:cNvGraphicFramePr>
              <a:graphicFrameLocks noChangeAspect="1"/>
            </p:cNvGraphicFramePr>
            <p:nvPr/>
          </p:nvGraphicFramePr>
          <p:xfrm>
            <a:off x="6084" y="2798"/>
            <a:ext cx="2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公式" r:id="rId39" imgW="253800" imgH="330120" progId="Equation.3">
                    <p:embed/>
                  </p:oleObj>
                </mc:Choice>
                <mc:Fallback>
                  <p:oleObj name="公式" r:id="rId39" imgW="253800" imgH="3301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" y="2798"/>
                          <a:ext cx="22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2" name="Line 47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Line 48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971550" y="4149725"/>
          <a:ext cx="7129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41" imgW="7277040" imgH="2361960" progId="Equation.3">
                  <p:embed/>
                </p:oleObj>
              </mc:Choice>
              <mc:Fallback>
                <p:oleObj name="公式" r:id="rId41" imgW="7277040" imgH="23619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7129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说明</a:t>
            </a:r>
            <a:r>
              <a:rPr lang="zh-CN" altLang="en-US" sz="3600"/>
              <a:t>：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71550" y="1412875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2171520" imgH="431640" progId="Equation.3">
                  <p:embed/>
                </p:oleObj>
              </mc:Choice>
              <mc:Fallback>
                <p:oleObj name="公式" r:id="rId3" imgW="21715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76600" y="1268413"/>
            <a:ext cx="344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光束失去同心性</a:t>
            </a:r>
            <a:r>
              <a:rPr lang="en-US" altLang="zh-CN" b="1"/>
              <a:t>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827088" y="1844675"/>
            <a:ext cx="73675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●</a:t>
            </a:r>
            <a:r>
              <a:rPr lang="zh-CN" altLang="en-US" sz="3600" b="1"/>
              <a:t>宽光束成像只能在个别的共轭点上实现</a:t>
            </a:r>
            <a:r>
              <a:rPr lang="en-US" altLang="zh-CN" sz="3600" b="1"/>
              <a:t>: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763713" y="3644900"/>
          <a:ext cx="528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5" imgW="5283000" imgH="1143000" progId="Equation.3">
                  <p:embed/>
                </p:oleObj>
              </mc:Choice>
              <mc:Fallback>
                <p:oleObj name="公式" r:id="rId5" imgW="5283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5283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763713" y="5157788"/>
          <a:ext cx="4940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7" imgW="4940280" imgH="1028520" progId="Equation.3">
                  <p:embed/>
                </p:oleObj>
              </mc:Choice>
              <mc:Fallback>
                <p:oleObj name="公式" r:id="rId7" imgW="4940280" imgH="1028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7788"/>
                        <a:ext cx="4940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71550" y="549275"/>
            <a:ext cx="3671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●</a:t>
            </a:r>
            <a:r>
              <a:rPr lang="zh-CN" altLang="en-US" sz="3600" b="1"/>
              <a:t>轴上物点成像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榜轴条件：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563938" y="1412875"/>
          <a:ext cx="313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3" imgW="3136680" imgH="507960" progId="Equation.3">
                  <p:embed/>
                </p:oleObj>
              </mc:Choice>
              <mc:Fallback>
                <p:oleObj name="公式" r:id="rId3" imgW="31366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12875"/>
                        <a:ext cx="313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116013" y="2133600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5" imgW="2971800" imgH="507960" progId="Equation.3">
                  <p:embed/>
                </p:oleObj>
              </mc:Choice>
              <mc:Fallback>
                <p:oleObj name="公式" r:id="rId5" imgW="29718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297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716463" y="2205038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7" imgW="1968480" imgH="469800" progId="Equation.3">
                  <p:embed/>
                </p:oleObj>
              </mc:Choice>
              <mc:Fallback>
                <p:oleObj name="公式" r:id="rId7" imgW="19684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205038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132138" y="2924175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9" imgW="3035160" imgH="914400" progId="Equation.3">
                  <p:embed/>
                </p:oleObj>
              </mc:Choice>
              <mc:Fallback>
                <p:oleObj name="公式" r:id="rId9" imgW="30351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303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971550" y="4076700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物方焦点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348038" y="3933825"/>
          <a:ext cx="427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1" imgW="4279680" imgH="914400" progId="Equation.3">
                  <p:embed/>
                </p:oleObj>
              </mc:Choice>
              <mc:Fallback>
                <p:oleObj name="公式" r:id="rId11" imgW="42796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933825"/>
                        <a:ext cx="427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71550" y="5013325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像方焦点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348038" y="4868863"/>
          <a:ext cx="438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3" imgW="4381200" imgH="914400" progId="Equation.3">
                  <p:embed/>
                </p:oleObj>
              </mc:Choice>
              <mc:Fallback>
                <p:oleObj name="公式" r:id="rId13" imgW="43812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868863"/>
                        <a:ext cx="4381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116013" y="5949950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15" imgW="2260440" imgH="444240" progId="Equation.3">
                  <p:embed/>
                </p:oleObj>
              </mc:Choice>
              <mc:Fallback>
                <p:oleObj name="公式" r:id="rId15" imgW="22604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49950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995738" y="5589588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7" imgW="2082600" imgH="914400" progId="Equation.3">
                  <p:embed/>
                </p:oleObj>
              </mc:Choice>
              <mc:Fallback>
                <p:oleObj name="公式" r:id="rId17" imgW="208260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30" grpId="0"/>
      <p:bldP spid="307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42988" y="476250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符号规定：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547813" y="2924175"/>
          <a:ext cx="35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3" imgW="355320" imgH="368280" progId="Equation.3">
                  <p:embed/>
                </p:oleObj>
              </mc:Choice>
              <mc:Fallback>
                <p:oleObj name="公式" r:id="rId3" imgW="35532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35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547813" y="191611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(</a:t>
            </a:r>
            <a:r>
              <a:rPr lang="zh-CN" altLang="en-US" sz="3600" b="1"/>
              <a:t>虚物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  <a:r>
              <a:rPr lang="en-US" altLang="zh-CN" sz="3600" b="1"/>
              <a:t>s&lt;o.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42988" y="1196975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</a:t>
            </a:r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实物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  <a:r>
              <a:rPr lang="en-US" altLang="zh-CN" sz="3600" b="1"/>
              <a:t>s&gt;o,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71550" y="27813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763713" y="3573463"/>
            <a:ext cx="410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(</a:t>
            </a:r>
            <a:r>
              <a:rPr lang="zh-CN" altLang="en-US" sz="3600" b="1"/>
              <a:t>实像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5364163" y="2852738"/>
          <a:ext cx="1187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5" imgW="977760" imgH="406080" progId="Equation.3">
                  <p:embed/>
                </p:oleObj>
              </mc:Choice>
              <mc:Fallback>
                <p:oleObj name="公式" r:id="rId5" imgW="9777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1187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1476375" y="3716338"/>
          <a:ext cx="35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7" imgW="355320" imgH="368280" progId="Equation.3">
                  <p:embed/>
                </p:oleObj>
              </mc:Choice>
              <mc:Fallback>
                <p:oleObj name="公式" r:id="rId7" imgW="35532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35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763713" y="2781300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虚像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364163" y="3644900"/>
          <a:ext cx="1123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9" imgW="927000" imgH="355320" progId="Equation.3">
                  <p:embed/>
                </p:oleObj>
              </mc:Choice>
              <mc:Fallback>
                <p:oleObj name="公式" r:id="rId9" imgW="92700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1123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403350" y="501332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球心</a:t>
            </a:r>
            <a:r>
              <a:rPr lang="en-US" altLang="zh-CN" sz="3600" b="1"/>
              <a:t>c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5003800" y="5157788"/>
          <a:ext cx="1403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11" imgW="1155600" imgH="330120" progId="Equation.3">
                  <p:embed/>
                </p:oleObj>
              </mc:Choice>
              <mc:Fallback>
                <p:oleObj name="公式" r:id="rId11" imgW="115560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57788"/>
                        <a:ext cx="1403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900113" y="4292600"/>
            <a:ext cx="4176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若球心</a:t>
            </a:r>
            <a:r>
              <a:rPr lang="en-US" altLang="zh-CN" sz="3600" b="1"/>
              <a:t>c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5003800" y="4437063"/>
          <a:ext cx="14033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13" imgW="1155600" imgH="380880" progId="Equation.3">
                  <p:embed/>
                </p:oleObj>
              </mc:Choice>
              <mc:Fallback>
                <p:oleObj name="公式" r:id="rId13" imgW="115560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437063"/>
                        <a:ext cx="14033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042988" y="5805488"/>
          <a:ext cx="2236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15" imgW="1841400" imgH="431640" progId="Equation.3">
                  <p:embed/>
                </p:oleObj>
              </mc:Choice>
              <mc:Fallback>
                <p:oleObj name="公式" r:id="rId15" imgW="184140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22367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203575" y="573405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相同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  <p:bldP spid="68613" grpId="0"/>
      <p:bldP spid="68614" grpId="0"/>
      <p:bldP spid="68615" grpId="0"/>
      <p:bldP spid="68618" grpId="0"/>
      <p:bldP spid="68620" grpId="0"/>
      <p:bldP spid="68622" grpId="0"/>
      <p:bldP spid="686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4932363" y="1628775"/>
            <a:ext cx="3600450" cy="2035175"/>
            <a:chOff x="5457" y="3858"/>
            <a:chExt cx="3600" cy="2038"/>
          </a:xfrm>
        </p:grpSpPr>
        <p:sp>
          <p:nvSpPr>
            <p:cNvPr id="8208" name="AutoShape 3"/>
            <p:cNvSpPr>
              <a:spLocks noChangeAspect="1" noChangeArrowheads="1"/>
            </p:cNvSpPr>
            <p:nvPr/>
          </p:nvSpPr>
          <p:spPr bwMode="auto">
            <a:xfrm>
              <a:off x="5457" y="3858"/>
              <a:ext cx="3600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9" name="Line 4"/>
            <p:cNvSpPr>
              <a:spLocks noChangeShapeType="1"/>
            </p:cNvSpPr>
            <p:nvPr/>
          </p:nvSpPr>
          <p:spPr bwMode="auto">
            <a:xfrm>
              <a:off x="5614" y="5624"/>
              <a:ext cx="32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5"/>
            <p:cNvSpPr>
              <a:spLocks noChangeShapeType="1"/>
            </p:cNvSpPr>
            <p:nvPr/>
          </p:nvSpPr>
          <p:spPr bwMode="auto">
            <a:xfrm>
              <a:off x="7180" y="3994"/>
              <a:ext cx="0" cy="1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6"/>
            <p:cNvSpPr>
              <a:spLocks noChangeShapeType="1"/>
            </p:cNvSpPr>
            <p:nvPr/>
          </p:nvSpPr>
          <p:spPr bwMode="auto">
            <a:xfrm>
              <a:off x="5927" y="4537"/>
              <a:ext cx="1253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7"/>
            <p:cNvSpPr>
              <a:spLocks noChangeShapeType="1"/>
            </p:cNvSpPr>
            <p:nvPr/>
          </p:nvSpPr>
          <p:spPr bwMode="auto">
            <a:xfrm flipV="1">
              <a:off x="7180" y="4673"/>
              <a:ext cx="1252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Arc 8"/>
            <p:cNvSpPr>
              <a:spLocks/>
            </p:cNvSpPr>
            <p:nvPr/>
          </p:nvSpPr>
          <p:spPr bwMode="auto">
            <a:xfrm flipH="1">
              <a:off x="7023" y="5353"/>
              <a:ext cx="157" cy="135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Arc 9"/>
            <p:cNvSpPr>
              <a:spLocks/>
            </p:cNvSpPr>
            <p:nvPr/>
          </p:nvSpPr>
          <p:spPr bwMode="auto">
            <a:xfrm>
              <a:off x="7180" y="5353"/>
              <a:ext cx="156" cy="135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8" name="Object 10"/>
            <p:cNvGraphicFramePr>
              <a:graphicFrameLocks noChangeAspect="1"/>
            </p:cNvGraphicFramePr>
            <p:nvPr/>
          </p:nvGraphicFramePr>
          <p:xfrm>
            <a:off x="6867" y="4945"/>
            <a:ext cx="1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3" imgW="228600" imgH="330120" progId="Equation.3">
                    <p:embed/>
                  </p:oleObj>
                </mc:Choice>
                <mc:Fallback>
                  <p:oleObj name="公式" r:id="rId3" imgW="22860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7" y="4945"/>
                          <a:ext cx="15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7179" y="4945"/>
            <a:ext cx="46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5" imgW="698400" imgH="342720" progId="Equation.3">
                    <p:embed/>
                  </p:oleObj>
                </mc:Choice>
                <mc:Fallback>
                  <p:oleObj name="公式" r:id="rId5" imgW="698400" imgH="342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9" y="4945"/>
                          <a:ext cx="46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11188" y="1196975"/>
            <a:ext cx="619283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3600" b="1"/>
              <a:t>反射定律与折射定律间关系</a:t>
            </a: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116013" y="2205038"/>
          <a:ext cx="2508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7" imgW="2514600" imgH="914400" progId="Equation.3">
                  <p:embed/>
                </p:oleObj>
              </mc:Choice>
              <mc:Fallback>
                <p:oleObj name="公式" r:id="rId7" imgW="251460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25082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5459413" y="5465763"/>
          <a:ext cx="21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9" imgW="215640" imgH="444240" progId="Equation.3">
                  <p:embed/>
                </p:oleObj>
              </mc:Choice>
              <mc:Fallback>
                <p:oleObj name="公式" r:id="rId9" imgW="2156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5465763"/>
                        <a:ext cx="215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2627313" y="2781300"/>
          <a:ext cx="2012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11" imgW="2006280" imgH="355320" progId="Equation.3">
                  <p:embed/>
                </p:oleObj>
              </mc:Choice>
              <mc:Fallback>
                <p:oleObj name="公式" r:id="rId11" imgW="200628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81300"/>
                        <a:ext cx="20129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900113" y="549275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反射球面</a:t>
            </a:r>
            <a:r>
              <a:rPr lang="en-US" altLang="zh-CN" sz="3600" b="1"/>
              <a:t>: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827088" y="5013325"/>
            <a:ext cx="2376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物像公式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827088" y="580548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根据</a:t>
            </a:r>
            <a:r>
              <a:rPr lang="zh-CN" altLang="en-US" sz="3600"/>
              <a:t> 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3635375" y="5589588"/>
          <a:ext cx="3048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13" imgW="3047760" imgH="914400" progId="Equation.3">
                  <p:embed/>
                </p:oleObj>
              </mc:Choice>
              <mc:Fallback>
                <p:oleObj name="公式" r:id="rId13" imgW="304776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89588"/>
                        <a:ext cx="30480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827088" y="3357563"/>
            <a:ext cx="77041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 b="1">
                <a:solidFill>
                  <a:srgbClr val="CC3300"/>
                </a:solidFill>
              </a:rPr>
              <a:t>(</a:t>
            </a:r>
            <a:r>
              <a:rPr lang="zh-CN" altLang="en-US" sz="3600" b="1">
                <a:solidFill>
                  <a:srgbClr val="CC3300"/>
                </a:solidFill>
              </a:rPr>
              <a:t>这里折射率为负，只是数学形式上等效，并不是折射率真的为负值</a:t>
            </a:r>
            <a:r>
              <a:rPr lang="en-US" altLang="zh-CN" sz="3600" b="1">
                <a:solidFill>
                  <a:srgbClr val="CC3300"/>
                </a:solidFill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  <p:bldP spid="69650" grpId="0"/>
      <p:bldP spid="69651" grpId="0"/>
      <p:bldP spid="69652" grpId="0"/>
      <p:bldP spid="6965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864</Words>
  <Application>Microsoft Office PowerPoint</Application>
  <PresentationFormat>全屏显示(4:3)</PresentationFormat>
  <Paragraphs>151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Calibri</vt:lpstr>
      <vt:lpstr>隶书</vt:lpstr>
      <vt:lpstr>默认设计模板</vt:lpstr>
      <vt:lpstr>Microsoft Equation 2007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170</cp:revision>
  <dcterms:created xsi:type="dcterms:W3CDTF">2014-08-27T15:34:45Z</dcterms:created>
  <dcterms:modified xsi:type="dcterms:W3CDTF">2016-02-18T13:38:21Z</dcterms:modified>
</cp:coreProperties>
</file>