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90" r:id="rId3"/>
    <p:sldId id="394" r:id="rId4"/>
    <p:sldId id="395" r:id="rId5"/>
    <p:sldId id="396" r:id="rId6"/>
    <p:sldId id="391" r:id="rId7"/>
    <p:sldId id="392" r:id="rId8"/>
    <p:sldId id="393" r:id="rId9"/>
    <p:sldId id="397" r:id="rId10"/>
    <p:sldId id="264" r:id="rId11"/>
    <p:sldId id="285" r:id="rId12"/>
    <p:sldId id="355" r:id="rId13"/>
    <p:sldId id="349" r:id="rId14"/>
    <p:sldId id="288" r:id="rId15"/>
    <p:sldId id="287" r:id="rId16"/>
    <p:sldId id="331" r:id="rId17"/>
    <p:sldId id="332" r:id="rId18"/>
    <p:sldId id="334" r:id="rId19"/>
    <p:sldId id="400" r:id="rId20"/>
    <p:sldId id="333" r:id="rId21"/>
    <p:sldId id="371" r:id="rId22"/>
    <p:sldId id="335" r:id="rId23"/>
    <p:sldId id="353" r:id="rId24"/>
    <p:sldId id="352" r:id="rId25"/>
    <p:sldId id="337" r:id="rId26"/>
    <p:sldId id="339" r:id="rId27"/>
    <p:sldId id="340" r:id="rId28"/>
    <p:sldId id="341" r:id="rId29"/>
    <p:sldId id="342" r:id="rId30"/>
    <p:sldId id="343" r:id="rId31"/>
    <p:sldId id="360" r:id="rId32"/>
    <p:sldId id="357" r:id="rId33"/>
    <p:sldId id="361" r:id="rId34"/>
    <p:sldId id="399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50" r:id="rId46"/>
    <p:sldId id="367" r:id="rId47"/>
    <p:sldId id="368" r:id="rId4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00"/>
    <a:srgbClr val="FF6600"/>
    <a:srgbClr val="CC0066"/>
    <a:srgbClr val="33CC3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58" autoAdjust="0"/>
  </p:normalViewPr>
  <p:slideViewPr>
    <p:cSldViewPr showGuides="1">
      <p:cViewPr>
        <p:scale>
          <a:sx n="40" d="100"/>
          <a:sy n="40" d="100"/>
        </p:scale>
        <p:origin x="-1956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10" Type="http://schemas.openxmlformats.org/officeDocument/2006/relationships/image" Target="../media/image104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97.wmf"/><Relationship Id="rId5" Type="http://schemas.openxmlformats.org/officeDocument/2006/relationships/image" Target="../media/image99.wmf"/><Relationship Id="rId4" Type="http://schemas.openxmlformats.org/officeDocument/2006/relationships/image" Target="../media/image11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18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1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17" Type="http://schemas.openxmlformats.org/officeDocument/2006/relationships/image" Target="../media/image22.wmf"/><Relationship Id="rId2" Type="http://schemas.openxmlformats.org/officeDocument/2006/relationships/image" Target="../media/image7.wmf"/><Relationship Id="rId16" Type="http://schemas.openxmlformats.org/officeDocument/2006/relationships/image" Target="../media/image21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5" Type="http://schemas.openxmlformats.org/officeDocument/2006/relationships/image" Target="../media/image2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7" Type="http://schemas.openxmlformats.org/officeDocument/2006/relationships/image" Target="../media/image187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4" Type="http://schemas.openxmlformats.org/officeDocument/2006/relationships/image" Target="../media/image19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0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wmf"/><Relationship Id="rId1" Type="http://schemas.openxmlformats.org/officeDocument/2006/relationships/image" Target="../media/image20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12" Type="http://schemas.openxmlformats.org/officeDocument/2006/relationships/image" Target="../media/image216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11" Type="http://schemas.openxmlformats.org/officeDocument/2006/relationships/image" Target="../media/image215.wmf"/><Relationship Id="rId5" Type="http://schemas.openxmlformats.org/officeDocument/2006/relationships/image" Target="../media/image209.wmf"/><Relationship Id="rId10" Type="http://schemas.openxmlformats.org/officeDocument/2006/relationships/image" Target="../media/image214.wmf"/><Relationship Id="rId4" Type="http://schemas.openxmlformats.org/officeDocument/2006/relationships/image" Target="../media/image208.wmf"/><Relationship Id="rId9" Type="http://schemas.openxmlformats.org/officeDocument/2006/relationships/image" Target="../media/image21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18.wmf"/><Relationship Id="rId4" Type="http://schemas.openxmlformats.org/officeDocument/2006/relationships/image" Target="../media/image22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3.wmf"/><Relationship Id="rId18" Type="http://schemas.openxmlformats.org/officeDocument/2006/relationships/image" Target="../media/image58.wmf"/><Relationship Id="rId3" Type="http://schemas.openxmlformats.org/officeDocument/2006/relationships/image" Target="../media/image43.wmf"/><Relationship Id="rId21" Type="http://schemas.openxmlformats.org/officeDocument/2006/relationships/image" Target="../media/image61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17" Type="http://schemas.openxmlformats.org/officeDocument/2006/relationships/image" Target="../media/image57.wmf"/><Relationship Id="rId2" Type="http://schemas.openxmlformats.org/officeDocument/2006/relationships/image" Target="../media/image42.wmf"/><Relationship Id="rId16" Type="http://schemas.openxmlformats.org/officeDocument/2006/relationships/image" Target="../media/image56.wmf"/><Relationship Id="rId20" Type="http://schemas.openxmlformats.org/officeDocument/2006/relationships/image" Target="../media/image60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24" Type="http://schemas.openxmlformats.org/officeDocument/2006/relationships/image" Target="../media/image64.wmf"/><Relationship Id="rId5" Type="http://schemas.openxmlformats.org/officeDocument/2006/relationships/image" Target="../media/image45.wmf"/><Relationship Id="rId15" Type="http://schemas.openxmlformats.org/officeDocument/2006/relationships/image" Target="../media/image55.wmf"/><Relationship Id="rId23" Type="http://schemas.openxmlformats.org/officeDocument/2006/relationships/image" Target="../media/image63.wmf"/><Relationship Id="rId10" Type="http://schemas.openxmlformats.org/officeDocument/2006/relationships/image" Target="../media/image50.wmf"/><Relationship Id="rId19" Type="http://schemas.openxmlformats.org/officeDocument/2006/relationships/image" Target="../media/image59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Relationship Id="rId14" Type="http://schemas.openxmlformats.org/officeDocument/2006/relationships/image" Target="../media/image54.wmf"/><Relationship Id="rId22" Type="http://schemas.openxmlformats.org/officeDocument/2006/relationships/image" Target="../media/image6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1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12" Type="http://schemas.openxmlformats.org/officeDocument/2006/relationships/image" Target="../media/image94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5" Type="http://schemas.openxmlformats.org/officeDocument/2006/relationships/image" Target="../media/image8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5B765-0FE7-4543-A1D1-D6B6F1D7C3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5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407AB-EBD2-4954-8F73-D7D49A21F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2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6B09C-B326-4138-B570-F74DCA9558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648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DAED7-874A-4F9F-95CD-FCFDDAF36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88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F9AE3-BBF4-4337-926B-E31874F039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55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D2983-299C-433F-BEE1-A531178989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50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DE090-9634-48EB-8748-2AB32AA635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30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9DAB9-2BD6-45F5-8243-41A91079C3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30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432BE-77D7-4AF3-A462-E4054DE27A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30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175A7-853F-4E3F-B825-201A9A6B10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4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DDE47-6086-4C17-8A58-928328D7E9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03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BF74E6FD-C57A-4579-9CDC-63FC4F2EB0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20" Type="http://schemas.openxmlformats.org/officeDocument/2006/relationships/image" Target="../media/image10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0.wmf"/><Relationship Id="rId22" Type="http://schemas.openxmlformats.org/officeDocument/2006/relationships/image" Target="../media/image10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9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1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3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jpeg"/><Relationship Id="rId2" Type="http://schemas.openxmlformats.org/officeDocument/2006/relationships/image" Target="../media/image12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34" Type="http://schemas.openxmlformats.org/officeDocument/2006/relationships/image" Target="../media/image21.wmf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7.bin"/><Relationship Id="rId3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29" Type="http://schemas.openxmlformats.org/officeDocument/2006/relationships/oleObject" Target="../embeddings/oleObject1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6.wmf"/><Relationship Id="rId32" Type="http://schemas.openxmlformats.org/officeDocument/2006/relationships/image" Target="../media/image20.w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18.wmf"/><Relationship Id="rId36" Type="http://schemas.openxmlformats.org/officeDocument/2006/relationships/image" Target="../media/image22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4.bin"/><Relationship Id="rId31" Type="http://schemas.openxmlformats.org/officeDocument/2006/relationships/oleObject" Target="../embeddings/oleObject20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18.bin"/><Relationship Id="rId30" Type="http://schemas.openxmlformats.org/officeDocument/2006/relationships/image" Target="../media/image19.wmf"/><Relationship Id="rId35" Type="http://schemas.openxmlformats.org/officeDocument/2006/relationships/oleObject" Target="../embeddings/oleObject2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31.wmf"/><Relationship Id="rId4" Type="http://schemas.openxmlformats.org/officeDocument/2006/relationships/oleObject" Target="../embeddings/oleObject14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image" Target="../media/image142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39.wmf"/><Relationship Id="rId17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7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image" Target="../media/image140.wmf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44.bin"/><Relationship Id="rId14" Type="http://schemas.openxmlformats.org/officeDocument/2006/relationships/oleObject" Target="../embeddings/oleObject14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4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5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5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58.wmf"/><Relationship Id="rId9" Type="http://schemas.openxmlformats.org/officeDocument/2006/relationships/image" Target="../media/image1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6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7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78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0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image" Target="../media/image176.wmf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75.bin"/><Relationship Id="rId14" Type="http://schemas.openxmlformats.org/officeDocument/2006/relationships/oleObject" Target="../embeddings/oleObject17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79.wmf"/><Relationship Id="rId11" Type="http://schemas.openxmlformats.org/officeDocument/2006/relationships/image" Target="../media/image177.wmf"/><Relationship Id="rId5" Type="http://schemas.openxmlformats.org/officeDocument/2006/relationships/oleObject" Target="../embeddings/oleObject182.bin"/><Relationship Id="rId10" Type="http://schemas.openxmlformats.org/officeDocument/2006/relationships/oleObject" Target="../embeddings/oleObject185.bin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84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191.bin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8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7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8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198.bin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0" Type="http://schemas.openxmlformats.org/officeDocument/2006/relationships/image" Target="../media/image191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9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94.wmf"/><Relationship Id="rId4" Type="http://schemas.openxmlformats.org/officeDocument/2006/relationships/oleObject" Target="../embeddings/oleObject199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9.bin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7.wmf"/><Relationship Id="rId25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24" Type="http://schemas.openxmlformats.org/officeDocument/2006/relationships/oleObject" Target="../embeddings/oleObject43.bin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36.wmf"/><Relationship Id="rId23" Type="http://schemas.openxmlformats.org/officeDocument/2006/relationships/oleObject" Target="../embeddings/oleObject42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7.bin"/><Relationship Id="rId22" Type="http://schemas.openxmlformats.org/officeDocument/2006/relationships/image" Target="../media/image39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01.bin"/><Relationship Id="rId10" Type="http://schemas.openxmlformats.org/officeDocument/2006/relationships/image" Target="../media/image199.wmf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0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20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20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212.wmf"/><Relationship Id="rId26" Type="http://schemas.openxmlformats.org/officeDocument/2006/relationships/image" Target="../media/image216.wmf"/><Relationship Id="rId3" Type="http://schemas.openxmlformats.org/officeDocument/2006/relationships/oleObject" Target="../embeddings/oleObject207.bin"/><Relationship Id="rId21" Type="http://schemas.openxmlformats.org/officeDocument/2006/relationships/oleObject" Target="../embeddings/oleObject216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214.bin"/><Relationship Id="rId25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1.wmf"/><Relationship Id="rId20" Type="http://schemas.openxmlformats.org/officeDocument/2006/relationships/image" Target="../media/image213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11.bin"/><Relationship Id="rId24" Type="http://schemas.openxmlformats.org/officeDocument/2006/relationships/image" Target="../media/image215.wmf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23" Type="http://schemas.openxmlformats.org/officeDocument/2006/relationships/oleObject" Target="../embeddings/oleObject217.bin"/><Relationship Id="rId10" Type="http://schemas.openxmlformats.org/officeDocument/2006/relationships/image" Target="../media/image208.wmf"/><Relationship Id="rId19" Type="http://schemas.openxmlformats.org/officeDocument/2006/relationships/oleObject" Target="../embeddings/oleObject215.bin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10.wmf"/><Relationship Id="rId22" Type="http://schemas.openxmlformats.org/officeDocument/2006/relationships/image" Target="../media/image214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oleObject" Target="../embeddings/oleObject224.bin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0" Type="http://schemas.openxmlformats.org/officeDocument/2006/relationships/image" Target="../media/image220.wmf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2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23.wmf"/><Relationship Id="rId5" Type="http://schemas.openxmlformats.org/officeDocument/2006/relationships/oleObject" Target="../embeddings/oleObject226.bin"/><Relationship Id="rId10" Type="http://schemas.openxmlformats.org/officeDocument/2006/relationships/image" Target="../media/image225.w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28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.bin"/><Relationship Id="rId18" Type="http://schemas.openxmlformats.org/officeDocument/2006/relationships/image" Target="../media/image48.wmf"/><Relationship Id="rId26" Type="http://schemas.openxmlformats.org/officeDocument/2006/relationships/image" Target="../media/image52.wmf"/><Relationship Id="rId39" Type="http://schemas.openxmlformats.org/officeDocument/2006/relationships/oleObject" Target="../embeddings/oleObject62.bin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34" Type="http://schemas.openxmlformats.org/officeDocument/2006/relationships/image" Target="../media/image56.wmf"/><Relationship Id="rId42" Type="http://schemas.openxmlformats.org/officeDocument/2006/relationships/image" Target="../media/image60.wmf"/><Relationship Id="rId47" Type="http://schemas.openxmlformats.org/officeDocument/2006/relationships/oleObject" Target="../embeddings/oleObject66.bin"/><Relationship Id="rId50" Type="http://schemas.openxmlformats.org/officeDocument/2006/relationships/image" Target="../media/image64.wmf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33" Type="http://schemas.openxmlformats.org/officeDocument/2006/relationships/oleObject" Target="../embeddings/oleObject59.bin"/><Relationship Id="rId38" Type="http://schemas.openxmlformats.org/officeDocument/2006/relationships/image" Target="../media/image58.wmf"/><Relationship Id="rId46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57.bin"/><Relationship Id="rId41" Type="http://schemas.openxmlformats.org/officeDocument/2006/relationships/oleObject" Target="../embeddings/oleObject6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1.wmf"/><Relationship Id="rId32" Type="http://schemas.openxmlformats.org/officeDocument/2006/relationships/image" Target="../media/image55.wmf"/><Relationship Id="rId37" Type="http://schemas.openxmlformats.org/officeDocument/2006/relationships/oleObject" Target="../embeddings/oleObject61.bin"/><Relationship Id="rId40" Type="http://schemas.openxmlformats.org/officeDocument/2006/relationships/image" Target="../media/image59.wmf"/><Relationship Id="rId45" Type="http://schemas.openxmlformats.org/officeDocument/2006/relationships/oleObject" Target="../embeddings/oleObject65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53.wmf"/><Relationship Id="rId36" Type="http://schemas.openxmlformats.org/officeDocument/2006/relationships/image" Target="../media/image57.wmf"/><Relationship Id="rId49" Type="http://schemas.openxmlformats.org/officeDocument/2006/relationships/oleObject" Target="../embeddings/oleObject67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52.bin"/><Relationship Id="rId31" Type="http://schemas.openxmlformats.org/officeDocument/2006/relationships/oleObject" Target="../embeddings/oleObject58.bin"/><Relationship Id="rId44" Type="http://schemas.openxmlformats.org/officeDocument/2006/relationships/image" Target="../media/image61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54.wmf"/><Relationship Id="rId35" Type="http://schemas.openxmlformats.org/officeDocument/2006/relationships/oleObject" Target="../embeddings/oleObject60.bin"/><Relationship Id="rId43" Type="http://schemas.openxmlformats.org/officeDocument/2006/relationships/oleObject" Target="../embeddings/oleObject64.bin"/><Relationship Id="rId48" Type="http://schemas.openxmlformats.org/officeDocument/2006/relationships/image" Target="../media/image63.wmf"/><Relationship Id="rId8" Type="http://schemas.openxmlformats.org/officeDocument/2006/relationships/image" Target="../media/image4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75.wmf"/><Relationship Id="rId3" Type="http://schemas.openxmlformats.org/officeDocument/2006/relationships/oleObject" Target="../embeddings/oleObject74.bin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78.bin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2.wmf"/><Relationship Id="rId11" Type="http://schemas.openxmlformats.org/officeDocument/2006/relationships/image" Target="../media/image74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oleObject" Target="../embeddings/oleObject77.bin"/><Relationship Id="rId4" Type="http://schemas.openxmlformats.org/officeDocument/2006/relationships/image" Target="../media/image71.wmf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7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79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0.wmf"/><Relationship Id="rId26" Type="http://schemas.openxmlformats.org/officeDocument/2006/relationships/image" Target="../media/image94.wmf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99.bin"/><Relationship Id="rId25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93.wmf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2.bin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88.wmf"/><Relationship Id="rId22" Type="http://schemas.openxmlformats.org/officeDocument/2006/relationships/image" Target="../media/image9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3276600" y="404813"/>
            <a:ext cx="2663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上节小结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755650" y="1268413"/>
            <a:ext cx="6480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■</a:t>
            </a:r>
            <a:r>
              <a:rPr lang="zh-CN" altLang="en-US" b="1"/>
              <a:t>傍轴物点成像与横向放大率</a:t>
            </a:r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3779838" y="3573463"/>
          <a:ext cx="25209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公式" r:id="rId3" imgW="2311200" imgH="965160" progId="Equation.3">
                  <p:embed/>
                </p:oleObj>
              </mc:Choice>
              <mc:Fallback>
                <p:oleObj name="公式" r:id="rId3" imgW="2311200" imgH="965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573463"/>
                        <a:ext cx="2520950" cy="10509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971550" y="5734050"/>
            <a:ext cx="5399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b="1"/>
              <a:t>V</a:t>
            </a:r>
            <a:r>
              <a:rPr lang="zh-CN" altLang="en-US" b="1"/>
              <a:t>与</a:t>
            </a:r>
            <a:r>
              <a:rPr lang="en-US" altLang="zh-CN" b="1"/>
              <a:t>y</a:t>
            </a:r>
            <a:r>
              <a:rPr lang="zh-CN" altLang="en-US" b="1"/>
              <a:t>无关</a:t>
            </a:r>
            <a:r>
              <a:rPr lang="en-US" altLang="zh-CN" b="1"/>
              <a:t>,</a:t>
            </a:r>
            <a:r>
              <a:rPr lang="zh-CN" altLang="en-US" b="1"/>
              <a:t>物像保持相似</a:t>
            </a:r>
            <a:r>
              <a:rPr lang="en-US" altLang="zh-CN" b="1"/>
              <a:t>.</a:t>
            </a:r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900113" y="4797425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反射球面：</a:t>
            </a:r>
          </a:p>
        </p:txBody>
      </p:sp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900113" y="3716338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折射球面：</a:t>
            </a:r>
          </a:p>
        </p:txBody>
      </p:sp>
      <p:graphicFrame>
        <p:nvGraphicFramePr>
          <p:cNvPr id="126986" name="Object 10"/>
          <p:cNvGraphicFramePr>
            <a:graphicFrameLocks noChangeAspect="1"/>
          </p:cNvGraphicFramePr>
          <p:nvPr/>
        </p:nvGraphicFramePr>
        <p:xfrm>
          <a:off x="3779838" y="4724400"/>
          <a:ext cx="14398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公式" r:id="rId5" imgW="1371600" imgH="888840" progId="Equation.3">
                  <p:embed/>
                </p:oleObj>
              </mc:Choice>
              <mc:Fallback>
                <p:oleObj name="公式" r:id="rId5" imgW="137160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724400"/>
                        <a:ext cx="1439862" cy="928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7" name="Rectangle 11"/>
          <p:cNvSpPr>
            <a:spLocks noChangeArrowheads="1"/>
          </p:cNvSpPr>
          <p:nvPr/>
        </p:nvSpPr>
        <p:spPr bwMode="auto">
          <a:xfrm>
            <a:off x="900113" y="2060575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傍轴条件：</a:t>
            </a:r>
          </a:p>
        </p:txBody>
      </p:sp>
      <p:graphicFrame>
        <p:nvGraphicFramePr>
          <p:cNvPr id="126988" name="Object 12"/>
          <p:cNvGraphicFramePr>
            <a:graphicFrameLocks noChangeAspect="1"/>
          </p:cNvGraphicFramePr>
          <p:nvPr/>
        </p:nvGraphicFramePr>
        <p:xfrm>
          <a:off x="3203575" y="2060575"/>
          <a:ext cx="47005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公式" r:id="rId7" imgW="3873240" imgH="507960" progId="Equation.3">
                  <p:embed/>
                </p:oleObj>
              </mc:Choice>
              <mc:Fallback>
                <p:oleObj name="公式" r:id="rId7" imgW="3873240" imgH="507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060575"/>
                        <a:ext cx="470058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9" name="Object 13"/>
          <p:cNvGraphicFramePr>
            <a:graphicFrameLocks noChangeAspect="1"/>
          </p:cNvGraphicFramePr>
          <p:nvPr/>
        </p:nvGraphicFramePr>
        <p:xfrm>
          <a:off x="1042988" y="2924175"/>
          <a:ext cx="13684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9" imgW="1193760" imgH="457200" progId="Equation.3">
                  <p:embed/>
                </p:oleObj>
              </mc:Choice>
              <mc:Fallback>
                <p:oleObj name="公式" r:id="rId9" imgW="119376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13684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2339975" y="2852738"/>
            <a:ext cx="273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在光轴之上</a:t>
            </a:r>
            <a:r>
              <a:rPr lang="en-US" altLang="zh-CN" b="1"/>
              <a:t>,</a:t>
            </a:r>
          </a:p>
        </p:txBody>
      </p:sp>
      <p:graphicFrame>
        <p:nvGraphicFramePr>
          <p:cNvPr id="126991" name="Object 15"/>
          <p:cNvGraphicFramePr>
            <a:graphicFrameLocks noChangeAspect="1"/>
          </p:cNvGraphicFramePr>
          <p:nvPr/>
        </p:nvGraphicFramePr>
        <p:xfrm>
          <a:off x="5076825" y="2924175"/>
          <a:ext cx="24479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公式" r:id="rId11" imgW="2133360" imgH="457200" progId="Equation.3">
                  <p:embed/>
                </p:oleObj>
              </mc:Choice>
              <mc:Fallback>
                <p:oleObj name="公式" r:id="rId11" imgW="213336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924175"/>
                        <a:ext cx="244792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  <p:bldP spid="126981" grpId="0"/>
      <p:bldP spid="126983" grpId="0"/>
      <p:bldP spid="126984" grpId="0"/>
      <p:bldP spid="126985" grpId="0"/>
      <p:bldP spid="126987" grpId="0"/>
      <p:bldP spid="1269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203575" y="692150"/>
            <a:ext cx="27368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800" b="1">
                <a:ea typeface="隶书" pitchFamily="49" charset="-122"/>
              </a:rPr>
              <a:t>本节要点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979613" y="1916113"/>
            <a:ext cx="52578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b="1"/>
              <a:t>■</a:t>
            </a:r>
            <a:r>
              <a:rPr lang="zh-CN" altLang="en-US" b="1"/>
              <a:t>透镜组成像计算方法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1979613" y="3141663"/>
            <a:ext cx="3492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■</a:t>
            </a:r>
            <a:r>
              <a:rPr lang="zh-CN" altLang="en-US" b="1"/>
              <a:t>光学仪器</a:t>
            </a:r>
            <a:r>
              <a:rPr lang="zh-CN" altLang="en-US"/>
              <a:t> 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619250" y="4076700"/>
            <a:ext cx="457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■</a:t>
            </a:r>
            <a:r>
              <a:rPr lang="zh-CN" altLang="en-US" b="1"/>
              <a:t>光波的基本性质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0248" grpId="0"/>
      <p:bldP spid="10255" grpId="0"/>
      <p:bldP spid="102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12"/>
          <p:cNvGraphicFramePr>
            <a:graphicFrameLocks noChangeAspect="1"/>
          </p:cNvGraphicFramePr>
          <p:nvPr/>
        </p:nvGraphicFramePr>
        <p:xfrm>
          <a:off x="2916238" y="1196975"/>
          <a:ext cx="3175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公式" r:id="rId3" imgW="317160" imgH="482400" progId="Equation.3">
                  <p:embed/>
                </p:oleObj>
              </mc:Choice>
              <mc:Fallback>
                <p:oleObj name="公式" r:id="rId3" imgW="31716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196975"/>
                        <a:ext cx="3175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1"/>
          <p:cNvGraphicFramePr>
            <a:graphicFrameLocks noChangeAspect="1"/>
          </p:cNvGraphicFramePr>
          <p:nvPr/>
        </p:nvGraphicFramePr>
        <p:xfrm>
          <a:off x="5148263" y="1196975"/>
          <a:ext cx="2889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公式" r:id="rId5" imgW="342720" imgH="482400" progId="Equation.3">
                  <p:embed/>
                </p:oleObj>
              </mc:Choice>
              <mc:Fallback>
                <p:oleObj name="公式" r:id="rId5" imgW="34272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196975"/>
                        <a:ext cx="2889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8"/>
          <p:cNvGraphicFramePr>
            <a:graphicFrameLocks noChangeAspect="1"/>
          </p:cNvGraphicFramePr>
          <p:nvPr/>
        </p:nvGraphicFramePr>
        <p:xfrm>
          <a:off x="3779838" y="1989138"/>
          <a:ext cx="3381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公式" r:id="rId7" imgW="342720" imgH="482400" progId="Equation.3">
                  <p:embed/>
                </p:oleObj>
              </mc:Choice>
              <mc:Fallback>
                <p:oleObj name="公式" r:id="rId7" imgW="34272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989138"/>
                        <a:ext cx="338137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7"/>
          <p:cNvGraphicFramePr>
            <a:graphicFrameLocks noChangeAspect="1"/>
          </p:cNvGraphicFramePr>
          <p:nvPr/>
        </p:nvGraphicFramePr>
        <p:xfrm>
          <a:off x="4572000" y="1989138"/>
          <a:ext cx="3175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公式" r:id="rId9" imgW="317160" imgH="482400" progId="Equation.3">
                  <p:embed/>
                </p:oleObj>
              </mc:Choice>
              <mc:Fallback>
                <p:oleObj name="公式" r:id="rId9" imgW="31716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89138"/>
                        <a:ext cx="3175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3348038" y="2708275"/>
          <a:ext cx="3175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公式" r:id="rId11" imgW="317160" imgH="482400" progId="Equation.3">
                  <p:embed/>
                </p:oleObj>
              </mc:Choice>
              <mc:Fallback>
                <p:oleObj name="公式" r:id="rId11" imgW="3171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708275"/>
                        <a:ext cx="3175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13"/>
          <p:cNvSpPr>
            <a:spLocks noChangeArrowheads="1"/>
          </p:cNvSpPr>
          <p:nvPr/>
        </p:nvSpPr>
        <p:spPr bwMode="auto">
          <a:xfrm>
            <a:off x="971550" y="404813"/>
            <a:ext cx="4897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en-US" b="1"/>
              <a:t>■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透镜组成像计算方法</a:t>
            </a:r>
          </a:p>
        </p:txBody>
      </p:sp>
      <p:sp>
        <p:nvSpPr>
          <p:cNvPr id="10253" name="Rectangle 14"/>
          <p:cNvSpPr>
            <a:spLocks noChangeArrowheads="1"/>
          </p:cNvSpPr>
          <p:nvPr/>
        </p:nvSpPr>
        <p:spPr bwMode="auto">
          <a:xfrm>
            <a:off x="3203575" y="1125538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和凹透镜</a:t>
            </a:r>
            <a:endParaRPr lang="zh-CN" altLang="en-US"/>
          </a:p>
        </p:txBody>
      </p:sp>
      <p:sp>
        <p:nvSpPr>
          <p:cNvPr id="10254" name="Rectangle 15"/>
          <p:cNvSpPr>
            <a:spLocks noChangeArrowheads="1"/>
          </p:cNvSpPr>
          <p:nvPr/>
        </p:nvSpPr>
        <p:spPr bwMode="auto">
          <a:xfrm>
            <a:off x="5364163" y="1125538"/>
            <a:ext cx="3527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的焦距</a:t>
            </a:r>
            <a:r>
              <a:rPr lang="zh-CN" altLang="en-US" b="1"/>
              <a:t>分别为</a:t>
            </a:r>
          </a:p>
        </p:txBody>
      </p:sp>
      <p:sp>
        <p:nvSpPr>
          <p:cNvPr id="10255" name="Rectangle 16"/>
          <p:cNvSpPr>
            <a:spLocks noChangeArrowheads="1"/>
          </p:cNvSpPr>
          <p:nvPr/>
        </p:nvSpPr>
        <p:spPr bwMode="auto">
          <a:xfrm>
            <a:off x="971550" y="1844675"/>
            <a:ext cx="2808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20cm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40cm,</a:t>
            </a:r>
            <a:endParaRPr lang="en-US" altLang="zh-CN"/>
          </a:p>
        </p:txBody>
      </p:sp>
      <p:sp>
        <p:nvSpPr>
          <p:cNvPr id="10256" name="Rectangle 18"/>
          <p:cNvSpPr>
            <a:spLocks noChangeArrowheads="1"/>
          </p:cNvSpPr>
          <p:nvPr/>
        </p:nvSpPr>
        <p:spPr bwMode="auto">
          <a:xfrm>
            <a:off x="3995738" y="1844675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在</a:t>
            </a:r>
            <a:endParaRPr lang="zh-CN" altLang="en-US"/>
          </a:p>
        </p:txBody>
      </p:sp>
      <p:sp>
        <p:nvSpPr>
          <p:cNvPr id="10257" name="Rectangle 19"/>
          <p:cNvSpPr>
            <a:spLocks noChangeArrowheads="1"/>
          </p:cNvSpPr>
          <p:nvPr/>
        </p:nvSpPr>
        <p:spPr bwMode="auto">
          <a:xfrm>
            <a:off x="4859338" y="1916113"/>
            <a:ext cx="330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之右</a:t>
            </a:r>
            <a:r>
              <a:rPr lang="en-US" altLang="zh-CN" b="1"/>
              <a:t>40cm.</a:t>
            </a:r>
            <a:r>
              <a:rPr lang="zh-CN" altLang="en-US" b="1"/>
              <a:t>傍轴</a:t>
            </a:r>
          </a:p>
        </p:txBody>
      </p:sp>
      <p:sp>
        <p:nvSpPr>
          <p:cNvPr id="10258" name="Rectangle 20"/>
          <p:cNvSpPr>
            <a:spLocks noChangeArrowheads="1"/>
          </p:cNvSpPr>
          <p:nvPr/>
        </p:nvSpPr>
        <p:spPr bwMode="auto">
          <a:xfrm>
            <a:off x="900113" y="2565400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小物体放在</a:t>
            </a:r>
            <a:endParaRPr lang="zh-CN" altLang="en-US"/>
          </a:p>
        </p:txBody>
      </p:sp>
      <p:sp>
        <p:nvSpPr>
          <p:cNvPr id="10259" name="Rectangle 21"/>
          <p:cNvSpPr>
            <a:spLocks noChangeArrowheads="1"/>
          </p:cNvSpPr>
          <p:nvPr/>
        </p:nvSpPr>
        <p:spPr bwMode="auto">
          <a:xfrm>
            <a:off x="3635375" y="2636838"/>
            <a:ext cx="457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之左</a:t>
            </a:r>
            <a:r>
              <a:rPr lang="en-US" altLang="zh-CN" b="1"/>
              <a:t>30cm,</a:t>
            </a:r>
            <a:r>
              <a:rPr lang="zh-CN" altLang="en-US" b="1"/>
              <a:t>求它的像</a:t>
            </a:r>
            <a:r>
              <a:rPr lang="en-US" altLang="zh-CN" b="1"/>
              <a:t>.</a:t>
            </a:r>
          </a:p>
        </p:txBody>
      </p:sp>
      <p:sp>
        <p:nvSpPr>
          <p:cNvPr id="10260" name="Rectangle 23"/>
          <p:cNvSpPr>
            <a:spLocks noChangeArrowheads="1"/>
          </p:cNvSpPr>
          <p:nvPr/>
        </p:nvSpPr>
        <p:spPr bwMode="auto">
          <a:xfrm>
            <a:off x="900113" y="1125538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例 凸透镜</a:t>
            </a:r>
          </a:p>
        </p:txBody>
      </p:sp>
      <p:sp>
        <p:nvSpPr>
          <p:cNvPr id="32816" name="Rectangle 48"/>
          <p:cNvSpPr>
            <a:spLocks noChangeArrowheads="1"/>
          </p:cNvSpPr>
          <p:nvPr/>
        </p:nvSpPr>
        <p:spPr bwMode="auto">
          <a:xfrm>
            <a:off x="900113" y="3284538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/>
          </a:p>
        </p:txBody>
      </p:sp>
      <p:graphicFrame>
        <p:nvGraphicFramePr>
          <p:cNvPr id="32817" name="Object 49"/>
          <p:cNvGraphicFramePr>
            <a:graphicFrameLocks noChangeAspect="1"/>
          </p:cNvGraphicFramePr>
          <p:nvPr/>
        </p:nvGraphicFramePr>
        <p:xfrm>
          <a:off x="1979613" y="3429000"/>
          <a:ext cx="18621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公式" r:id="rId13" imgW="1854000" imgH="482400" progId="Equation.3">
                  <p:embed/>
                </p:oleObj>
              </mc:Choice>
              <mc:Fallback>
                <p:oleObj name="公式" r:id="rId13" imgW="1854000" imgH="4824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429000"/>
                        <a:ext cx="18621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8" name="Object 50"/>
          <p:cNvGraphicFramePr>
            <a:graphicFrameLocks noChangeAspect="1"/>
          </p:cNvGraphicFramePr>
          <p:nvPr/>
        </p:nvGraphicFramePr>
        <p:xfrm>
          <a:off x="4211638" y="3429000"/>
          <a:ext cx="1841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公式" r:id="rId15" imgW="1841400" imgH="482400" progId="Equation.3">
                  <p:embed/>
                </p:oleObj>
              </mc:Choice>
              <mc:Fallback>
                <p:oleObj name="公式" r:id="rId15" imgW="1841400" imgH="4824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429000"/>
                        <a:ext cx="18415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9" name="Object 51"/>
          <p:cNvGraphicFramePr>
            <a:graphicFrameLocks noChangeAspect="1"/>
          </p:cNvGraphicFramePr>
          <p:nvPr/>
        </p:nvGraphicFramePr>
        <p:xfrm>
          <a:off x="1979613" y="4149725"/>
          <a:ext cx="24257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公式" r:id="rId17" imgW="2425680" imgH="1002960" progId="Equation.3">
                  <p:embed/>
                </p:oleObj>
              </mc:Choice>
              <mc:Fallback>
                <p:oleObj name="公式" r:id="rId17" imgW="2425680" imgH="100296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149725"/>
                        <a:ext cx="242570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20" name="Object 52"/>
          <p:cNvGraphicFramePr>
            <a:graphicFrameLocks noChangeAspect="1"/>
          </p:cNvGraphicFramePr>
          <p:nvPr/>
        </p:nvGraphicFramePr>
        <p:xfrm>
          <a:off x="4643438" y="4437063"/>
          <a:ext cx="18732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公式" r:id="rId19" imgW="1866600" imgH="482400" progId="Equation.3">
                  <p:embed/>
                </p:oleObj>
              </mc:Choice>
              <mc:Fallback>
                <p:oleObj name="公式" r:id="rId19" imgW="1866600" imgH="4824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437063"/>
                        <a:ext cx="18732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21" name="Object 53"/>
          <p:cNvGraphicFramePr>
            <a:graphicFrameLocks noChangeAspect="1"/>
          </p:cNvGraphicFramePr>
          <p:nvPr/>
        </p:nvGraphicFramePr>
        <p:xfrm>
          <a:off x="1979613" y="5373688"/>
          <a:ext cx="37385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公式" r:id="rId21" imgW="3746160" imgH="1002960" progId="Equation.3">
                  <p:embed/>
                </p:oleObj>
              </mc:Choice>
              <mc:Fallback>
                <p:oleObj name="公式" r:id="rId21" imgW="3746160" imgH="10029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73688"/>
                        <a:ext cx="3738562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1619250" y="765175"/>
          <a:ext cx="21145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公式" r:id="rId3" imgW="2120760" imgH="482400" progId="Equation.3">
                  <p:embed/>
                </p:oleObj>
              </mc:Choice>
              <mc:Fallback>
                <p:oleObj name="公式" r:id="rId3" imgW="212076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765175"/>
                        <a:ext cx="21145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211638" y="836613"/>
          <a:ext cx="20875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公式" r:id="rId5" imgW="2095200" imgH="482400" progId="Equation.3">
                  <p:embed/>
                </p:oleObj>
              </mc:Choice>
              <mc:Fallback>
                <p:oleObj name="公式" r:id="rId5" imgW="209520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836613"/>
                        <a:ext cx="2087562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1547813" y="1628775"/>
          <a:ext cx="25098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公式" r:id="rId7" imgW="2501640" imgH="1002960" progId="Equation.3">
                  <p:embed/>
                </p:oleObj>
              </mc:Choice>
              <mc:Fallback>
                <p:oleObj name="公式" r:id="rId7" imgW="2501640" imgH="1002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628775"/>
                        <a:ext cx="2509837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4211638" y="1989138"/>
          <a:ext cx="1905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公式" r:id="rId9" imgW="1904760" imgH="482400" progId="Equation.3">
                  <p:embed/>
                </p:oleObj>
              </mc:Choice>
              <mc:Fallback>
                <p:oleObj name="公式" r:id="rId9" imgW="19047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989138"/>
                        <a:ext cx="1905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6"/>
          <p:cNvSpPr>
            <a:spLocks noChangeArrowheads="1"/>
          </p:cNvSpPr>
          <p:nvPr/>
        </p:nvSpPr>
        <p:spPr bwMode="auto">
          <a:xfrm>
            <a:off x="0" y="11938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1800"/>
          </a:p>
        </p:txBody>
      </p:sp>
      <p:sp>
        <p:nvSpPr>
          <p:cNvPr id="11273" name="Rectangle 7"/>
          <p:cNvSpPr>
            <a:spLocks noChangeArrowheads="1"/>
          </p:cNvSpPr>
          <p:nvPr/>
        </p:nvSpPr>
        <p:spPr bwMode="auto">
          <a:xfrm>
            <a:off x="0" y="1714500"/>
            <a:ext cx="311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1400"/>
          </a:p>
          <a:p>
            <a:pPr algn="l"/>
            <a:endParaRPr lang="en-US" altLang="zh-CN" sz="1800"/>
          </a:p>
        </p:txBody>
      </p:sp>
      <p:sp>
        <p:nvSpPr>
          <p:cNvPr id="11274" name="Rectangle 8"/>
          <p:cNvSpPr>
            <a:spLocks noChangeArrowheads="1"/>
          </p:cNvSpPr>
          <p:nvPr/>
        </p:nvSpPr>
        <p:spPr bwMode="auto">
          <a:xfrm>
            <a:off x="0" y="2814638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1800"/>
          </a:p>
        </p:txBody>
      </p:sp>
      <p:sp>
        <p:nvSpPr>
          <p:cNvPr id="11275" name="Rectangle 9"/>
          <p:cNvSpPr>
            <a:spLocks noChangeArrowheads="1"/>
          </p:cNvSpPr>
          <p:nvPr/>
        </p:nvSpPr>
        <p:spPr bwMode="auto">
          <a:xfrm>
            <a:off x="1619250" y="31019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zh-CN" sz="1800"/>
          </a:p>
        </p:txBody>
      </p:sp>
      <p:sp>
        <p:nvSpPr>
          <p:cNvPr id="11276" name="Rectangle 10"/>
          <p:cNvSpPr>
            <a:spLocks noChangeArrowheads="1"/>
          </p:cNvSpPr>
          <p:nvPr/>
        </p:nvSpPr>
        <p:spPr bwMode="auto">
          <a:xfrm>
            <a:off x="0" y="4135438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1800"/>
          </a:p>
        </p:txBody>
      </p:sp>
      <p:sp>
        <p:nvSpPr>
          <p:cNvPr id="11277" name="Rectangle 11"/>
          <p:cNvSpPr>
            <a:spLocks noChangeArrowheads="1"/>
          </p:cNvSpPr>
          <p:nvPr/>
        </p:nvSpPr>
        <p:spPr bwMode="auto">
          <a:xfrm>
            <a:off x="0" y="4656138"/>
            <a:ext cx="31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1400"/>
          </a:p>
          <a:p>
            <a:pPr algn="l"/>
            <a:endParaRPr lang="en-US" altLang="zh-CN" sz="1800"/>
          </a:p>
        </p:txBody>
      </p:sp>
      <p:sp>
        <p:nvSpPr>
          <p:cNvPr id="11278" name="Rectangle 12"/>
          <p:cNvSpPr>
            <a:spLocks noChangeArrowheads="1"/>
          </p:cNvSpPr>
          <p:nvPr/>
        </p:nvSpPr>
        <p:spPr bwMode="auto">
          <a:xfrm>
            <a:off x="0" y="575627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1800"/>
          </a:p>
        </p:txBody>
      </p:sp>
      <p:sp>
        <p:nvSpPr>
          <p:cNvPr id="11279" name="Rectangle 13"/>
          <p:cNvSpPr>
            <a:spLocks noChangeArrowheads="1"/>
          </p:cNvSpPr>
          <p:nvPr/>
        </p:nvSpPr>
        <p:spPr bwMode="auto">
          <a:xfrm>
            <a:off x="539750" y="61261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zh-CN" sz="1800"/>
          </a:p>
        </p:txBody>
      </p:sp>
      <p:graphicFrame>
        <p:nvGraphicFramePr>
          <p:cNvPr id="106510" name="Object 14"/>
          <p:cNvGraphicFramePr>
            <a:graphicFrameLocks noChangeAspect="1"/>
          </p:cNvGraphicFramePr>
          <p:nvPr/>
        </p:nvGraphicFramePr>
        <p:xfrm>
          <a:off x="1547813" y="2997200"/>
          <a:ext cx="306863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公式" r:id="rId11" imgW="3073320" imgH="977760" progId="Equation.3">
                  <p:embed/>
                </p:oleObj>
              </mc:Choice>
              <mc:Fallback>
                <p:oleObj name="公式" r:id="rId11" imgW="3073320" imgH="9777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97200"/>
                        <a:ext cx="3068637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1" name="Object 15"/>
          <p:cNvGraphicFramePr>
            <a:graphicFrameLocks noChangeAspect="1"/>
          </p:cNvGraphicFramePr>
          <p:nvPr/>
        </p:nvGraphicFramePr>
        <p:xfrm>
          <a:off x="1547813" y="4221163"/>
          <a:ext cx="41783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公式" r:id="rId13" imgW="4178160" imgH="977760" progId="Equation.3">
                  <p:embed/>
                </p:oleObj>
              </mc:Choice>
              <mc:Fallback>
                <p:oleObj name="公式" r:id="rId13" imgW="4178160" imgH="9777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21163"/>
                        <a:ext cx="41783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6" name="Group 4"/>
          <p:cNvGrpSpPr>
            <a:grpSpLocks noChangeAspect="1"/>
          </p:cNvGrpSpPr>
          <p:nvPr/>
        </p:nvGrpSpPr>
        <p:grpSpPr bwMode="auto">
          <a:xfrm>
            <a:off x="0" y="404813"/>
            <a:ext cx="9901238" cy="5414962"/>
            <a:chOff x="2797" y="1002"/>
            <a:chExt cx="5322" cy="3397"/>
          </a:xfrm>
        </p:grpSpPr>
        <p:sp>
          <p:nvSpPr>
            <p:cNvPr id="12297" name="AutoShape 5"/>
            <p:cNvSpPr>
              <a:spLocks noChangeAspect="1" noChangeArrowheads="1"/>
            </p:cNvSpPr>
            <p:nvPr/>
          </p:nvSpPr>
          <p:spPr bwMode="auto">
            <a:xfrm>
              <a:off x="2797" y="1002"/>
              <a:ext cx="5322" cy="3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8" name="Line 6"/>
            <p:cNvSpPr>
              <a:spLocks noChangeShapeType="1"/>
            </p:cNvSpPr>
            <p:nvPr/>
          </p:nvSpPr>
          <p:spPr bwMode="auto">
            <a:xfrm>
              <a:off x="2954" y="2632"/>
              <a:ext cx="485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Line 7"/>
            <p:cNvSpPr>
              <a:spLocks noChangeShapeType="1"/>
            </p:cNvSpPr>
            <p:nvPr/>
          </p:nvSpPr>
          <p:spPr bwMode="auto">
            <a:xfrm>
              <a:off x="4675" y="1817"/>
              <a:ext cx="1" cy="190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Line 8"/>
            <p:cNvSpPr>
              <a:spLocks noChangeShapeType="1"/>
            </p:cNvSpPr>
            <p:nvPr/>
          </p:nvSpPr>
          <p:spPr bwMode="auto">
            <a:xfrm>
              <a:off x="6084" y="1817"/>
              <a:ext cx="0" cy="190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9"/>
            <p:cNvSpPr>
              <a:spLocks noChangeShapeType="1"/>
            </p:cNvSpPr>
            <p:nvPr/>
          </p:nvSpPr>
          <p:spPr bwMode="auto">
            <a:xfrm flipH="1">
              <a:off x="5927" y="3719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10"/>
            <p:cNvSpPr>
              <a:spLocks noChangeShapeType="1"/>
            </p:cNvSpPr>
            <p:nvPr/>
          </p:nvSpPr>
          <p:spPr bwMode="auto">
            <a:xfrm>
              <a:off x="6084" y="3719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11"/>
            <p:cNvSpPr>
              <a:spLocks noChangeShapeType="1"/>
            </p:cNvSpPr>
            <p:nvPr/>
          </p:nvSpPr>
          <p:spPr bwMode="auto">
            <a:xfrm>
              <a:off x="5927" y="1681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12"/>
            <p:cNvSpPr>
              <a:spLocks noChangeShapeType="1"/>
            </p:cNvSpPr>
            <p:nvPr/>
          </p:nvSpPr>
          <p:spPr bwMode="auto">
            <a:xfrm flipV="1">
              <a:off x="6084" y="1681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13"/>
            <p:cNvSpPr>
              <a:spLocks noChangeShapeType="1"/>
            </p:cNvSpPr>
            <p:nvPr/>
          </p:nvSpPr>
          <p:spPr bwMode="auto">
            <a:xfrm flipV="1">
              <a:off x="3580" y="2225"/>
              <a:ext cx="1" cy="407"/>
            </a:xfrm>
            <a:prstGeom prst="line">
              <a:avLst/>
            </a:prstGeom>
            <a:noFill/>
            <a:ln w="38100" cmpd="dbl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14"/>
            <p:cNvSpPr>
              <a:spLocks noChangeShapeType="1"/>
            </p:cNvSpPr>
            <p:nvPr/>
          </p:nvSpPr>
          <p:spPr bwMode="auto">
            <a:xfrm>
              <a:off x="3580" y="2225"/>
              <a:ext cx="109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15"/>
            <p:cNvSpPr>
              <a:spLocks noChangeShapeType="1"/>
            </p:cNvSpPr>
            <p:nvPr/>
          </p:nvSpPr>
          <p:spPr bwMode="auto">
            <a:xfrm>
              <a:off x="4675" y="2225"/>
              <a:ext cx="2192" cy="1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Line 16"/>
            <p:cNvSpPr>
              <a:spLocks noChangeShapeType="1"/>
            </p:cNvSpPr>
            <p:nvPr/>
          </p:nvSpPr>
          <p:spPr bwMode="auto">
            <a:xfrm>
              <a:off x="3580" y="2225"/>
              <a:ext cx="3287" cy="12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17"/>
            <p:cNvSpPr>
              <a:spLocks noChangeShapeType="1"/>
            </p:cNvSpPr>
            <p:nvPr/>
          </p:nvSpPr>
          <p:spPr bwMode="auto">
            <a:xfrm>
              <a:off x="4675" y="2225"/>
              <a:ext cx="1409" cy="8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18"/>
            <p:cNvSpPr>
              <a:spLocks noChangeShapeType="1"/>
            </p:cNvSpPr>
            <p:nvPr/>
          </p:nvSpPr>
          <p:spPr bwMode="auto">
            <a:xfrm>
              <a:off x="3580" y="2225"/>
              <a:ext cx="2504" cy="9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19"/>
            <p:cNvSpPr>
              <a:spLocks noChangeShapeType="1"/>
            </p:cNvSpPr>
            <p:nvPr/>
          </p:nvSpPr>
          <p:spPr bwMode="auto">
            <a:xfrm>
              <a:off x="6867" y="2633"/>
              <a:ext cx="1" cy="81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92" name="Object 20"/>
            <p:cNvGraphicFramePr>
              <a:graphicFrameLocks noChangeAspect="1"/>
            </p:cNvGraphicFramePr>
            <p:nvPr/>
          </p:nvGraphicFramePr>
          <p:xfrm>
            <a:off x="3423" y="2768"/>
            <a:ext cx="27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3" name="公式" r:id="rId3" imgW="266400" imgH="355320" progId="Equation.3">
                    <p:embed/>
                  </p:oleObj>
                </mc:Choice>
                <mc:Fallback>
                  <p:oleObj name="公式" r:id="rId3" imgW="266400" imgH="35532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2768"/>
                          <a:ext cx="278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Object 21"/>
            <p:cNvGraphicFramePr>
              <a:graphicFrameLocks noChangeAspect="1"/>
            </p:cNvGraphicFramePr>
            <p:nvPr/>
          </p:nvGraphicFramePr>
          <p:xfrm>
            <a:off x="5301" y="2089"/>
            <a:ext cx="365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4" name="公式" r:id="rId5" imgW="380880" imgH="482400" progId="Equation.3">
                    <p:embed/>
                  </p:oleObj>
                </mc:Choice>
                <mc:Fallback>
                  <p:oleObj name="公式" r:id="rId5" imgW="380880" imgH="4824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1" y="2089"/>
                          <a:ext cx="365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22"/>
            <p:cNvGraphicFramePr>
              <a:graphicFrameLocks noChangeAspect="1"/>
            </p:cNvGraphicFramePr>
            <p:nvPr/>
          </p:nvGraphicFramePr>
          <p:xfrm>
            <a:off x="6867" y="2633"/>
            <a:ext cx="34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5" name="公式" r:id="rId7" imgW="355320" imgH="482400" progId="Equation.3">
                    <p:embed/>
                  </p:oleObj>
                </mc:Choice>
                <mc:Fallback>
                  <p:oleObj name="公式" r:id="rId7" imgW="355320" imgH="4824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7" y="2633"/>
                          <a:ext cx="34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23"/>
            <p:cNvGraphicFramePr>
              <a:graphicFrameLocks noChangeAspect="1"/>
            </p:cNvGraphicFramePr>
            <p:nvPr/>
          </p:nvGraphicFramePr>
          <p:xfrm>
            <a:off x="4206" y="2768"/>
            <a:ext cx="366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6" name="公式" r:id="rId9" imgW="380880" imgH="482400" progId="Equation.3">
                    <p:embed/>
                  </p:oleObj>
                </mc:Choice>
                <mc:Fallback>
                  <p:oleObj name="公式" r:id="rId9" imgW="380880" imgH="4824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" y="2768"/>
                          <a:ext cx="366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0" name="Object 24"/>
          <p:cNvGraphicFramePr>
            <a:graphicFrameLocks noChangeAspect="1"/>
          </p:cNvGraphicFramePr>
          <p:nvPr/>
        </p:nvGraphicFramePr>
        <p:xfrm>
          <a:off x="3419475" y="981075"/>
          <a:ext cx="3175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公式" r:id="rId11" imgW="317160" imgH="482400" progId="Equation.3">
                  <p:embed/>
                </p:oleObj>
              </mc:Choice>
              <mc:Fallback>
                <p:oleObj name="公式" r:id="rId11" imgW="317160" imgH="482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981075"/>
                        <a:ext cx="3175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25"/>
          <p:cNvGraphicFramePr>
            <a:graphicFrameLocks noChangeAspect="1"/>
          </p:cNvGraphicFramePr>
          <p:nvPr/>
        </p:nvGraphicFramePr>
        <p:xfrm>
          <a:off x="6011863" y="765175"/>
          <a:ext cx="3381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公式" r:id="rId13" imgW="342720" imgH="482400" progId="Equation.3">
                  <p:embed/>
                </p:oleObj>
              </mc:Choice>
              <mc:Fallback>
                <p:oleObj name="公式" r:id="rId13" imgW="342720" imgH="482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765175"/>
                        <a:ext cx="338137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900113" y="0"/>
            <a:ext cx="6481762" cy="3743325"/>
            <a:chOff x="2797" y="1002"/>
            <a:chExt cx="5322" cy="3941"/>
          </a:xfrm>
        </p:grpSpPr>
        <p:sp>
          <p:nvSpPr>
            <p:cNvPr id="13335" name="AutoShape 5"/>
            <p:cNvSpPr>
              <a:spLocks noChangeAspect="1" noChangeArrowheads="1"/>
            </p:cNvSpPr>
            <p:nvPr/>
          </p:nvSpPr>
          <p:spPr bwMode="auto">
            <a:xfrm>
              <a:off x="2797" y="1002"/>
              <a:ext cx="5322" cy="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36" name="Line 6"/>
            <p:cNvSpPr>
              <a:spLocks noChangeShapeType="1"/>
            </p:cNvSpPr>
            <p:nvPr/>
          </p:nvSpPr>
          <p:spPr bwMode="auto">
            <a:xfrm>
              <a:off x="2954" y="2632"/>
              <a:ext cx="485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Line 7"/>
            <p:cNvSpPr>
              <a:spLocks noChangeShapeType="1"/>
            </p:cNvSpPr>
            <p:nvPr/>
          </p:nvSpPr>
          <p:spPr bwMode="auto">
            <a:xfrm>
              <a:off x="4675" y="1817"/>
              <a:ext cx="1" cy="190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8"/>
            <p:cNvSpPr>
              <a:spLocks noChangeShapeType="1"/>
            </p:cNvSpPr>
            <p:nvPr/>
          </p:nvSpPr>
          <p:spPr bwMode="auto">
            <a:xfrm>
              <a:off x="6084" y="1817"/>
              <a:ext cx="0" cy="190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9"/>
            <p:cNvSpPr>
              <a:spLocks noChangeShapeType="1"/>
            </p:cNvSpPr>
            <p:nvPr/>
          </p:nvSpPr>
          <p:spPr bwMode="auto">
            <a:xfrm flipH="1">
              <a:off x="5927" y="3719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Line 10"/>
            <p:cNvSpPr>
              <a:spLocks noChangeShapeType="1"/>
            </p:cNvSpPr>
            <p:nvPr/>
          </p:nvSpPr>
          <p:spPr bwMode="auto">
            <a:xfrm>
              <a:off x="6084" y="3719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11"/>
            <p:cNvSpPr>
              <a:spLocks noChangeShapeType="1"/>
            </p:cNvSpPr>
            <p:nvPr/>
          </p:nvSpPr>
          <p:spPr bwMode="auto">
            <a:xfrm>
              <a:off x="5927" y="1681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12"/>
            <p:cNvSpPr>
              <a:spLocks noChangeShapeType="1"/>
            </p:cNvSpPr>
            <p:nvPr/>
          </p:nvSpPr>
          <p:spPr bwMode="auto">
            <a:xfrm flipV="1">
              <a:off x="6084" y="1681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Line 13"/>
            <p:cNvSpPr>
              <a:spLocks noChangeShapeType="1"/>
            </p:cNvSpPr>
            <p:nvPr/>
          </p:nvSpPr>
          <p:spPr bwMode="auto">
            <a:xfrm flipV="1">
              <a:off x="3580" y="2225"/>
              <a:ext cx="1" cy="4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Line 14"/>
            <p:cNvSpPr>
              <a:spLocks noChangeShapeType="1"/>
            </p:cNvSpPr>
            <p:nvPr/>
          </p:nvSpPr>
          <p:spPr bwMode="auto">
            <a:xfrm>
              <a:off x="3580" y="2225"/>
              <a:ext cx="2504" cy="951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Line 15"/>
            <p:cNvSpPr>
              <a:spLocks noChangeShapeType="1"/>
            </p:cNvSpPr>
            <p:nvPr/>
          </p:nvSpPr>
          <p:spPr bwMode="auto">
            <a:xfrm>
              <a:off x="3893" y="1681"/>
              <a:ext cx="3913" cy="1633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Line 16"/>
            <p:cNvSpPr>
              <a:spLocks noChangeShapeType="1"/>
            </p:cNvSpPr>
            <p:nvPr/>
          </p:nvSpPr>
          <p:spPr bwMode="auto">
            <a:xfrm>
              <a:off x="4675" y="1410"/>
              <a:ext cx="3" cy="244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Line 17"/>
            <p:cNvSpPr>
              <a:spLocks noChangeShapeType="1"/>
            </p:cNvSpPr>
            <p:nvPr/>
          </p:nvSpPr>
          <p:spPr bwMode="auto">
            <a:xfrm>
              <a:off x="4675" y="1953"/>
              <a:ext cx="1410" cy="1223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Line 18"/>
            <p:cNvSpPr>
              <a:spLocks noChangeShapeType="1"/>
            </p:cNvSpPr>
            <p:nvPr/>
          </p:nvSpPr>
          <p:spPr bwMode="auto">
            <a:xfrm>
              <a:off x="6084" y="3176"/>
              <a:ext cx="1252" cy="1088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9"/>
          <p:cNvGrpSpPr>
            <a:grpSpLocks noChangeAspect="1"/>
          </p:cNvGrpSpPr>
          <p:nvPr/>
        </p:nvGrpSpPr>
        <p:grpSpPr bwMode="auto">
          <a:xfrm>
            <a:off x="755650" y="2852738"/>
            <a:ext cx="6696075" cy="4473575"/>
            <a:chOff x="2797" y="1002"/>
            <a:chExt cx="5322" cy="3941"/>
          </a:xfrm>
        </p:grpSpPr>
        <p:sp>
          <p:nvSpPr>
            <p:cNvPr id="13320" name="AutoShape 20"/>
            <p:cNvSpPr>
              <a:spLocks noChangeAspect="1" noChangeArrowheads="1"/>
            </p:cNvSpPr>
            <p:nvPr/>
          </p:nvSpPr>
          <p:spPr bwMode="auto">
            <a:xfrm>
              <a:off x="2797" y="1002"/>
              <a:ext cx="5322" cy="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1" name="Line 21"/>
            <p:cNvSpPr>
              <a:spLocks noChangeShapeType="1"/>
            </p:cNvSpPr>
            <p:nvPr/>
          </p:nvSpPr>
          <p:spPr bwMode="auto">
            <a:xfrm>
              <a:off x="2954" y="2632"/>
              <a:ext cx="485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22"/>
            <p:cNvSpPr>
              <a:spLocks noChangeShapeType="1"/>
            </p:cNvSpPr>
            <p:nvPr/>
          </p:nvSpPr>
          <p:spPr bwMode="auto">
            <a:xfrm>
              <a:off x="4675" y="1817"/>
              <a:ext cx="1" cy="190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23"/>
            <p:cNvSpPr>
              <a:spLocks noChangeShapeType="1"/>
            </p:cNvSpPr>
            <p:nvPr/>
          </p:nvSpPr>
          <p:spPr bwMode="auto">
            <a:xfrm>
              <a:off x="6084" y="1817"/>
              <a:ext cx="0" cy="190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Line 24"/>
            <p:cNvSpPr>
              <a:spLocks noChangeShapeType="1"/>
            </p:cNvSpPr>
            <p:nvPr/>
          </p:nvSpPr>
          <p:spPr bwMode="auto">
            <a:xfrm flipH="1">
              <a:off x="5927" y="3719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25"/>
            <p:cNvSpPr>
              <a:spLocks noChangeShapeType="1"/>
            </p:cNvSpPr>
            <p:nvPr/>
          </p:nvSpPr>
          <p:spPr bwMode="auto">
            <a:xfrm>
              <a:off x="6084" y="3719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Line 26"/>
            <p:cNvSpPr>
              <a:spLocks noChangeShapeType="1"/>
            </p:cNvSpPr>
            <p:nvPr/>
          </p:nvSpPr>
          <p:spPr bwMode="auto">
            <a:xfrm>
              <a:off x="5927" y="1681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Line 27"/>
            <p:cNvSpPr>
              <a:spLocks noChangeShapeType="1"/>
            </p:cNvSpPr>
            <p:nvPr/>
          </p:nvSpPr>
          <p:spPr bwMode="auto">
            <a:xfrm flipV="1">
              <a:off x="6084" y="1681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Line 28"/>
            <p:cNvSpPr>
              <a:spLocks noChangeShapeType="1"/>
            </p:cNvSpPr>
            <p:nvPr/>
          </p:nvSpPr>
          <p:spPr bwMode="auto">
            <a:xfrm flipV="1">
              <a:off x="3580" y="2225"/>
              <a:ext cx="1" cy="4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Line 29"/>
            <p:cNvSpPr>
              <a:spLocks noChangeShapeType="1"/>
            </p:cNvSpPr>
            <p:nvPr/>
          </p:nvSpPr>
          <p:spPr bwMode="auto">
            <a:xfrm>
              <a:off x="3580" y="2225"/>
              <a:ext cx="1095" cy="1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30"/>
            <p:cNvSpPr>
              <a:spLocks noChangeShapeType="1"/>
            </p:cNvSpPr>
            <p:nvPr/>
          </p:nvSpPr>
          <p:spPr bwMode="auto">
            <a:xfrm>
              <a:off x="4675" y="2225"/>
              <a:ext cx="1409" cy="815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31"/>
            <p:cNvSpPr>
              <a:spLocks noChangeShapeType="1"/>
            </p:cNvSpPr>
            <p:nvPr/>
          </p:nvSpPr>
          <p:spPr bwMode="auto">
            <a:xfrm>
              <a:off x="4675" y="1546"/>
              <a:ext cx="3" cy="244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Line 32"/>
            <p:cNvSpPr>
              <a:spLocks noChangeShapeType="1"/>
            </p:cNvSpPr>
            <p:nvPr/>
          </p:nvSpPr>
          <p:spPr bwMode="auto">
            <a:xfrm>
              <a:off x="4362" y="1546"/>
              <a:ext cx="3131" cy="1901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Line 33"/>
            <p:cNvSpPr>
              <a:spLocks noChangeShapeType="1"/>
            </p:cNvSpPr>
            <p:nvPr/>
          </p:nvSpPr>
          <p:spPr bwMode="auto">
            <a:xfrm>
              <a:off x="6084" y="3040"/>
              <a:ext cx="1252" cy="1359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34"/>
            <p:cNvSpPr>
              <a:spLocks noChangeShapeType="1"/>
            </p:cNvSpPr>
            <p:nvPr/>
          </p:nvSpPr>
          <p:spPr bwMode="auto">
            <a:xfrm>
              <a:off x="4675" y="1681"/>
              <a:ext cx="1409" cy="1359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16" name="Object 35"/>
            <p:cNvGraphicFramePr>
              <a:graphicFrameLocks noChangeAspect="1"/>
            </p:cNvGraphicFramePr>
            <p:nvPr/>
          </p:nvGraphicFramePr>
          <p:xfrm>
            <a:off x="4988" y="2633"/>
            <a:ext cx="367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0" name="公式" r:id="rId3" imgW="380880" imgH="482400" progId="Equation.3">
                    <p:embed/>
                  </p:oleObj>
                </mc:Choice>
                <mc:Fallback>
                  <p:oleObj name="公式" r:id="rId3" imgW="380880" imgH="4824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2633"/>
                          <a:ext cx="367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36"/>
            <p:cNvGraphicFramePr>
              <a:graphicFrameLocks noChangeAspect="1"/>
            </p:cNvGraphicFramePr>
            <p:nvPr/>
          </p:nvGraphicFramePr>
          <p:xfrm>
            <a:off x="4206" y="2769"/>
            <a:ext cx="366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1" name="公式" r:id="rId5" imgW="380880" imgH="482400" progId="Equation.3">
                    <p:embed/>
                  </p:oleObj>
                </mc:Choice>
                <mc:Fallback>
                  <p:oleObj name="公式" r:id="rId5" imgW="380880" imgH="4824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" y="2769"/>
                          <a:ext cx="366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77" name="Object 37"/>
          <p:cNvGraphicFramePr>
            <a:graphicFrameLocks noChangeAspect="1"/>
          </p:cNvGraphicFramePr>
          <p:nvPr/>
        </p:nvGraphicFramePr>
        <p:xfrm>
          <a:off x="1619250" y="1700213"/>
          <a:ext cx="31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公式" r:id="rId7" imgW="317160" imgH="406080" progId="Equation.3">
                  <p:embed/>
                </p:oleObj>
              </mc:Choice>
              <mc:Fallback>
                <p:oleObj name="公式" r:id="rId7" imgW="317160" imgH="4060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00213"/>
                        <a:ext cx="31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8" name="Object 38"/>
          <p:cNvGraphicFramePr>
            <a:graphicFrameLocks noChangeAspect="1"/>
          </p:cNvGraphicFramePr>
          <p:nvPr/>
        </p:nvGraphicFramePr>
        <p:xfrm>
          <a:off x="2627313" y="1628775"/>
          <a:ext cx="41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公式" r:id="rId9" imgW="419040" imgH="457200" progId="Equation.3">
                  <p:embed/>
                </p:oleObj>
              </mc:Choice>
              <mc:Fallback>
                <p:oleObj name="公式" r:id="rId9" imgW="419040" imgH="457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628775"/>
                        <a:ext cx="41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55650" y="0"/>
            <a:ext cx="7451725" cy="3860800"/>
            <a:chOff x="2797" y="1002"/>
            <a:chExt cx="5322" cy="3941"/>
          </a:xfrm>
        </p:grpSpPr>
        <p:sp>
          <p:nvSpPr>
            <p:cNvPr id="14364" name="AutoShape 5"/>
            <p:cNvSpPr>
              <a:spLocks noChangeAspect="1" noChangeArrowheads="1"/>
            </p:cNvSpPr>
            <p:nvPr/>
          </p:nvSpPr>
          <p:spPr bwMode="auto">
            <a:xfrm>
              <a:off x="2797" y="1002"/>
              <a:ext cx="5322" cy="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5" name="Line 6"/>
            <p:cNvSpPr>
              <a:spLocks noChangeShapeType="1"/>
            </p:cNvSpPr>
            <p:nvPr/>
          </p:nvSpPr>
          <p:spPr bwMode="auto">
            <a:xfrm>
              <a:off x="2954" y="2632"/>
              <a:ext cx="485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Line 7"/>
            <p:cNvSpPr>
              <a:spLocks noChangeShapeType="1"/>
            </p:cNvSpPr>
            <p:nvPr/>
          </p:nvSpPr>
          <p:spPr bwMode="auto">
            <a:xfrm>
              <a:off x="4675" y="1817"/>
              <a:ext cx="1" cy="190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8"/>
            <p:cNvSpPr>
              <a:spLocks noChangeShapeType="1"/>
            </p:cNvSpPr>
            <p:nvPr/>
          </p:nvSpPr>
          <p:spPr bwMode="auto">
            <a:xfrm>
              <a:off x="6084" y="1817"/>
              <a:ext cx="0" cy="190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9"/>
            <p:cNvSpPr>
              <a:spLocks noChangeShapeType="1"/>
            </p:cNvSpPr>
            <p:nvPr/>
          </p:nvSpPr>
          <p:spPr bwMode="auto">
            <a:xfrm flipH="1">
              <a:off x="5927" y="3719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10"/>
            <p:cNvSpPr>
              <a:spLocks noChangeShapeType="1"/>
            </p:cNvSpPr>
            <p:nvPr/>
          </p:nvSpPr>
          <p:spPr bwMode="auto">
            <a:xfrm>
              <a:off x="6084" y="3719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11"/>
            <p:cNvSpPr>
              <a:spLocks noChangeShapeType="1"/>
            </p:cNvSpPr>
            <p:nvPr/>
          </p:nvSpPr>
          <p:spPr bwMode="auto">
            <a:xfrm>
              <a:off x="5927" y="1681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Line 12"/>
            <p:cNvSpPr>
              <a:spLocks noChangeShapeType="1"/>
            </p:cNvSpPr>
            <p:nvPr/>
          </p:nvSpPr>
          <p:spPr bwMode="auto">
            <a:xfrm flipV="1">
              <a:off x="6084" y="1681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13"/>
            <p:cNvSpPr>
              <a:spLocks noChangeShapeType="1"/>
            </p:cNvSpPr>
            <p:nvPr/>
          </p:nvSpPr>
          <p:spPr bwMode="auto">
            <a:xfrm flipV="1">
              <a:off x="3580" y="2225"/>
              <a:ext cx="1" cy="4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14"/>
            <p:cNvSpPr>
              <a:spLocks noChangeShapeType="1"/>
            </p:cNvSpPr>
            <p:nvPr/>
          </p:nvSpPr>
          <p:spPr bwMode="auto">
            <a:xfrm>
              <a:off x="3580" y="2225"/>
              <a:ext cx="1095" cy="1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Line 15"/>
            <p:cNvSpPr>
              <a:spLocks noChangeShapeType="1"/>
            </p:cNvSpPr>
            <p:nvPr/>
          </p:nvSpPr>
          <p:spPr bwMode="auto">
            <a:xfrm>
              <a:off x="4675" y="2225"/>
              <a:ext cx="1409" cy="815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16"/>
            <p:cNvSpPr>
              <a:spLocks noChangeShapeType="1"/>
            </p:cNvSpPr>
            <p:nvPr/>
          </p:nvSpPr>
          <p:spPr bwMode="auto">
            <a:xfrm>
              <a:off x="3580" y="2225"/>
              <a:ext cx="2504" cy="951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17"/>
            <p:cNvSpPr>
              <a:spLocks noChangeShapeType="1"/>
            </p:cNvSpPr>
            <p:nvPr/>
          </p:nvSpPr>
          <p:spPr bwMode="auto">
            <a:xfrm>
              <a:off x="3893" y="1681"/>
              <a:ext cx="3913" cy="1633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Line 18"/>
            <p:cNvSpPr>
              <a:spLocks noChangeShapeType="1"/>
            </p:cNvSpPr>
            <p:nvPr/>
          </p:nvSpPr>
          <p:spPr bwMode="auto">
            <a:xfrm>
              <a:off x="4675" y="1410"/>
              <a:ext cx="3" cy="244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Line 19"/>
            <p:cNvSpPr>
              <a:spLocks noChangeShapeType="1"/>
            </p:cNvSpPr>
            <p:nvPr/>
          </p:nvSpPr>
          <p:spPr bwMode="auto">
            <a:xfrm>
              <a:off x="4675" y="1953"/>
              <a:ext cx="1409" cy="1223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Line 20"/>
            <p:cNvSpPr>
              <a:spLocks noChangeShapeType="1"/>
            </p:cNvSpPr>
            <p:nvPr/>
          </p:nvSpPr>
          <p:spPr bwMode="auto">
            <a:xfrm>
              <a:off x="4362" y="1543"/>
              <a:ext cx="3131" cy="190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21"/>
            <p:cNvSpPr>
              <a:spLocks noChangeShapeType="1"/>
            </p:cNvSpPr>
            <p:nvPr/>
          </p:nvSpPr>
          <p:spPr bwMode="auto">
            <a:xfrm>
              <a:off x="4675" y="1681"/>
              <a:ext cx="1409" cy="1359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Line 22"/>
            <p:cNvSpPr>
              <a:spLocks noChangeShapeType="1"/>
            </p:cNvSpPr>
            <p:nvPr/>
          </p:nvSpPr>
          <p:spPr bwMode="auto">
            <a:xfrm>
              <a:off x="6084" y="3040"/>
              <a:ext cx="1252" cy="1359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Line 23"/>
            <p:cNvSpPr>
              <a:spLocks noChangeShapeType="1"/>
            </p:cNvSpPr>
            <p:nvPr/>
          </p:nvSpPr>
          <p:spPr bwMode="auto">
            <a:xfrm>
              <a:off x="6084" y="3176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Line 24"/>
            <p:cNvSpPr>
              <a:spLocks noChangeShapeType="1"/>
            </p:cNvSpPr>
            <p:nvPr/>
          </p:nvSpPr>
          <p:spPr bwMode="auto">
            <a:xfrm>
              <a:off x="7336" y="2633"/>
              <a:ext cx="1" cy="17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43" name="Object 25"/>
            <p:cNvGraphicFramePr>
              <a:graphicFrameLocks noChangeAspect="1"/>
            </p:cNvGraphicFramePr>
            <p:nvPr/>
          </p:nvGraphicFramePr>
          <p:xfrm>
            <a:off x="7180" y="2089"/>
            <a:ext cx="348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7" name="公式" r:id="rId3" imgW="368280" imgH="482400" progId="Equation.3">
                    <p:embed/>
                  </p:oleObj>
                </mc:Choice>
                <mc:Fallback>
                  <p:oleObj name="公式" r:id="rId3" imgW="368280" imgH="4824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0" y="2089"/>
                          <a:ext cx="348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4" name="Line 26"/>
            <p:cNvSpPr>
              <a:spLocks noChangeShapeType="1"/>
            </p:cNvSpPr>
            <p:nvPr/>
          </p:nvSpPr>
          <p:spPr bwMode="auto">
            <a:xfrm>
              <a:off x="6084" y="3176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Line 27"/>
            <p:cNvSpPr>
              <a:spLocks noChangeShapeType="1"/>
            </p:cNvSpPr>
            <p:nvPr/>
          </p:nvSpPr>
          <p:spPr bwMode="auto">
            <a:xfrm>
              <a:off x="6084" y="3176"/>
              <a:ext cx="1252" cy="1223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4"/>
          <p:cNvGrpSpPr>
            <a:grpSpLocks noChangeAspect="1"/>
          </p:cNvGrpSpPr>
          <p:nvPr/>
        </p:nvGrpSpPr>
        <p:grpSpPr bwMode="auto">
          <a:xfrm>
            <a:off x="611188" y="2862263"/>
            <a:ext cx="7705725" cy="3995737"/>
            <a:chOff x="2797" y="1002"/>
            <a:chExt cx="5322" cy="3941"/>
          </a:xfrm>
        </p:grpSpPr>
        <p:sp>
          <p:nvSpPr>
            <p:cNvPr id="14346" name="AutoShape 75"/>
            <p:cNvSpPr>
              <a:spLocks noChangeAspect="1" noChangeArrowheads="1"/>
            </p:cNvSpPr>
            <p:nvPr/>
          </p:nvSpPr>
          <p:spPr bwMode="auto">
            <a:xfrm>
              <a:off x="2797" y="1002"/>
              <a:ext cx="5322" cy="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7" name="Line 76"/>
            <p:cNvSpPr>
              <a:spLocks noChangeShapeType="1"/>
            </p:cNvSpPr>
            <p:nvPr/>
          </p:nvSpPr>
          <p:spPr bwMode="auto">
            <a:xfrm>
              <a:off x="2954" y="2632"/>
              <a:ext cx="485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77"/>
            <p:cNvSpPr>
              <a:spLocks noChangeShapeType="1"/>
            </p:cNvSpPr>
            <p:nvPr/>
          </p:nvSpPr>
          <p:spPr bwMode="auto">
            <a:xfrm>
              <a:off x="4675" y="1817"/>
              <a:ext cx="1" cy="190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78"/>
            <p:cNvSpPr>
              <a:spLocks noChangeShapeType="1"/>
            </p:cNvSpPr>
            <p:nvPr/>
          </p:nvSpPr>
          <p:spPr bwMode="auto">
            <a:xfrm>
              <a:off x="6084" y="1817"/>
              <a:ext cx="0" cy="190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Line 79"/>
            <p:cNvSpPr>
              <a:spLocks noChangeShapeType="1"/>
            </p:cNvSpPr>
            <p:nvPr/>
          </p:nvSpPr>
          <p:spPr bwMode="auto">
            <a:xfrm flipH="1">
              <a:off x="5927" y="3719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Line 80"/>
            <p:cNvSpPr>
              <a:spLocks noChangeShapeType="1"/>
            </p:cNvSpPr>
            <p:nvPr/>
          </p:nvSpPr>
          <p:spPr bwMode="auto">
            <a:xfrm>
              <a:off x="6084" y="3719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Line 81"/>
            <p:cNvSpPr>
              <a:spLocks noChangeShapeType="1"/>
            </p:cNvSpPr>
            <p:nvPr/>
          </p:nvSpPr>
          <p:spPr bwMode="auto">
            <a:xfrm>
              <a:off x="5927" y="1681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82"/>
            <p:cNvSpPr>
              <a:spLocks noChangeShapeType="1"/>
            </p:cNvSpPr>
            <p:nvPr/>
          </p:nvSpPr>
          <p:spPr bwMode="auto">
            <a:xfrm flipV="1">
              <a:off x="6084" y="1681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83"/>
            <p:cNvSpPr>
              <a:spLocks noChangeShapeType="1"/>
            </p:cNvSpPr>
            <p:nvPr/>
          </p:nvSpPr>
          <p:spPr bwMode="auto">
            <a:xfrm flipV="1">
              <a:off x="3580" y="2225"/>
              <a:ext cx="1" cy="4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84"/>
            <p:cNvSpPr>
              <a:spLocks noChangeShapeType="1"/>
            </p:cNvSpPr>
            <p:nvPr/>
          </p:nvSpPr>
          <p:spPr bwMode="auto">
            <a:xfrm>
              <a:off x="3580" y="2225"/>
              <a:ext cx="1095" cy="1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85"/>
            <p:cNvSpPr>
              <a:spLocks noChangeShapeType="1"/>
            </p:cNvSpPr>
            <p:nvPr/>
          </p:nvSpPr>
          <p:spPr bwMode="auto">
            <a:xfrm>
              <a:off x="4675" y="2225"/>
              <a:ext cx="1409" cy="815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Line 86"/>
            <p:cNvSpPr>
              <a:spLocks noChangeShapeType="1"/>
            </p:cNvSpPr>
            <p:nvPr/>
          </p:nvSpPr>
          <p:spPr bwMode="auto">
            <a:xfrm>
              <a:off x="3580" y="2225"/>
              <a:ext cx="2504" cy="951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87"/>
            <p:cNvSpPr>
              <a:spLocks noChangeShapeType="1"/>
            </p:cNvSpPr>
            <p:nvPr/>
          </p:nvSpPr>
          <p:spPr bwMode="auto">
            <a:xfrm>
              <a:off x="4675" y="1410"/>
              <a:ext cx="3" cy="244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Line 88"/>
            <p:cNvSpPr>
              <a:spLocks noChangeShapeType="1"/>
            </p:cNvSpPr>
            <p:nvPr/>
          </p:nvSpPr>
          <p:spPr bwMode="auto">
            <a:xfrm>
              <a:off x="6084" y="3040"/>
              <a:ext cx="1252" cy="1359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89"/>
            <p:cNvSpPr>
              <a:spLocks noChangeShapeType="1"/>
            </p:cNvSpPr>
            <p:nvPr/>
          </p:nvSpPr>
          <p:spPr bwMode="auto">
            <a:xfrm>
              <a:off x="6084" y="3176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90"/>
            <p:cNvSpPr>
              <a:spLocks noChangeShapeType="1"/>
            </p:cNvSpPr>
            <p:nvPr/>
          </p:nvSpPr>
          <p:spPr bwMode="auto">
            <a:xfrm>
              <a:off x="7336" y="2633"/>
              <a:ext cx="1" cy="17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39" name="Object 91"/>
            <p:cNvGraphicFramePr>
              <a:graphicFrameLocks noChangeAspect="1"/>
            </p:cNvGraphicFramePr>
            <p:nvPr/>
          </p:nvGraphicFramePr>
          <p:xfrm>
            <a:off x="7180" y="2089"/>
            <a:ext cx="348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8" name="公式" r:id="rId5" imgW="368280" imgH="482400" progId="Equation.3">
                    <p:embed/>
                  </p:oleObj>
                </mc:Choice>
                <mc:Fallback>
                  <p:oleObj name="公式" r:id="rId5" imgW="368280" imgH="482400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0" y="2089"/>
                          <a:ext cx="348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2" name="Line 92"/>
            <p:cNvSpPr>
              <a:spLocks noChangeShapeType="1"/>
            </p:cNvSpPr>
            <p:nvPr/>
          </p:nvSpPr>
          <p:spPr bwMode="auto">
            <a:xfrm>
              <a:off x="6084" y="3176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93"/>
            <p:cNvSpPr>
              <a:spLocks noChangeShapeType="1"/>
            </p:cNvSpPr>
            <p:nvPr/>
          </p:nvSpPr>
          <p:spPr bwMode="auto">
            <a:xfrm>
              <a:off x="6084" y="3176"/>
              <a:ext cx="1252" cy="1223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40" name="Object 94"/>
            <p:cNvGraphicFramePr>
              <a:graphicFrameLocks noChangeAspect="1"/>
            </p:cNvGraphicFramePr>
            <p:nvPr/>
          </p:nvGraphicFramePr>
          <p:xfrm>
            <a:off x="5284" y="2234"/>
            <a:ext cx="40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9" name="公式" r:id="rId7" imgW="419040" imgH="457200" progId="Equation.3">
                    <p:embed/>
                  </p:oleObj>
                </mc:Choice>
                <mc:Fallback>
                  <p:oleObj name="公式" r:id="rId7" imgW="419040" imgH="457200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2234"/>
                          <a:ext cx="401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95"/>
            <p:cNvGraphicFramePr>
              <a:graphicFrameLocks noChangeAspect="1"/>
            </p:cNvGraphicFramePr>
            <p:nvPr/>
          </p:nvGraphicFramePr>
          <p:xfrm>
            <a:off x="4206" y="2769"/>
            <a:ext cx="365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0" name="公式" r:id="rId9" imgW="380880" imgH="482400" progId="Equation.3">
                    <p:embed/>
                  </p:oleObj>
                </mc:Choice>
                <mc:Fallback>
                  <p:oleObj name="公式" r:id="rId9" imgW="380880" imgH="482400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" y="2769"/>
                          <a:ext cx="365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96"/>
            <p:cNvGraphicFramePr>
              <a:graphicFrameLocks noChangeAspect="1"/>
            </p:cNvGraphicFramePr>
            <p:nvPr/>
          </p:nvGraphicFramePr>
          <p:xfrm>
            <a:off x="3423" y="2769"/>
            <a:ext cx="27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1" name="公式" r:id="rId11" imgW="266400" imgH="355320" progId="Equation.3">
                    <p:embed/>
                  </p:oleObj>
                </mc:Choice>
                <mc:Fallback>
                  <p:oleObj name="公式" r:id="rId11" imgW="266400" imgH="35532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2769"/>
                          <a:ext cx="278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937" name="Object 121"/>
          <p:cNvGraphicFramePr>
            <a:graphicFrameLocks noChangeAspect="1"/>
          </p:cNvGraphicFramePr>
          <p:nvPr/>
        </p:nvGraphicFramePr>
        <p:xfrm>
          <a:off x="2771775" y="1628775"/>
          <a:ext cx="41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公式" r:id="rId13" imgW="419040" imgH="457200" progId="Equation.3">
                  <p:embed/>
                </p:oleObj>
              </mc:Choice>
              <mc:Fallback>
                <p:oleObj name="公式" r:id="rId13" imgW="419040" imgH="457200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628775"/>
                        <a:ext cx="41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900113" y="620713"/>
            <a:ext cx="2951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en-US" b="1"/>
              <a:t>■</a:t>
            </a:r>
            <a:r>
              <a:rPr lang="zh-CN" altLang="en-US" b="1"/>
              <a:t>光学仪器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00113" y="1412875"/>
            <a:ext cx="247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▲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照相机    </a:t>
            </a:r>
            <a:endParaRPr lang="zh-CN" altLang="en-US"/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3276600" y="1484313"/>
          <a:ext cx="226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公式" r:id="rId3" imgW="2260440" imgH="431640" progId="Equation.3">
                  <p:embed/>
                </p:oleObj>
              </mc:Choice>
              <mc:Fallback>
                <p:oleObj name="公式" r:id="rId3" imgW="22604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84313"/>
                        <a:ext cx="2260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3867150" y="3543300"/>
            <a:ext cx="436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16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1400"/>
              <a:t> </a:t>
            </a:r>
            <a:endParaRPr lang="zh-CN" altLang="en-US" sz="1800"/>
          </a:p>
        </p:txBody>
      </p:sp>
      <p:grpSp>
        <p:nvGrpSpPr>
          <p:cNvPr id="2" name="Group 8"/>
          <p:cNvGrpSpPr>
            <a:grpSpLocks noChangeAspect="1"/>
          </p:cNvGrpSpPr>
          <p:nvPr/>
        </p:nvGrpSpPr>
        <p:grpSpPr bwMode="auto">
          <a:xfrm>
            <a:off x="900113" y="2276475"/>
            <a:ext cx="7920037" cy="3344863"/>
            <a:chOff x="2641" y="1817"/>
            <a:chExt cx="6104" cy="2581"/>
          </a:xfrm>
        </p:grpSpPr>
        <p:sp>
          <p:nvSpPr>
            <p:cNvPr id="15370" name="AutoShape 9"/>
            <p:cNvSpPr>
              <a:spLocks noChangeAspect="1" noChangeArrowheads="1"/>
            </p:cNvSpPr>
            <p:nvPr/>
          </p:nvSpPr>
          <p:spPr bwMode="auto">
            <a:xfrm>
              <a:off x="2641" y="1817"/>
              <a:ext cx="6104" cy="2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1" name="Line 10"/>
            <p:cNvSpPr>
              <a:spLocks noChangeShapeType="1"/>
            </p:cNvSpPr>
            <p:nvPr/>
          </p:nvSpPr>
          <p:spPr bwMode="auto">
            <a:xfrm>
              <a:off x="2641" y="3176"/>
              <a:ext cx="61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11"/>
            <p:cNvSpPr>
              <a:spLocks noChangeShapeType="1"/>
            </p:cNvSpPr>
            <p:nvPr/>
          </p:nvSpPr>
          <p:spPr bwMode="auto">
            <a:xfrm>
              <a:off x="5302" y="1953"/>
              <a:ext cx="1" cy="244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12"/>
            <p:cNvSpPr>
              <a:spLocks noChangeShapeType="1"/>
            </p:cNvSpPr>
            <p:nvPr/>
          </p:nvSpPr>
          <p:spPr bwMode="auto">
            <a:xfrm flipV="1">
              <a:off x="3110" y="2496"/>
              <a:ext cx="0" cy="6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13"/>
            <p:cNvSpPr>
              <a:spLocks noChangeShapeType="1"/>
            </p:cNvSpPr>
            <p:nvPr/>
          </p:nvSpPr>
          <p:spPr bwMode="auto">
            <a:xfrm>
              <a:off x="3110" y="2496"/>
              <a:ext cx="4070" cy="1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14"/>
            <p:cNvSpPr>
              <a:spLocks noChangeShapeType="1"/>
            </p:cNvSpPr>
            <p:nvPr/>
          </p:nvSpPr>
          <p:spPr bwMode="auto">
            <a:xfrm>
              <a:off x="6867" y="3175"/>
              <a:ext cx="1" cy="4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15"/>
            <p:cNvSpPr>
              <a:spLocks noChangeShapeType="1"/>
            </p:cNvSpPr>
            <p:nvPr/>
          </p:nvSpPr>
          <p:spPr bwMode="auto">
            <a:xfrm>
              <a:off x="6867" y="2225"/>
              <a:ext cx="1" cy="1901"/>
            </a:xfrm>
            <a:prstGeom prst="lin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16"/>
            <p:cNvSpPr>
              <a:spLocks noChangeShapeType="1"/>
            </p:cNvSpPr>
            <p:nvPr/>
          </p:nvSpPr>
          <p:spPr bwMode="auto">
            <a:xfrm>
              <a:off x="3110" y="3176"/>
              <a:ext cx="0" cy="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17"/>
            <p:cNvSpPr>
              <a:spLocks noChangeShapeType="1"/>
            </p:cNvSpPr>
            <p:nvPr/>
          </p:nvSpPr>
          <p:spPr bwMode="auto">
            <a:xfrm flipH="1">
              <a:off x="3110" y="3583"/>
              <a:ext cx="62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18"/>
            <p:cNvSpPr>
              <a:spLocks noChangeShapeType="1"/>
            </p:cNvSpPr>
            <p:nvPr/>
          </p:nvSpPr>
          <p:spPr bwMode="auto">
            <a:xfrm>
              <a:off x="4676" y="3583"/>
              <a:ext cx="6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19"/>
            <p:cNvSpPr>
              <a:spLocks noChangeShapeType="1"/>
            </p:cNvSpPr>
            <p:nvPr/>
          </p:nvSpPr>
          <p:spPr bwMode="auto">
            <a:xfrm flipH="1">
              <a:off x="5302" y="3990"/>
              <a:ext cx="469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20"/>
            <p:cNvSpPr>
              <a:spLocks noChangeShapeType="1"/>
            </p:cNvSpPr>
            <p:nvPr/>
          </p:nvSpPr>
          <p:spPr bwMode="auto">
            <a:xfrm>
              <a:off x="6554" y="3990"/>
              <a:ext cx="313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63" name="Object 21"/>
            <p:cNvGraphicFramePr>
              <a:graphicFrameLocks noChangeAspect="1"/>
            </p:cNvGraphicFramePr>
            <p:nvPr/>
          </p:nvGraphicFramePr>
          <p:xfrm>
            <a:off x="3737" y="3447"/>
            <a:ext cx="91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6" name="公式" r:id="rId5" imgW="1028520" imgH="266400" progId="Equation.3">
                    <p:embed/>
                  </p:oleObj>
                </mc:Choice>
                <mc:Fallback>
                  <p:oleObj name="公式" r:id="rId5" imgW="1028520" imgH="2664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7" y="3447"/>
                          <a:ext cx="91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4" name="Object 22"/>
            <p:cNvGraphicFramePr>
              <a:graphicFrameLocks noChangeAspect="1"/>
            </p:cNvGraphicFramePr>
            <p:nvPr/>
          </p:nvGraphicFramePr>
          <p:xfrm>
            <a:off x="5771" y="3855"/>
            <a:ext cx="873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7" name="公式" r:id="rId7" imgW="1066680" imgH="431640" progId="Equation.3">
                    <p:embed/>
                  </p:oleObj>
                </mc:Choice>
                <mc:Fallback>
                  <p:oleObj name="公式" r:id="rId7" imgW="1066680" imgH="431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1" y="3855"/>
                          <a:ext cx="873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2" name="Line 23"/>
            <p:cNvSpPr>
              <a:spLocks noChangeShapeType="1"/>
            </p:cNvSpPr>
            <p:nvPr/>
          </p:nvSpPr>
          <p:spPr bwMode="auto">
            <a:xfrm>
              <a:off x="3111" y="2496"/>
              <a:ext cx="219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24"/>
            <p:cNvSpPr>
              <a:spLocks noChangeShapeType="1"/>
            </p:cNvSpPr>
            <p:nvPr/>
          </p:nvSpPr>
          <p:spPr bwMode="auto">
            <a:xfrm>
              <a:off x="5302" y="2496"/>
              <a:ext cx="1878" cy="1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65" name="Object 25"/>
            <p:cNvGraphicFramePr>
              <a:graphicFrameLocks noChangeAspect="1"/>
            </p:cNvGraphicFramePr>
            <p:nvPr/>
          </p:nvGraphicFramePr>
          <p:xfrm>
            <a:off x="7180" y="2496"/>
            <a:ext cx="350" cy="10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8" name="公式" r:id="rId9" imgW="406080" imgH="1574640" progId="Equation.3">
                    <p:embed/>
                  </p:oleObj>
                </mc:Choice>
                <mc:Fallback>
                  <p:oleObj name="公式" r:id="rId9" imgW="406080" imgH="1574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0" y="2496"/>
                          <a:ext cx="350" cy="10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/>
      <p:bldP spid="819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827088" y="620713"/>
            <a:ext cx="2478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光阑作用：</a:t>
            </a:r>
          </a:p>
        </p:txBody>
      </p:sp>
      <p:pic>
        <p:nvPicPr>
          <p:cNvPr id="82949" name="Picture 5" descr="200917125721186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0213"/>
            <a:ext cx="4895850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6" descr="201010111541284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9138"/>
            <a:ext cx="223202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971550" y="4508500"/>
            <a:ext cx="698976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zh-CN" sz="2000" b="1"/>
              <a:t>●</a:t>
            </a:r>
            <a:r>
              <a:rPr lang="zh-CN" altLang="en-US" b="1"/>
              <a:t>影响底片上的照度（曝光时间）</a:t>
            </a:r>
            <a:r>
              <a:rPr lang="en-US" altLang="zh-CN" b="1"/>
              <a:t>.</a:t>
            </a:r>
            <a:endParaRPr lang="en-US" altLang="zh-CN"/>
          </a:p>
          <a:p>
            <a:pPr algn="l" eaLnBrk="1" hangingPunct="1">
              <a:lnSpc>
                <a:spcPct val="140000"/>
              </a:lnSpc>
            </a:pPr>
            <a:r>
              <a:rPr lang="zh-CN" altLang="zh-CN" sz="2000" b="1"/>
              <a:t>●</a:t>
            </a:r>
            <a:r>
              <a:rPr lang="zh-CN" altLang="en-US" b="1"/>
              <a:t>影响景深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  <p:bldP spid="829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6" name="Picture 4" descr="1_110304175615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620713"/>
            <a:ext cx="6551612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468313" y="3141663"/>
            <a:ext cx="8064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4572000" y="549275"/>
            <a:ext cx="0" cy="47513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V="1">
            <a:off x="2268538" y="1484313"/>
            <a:ext cx="0" cy="165735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755650" y="1484313"/>
            <a:ext cx="381635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2268538" y="1628775"/>
            <a:ext cx="5688012" cy="360045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4572000" y="1557338"/>
            <a:ext cx="3240088" cy="3671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V="1">
            <a:off x="5940425" y="1196975"/>
            <a:ext cx="0" cy="4103688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V="1">
            <a:off x="755650" y="1412875"/>
            <a:ext cx="0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755650" y="1557338"/>
            <a:ext cx="6911975" cy="2808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2268538" y="1557338"/>
            <a:ext cx="2374900" cy="719137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H="1" flipV="1">
            <a:off x="0" y="1773238"/>
            <a:ext cx="8172450" cy="244792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4500563" y="2205038"/>
            <a:ext cx="3095625" cy="28797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6732588" y="3141663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7667625" y="3141663"/>
            <a:ext cx="73025" cy="2016125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6732588" y="4005263"/>
            <a:ext cx="0" cy="503237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6732588" y="4292600"/>
            <a:ext cx="0" cy="2159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6732588" y="1484313"/>
            <a:ext cx="71437" cy="4105275"/>
          </a:xfrm>
          <a:prstGeom prst="line">
            <a:avLst/>
          </a:prstGeom>
          <a:noFill/>
          <a:ln w="19050">
            <a:solidFill>
              <a:srgbClr val="00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2195513" y="1557338"/>
            <a:ext cx="2447925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4572000" y="1557338"/>
            <a:ext cx="3313113" cy="3671887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6011863" y="2492375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/>
              <a:t>F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684213" y="4868863"/>
            <a:ext cx="2160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2800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>
            <a:off x="755650" y="33575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2268538" y="34290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 flipH="1" flipV="1">
            <a:off x="755650" y="371633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1835150" y="3789363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1187450" y="3429000"/>
            <a:ext cx="86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l-GR" altLang="zh-CN" sz="1800" b="1"/>
              <a:t>Δ</a:t>
            </a:r>
            <a:r>
              <a:rPr lang="el-GR" altLang="zh-CN" sz="1800"/>
              <a:t> </a:t>
            </a:r>
            <a:r>
              <a:rPr lang="en-US" altLang="zh-CN" sz="3200" b="1">
                <a:latin typeface="宋体" charset="-122"/>
              </a:rPr>
              <a:t>x</a:t>
            </a:r>
            <a:endParaRPr lang="el-GR" altLang="zh-CN" sz="3200" b="1">
              <a:latin typeface="宋体" charset="-122"/>
            </a:endParaRP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395288" y="5805488"/>
            <a:ext cx="64817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3200" b="1"/>
              <a:t>光阑越小，斑点越小，景深越大</a:t>
            </a:r>
            <a:r>
              <a:rPr lang="en-US" altLang="zh-CN" sz="3200" b="1"/>
              <a:t>.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468313" y="4941888"/>
            <a:ext cx="4032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l-GR" altLang="zh-CN" sz="1800" b="1"/>
              <a:t>Δ</a:t>
            </a:r>
            <a:r>
              <a:rPr lang="el-GR" altLang="zh-CN" sz="1800"/>
              <a:t> </a:t>
            </a:r>
            <a:r>
              <a:rPr lang="en-US" altLang="zh-CN" sz="3200" b="1"/>
              <a:t>x</a:t>
            </a:r>
            <a:r>
              <a:rPr lang="zh-CN" altLang="en-US" sz="3200" b="1"/>
              <a:t>越大，斑点越大</a:t>
            </a:r>
            <a:r>
              <a:rPr lang="en-US" altLang="zh-CN" sz="3200" b="1"/>
              <a:t>.</a:t>
            </a: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6516688" y="549275"/>
            <a:ext cx="158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3200" b="1">
                <a:solidFill>
                  <a:srgbClr val="009900"/>
                </a:solidFill>
              </a:rPr>
              <a:t>感光片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755650" y="549275"/>
            <a:ext cx="367188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/>
              <a:t>亥姆霍兹不变式</a:t>
            </a:r>
          </a:p>
        </p:txBody>
      </p:sp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4525963" y="765175"/>
          <a:ext cx="23891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公式" r:id="rId3" imgW="1968480" imgH="431640" progId="Equation.3">
                  <p:embed/>
                </p:oleObj>
              </mc:Choice>
              <mc:Fallback>
                <p:oleObj name="公式" r:id="rId3" imgW="19684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765175"/>
                        <a:ext cx="238918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827088" y="1412875"/>
            <a:ext cx="39608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■</a:t>
            </a:r>
            <a:r>
              <a:rPr lang="zh-CN" altLang="en-US" b="1"/>
              <a:t>薄透镜成像公式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8313" y="588963"/>
            <a:ext cx="10729912" cy="6269037"/>
            <a:chOff x="204" y="-153"/>
            <a:chExt cx="6759" cy="3949"/>
          </a:xfrm>
        </p:grpSpPr>
        <p:sp>
          <p:nvSpPr>
            <p:cNvPr id="2071" name="AutoShape 8"/>
            <p:cNvSpPr>
              <a:spLocks noChangeAspect="1" noChangeArrowheads="1"/>
            </p:cNvSpPr>
            <p:nvPr/>
          </p:nvSpPr>
          <p:spPr bwMode="auto">
            <a:xfrm>
              <a:off x="204" y="-153"/>
              <a:ext cx="6759" cy="3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2" name="Line 9"/>
            <p:cNvSpPr>
              <a:spLocks noChangeShapeType="1"/>
            </p:cNvSpPr>
            <p:nvPr/>
          </p:nvSpPr>
          <p:spPr bwMode="auto">
            <a:xfrm>
              <a:off x="645" y="1758"/>
              <a:ext cx="4503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Line 10"/>
            <p:cNvSpPr>
              <a:spLocks noChangeShapeType="1"/>
            </p:cNvSpPr>
            <p:nvPr/>
          </p:nvSpPr>
          <p:spPr bwMode="auto">
            <a:xfrm>
              <a:off x="2996" y="1121"/>
              <a:ext cx="1" cy="12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Line 11"/>
            <p:cNvSpPr>
              <a:spLocks noChangeShapeType="1"/>
            </p:cNvSpPr>
            <p:nvPr/>
          </p:nvSpPr>
          <p:spPr bwMode="auto">
            <a:xfrm>
              <a:off x="2702" y="1121"/>
              <a:ext cx="29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Line 12"/>
            <p:cNvSpPr>
              <a:spLocks noChangeShapeType="1"/>
            </p:cNvSpPr>
            <p:nvPr/>
          </p:nvSpPr>
          <p:spPr bwMode="auto">
            <a:xfrm>
              <a:off x="2702" y="2394"/>
              <a:ext cx="29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Arc 13"/>
            <p:cNvSpPr>
              <a:spLocks/>
            </p:cNvSpPr>
            <p:nvPr/>
          </p:nvSpPr>
          <p:spPr bwMode="auto">
            <a:xfrm flipH="1">
              <a:off x="2408" y="1121"/>
              <a:ext cx="294" cy="637"/>
            </a:xfrm>
            <a:custGeom>
              <a:avLst/>
              <a:gdLst>
                <a:gd name="T0" fmla="*/ 0 w 21600"/>
                <a:gd name="T1" fmla="*/ 0 h 21600"/>
                <a:gd name="T2" fmla="*/ 294 w 21600"/>
                <a:gd name="T3" fmla="*/ 637 h 21600"/>
                <a:gd name="T4" fmla="*/ 0 w 21600"/>
                <a:gd name="T5" fmla="*/ 63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7" name="Arc 14"/>
            <p:cNvSpPr>
              <a:spLocks/>
            </p:cNvSpPr>
            <p:nvPr/>
          </p:nvSpPr>
          <p:spPr bwMode="auto">
            <a:xfrm flipH="1" flipV="1">
              <a:off x="2408" y="1758"/>
              <a:ext cx="294" cy="636"/>
            </a:xfrm>
            <a:custGeom>
              <a:avLst/>
              <a:gdLst>
                <a:gd name="T0" fmla="*/ 0 w 21600"/>
                <a:gd name="T1" fmla="*/ 0 h 21600"/>
                <a:gd name="T2" fmla="*/ 294 w 21600"/>
                <a:gd name="T3" fmla="*/ 636 h 21600"/>
                <a:gd name="T4" fmla="*/ 0 w 21600"/>
                <a:gd name="T5" fmla="*/ 6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8" name="Line 15"/>
            <p:cNvSpPr>
              <a:spLocks noChangeShapeType="1"/>
            </p:cNvSpPr>
            <p:nvPr/>
          </p:nvSpPr>
          <p:spPr bwMode="auto">
            <a:xfrm flipV="1">
              <a:off x="792" y="1249"/>
              <a:ext cx="1763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Line 16"/>
            <p:cNvSpPr>
              <a:spLocks noChangeShapeType="1"/>
            </p:cNvSpPr>
            <p:nvPr/>
          </p:nvSpPr>
          <p:spPr bwMode="auto">
            <a:xfrm>
              <a:off x="2555" y="1249"/>
              <a:ext cx="2057" cy="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Line 17"/>
            <p:cNvSpPr>
              <a:spLocks noChangeShapeType="1"/>
            </p:cNvSpPr>
            <p:nvPr/>
          </p:nvSpPr>
          <p:spPr bwMode="auto">
            <a:xfrm>
              <a:off x="2555" y="1249"/>
              <a:ext cx="441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Line 18"/>
            <p:cNvSpPr>
              <a:spLocks noChangeShapeType="1"/>
            </p:cNvSpPr>
            <p:nvPr/>
          </p:nvSpPr>
          <p:spPr bwMode="auto">
            <a:xfrm>
              <a:off x="2996" y="1375"/>
              <a:ext cx="1029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Line 19"/>
            <p:cNvSpPr>
              <a:spLocks noChangeShapeType="1"/>
            </p:cNvSpPr>
            <p:nvPr/>
          </p:nvSpPr>
          <p:spPr bwMode="auto">
            <a:xfrm>
              <a:off x="792" y="1758"/>
              <a:ext cx="0" cy="8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Line 20"/>
            <p:cNvSpPr>
              <a:spLocks noChangeShapeType="1"/>
            </p:cNvSpPr>
            <p:nvPr/>
          </p:nvSpPr>
          <p:spPr bwMode="auto">
            <a:xfrm>
              <a:off x="2408" y="1758"/>
              <a:ext cx="0" cy="10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Line 21"/>
            <p:cNvSpPr>
              <a:spLocks noChangeShapeType="1"/>
            </p:cNvSpPr>
            <p:nvPr/>
          </p:nvSpPr>
          <p:spPr bwMode="auto">
            <a:xfrm>
              <a:off x="2996" y="1758"/>
              <a:ext cx="1" cy="6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Line 22"/>
            <p:cNvSpPr>
              <a:spLocks noChangeShapeType="1"/>
            </p:cNvSpPr>
            <p:nvPr/>
          </p:nvSpPr>
          <p:spPr bwMode="auto">
            <a:xfrm flipH="1">
              <a:off x="4025" y="1758"/>
              <a:ext cx="1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Line 23"/>
            <p:cNvSpPr>
              <a:spLocks noChangeShapeType="1"/>
            </p:cNvSpPr>
            <p:nvPr/>
          </p:nvSpPr>
          <p:spPr bwMode="auto">
            <a:xfrm>
              <a:off x="4612" y="1758"/>
              <a:ext cx="1" cy="10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Line 24"/>
            <p:cNvSpPr>
              <a:spLocks noChangeShapeType="1"/>
            </p:cNvSpPr>
            <p:nvPr/>
          </p:nvSpPr>
          <p:spPr bwMode="auto">
            <a:xfrm flipH="1">
              <a:off x="792" y="2268"/>
              <a:ext cx="7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Line 25"/>
            <p:cNvSpPr>
              <a:spLocks noChangeShapeType="1"/>
            </p:cNvSpPr>
            <p:nvPr/>
          </p:nvSpPr>
          <p:spPr bwMode="auto">
            <a:xfrm>
              <a:off x="1821" y="2268"/>
              <a:ext cx="5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Line 26"/>
            <p:cNvSpPr>
              <a:spLocks noChangeShapeType="1"/>
            </p:cNvSpPr>
            <p:nvPr/>
          </p:nvSpPr>
          <p:spPr bwMode="auto">
            <a:xfrm flipH="1">
              <a:off x="2408" y="2522"/>
              <a:ext cx="1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Line 27"/>
            <p:cNvSpPr>
              <a:spLocks noChangeShapeType="1"/>
            </p:cNvSpPr>
            <p:nvPr/>
          </p:nvSpPr>
          <p:spPr bwMode="auto">
            <a:xfrm>
              <a:off x="2702" y="2522"/>
              <a:ext cx="29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Line 28"/>
            <p:cNvSpPr>
              <a:spLocks noChangeShapeType="1"/>
            </p:cNvSpPr>
            <p:nvPr/>
          </p:nvSpPr>
          <p:spPr bwMode="auto">
            <a:xfrm flipH="1">
              <a:off x="2408" y="2777"/>
              <a:ext cx="132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Line 29"/>
            <p:cNvSpPr>
              <a:spLocks noChangeShapeType="1"/>
            </p:cNvSpPr>
            <p:nvPr/>
          </p:nvSpPr>
          <p:spPr bwMode="auto">
            <a:xfrm>
              <a:off x="3877" y="2777"/>
              <a:ext cx="7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Line 30"/>
            <p:cNvSpPr>
              <a:spLocks noChangeShapeType="1"/>
            </p:cNvSpPr>
            <p:nvPr/>
          </p:nvSpPr>
          <p:spPr bwMode="auto">
            <a:xfrm flipH="1">
              <a:off x="2996" y="2013"/>
              <a:ext cx="4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Line 31"/>
            <p:cNvSpPr>
              <a:spLocks noChangeShapeType="1"/>
            </p:cNvSpPr>
            <p:nvPr/>
          </p:nvSpPr>
          <p:spPr bwMode="auto">
            <a:xfrm>
              <a:off x="3584" y="2013"/>
              <a:ext cx="4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Line 32"/>
            <p:cNvSpPr>
              <a:spLocks noChangeShapeType="1"/>
            </p:cNvSpPr>
            <p:nvPr/>
          </p:nvSpPr>
          <p:spPr bwMode="auto">
            <a:xfrm flipH="1">
              <a:off x="2996" y="2394"/>
              <a:ext cx="7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Line 33"/>
            <p:cNvSpPr>
              <a:spLocks noChangeShapeType="1"/>
            </p:cNvSpPr>
            <p:nvPr/>
          </p:nvSpPr>
          <p:spPr bwMode="auto">
            <a:xfrm>
              <a:off x="4025" y="2394"/>
              <a:ext cx="5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2" name="Object 34"/>
            <p:cNvGraphicFramePr>
              <a:graphicFrameLocks noChangeAspect="1"/>
            </p:cNvGraphicFramePr>
            <p:nvPr/>
          </p:nvGraphicFramePr>
          <p:xfrm>
            <a:off x="4612" y="1758"/>
            <a:ext cx="195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" name="公式" r:id="rId5" imgW="355320" imgH="482400" progId="Equation.3">
                    <p:embed/>
                  </p:oleObj>
                </mc:Choice>
                <mc:Fallback>
                  <p:oleObj name="公式" r:id="rId5" imgW="355320" imgH="4824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1758"/>
                          <a:ext cx="195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35"/>
            <p:cNvGraphicFramePr>
              <a:graphicFrameLocks noChangeAspect="1"/>
            </p:cNvGraphicFramePr>
            <p:nvPr/>
          </p:nvGraphicFramePr>
          <p:xfrm>
            <a:off x="4025" y="1758"/>
            <a:ext cx="173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name="公式" r:id="rId7" imgW="355320" imgH="368280" progId="Equation.3">
                    <p:embed/>
                  </p:oleObj>
                </mc:Choice>
                <mc:Fallback>
                  <p:oleObj name="公式" r:id="rId7" imgW="355320" imgH="36828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5" y="1758"/>
                          <a:ext cx="173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36"/>
            <p:cNvGraphicFramePr>
              <a:graphicFrameLocks noChangeAspect="1"/>
            </p:cNvGraphicFramePr>
            <p:nvPr/>
          </p:nvGraphicFramePr>
          <p:xfrm>
            <a:off x="1673" y="1121"/>
            <a:ext cx="15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" name="公式" r:id="rId9" imgW="253800" imgH="241200" progId="Equation.3">
                    <p:embed/>
                  </p:oleObj>
                </mc:Choice>
                <mc:Fallback>
                  <p:oleObj name="公式" r:id="rId9" imgW="253800" imgH="2412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3" y="1121"/>
                          <a:ext cx="158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37"/>
            <p:cNvGraphicFramePr>
              <a:graphicFrameLocks noChangeAspect="1"/>
            </p:cNvGraphicFramePr>
            <p:nvPr/>
          </p:nvGraphicFramePr>
          <p:xfrm>
            <a:off x="2555" y="1375"/>
            <a:ext cx="23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" name="公式" r:id="rId11" imgW="380880" imgH="482400" progId="Equation.3">
                    <p:embed/>
                  </p:oleObj>
                </mc:Choice>
                <mc:Fallback>
                  <p:oleObj name="公式" r:id="rId11" imgW="380880" imgH="4824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" y="1375"/>
                          <a:ext cx="231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38"/>
            <p:cNvGraphicFramePr>
              <a:graphicFrameLocks noChangeAspect="1"/>
            </p:cNvGraphicFramePr>
            <p:nvPr/>
          </p:nvGraphicFramePr>
          <p:xfrm>
            <a:off x="3731" y="1121"/>
            <a:ext cx="22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" name="公式" r:id="rId13" imgW="342720" imgH="342720" progId="Equation.3">
                    <p:embed/>
                  </p:oleObj>
                </mc:Choice>
                <mc:Fallback>
                  <p:oleObj name="公式" r:id="rId13" imgW="342720" imgH="34272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1121"/>
                          <a:ext cx="220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39"/>
            <p:cNvGraphicFramePr>
              <a:graphicFrameLocks noChangeAspect="1"/>
            </p:cNvGraphicFramePr>
            <p:nvPr/>
          </p:nvGraphicFramePr>
          <p:xfrm>
            <a:off x="1527" y="2140"/>
            <a:ext cx="193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" name="公式" r:id="rId15" imgW="330120" imgH="482400" progId="Equation.3">
                    <p:embed/>
                  </p:oleObj>
                </mc:Choice>
                <mc:Fallback>
                  <p:oleObj name="公式" r:id="rId15" imgW="330120" imgH="4824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2140"/>
                          <a:ext cx="193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40"/>
            <p:cNvGraphicFramePr>
              <a:graphicFrameLocks noChangeAspect="1"/>
            </p:cNvGraphicFramePr>
            <p:nvPr/>
          </p:nvGraphicFramePr>
          <p:xfrm>
            <a:off x="3731" y="2268"/>
            <a:ext cx="27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" name="公式" r:id="rId17" imgW="736560" imgH="482400" progId="Equation.3">
                    <p:embed/>
                  </p:oleObj>
                </mc:Choice>
                <mc:Fallback>
                  <p:oleObj name="公式" r:id="rId17" imgW="736560" imgH="4824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2268"/>
                          <a:ext cx="277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" name="Object 41"/>
            <p:cNvGraphicFramePr>
              <a:graphicFrameLocks noChangeAspect="1"/>
            </p:cNvGraphicFramePr>
            <p:nvPr/>
          </p:nvGraphicFramePr>
          <p:xfrm>
            <a:off x="3436" y="1885"/>
            <a:ext cx="19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" name="公式" r:id="rId19" imgW="355320" imgH="482400" progId="Equation.3">
                    <p:embed/>
                  </p:oleObj>
                </mc:Choice>
                <mc:Fallback>
                  <p:oleObj name="公式" r:id="rId19" imgW="355320" imgH="4824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6" y="1885"/>
                          <a:ext cx="19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Object 42"/>
            <p:cNvGraphicFramePr>
              <a:graphicFrameLocks noChangeAspect="1"/>
            </p:cNvGraphicFramePr>
            <p:nvPr/>
          </p:nvGraphicFramePr>
          <p:xfrm>
            <a:off x="3731" y="2649"/>
            <a:ext cx="19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8" name="公式" r:id="rId21" imgW="342720" imgH="482400" progId="Equation.3">
                    <p:embed/>
                  </p:oleObj>
                </mc:Choice>
                <mc:Fallback>
                  <p:oleObj name="公式" r:id="rId21" imgW="342720" imgH="4824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2649"/>
                          <a:ext cx="19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43"/>
            <p:cNvGraphicFramePr>
              <a:graphicFrameLocks noChangeAspect="1"/>
            </p:cNvGraphicFramePr>
            <p:nvPr/>
          </p:nvGraphicFramePr>
          <p:xfrm>
            <a:off x="2555" y="2394"/>
            <a:ext cx="16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" name="公式" r:id="rId23" imgW="266400" imgH="330120" progId="Equation.3">
                    <p:embed/>
                  </p:oleObj>
                </mc:Choice>
                <mc:Fallback>
                  <p:oleObj name="公式" r:id="rId23" imgW="266400" imgH="33012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" y="2394"/>
                          <a:ext cx="16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7" name="Line 44"/>
            <p:cNvSpPr>
              <a:spLocks noChangeShapeType="1"/>
            </p:cNvSpPr>
            <p:nvPr/>
          </p:nvSpPr>
          <p:spPr bwMode="auto">
            <a:xfrm>
              <a:off x="2996" y="2394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62" name="Object 45"/>
            <p:cNvGraphicFramePr>
              <a:graphicFrameLocks noChangeAspect="1"/>
            </p:cNvGraphicFramePr>
            <p:nvPr/>
          </p:nvGraphicFramePr>
          <p:xfrm>
            <a:off x="645" y="1503"/>
            <a:ext cx="158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" name="公式" r:id="rId25" imgW="266400" imgH="355320" progId="Equation.3">
                    <p:embed/>
                  </p:oleObj>
                </mc:Choice>
                <mc:Fallback>
                  <p:oleObj name="公式" r:id="rId25" imgW="266400" imgH="35532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" y="1503"/>
                          <a:ext cx="158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" name="Object 46"/>
            <p:cNvGraphicFramePr>
              <a:graphicFrameLocks noChangeAspect="1"/>
            </p:cNvGraphicFramePr>
            <p:nvPr/>
          </p:nvGraphicFramePr>
          <p:xfrm>
            <a:off x="2114" y="1758"/>
            <a:ext cx="19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" name="公式" r:id="rId27" imgW="317160" imgH="482400" progId="Equation.3">
                    <p:embed/>
                  </p:oleObj>
                </mc:Choice>
                <mc:Fallback>
                  <p:oleObj name="公式" r:id="rId27" imgW="317160" imgH="4824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4" y="1758"/>
                          <a:ext cx="193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" name="Object 47"/>
            <p:cNvGraphicFramePr>
              <a:graphicFrameLocks noChangeAspect="1"/>
            </p:cNvGraphicFramePr>
            <p:nvPr/>
          </p:nvGraphicFramePr>
          <p:xfrm>
            <a:off x="2996" y="1758"/>
            <a:ext cx="20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2" name="公式" r:id="rId29" imgW="355320" imgH="482400" progId="Equation.3">
                    <p:embed/>
                  </p:oleObj>
                </mc:Choice>
                <mc:Fallback>
                  <p:oleObj name="公式" r:id="rId29" imgW="355320" imgH="4824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" y="1758"/>
                          <a:ext cx="205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5" name="Object 48"/>
            <p:cNvGraphicFramePr>
              <a:graphicFrameLocks noChangeAspect="1"/>
            </p:cNvGraphicFramePr>
            <p:nvPr/>
          </p:nvGraphicFramePr>
          <p:xfrm>
            <a:off x="2408" y="866"/>
            <a:ext cx="194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" name="公式" r:id="rId31" imgW="380880" imgH="482400" progId="Equation.3">
                    <p:embed/>
                  </p:oleObj>
                </mc:Choice>
                <mc:Fallback>
                  <p:oleObj name="公式" r:id="rId31" imgW="380880" imgH="4824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" y="866"/>
                          <a:ext cx="194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6" name="Object 49"/>
            <p:cNvGraphicFramePr>
              <a:graphicFrameLocks noChangeAspect="1"/>
            </p:cNvGraphicFramePr>
            <p:nvPr/>
          </p:nvGraphicFramePr>
          <p:xfrm>
            <a:off x="2996" y="866"/>
            <a:ext cx="20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4" name="公式" r:id="rId33" imgW="406080" imgH="482400" progId="Equation.3">
                    <p:embed/>
                  </p:oleObj>
                </mc:Choice>
                <mc:Fallback>
                  <p:oleObj name="公式" r:id="rId33" imgW="406080" imgH="4824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" y="866"/>
                          <a:ext cx="205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6962" name="Text Box 50"/>
          <p:cNvSpPr txBox="1">
            <a:spLocks noChangeArrowheads="1"/>
          </p:cNvSpPr>
          <p:nvPr/>
        </p:nvSpPr>
        <p:spPr bwMode="auto">
          <a:xfrm>
            <a:off x="900113" y="5661025"/>
            <a:ext cx="215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薄透镜：</a:t>
            </a:r>
          </a:p>
        </p:txBody>
      </p:sp>
      <p:graphicFrame>
        <p:nvGraphicFramePr>
          <p:cNvPr id="166963" name="Object 51"/>
          <p:cNvGraphicFramePr>
            <a:graphicFrameLocks noChangeAspect="1"/>
          </p:cNvGraphicFramePr>
          <p:nvPr/>
        </p:nvGraphicFramePr>
        <p:xfrm>
          <a:off x="2555875" y="5734050"/>
          <a:ext cx="55435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公式" r:id="rId35" imgW="6248160" imgH="482400" progId="Equation.3">
                  <p:embed/>
                </p:oleObj>
              </mc:Choice>
              <mc:Fallback>
                <p:oleObj name="公式" r:id="rId35" imgW="6248160" imgH="4824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734050"/>
                        <a:ext cx="55435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/>
      <p:bldP spid="166918" grpId="0"/>
      <p:bldP spid="1669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2" name="Picture 4" descr="景深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04813"/>
            <a:ext cx="8027987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755650" y="4724400"/>
            <a:ext cx="7704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物距越小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镜头焦距越长</a:t>
            </a:r>
            <a:r>
              <a:rPr lang="en-US" altLang="zh-CN" b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景深</a:t>
            </a:r>
            <a:r>
              <a:rPr lang="el-GR" altLang="zh-CN" b="1">
                <a:latin typeface="宋体" charset="-122"/>
                <a:cs typeface="Times New Roman" pitchFamily="18" charset="0"/>
              </a:rPr>
              <a:t>δ</a:t>
            </a:r>
            <a:r>
              <a:rPr lang="en-US" altLang="zh-CN" b="1">
                <a:latin typeface="宋体" charset="-122"/>
                <a:cs typeface="Times New Roman" pitchFamily="18" charset="0"/>
              </a:rPr>
              <a:t>x</a:t>
            </a:r>
            <a:r>
              <a:rPr lang="zh-CN" altLang="en-US" b="1"/>
              <a:t>越小</a:t>
            </a:r>
            <a:r>
              <a:rPr lang="en-US" altLang="zh-CN" b="1"/>
              <a:t>.</a:t>
            </a:r>
            <a:r>
              <a:rPr lang="en-US" altLang="zh-CN"/>
              <a:t> </a:t>
            </a:r>
            <a:endParaRPr lang="el-GR" altLang="zh-CN"/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7596188" y="4941888"/>
            <a:ext cx="18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zh-CN"/>
          </a:p>
        </p:txBody>
      </p:sp>
      <p:graphicFrame>
        <p:nvGraphicFramePr>
          <p:cNvPr id="83983" name="Object 15"/>
          <p:cNvGraphicFramePr>
            <a:graphicFrameLocks noChangeAspect="1"/>
          </p:cNvGraphicFramePr>
          <p:nvPr/>
        </p:nvGraphicFramePr>
        <p:xfrm>
          <a:off x="827088" y="5445125"/>
          <a:ext cx="734377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公式" r:id="rId4" imgW="8661240" imgH="1066680" progId="Equation.3">
                  <p:embed/>
                </p:oleObj>
              </mc:Choice>
              <mc:Fallback>
                <p:oleObj name="公式" r:id="rId4" imgW="8661240" imgH="1066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445125"/>
                        <a:ext cx="734377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 descr="aa18972bd40735fae603a7539f510fb30e2442a7d833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25538"/>
            <a:ext cx="7848600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900113" y="404813"/>
            <a:ext cx="25923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单反照相机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539750" y="476250"/>
            <a:ext cx="2519363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000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b="1"/>
              <a:t>▲</a:t>
            </a:r>
            <a:r>
              <a:rPr lang="zh-CN" altLang="en-US" b="1"/>
              <a:t>显微镜</a:t>
            </a:r>
          </a:p>
        </p:txBody>
      </p:sp>
      <p:pic>
        <p:nvPicPr>
          <p:cNvPr id="41987" name="Picture 5" descr="microsco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92150"/>
            <a:ext cx="42259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971550" y="1341438"/>
            <a:ext cx="2232025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b="1"/>
              <a:t>物镜焦距极短，最终成虚像在明视距离</a:t>
            </a:r>
            <a:r>
              <a:rPr lang="en-US" altLang="zh-CN" b="1"/>
              <a:t>(25cm)</a:t>
            </a:r>
            <a:r>
              <a:rPr lang="zh-CN" altLang="en-US" b="1"/>
              <a:t>之</a:t>
            </a:r>
            <a:r>
              <a:rPr lang="zh-CN" altLang="en-US" b="1">
                <a:solidFill>
                  <a:srgbClr val="FF6600"/>
                </a:solidFill>
              </a:rPr>
              <a:t>外</a:t>
            </a:r>
            <a:r>
              <a:rPr lang="zh-CN" altLang="en-US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Rectangle 38"/>
          <p:cNvSpPr>
            <a:spLocks noChangeArrowheads="1"/>
          </p:cNvSpPr>
          <p:nvPr/>
        </p:nvSpPr>
        <p:spPr bwMode="auto">
          <a:xfrm>
            <a:off x="514350" y="1447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zh-CN" sz="1800"/>
          </a:p>
        </p:txBody>
      </p:sp>
      <p:grpSp>
        <p:nvGrpSpPr>
          <p:cNvPr id="17418" name="Group 4"/>
          <p:cNvGrpSpPr>
            <a:grpSpLocks noChangeAspect="1"/>
          </p:cNvGrpSpPr>
          <p:nvPr/>
        </p:nvGrpSpPr>
        <p:grpSpPr bwMode="auto">
          <a:xfrm>
            <a:off x="395288" y="908050"/>
            <a:ext cx="8281987" cy="4706938"/>
            <a:chOff x="2170" y="730"/>
            <a:chExt cx="9549" cy="5435"/>
          </a:xfrm>
        </p:grpSpPr>
        <p:sp>
          <p:nvSpPr>
            <p:cNvPr id="17420" name="AutoShape 37"/>
            <p:cNvSpPr>
              <a:spLocks noChangeAspect="1" noChangeArrowheads="1" noTextEdit="1"/>
            </p:cNvSpPr>
            <p:nvPr/>
          </p:nvSpPr>
          <p:spPr bwMode="auto">
            <a:xfrm>
              <a:off x="2170" y="730"/>
              <a:ext cx="9549" cy="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Line 36"/>
            <p:cNvSpPr>
              <a:spLocks noChangeShapeType="1"/>
            </p:cNvSpPr>
            <p:nvPr/>
          </p:nvSpPr>
          <p:spPr bwMode="auto">
            <a:xfrm>
              <a:off x="3893" y="317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Line 35"/>
            <p:cNvSpPr>
              <a:spLocks noChangeShapeType="1"/>
            </p:cNvSpPr>
            <p:nvPr/>
          </p:nvSpPr>
          <p:spPr bwMode="auto">
            <a:xfrm flipV="1">
              <a:off x="3736" y="2904"/>
              <a:ext cx="1" cy="1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Line 34"/>
            <p:cNvSpPr>
              <a:spLocks noChangeShapeType="1"/>
            </p:cNvSpPr>
            <p:nvPr/>
          </p:nvSpPr>
          <p:spPr bwMode="auto">
            <a:xfrm>
              <a:off x="4362" y="2496"/>
              <a:ext cx="1" cy="95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Line 33"/>
            <p:cNvSpPr>
              <a:spLocks noChangeShapeType="1"/>
            </p:cNvSpPr>
            <p:nvPr/>
          </p:nvSpPr>
          <p:spPr bwMode="auto">
            <a:xfrm>
              <a:off x="3736" y="2904"/>
              <a:ext cx="62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32"/>
            <p:cNvSpPr>
              <a:spLocks noChangeShapeType="1"/>
            </p:cNvSpPr>
            <p:nvPr/>
          </p:nvSpPr>
          <p:spPr bwMode="auto">
            <a:xfrm>
              <a:off x="3736" y="2904"/>
              <a:ext cx="4383" cy="1223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31"/>
            <p:cNvSpPr>
              <a:spLocks noChangeShapeType="1"/>
            </p:cNvSpPr>
            <p:nvPr/>
          </p:nvSpPr>
          <p:spPr bwMode="auto">
            <a:xfrm>
              <a:off x="8119" y="1273"/>
              <a:ext cx="1" cy="448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Line 30"/>
            <p:cNvSpPr>
              <a:spLocks noChangeShapeType="1"/>
            </p:cNvSpPr>
            <p:nvPr/>
          </p:nvSpPr>
          <p:spPr bwMode="auto">
            <a:xfrm>
              <a:off x="4362" y="2904"/>
              <a:ext cx="3757" cy="13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29"/>
            <p:cNvSpPr>
              <a:spLocks noChangeShapeType="1"/>
            </p:cNvSpPr>
            <p:nvPr/>
          </p:nvSpPr>
          <p:spPr bwMode="auto">
            <a:xfrm>
              <a:off x="6710" y="3040"/>
              <a:ext cx="1" cy="6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28"/>
            <p:cNvSpPr>
              <a:spLocks noChangeShapeType="1"/>
            </p:cNvSpPr>
            <p:nvPr/>
          </p:nvSpPr>
          <p:spPr bwMode="auto">
            <a:xfrm>
              <a:off x="7023" y="2768"/>
              <a:ext cx="3132" cy="951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27"/>
            <p:cNvSpPr>
              <a:spLocks noChangeShapeType="1"/>
            </p:cNvSpPr>
            <p:nvPr/>
          </p:nvSpPr>
          <p:spPr bwMode="auto">
            <a:xfrm>
              <a:off x="9997" y="1953"/>
              <a:ext cx="1" cy="3261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26"/>
            <p:cNvSpPr>
              <a:spLocks noChangeShapeType="1"/>
            </p:cNvSpPr>
            <p:nvPr/>
          </p:nvSpPr>
          <p:spPr bwMode="auto">
            <a:xfrm flipV="1">
              <a:off x="2797" y="4127"/>
              <a:ext cx="5322" cy="1222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25"/>
            <p:cNvSpPr>
              <a:spLocks noChangeShapeType="1"/>
            </p:cNvSpPr>
            <p:nvPr/>
          </p:nvSpPr>
          <p:spPr bwMode="auto">
            <a:xfrm>
              <a:off x="7023" y="2632"/>
              <a:ext cx="2974" cy="12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24"/>
            <p:cNvSpPr>
              <a:spLocks noChangeShapeType="1"/>
            </p:cNvSpPr>
            <p:nvPr/>
          </p:nvSpPr>
          <p:spPr bwMode="auto">
            <a:xfrm flipV="1">
              <a:off x="8119" y="3447"/>
              <a:ext cx="3286" cy="68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Line 23"/>
            <p:cNvSpPr>
              <a:spLocks noChangeShapeType="1"/>
            </p:cNvSpPr>
            <p:nvPr/>
          </p:nvSpPr>
          <p:spPr bwMode="auto">
            <a:xfrm flipV="1">
              <a:off x="8119" y="3583"/>
              <a:ext cx="3286" cy="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Line 22"/>
            <p:cNvSpPr>
              <a:spLocks noChangeShapeType="1"/>
            </p:cNvSpPr>
            <p:nvPr/>
          </p:nvSpPr>
          <p:spPr bwMode="auto">
            <a:xfrm flipV="1">
              <a:off x="2797" y="4263"/>
              <a:ext cx="5322" cy="10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Line 21"/>
            <p:cNvSpPr>
              <a:spLocks noChangeShapeType="1"/>
            </p:cNvSpPr>
            <p:nvPr/>
          </p:nvSpPr>
          <p:spPr bwMode="auto">
            <a:xfrm>
              <a:off x="2797" y="3040"/>
              <a:ext cx="0" cy="23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Line 20"/>
            <p:cNvSpPr>
              <a:spLocks noChangeShapeType="1"/>
            </p:cNvSpPr>
            <p:nvPr/>
          </p:nvSpPr>
          <p:spPr bwMode="auto">
            <a:xfrm flipV="1">
              <a:off x="2797" y="2632"/>
              <a:ext cx="6417" cy="2717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Line 19"/>
            <p:cNvSpPr>
              <a:spLocks noChangeShapeType="1"/>
            </p:cNvSpPr>
            <p:nvPr/>
          </p:nvSpPr>
          <p:spPr bwMode="auto">
            <a:xfrm flipV="1">
              <a:off x="6710" y="1953"/>
              <a:ext cx="4069" cy="176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0" name="Object 18"/>
            <p:cNvGraphicFramePr>
              <a:graphicFrameLocks noChangeAspect="1"/>
            </p:cNvGraphicFramePr>
            <p:nvPr/>
          </p:nvGraphicFramePr>
          <p:xfrm>
            <a:off x="3580" y="3176"/>
            <a:ext cx="331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7" name="公式" r:id="rId3" imgW="241195" imgH="253890" progId="Equation.3">
                    <p:embed/>
                  </p:oleObj>
                </mc:Choice>
                <mc:Fallback>
                  <p:oleObj name="公式" r:id="rId3" imgW="241195" imgH="25389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0" y="3176"/>
                          <a:ext cx="331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9" name="Line 17"/>
            <p:cNvSpPr>
              <a:spLocks noChangeShapeType="1"/>
            </p:cNvSpPr>
            <p:nvPr/>
          </p:nvSpPr>
          <p:spPr bwMode="auto">
            <a:xfrm>
              <a:off x="3893" y="304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1" name="Object 16"/>
            <p:cNvGraphicFramePr>
              <a:graphicFrameLocks noChangeAspect="1"/>
            </p:cNvGraphicFramePr>
            <p:nvPr/>
          </p:nvGraphicFramePr>
          <p:xfrm>
            <a:off x="4675" y="2632"/>
            <a:ext cx="36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8" name="公式" r:id="rId5" imgW="266469" imgH="253780" progId="Equation.3">
                    <p:embed/>
                  </p:oleObj>
                </mc:Choice>
                <mc:Fallback>
                  <p:oleObj name="公式" r:id="rId5" imgW="266469" imgH="2537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" y="2632"/>
                          <a:ext cx="366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2" name="Object 15"/>
            <p:cNvGraphicFramePr>
              <a:graphicFrameLocks noChangeAspect="1"/>
            </p:cNvGraphicFramePr>
            <p:nvPr/>
          </p:nvGraphicFramePr>
          <p:xfrm>
            <a:off x="6553" y="2632"/>
            <a:ext cx="384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9" name="公式" r:id="rId7" imgW="279279" imgH="253890" progId="Equation.3">
                    <p:embed/>
                  </p:oleObj>
                </mc:Choice>
                <mc:Fallback>
                  <p:oleObj name="公式" r:id="rId7" imgW="279279" imgH="25389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3" y="2632"/>
                          <a:ext cx="384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0" name="Line 14"/>
            <p:cNvSpPr>
              <a:spLocks noChangeShapeType="1"/>
            </p:cNvSpPr>
            <p:nvPr/>
          </p:nvSpPr>
          <p:spPr bwMode="auto">
            <a:xfrm>
              <a:off x="4832" y="2225"/>
              <a:ext cx="1" cy="5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Line 13"/>
            <p:cNvSpPr>
              <a:spLocks noChangeShapeType="1"/>
            </p:cNvSpPr>
            <p:nvPr/>
          </p:nvSpPr>
          <p:spPr bwMode="auto">
            <a:xfrm>
              <a:off x="6710" y="2225"/>
              <a:ext cx="0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12"/>
            <p:cNvSpPr>
              <a:spLocks noChangeShapeType="1"/>
            </p:cNvSpPr>
            <p:nvPr/>
          </p:nvSpPr>
          <p:spPr bwMode="auto">
            <a:xfrm flipH="1" flipV="1">
              <a:off x="4832" y="2497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Line 11"/>
            <p:cNvSpPr>
              <a:spLocks noChangeShapeType="1"/>
            </p:cNvSpPr>
            <p:nvPr/>
          </p:nvSpPr>
          <p:spPr bwMode="auto">
            <a:xfrm>
              <a:off x="6084" y="2496"/>
              <a:ext cx="6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3" name="Object 10"/>
            <p:cNvGraphicFramePr>
              <a:graphicFrameLocks noChangeAspect="1"/>
            </p:cNvGraphicFramePr>
            <p:nvPr/>
          </p:nvGraphicFramePr>
          <p:xfrm>
            <a:off x="4988" y="1817"/>
            <a:ext cx="144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0" name="公式" r:id="rId9" imgW="1053643" imgH="266584" progId="Equation.3">
                    <p:embed/>
                  </p:oleObj>
                </mc:Choice>
                <mc:Fallback>
                  <p:oleObj name="公式" r:id="rId9" imgW="1053643" imgH="26658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1817"/>
                          <a:ext cx="1444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4" name="Object 9"/>
            <p:cNvGraphicFramePr>
              <a:graphicFrameLocks noChangeAspect="1"/>
            </p:cNvGraphicFramePr>
            <p:nvPr/>
          </p:nvGraphicFramePr>
          <p:xfrm>
            <a:off x="3423" y="2768"/>
            <a:ext cx="24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1" name="公式" r:id="rId11" imgW="177569" imgH="202936" progId="Equation.3">
                    <p:embed/>
                  </p:oleObj>
                </mc:Choice>
                <mc:Fallback>
                  <p:oleObj name="公式" r:id="rId11" imgW="177569" imgH="20293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2768"/>
                          <a:ext cx="242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444" name="Picture 8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4" y="3991"/>
              <a:ext cx="5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5" name="Line 7"/>
            <p:cNvSpPr>
              <a:spLocks noChangeShapeType="1"/>
            </p:cNvSpPr>
            <p:nvPr/>
          </p:nvSpPr>
          <p:spPr bwMode="auto">
            <a:xfrm>
              <a:off x="2484" y="3040"/>
              <a:ext cx="876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5" name="Object 6"/>
            <p:cNvGraphicFramePr>
              <a:graphicFrameLocks noChangeAspect="1"/>
            </p:cNvGraphicFramePr>
            <p:nvPr/>
          </p:nvGraphicFramePr>
          <p:xfrm>
            <a:off x="9997" y="2632"/>
            <a:ext cx="384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2" name="公式" r:id="rId14" imgW="279279" imgH="253890" progId="Equation.3">
                    <p:embed/>
                  </p:oleObj>
                </mc:Choice>
                <mc:Fallback>
                  <p:oleObj name="公式" r:id="rId14" imgW="279279" imgH="25389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97" y="2632"/>
                          <a:ext cx="384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5"/>
            <p:cNvGraphicFramePr>
              <a:graphicFrameLocks noChangeAspect="1"/>
            </p:cNvGraphicFramePr>
            <p:nvPr/>
          </p:nvGraphicFramePr>
          <p:xfrm>
            <a:off x="6058" y="3176"/>
            <a:ext cx="539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3" name="公式" r:id="rId16" imgW="393529" imgH="291973" progId="Equation.3">
                    <p:embed/>
                  </p:oleObj>
                </mc:Choice>
                <mc:Fallback>
                  <p:oleObj name="公式" r:id="rId16" imgW="393529" imgH="291973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8" y="3176"/>
                          <a:ext cx="539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9" name="Rectangle 39"/>
          <p:cNvSpPr>
            <a:spLocks noChangeArrowheads="1"/>
          </p:cNvSpPr>
          <p:nvPr/>
        </p:nvSpPr>
        <p:spPr bwMode="auto">
          <a:xfrm>
            <a:off x="-514350" y="5410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1" name="Group 4"/>
          <p:cNvGrpSpPr>
            <a:grpSpLocks noChangeAspect="1"/>
          </p:cNvGrpSpPr>
          <p:nvPr/>
        </p:nvGrpSpPr>
        <p:grpSpPr bwMode="auto">
          <a:xfrm>
            <a:off x="684213" y="1412875"/>
            <a:ext cx="7561262" cy="4351338"/>
            <a:chOff x="2797" y="1002"/>
            <a:chExt cx="7200" cy="4149"/>
          </a:xfrm>
        </p:grpSpPr>
        <p:sp>
          <p:nvSpPr>
            <p:cNvPr id="18444" name="AutoShape 37"/>
            <p:cNvSpPr>
              <a:spLocks noChangeAspect="1" noChangeArrowheads="1" noTextEdit="1"/>
            </p:cNvSpPr>
            <p:nvPr/>
          </p:nvSpPr>
          <p:spPr bwMode="auto">
            <a:xfrm>
              <a:off x="2797" y="1002"/>
              <a:ext cx="7200" cy="4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36"/>
            <p:cNvSpPr>
              <a:spLocks noChangeShapeType="1"/>
            </p:cNvSpPr>
            <p:nvPr/>
          </p:nvSpPr>
          <p:spPr bwMode="auto">
            <a:xfrm>
              <a:off x="3110" y="3040"/>
              <a:ext cx="6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35"/>
            <p:cNvSpPr>
              <a:spLocks noChangeShapeType="1"/>
            </p:cNvSpPr>
            <p:nvPr/>
          </p:nvSpPr>
          <p:spPr bwMode="auto">
            <a:xfrm>
              <a:off x="4362" y="1409"/>
              <a:ext cx="0" cy="32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34"/>
            <p:cNvSpPr>
              <a:spLocks noChangeShapeType="1"/>
            </p:cNvSpPr>
            <p:nvPr/>
          </p:nvSpPr>
          <p:spPr bwMode="auto">
            <a:xfrm>
              <a:off x="8588" y="1681"/>
              <a:ext cx="0" cy="285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Line 33"/>
            <p:cNvSpPr>
              <a:spLocks noChangeShapeType="1"/>
            </p:cNvSpPr>
            <p:nvPr/>
          </p:nvSpPr>
          <p:spPr bwMode="auto">
            <a:xfrm flipH="1">
              <a:off x="8432" y="4534"/>
              <a:ext cx="156" cy="1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32"/>
            <p:cNvSpPr>
              <a:spLocks noChangeShapeType="1"/>
            </p:cNvSpPr>
            <p:nvPr/>
          </p:nvSpPr>
          <p:spPr bwMode="auto">
            <a:xfrm>
              <a:off x="8588" y="4534"/>
              <a:ext cx="157" cy="1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31"/>
            <p:cNvSpPr>
              <a:spLocks noChangeShapeType="1"/>
            </p:cNvSpPr>
            <p:nvPr/>
          </p:nvSpPr>
          <p:spPr bwMode="auto">
            <a:xfrm>
              <a:off x="8432" y="1545"/>
              <a:ext cx="157" cy="1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30"/>
            <p:cNvSpPr>
              <a:spLocks noChangeShapeType="1"/>
            </p:cNvSpPr>
            <p:nvPr/>
          </p:nvSpPr>
          <p:spPr bwMode="auto">
            <a:xfrm flipH="1">
              <a:off x="8588" y="1545"/>
              <a:ext cx="158" cy="1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29"/>
            <p:cNvSpPr>
              <a:spLocks noChangeShapeType="1"/>
            </p:cNvSpPr>
            <p:nvPr/>
          </p:nvSpPr>
          <p:spPr bwMode="auto">
            <a:xfrm>
              <a:off x="3110" y="3176"/>
              <a:ext cx="1252" cy="2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Line 28"/>
            <p:cNvSpPr>
              <a:spLocks noChangeShapeType="1"/>
            </p:cNvSpPr>
            <p:nvPr/>
          </p:nvSpPr>
          <p:spPr bwMode="auto">
            <a:xfrm>
              <a:off x="4362" y="3447"/>
              <a:ext cx="4226" cy="136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Line 27"/>
            <p:cNvSpPr>
              <a:spLocks noChangeShapeType="1"/>
            </p:cNvSpPr>
            <p:nvPr/>
          </p:nvSpPr>
          <p:spPr bwMode="auto">
            <a:xfrm>
              <a:off x="3267" y="2225"/>
              <a:ext cx="1094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26"/>
            <p:cNvSpPr>
              <a:spLocks noChangeShapeType="1"/>
            </p:cNvSpPr>
            <p:nvPr/>
          </p:nvSpPr>
          <p:spPr bwMode="auto">
            <a:xfrm>
              <a:off x="4362" y="2496"/>
              <a:ext cx="4226" cy="163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Line 25"/>
            <p:cNvSpPr>
              <a:spLocks noChangeShapeType="1"/>
            </p:cNvSpPr>
            <p:nvPr/>
          </p:nvSpPr>
          <p:spPr bwMode="auto">
            <a:xfrm>
              <a:off x="3110" y="2768"/>
              <a:ext cx="5478" cy="10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24"/>
            <p:cNvSpPr>
              <a:spLocks noChangeShapeType="1"/>
            </p:cNvSpPr>
            <p:nvPr/>
          </p:nvSpPr>
          <p:spPr bwMode="auto">
            <a:xfrm>
              <a:off x="6867" y="3040"/>
              <a:ext cx="1" cy="543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23"/>
            <p:cNvSpPr>
              <a:spLocks noChangeShapeType="1"/>
            </p:cNvSpPr>
            <p:nvPr/>
          </p:nvSpPr>
          <p:spPr bwMode="auto">
            <a:xfrm flipV="1">
              <a:off x="4832" y="3447"/>
              <a:ext cx="2191" cy="68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Line 22"/>
            <p:cNvSpPr>
              <a:spLocks noChangeShapeType="1"/>
            </p:cNvSpPr>
            <p:nvPr/>
          </p:nvSpPr>
          <p:spPr bwMode="auto">
            <a:xfrm flipV="1">
              <a:off x="8588" y="3176"/>
              <a:ext cx="1409" cy="407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Line 21"/>
            <p:cNvSpPr>
              <a:spLocks noChangeShapeType="1"/>
            </p:cNvSpPr>
            <p:nvPr/>
          </p:nvSpPr>
          <p:spPr bwMode="auto">
            <a:xfrm flipH="1">
              <a:off x="4988" y="3583"/>
              <a:ext cx="3600" cy="1087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Line 20"/>
            <p:cNvSpPr>
              <a:spLocks noChangeShapeType="1"/>
            </p:cNvSpPr>
            <p:nvPr/>
          </p:nvSpPr>
          <p:spPr bwMode="auto">
            <a:xfrm flipV="1">
              <a:off x="8588" y="3385"/>
              <a:ext cx="1409" cy="4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Line 19"/>
            <p:cNvSpPr>
              <a:spLocks noChangeShapeType="1"/>
            </p:cNvSpPr>
            <p:nvPr/>
          </p:nvSpPr>
          <p:spPr bwMode="auto">
            <a:xfrm flipH="1">
              <a:off x="4832" y="3855"/>
              <a:ext cx="3600" cy="10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Line 18"/>
            <p:cNvSpPr>
              <a:spLocks noChangeShapeType="1"/>
            </p:cNvSpPr>
            <p:nvPr/>
          </p:nvSpPr>
          <p:spPr bwMode="auto">
            <a:xfrm flipV="1">
              <a:off x="8432" y="3719"/>
              <a:ext cx="1408" cy="40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Line 17"/>
            <p:cNvSpPr>
              <a:spLocks noChangeShapeType="1"/>
            </p:cNvSpPr>
            <p:nvPr/>
          </p:nvSpPr>
          <p:spPr bwMode="auto">
            <a:xfrm flipH="1">
              <a:off x="5040" y="4064"/>
              <a:ext cx="3600" cy="1087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34" name="Object 16"/>
            <p:cNvGraphicFramePr>
              <a:graphicFrameLocks noChangeAspect="1"/>
            </p:cNvGraphicFramePr>
            <p:nvPr/>
          </p:nvGraphicFramePr>
          <p:xfrm>
            <a:off x="4206" y="1002"/>
            <a:ext cx="33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1" name="公式" r:id="rId3" imgW="241195" imgH="253890" progId="Equation.3">
                    <p:embed/>
                  </p:oleObj>
                </mc:Choice>
                <mc:Fallback>
                  <p:oleObj name="公式" r:id="rId3" imgW="241195" imgH="25389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" y="1002"/>
                          <a:ext cx="330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5" name="AutoShape 15"/>
            <p:cNvSpPr>
              <a:spLocks/>
            </p:cNvSpPr>
            <p:nvPr/>
          </p:nvSpPr>
          <p:spPr bwMode="auto">
            <a:xfrm>
              <a:off x="3580" y="2904"/>
              <a:ext cx="156" cy="136"/>
            </a:xfrm>
            <a:prstGeom prst="leftBracket">
              <a:avLst>
                <a:gd name="adj" fmla="val 83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8435" name="Object 14"/>
            <p:cNvGraphicFramePr>
              <a:graphicFrameLocks noChangeAspect="1"/>
            </p:cNvGraphicFramePr>
            <p:nvPr/>
          </p:nvGraphicFramePr>
          <p:xfrm>
            <a:off x="2797" y="2768"/>
            <a:ext cx="50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2" name="公式" r:id="rId5" imgW="368140" imgH="165028" progId="Equation.3">
                    <p:embed/>
                  </p:oleObj>
                </mc:Choice>
                <mc:Fallback>
                  <p:oleObj name="公式" r:id="rId5" imgW="368140" imgH="16502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" y="2768"/>
                          <a:ext cx="504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6" name="Object 13"/>
            <p:cNvGraphicFramePr>
              <a:graphicFrameLocks noChangeAspect="1"/>
            </p:cNvGraphicFramePr>
            <p:nvPr/>
          </p:nvGraphicFramePr>
          <p:xfrm>
            <a:off x="8432" y="1138"/>
            <a:ext cx="36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3" name="公式" r:id="rId7" imgW="266469" imgH="253780" progId="Equation.3">
                    <p:embed/>
                  </p:oleObj>
                </mc:Choice>
                <mc:Fallback>
                  <p:oleObj name="公式" r:id="rId7" imgW="266469" imgH="2537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2" y="1138"/>
                          <a:ext cx="365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7" name="Object 12"/>
            <p:cNvGraphicFramePr>
              <a:graphicFrameLocks noChangeAspect="1"/>
            </p:cNvGraphicFramePr>
            <p:nvPr/>
          </p:nvGraphicFramePr>
          <p:xfrm>
            <a:off x="6710" y="2496"/>
            <a:ext cx="365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4" name="公式" r:id="rId9" imgW="266469" imgH="253780" progId="Equation.3">
                    <p:embed/>
                  </p:oleObj>
                </mc:Choice>
                <mc:Fallback>
                  <p:oleObj name="公式" r:id="rId9" imgW="266469" imgH="2537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0" y="2496"/>
                          <a:ext cx="365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8" name="Object 11"/>
            <p:cNvGraphicFramePr>
              <a:graphicFrameLocks noChangeAspect="1"/>
            </p:cNvGraphicFramePr>
            <p:nvPr/>
          </p:nvGraphicFramePr>
          <p:xfrm>
            <a:off x="7180" y="2496"/>
            <a:ext cx="383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5" name="公式" r:id="rId11" imgW="279279" imgH="253890" progId="Equation.3">
                    <p:embed/>
                  </p:oleObj>
                </mc:Choice>
                <mc:Fallback>
                  <p:oleObj name="公式" r:id="rId11" imgW="279279" imgH="25389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0" y="2496"/>
                          <a:ext cx="383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10"/>
            <p:cNvGraphicFramePr>
              <a:graphicFrameLocks noChangeAspect="1"/>
            </p:cNvGraphicFramePr>
            <p:nvPr/>
          </p:nvGraphicFramePr>
          <p:xfrm>
            <a:off x="7180" y="3040"/>
            <a:ext cx="34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6" name="公式" r:id="rId13" imgW="253890" imgH="228501" progId="Equation.3">
                    <p:embed/>
                  </p:oleObj>
                </mc:Choice>
                <mc:Fallback>
                  <p:oleObj name="公式" r:id="rId13" imgW="253890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0" y="3040"/>
                          <a:ext cx="347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6" name="Arc 9"/>
            <p:cNvSpPr>
              <a:spLocks/>
            </p:cNvSpPr>
            <p:nvPr/>
          </p:nvSpPr>
          <p:spPr bwMode="auto">
            <a:xfrm flipH="1">
              <a:off x="7649" y="3040"/>
              <a:ext cx="157" cy="272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272 h 21600"/>
                <a:gd name="T4" fmla="*/ 0 w 21600"/>
                <a:gd name="T5" fmla="*/ 2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7" name="Line 8"/>
            <p:cNvSpPr>
              <a:spLocks noChangeShapeType="1"/>
            </p:cNvSpPr>
            <p:nvPr/>
          </p:nvSpPr>
          <p:spPr bwMode="auto">
            <a:xfrm flipV="1">
              <a:off x="7023" y="2632"/>
              <a:ext cx="2974" cy="8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Line 7"/>
            <p:cNvSpPr>
              <a:spLocks noChangeShapeType="1"/>
            </p:cNvSpPr>
            <p:nvPr/>
          </p:nvSpPr>
          <p:spPr bwMode="auto">
            <a:xfrm flipV="1">
              <a:off x="6867" y="2632"/>
              <a:ext cx="3128" cy="816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Line 6"/>
            <p:cNvSpPr>
              <a:spLocks noChangeShapeType="1"/>
            </p:cNvSpPr>
            <p:nvPr/>
          </p:nvSpPr>
          <p:spPr bwMode="auto">
            <a:xfrm>
              <a:off x="3110" y="2767"/>
              <a:ext cx="2661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40" name="Object 5"/>
            <p:cNvGraphicFramePr>
              <a:graphicFrameLocks noChangeAspect="1"/>
            </p:cNvGraphicFramePr>
            <p:nvPr/>
          </p:nvGraphicFramePr>
          <p:xfrm>
            <a:off x="6397" y="2955"/>
            <a:ext cx="47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7" name="公式" r:id="rId15" imgW="393529" imgH="279279" progId="Equation.3">
                    <p:embed/>
                  </p:oleObj>
                </mc:Choice>
                <mc:Fallback>
                  <p:oleObj name="公式" r:id="rId15" imgW="393529" imgH="27927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7" y="2955"/>
                          <a:ext cx="470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2" name="Rectangle 39"/>
          <p:cNvSpPr>
            <a:spLocks noChangeArrowheads="1"/>
          </p:cNvSpPr>
          <p:nvPr/>
        </p:nvSpPr>
        <p:spPr bwMode="auto">
          <a:xfrm>
            <a:off x="0" y="1341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3" name="Rectangle 41"/>
          <p:cNvSpPr>
            <a:spLocks noChangeArrowheads="1"/>
          </p:cNvSpPr>
          <p:nvPr/>
        </p:nvSpPr>
        <p:spPr bwMode="auto">
          <a:xfrm>
            <a:off x="900113" y="620713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望远镜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4859338" y="765175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公式" r:id="rId3" imgW="406080" imgH="457200" progId="Equation.3">
                  <p:embed/>
                </p:oleObj>
              </mc:Choice>
              <mc:Fallback>
                <p:oleObj name="公式" r:id="rId3" imgW="4060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765175"/>
                        <a:ext cx="406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971550" y="1628775"/>
          <a:ext cx="485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公式" r:id="rId5" imgW="482400" imgH="457200" progId="Equation.3">
                  <p:embed/>
                </p:oleObj>
              </mc:Choice>
              <mc:Fallback>
                <p:oleObj name="公式" r:id="rId5" imgW="482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4857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-1836738" y="4005263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900113" y="650875"/>
            <a:ext cx="4103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s→0</a:t>
            </a:r>
            <a:r>
              <a:rPr lang="zh-CN" altLang="en-US" b="1"/>
              <a:t>物镜像方焦距</a:t>
            </a:r>
            <a:r>
              <a:rPr lang="zh-CN" altLang="en-US"/>
              <a:t> </a:t>
            </a: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5219700" y="620713"/>
            <a:ext cx="3522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与目镜物方焦距</a:t>
            </a:r>
            <a:r>
              <a:rPr lang="zh-CN" altLang="en-US"/>
              <a:t> </a:t>
            </a:r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1403350" y="1484313"/>
            <a:ext cx="2146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几乎重合</a:t>
            </a:r>
            <a:r>
              <a:rPr lang="en-US" altLang="zh-CN" b="1"/>
              <a:t>.</a:t>
            </a:r>
          </a:p>
        </p:txBody>
      </p:sp>
      <p:sp>
        <p:nvSpPr>
          <p:cNvPr id="19465" name="Rectangle 14"/>
          <p:cNvSpPr>
            <a:spLocks noChangeArrowheads="1"/>
          </p:cNvSpPr>
          <p:nvPr/>
        </p:nvSpPr>
        <p:spPr bwMode="auto">
          <a:xfrm>
            <a:off x="0" y="2878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8077" name="Object 13"/>
          <p:cNvGraphicFramePr>
            <a:graphicFrameLocks noChangeAspect="1"/>
          </p:cNvGraphicFramePr>
          <p:nvPr/>
        </p:nvGraphicFramePr>
        <p:xfrm>
          <a:off x="2138363" y="3068638"/>
          <a:ext cx="448151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公式" r:id="rId7" imgW="4457520" imgH="1714320" progId="Equation.3">
                  <p:embed/>
                </p:oleObj>
              </mc:Choice>
              <mc:Fallback>
                <p:oleObj name="公式" r:id="rId7" imgW="4457520" imgH="1714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3068638"/>
                        <a:ext cx="4481512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9" name="Rectangle 15"/>
          <p:cNvSpPr>
            <a:spLocks noChangeArrowheads="1"/>
          </p:cNvSpPr>
          <p:nvPr/>
        </p:nvSpPr>
        <p:spPr bwMode="auto">
          <a:xfrm>
            <a:off x="900113" y="2276475"/>
            <a:ext cx="273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视角放大率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4" grpId="0"/>
      <p:bldP spid="88075" grpId="0"/>
      <p:bldP spid="88076" grpId="0"/>
      <p:bldP spid="8807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 descr="binoculars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628775"/>
            <a:ext cx="5616575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900113" y="620713"/>
            <a:ext cx="172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眼睛</a:t>
            </a:r>
          </a:p>
        </p:txBody>
      </p:sp>
      <p:pic>
        <p:nvPicPr>
          <p:cNvPr id="44035" name="Picture 5" descr="21_200808011030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341438"/>
            <a:ext cx="5400675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27088" y="404813"/>
            <a:ext cx="7273925" cy="2016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b="1">
                <a:latin typeface="Times New Roman" pitchFamily="18" charset="0"/>
              </a:rPr>
              <a:t>黄斑：分辨率最高，在百昼的照明条件下，最小分辨角为</a:t>
            </a:r>
            <a:endParaRPr lang="zh-CN" altLang="en-US"/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8" name="Rectangle 12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5508625" y="1412875"/>
          <a:ext cx="381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公式" r:id="rId3" imgW="380880" imgH="355320" progId="Equation.3">
                  <p:embed/>
                </p:oleObj>
              </mc:Choice>
              <mc:Fallback>
                <p:oleObj name="公式" r:id="rId3" imgW="380880" imgH="3553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412875"/>
                        <a:ext cx="3810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827088" y="2060575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物方焦距</a:t>
            </a:r>
            <a:r>
              <a:rPr lang="zh-CN" altLang="en-US"/>
              <a:t> </a:t>
            </a:r>
          </a:p>
        </p:txBody>
      </p:sp>
      <p:sp>
        <p:nvSpPr>
          <p:cNvPr id="20490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3059113" y="2205038"/>
          <a:ext cx="20891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公式" r:id="rId5" imgW="2095200" imgH="406080" progId="Equation.3">
                  <p:embed/>
                </p:oleObj>
              </mc:Choice>
              <mc:Fallback>
                <p:oleObj name="公式" r:id="rId5" imgW="209520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205038"/>
                        <a:ext cx="208915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827088" y="2781300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像方焦距</a:t>
            </a:r>
            <a:r>
              <a:rPr lang="zh-CN" altLang="en-US"/>
              <a:t> </a:t>
            </a:r>
          </a:p>
        </p:txBody>
      </p:sp>
      <p:graphicFrame>
        <p:nvGraphicFramePr>
          <p:cNvPr id="92177" name="Object 17"/>
          <p:cNvGraphicFramePr>
            <a:graphicFrameLocks noChangeAspect="1"/>
          </p:cNvGraphicFramePr>
          <p:nvPr/>
        </p:nvGraphicFramePr>
        <p:xfrm>
          <a:off x="3059113" y="2781300"/>
          <a:ext cx="23764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公式" r:id="rId7" imgW="2209680" imgH="431640" progId="Equation.3">
                  <p:embed/>
                </p:oleObj>
              </mc:Choice>
              <mc:Fallback>
                <p:oleObj name="公式" r:id="rId7" imgW="220968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781300"/>
                        <a:ext cx="2376487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827088" y="3335338"/>
            <a:ext cx="7561262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b="1"/>
              <a:t>近点：眼睛肌肉最紧张所能清楚看到的点；</a:t>
            </a:r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827088" y="4797425"/>
            <a:ext cx="7777162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b="1"/>
              <a:t>远点：眼睛肌肉完全松弛所能清楚看到的点。</a:t>
            </a:r>
          </a:p>
        </p:txBody>
      </p:sp>
      <p:sp>
        <p:nvSpPr>
          <p:cNvPr id="92181" name="Oval 21"/>
          <p:cNvSpPr>
            <a:spLocks noChangeArrowheads="1"/>
          </p:cNvSpPr>
          <p:nvPr/>
        </p:nvSpPr>
        <p:spPr bwMode="auto">
          <a:xfrm>
            <a:off x="4643438" y="4221163"/>
            <a:ext cx="360362" cy="5762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82" name="Oval 22"/>
          <p:cNvSpPr>
            <a:spLocks noChangeArrowheads="1"/>
          </p:cNvSpPr>
          <p:nvPr/>
        </p:nvSpPr>
        <p:spPr bwMode="auto">
          <a:xfrm>
            <a:off x="4859338" y="5734050"/>
            <a:ext cx="73025" cy="863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  <p:bldP spid="92173" grpId="0"/>
      <p:bldP spid="92176" grpId="0"/>
      <p:bldP spid="92179" grpId="0"/>
      <p:bldP spid="92180" grpId="0"/>
      <p:bldP spid="92181" grpId="0" animBg="1"/>
      <p:bldP spid="9218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827088" y="549275"/>
            <a:ext cx="4133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眼睛视场</a:t>
            </a:r>
            <a:r>
              <a:rPr lang="en-US" altLang="zh-CN" b="1"/>
              <a:t>:</a:t>
            </a:r>
            <a:r>
              <a:rPr lang="zh-CN" altLang="en-US" b="1"/>
              <a:t>水平方向</a:t>
            </a:r>
            <a:r>
              <a:rPr lang="zh-CN" altLang="en-US"/>
              <a:t> 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4716463" y="620713"/>
          <a:ext cx="1206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公式" r:id="rId3" imgW="1206360" imgH="495000" progId="Equation.3">
                  <p:embed/>
                </p:oleObj>
              </mc:Choice>
              <mc:Fallback>
                <p:oleObj name="公式" r:id="rId3" imgW="1206360" imgH="49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620713"/>
                        <a:ext cx="1206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5651500" y="549275"/>
            <a:ext cx="2146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垂直方向</a:t>
            </a:r>
            <a:r>
              <a:rPr lang="zh-CN" altLang="en-US"/>
              <a:t> </a:t>
            </a:r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7596188" y="620713"/>
          <a:ext cx="1206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公式" r:id="rId5" imgW="1206360" imgH="495000" progId="Equation.3">
                  <p:embed/>
                </p:oleObj>
              </mc:Choice>
              <mc:Fallback>
                <p:oleObj name="公式" r:id="rId5" imgW="1206360" imgH="495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620713"/>
                        <a:ext cx="1206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827088" y="1412875"/>
            <a:ext cx="306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只有中央视角</a:t>
            </a:r>
            <a:r>
              <a:rPr lang="zh-CN" altLang="en-US"/>
              <a:t> </a:t>
            </a:r>
          </a:p>
        </p:txBody>
      </p: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3195" name="Object 11"/>
          <p:cNvGraphicFramePr>
            <a:graphicFrameLocks noChangeAspect="1"/>
          </p:cNvGraphicFramePr>
          <p:nvPr/>
        </p:nvGraphicFramePr>
        <p:xfrm>
          <a:off x="3635375" y="1484313"/>
          <a:ext cx="9366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公式" r:id="rId7" imgW="1117440" imgH="444240" progId="Equation.3">
                  <p:embed/>
                </p:oleObj>
              </mc:Choice>
              <mc:Fallback>
                <p:oleObj name="公式" r:id="rId7" imgW="111744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484313"/>
                        <a:ext cx="936625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4427538" y="1341438"/>
            <a:ext cx="442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才能看到物体的细节</a:t>
            </a:r>
            <a:r>
              <a:rPr lang="en-US" altLang="zh-CN" b="1"/>
              <a:t>.</a:t>
            </a:r>
          </a:p>
        </p:txBody>
      </p:sp>
      <p:pic>
        <p:nvPicPr>
          <p:cNvPr id="93199" name="Picture 15" descr="眼睛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38363"/>
            <a:ext cx="6697663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7" name="Text Box 16"/>
          <p:cNvSpPr txBox="1">
            <a:spLocks noChangeArrowheads="1"/>
          </p:cNvSpPr>
          <p:nvPr/>
        </p:nvSpPr>
        <p:spPr bwMode="auto">
          <a:xfrm>
            <a:off x="7885113" y="3789363"/>
            <a:ext cx="86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7019925" y="4005263"/>
            <a:ext cx="212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+</a:t>
            </a:r>
            <a:r>
              <a:rPr lang="zh-CN" altLang="en-US" b="1"/>
              <a:t>凹透镜</a:t>
            </a: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7019925" y="5445125"/>
            <a:ext cx="212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+</a:t>
            </a:r>
            <a:r>
              <a:rPr lang="zh-CN" altLang="en-US" b="1"/>
              <a:t>凸透镜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  <p:bldP spid="93191" grpId="0"/>
      <p:bldP spid="93194" grpId="0"/>
      <p:bldP spid="93197" grpId="0"/>
      <p:bldP spid="93201" grpId="0"/>
      <p:bldP spid="932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900113" y="620713"/>
            <a:ext cx="208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物方焦距</a:t>
            </a:r>
          </a:p>
        </p:txBody>
      </p:sp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2916238" y="476250"/>
          <a:ext cx="4864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公式" r:id="rId3" imgW="4863960" imgH="1447560" progId="Equation.3">
                  <p:embed/>
                </p:oleObj>
              </mc:Choice>
              <mc:Fallback>
                <p:oleObj name="公式" r:id="rId3" imgW="4863960" imgH="1447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76250"/>
                        <a:ext cx="48641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900113" y="2133600"/>
            <a:ext cx="2160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像方焦距</a:t>
            </a:r>
          </a:p>
        </p:txBody>
      </p:sp>
      <p:graphicFrame>
        <p:nvGraphicFramePr>
          <p:cNvPr id="171015" name="Object 7"/>
          <p:cNvGraphicFramePr>
            <a:graphicFrameLocks noChangeAspect="1"/>
          </p:cNvGraphicFramePr>
          <p:nvPr/>
        </p:nvGraphicFramePr>
        <p:xfrm>
          <a:off x="2843213" y="1989138"/>
          <a:ext cx="4953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公式" r:id="rId5" imgW="4952880" imgH="1447560" progId="Equation.3">
                  <p:embed/>
                </p:oleObj>
              </mc:Choice>
              <mc:Fallback>
                <p:oleObj name="公式" r:id="rId5" imgW="4952880" imgH="1447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989138"/>
                        <a:ext cx="4953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7" name="Object 9"/>
          <p:cNvGraphicFramePr>
            <a:graphicFrameLocks noChangeAspect="1"/>
          </p:cNvGraphicFramePr>
          <p:nvPr/>
        </p:nvGraphicFramePr>
        <p:xfrm>
          <a:off x="1042988" y="3716338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公式" r:id="rId7" imgW="1714320" imgH="393480" progId="Equation.3">
                  <p:embed/>
                </p:oleObj>
              </mc:Choice>
              <mc:Fallback>
                <p:oleObj name="公式" r:id="rId7" imgW="171432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16338"/>
                        <a:ext cx="17145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8" name="Text Box 10"/>
          <p:cNvSpPr txBox="1">
            <a:spLocks noChangeArrowheads="1"/>
          </p:cNvSpPr>
          <p:nvPr/>
        </p:nvSpPr>
        <p:spPr bwMode="auto">
          <a:xfrm>
            <a:off x="2843213" y="3573463"/>
            <a:ext cx="49323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对应正透镜</a:t>
            </a:r>
            <a:r>
              <a:rPr lang="en-US" altLang="zh-CN" b="1"/>
              <a:t>,</a:t>
            </a:r>
            <a:r>
              <a:rPr lang="zh-CN" altLang="en-US" b="1"/>
              <a:t>会聚透镜；</a:t>
            </a:r>
          </a:p>
        </p:txBody>
      </p:sp>
      <p:graphicFrame>
        <p:nvGraphicFramePr>
          <p:cNvPr id="171019" name="Object 11"/>
          <p:cNvGraphicFramePr>
            <a:graphicFrameLocks noChangeAspect="1"/>
          </p:cNvGraphicFramePr>
          <p:nvPr/>
        </p:nvGraphicFramePr>
        <p:xfrm>
          <a:off x="1042988" y="4437063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公式" r:id="rId9" imgW="1714320" imgH="393480" progId="Equation.3">
                  <p:embed/>
                </p:oleObj>
              </mc:Choice>
              <mc:Fallback>
                <p:oleObj name="公式" r:id="rId9" imgW="17143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37063"/>
                        <a:ext cx="17145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0" name="Text Box 12"/>
          <p:cNvSpPr txBox="1">
            <a:spLocks noChangeArrowheads="1"/>
          </p:cNvSpPr>
          <p:nvPr/>
        </p:nvSpPr>
        <p:spPr bwMode="auto">
          <a:xfrm>
            <a:off x="2843213" y="4221163"/>
            <a:ext cx="49323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对应负透镜</a:t>
            </a:r>
            <a:r>
              <a:rPr lang="en-US" altLang="zh-CN" b="1"/>
              <a:t>,</a:t>
            </a:r>
            <a:r>
              <a:rPr lang="zh-CN" altLang="en-US" b="1"/>
              <a:t>发散透镜</a:t>
            </a:r>
            <a:r>
              <a:rPr lang="en-US" altLang="zh-CN" b="1"/>
              <a:t>.</a:t>
            </a:r>
          </a:p>
        </p:txBody>
      </p:sp>
      <p:graphicFrame>
        <p:nvGraphicFramePr>
          <p:cNvPr id="171021" name="Object 13"/>
          <p:cNvGraphicFramePr>
            <a:graphicFrameLocks noChangeAspect="1"/>
          </p:cNvGraphicFramePr>
          <p:nvPr/>
        </p:nvGraphicFramePr>
        <p:xfrm>
          <a:off x="611188" y="5229225"/>
          <a:ext cx="21717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公式" r:id="rId11" imgW="2171520" imgH="1091880" progId="Equation.3">
                  <p:embed/>
                </p:oleObj>
              </mc:Choice>
              <mc:Fallback>
                <p:oleObj name="公式" r:id="rId11" imgW="2171520" imgH="1091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229225"/>
                        <a:ext cx="21717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2" name="Object 14"/>
          <p:cNvGraphicFramePr>
            <a:graphicFrameLocks noChangeAspect="1"/>
          </p:cNvGraphicFramePr>
          <p:nvPr/>
        </p:nvGraphicFramePr>
        <p:xfrm>
          <a:off x="2843213" y="5373688"/>
          <a:ext cx="20161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公式" r:id="rId13" imgW="2019240" imgH="393480" progId="Equation.3">
                  <p:embed/>
                </p:oleObj>
              </mc:Choice>
              <mc:Fallback>
                <p:oleObj name="公式" r:id="rId13" imgW="201924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373688"/>
                        <a:ext cx="20161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3" name="Object 15"/>
          <p:cNvGraphicFramePr>
            <a:graphicFrameLocks noChangeAspect="1"/>
          </p:cNvGraphicFramePr>
          <p:nvPr/>
        </p:nvGraphicFramePr>
        <p:xfrm>
          <a:off x="2771775" y="5734050"/>
          <a:ext cx="134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公式" r:id="rId15" imgW="1346040" imgH="393480" progId="Equation.3">
                  <p:embed/>
                </p:oleObj>
              </mc:Choice>
              <mc:Fallback>
                <p:oleObj name="公式" r:id="rId15" imgW="134604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734050"/>
                        <a:ext cx="1346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4" name="Object 16"/>
          <p:cNvGraphicFramePr>
            <a:graphicFrameLocks noChangeAspect="1"/>
          </p:cNvGraphicFramePr>
          <p:nvPr/>
        </p:nvGraphicFramePr>
        <p:xfrm>
          <a:off x="4643438" y="5300663"/>
          <a:ext cx="20828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公式" r:id="rId17" imgW="2082600" imgH="965160" progId="Equation.3">
                  <p:embed/>
                </p:oleObj>
              </mc:Choice>
              <mc:Fallback>
                <p:oleObj name="公式" r:id="rId17" imgW="2082600" imgH="965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300663"/>
                        <a:ext cx="2082800" cy="962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5" name="Line 17"/>
          <p:cNvSpPr>
            <a:spLocks noChangeShapeType="1"/>
          </p:cNvSpPr>
          <p:nvPr/>
        </p:nvSpPr>
        <p:spPr bwMode="auto">
          <a:xfrm>
            <a:off x="2700338" y="6237288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026" name="Text Box 18"/>
          <p:cNvSpPr txBox="1">
            <a:spLocks noChangeArrowheads="1"/>
          </p:cNvSpPr>
          <p:nvPr/>
        </p:nvSpPr>
        <p:spPr bwMode="auto">
          <a:xfrm>
            <a:off x="6516688" y="5516563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(</a:t>
            </a:r>
            <a:r>
              <a:rPr lang="zh-CN" altLang="en-US" b="1"/>
              <a:t>高斯</a:t>
            </a:r>
            <a:r>
              <a:rPr lang="en-US" altLang="zh-CN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  <p:bldP spid="171014" grpId="0"/>
      <p:bldP spid="171018" grpId="0"/>
      <p:bldP spid="171020" grpId="0"/>
      <p:bldP spid="171025" grpId="0" animBg="1"/>
      <p:bldP spid="1710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900113" y="549275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棱镜光谱仪</a:t>
            </a:r>
          </a:p>
        </p:txBody>
      </p:sp>
      <p:pic>
        <p:nvPicPr>
          <p:cNvPr id="45059" name="Picture 5" descr="prism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341438"/>
            <a:ext cx="3889375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6" descr="棱镜光谱仪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925888"/>
            <a:ext cx="5472112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900113" y="549275"/>
            <a:ext cx="7343775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b="1"/>
              <a:t>例 有一玻璃球</a:t>
            </a:r>
            <a:r>
              <a:rPr lang="en-US" altLang="zh-CN" b="1"/>
              <a:t>,</a:t>
            </a:r>
            <a:r>
              <a:rPr lang="zh-CN" altLang="en-US" b="1"/>
              <a:t>折射率</a:t>
            </a:r>
            <a:r>
              <a:rPr lang="en-US" altLang="zh-CN" b="1"/>
              <a:t>n=1.5,</a:t>
            </a:r>
            <a:r>
              <a:rPr lang="zh-CN" altLang="en-US" b="1"/>
              <a:t>半径为</a:t>
            </a:r>
            <a:r>
              <a:rPr lang="en-US" altLang="zh-CN" b="1"/>
              <a:t>2cm,</a:t>
            </a:r>
            <a:r>
              <a:rPr lang="zh-CN" altLang="en-US" b="1"/>
              <a:t>放在空气中</a:t>
            </a:r>
            <a:r>
              <a:rPr lang="en-US" altLang="zh-CN" b="1"/>
              <a:t>,(1)</a:t>
            </a:r>
            <a:r>
              <a:rPr lang="zh-CN" altLang="en-US" b="1"/>
              <a:t>当物放在球前</a:t>
            </a:r>
            <a:r>
              <a:rPr lang="en-US" altLang="zh-CN" b="1"/>
              <a:t>4cm</a:t>
            </a:r>
            <a:r>
              <a:rPr lang="zh-CN" altLang="en-US" b="1"/>
              <a:t>处时像在何处</a:t>
            </a:r>
            <a:r>
              <a:rPr lang="en-US" altLang="zh-CN" b="1"/>
              <a:t>?</a:t>
            </a:r>
            <a:r>
              <a:rPr lang="zh-CN" altLang="en-US" b="1"/>
              <a:t>像的大小如何？</a:t>
            </a:r>
          </a:p>
          <a:p>
            <a:pPr algn="just" eaLnBrk="1" hangingPunct="1">
              <a:lnSpc>
                <a:spcPct val="130000"/>
              </a:lnSpc>
            </a:pPr>
            <a:endParaRPr lang="en-US" altLang="zh-CN" b="1"/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900113" y="2781300"/>
            <a:ext cx="720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解</a:t>
            </a:r>
          </a:p>
        </p:txBody>
      </p:sp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1692275" y="2852738"/>
          <a:ext cx="58324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公式" r:id="rId3" imgW="4762440" imgH="1041120" progId="Equation.3">
                  <p:embed/>
                </p:oleObj>
              </mc:Choice>
              <mc:Fallback>
                <p:oleObj name="公式" r:id="rId3" imgW="4762440" imgH="1041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852738"/>
                        <a:ext cx="5832475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1619250" y="4221163"/>
          <a:ext cx="436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公式" r:id="rId5" imgW="4368600" imgH="977760" progId="Equation.3">
                  <p:embed/>
                </p:oleObj>
              </mc:Choice>
              <mc:Fallback>
                <p:oleObj name="公式" r:id="rId5" imgW="4368600" imgH="977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21163"/>
                        <a:ext cx="4368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1619250" y="5373688"/>
          <a:ext cx="4356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公式" r:id="rId7" imgW="4356000" imgH="977760" progId="Equation.3">
                  <p:embed/>
                </p:oleObj>
              </mc:Choice>
              <mc:Fallback>
                <p:oleObj name="公式" r:id="rId7" imgW="4356000" imgH="977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373688"/>
                        <a:ext cx="4356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/>
      <p:bldP spid="1116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1619250" y="3068638"/>
          <a:ext cx="5588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公式" r:id="rId3" imgW="5587920" imgH="977760" progId="Equation.3">
                  <p:embed/>
                </p:oleObj>
              </mc:Choice>
              <mc:Fallback>
                <p:oleObj name="公式" r:id="rId3" imgW="5587920" imgH="977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068638"/>
                        <a:ext cx="5588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5" name="Object 11"/>
          <p:cNvGraphicFramePr>
            <a:graphicFrameLocks noChangeAspect="1"/>
          </p:cNvGraphicFramePr>
          <p:nvPr/>
        </p:nvGraphicFramePr>
        <p:xfrm>
          <a:off x="1692275" y="1773238"/>
          <a:ext cx="4470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公式" r:id="rId5" imgW="4470120" imgH="977760" progId="Equation.3">
                  <p:embed/>
                </p:oleObj>
              </mc:Choice>
              <mc:Fallback>
                <p:oleObj name="公式" r:id="rId5" imgW="4470120" imgH="9777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73238"/>
                        <a:ext cx="4470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6" name="Object 12"/>
          <p:cNvGraphicFramePr>
            <a:graphicFrameLocks noChangeAspect="1"/>
          </p:cNvGraphicFramePr>
          <p:nvPr/>
        </p:nvGraphicFramePr>
        <p:xfrm>
          <a:off x="1692275" y="476250"/>
          <a:ext cx="4648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公式" r:id="rId7" imgW="4647960" imgH="977760" progId="Equation.3">
                  <p:embed/>
                </p:oleObj>
              </mc:Choice>
              <mc:Fallback>
                <p:oleObj name="公式" r:id="rId7" imgW="4647960" imgH="977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6250"/>
                        <a:ext cx="4648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7" name="Object 13"/>
          <p:cNvGraphicFramePr>
            <a:graphicFrameLocks noChangeAspect="1"/>
          </p:cNvGraphicFramePr>
          <p:nvPr/>
        </p:nvGraphicFramePr>
        <p:xfrm>
          <a:off x="1619250" y="4437063"/>
          <a:ext cx="232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公式" r:id="rId9" imgW="2323800" imgH="457200" progId="Equation.3">
                  <p:embed/>
                </p:oleObj>
              </mc:Choice>
              <mc:Fallback>
                <p:oleObj name="公式" r:id="rId9" imgW="23238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437063"/>
                        <a:ext cx="2324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9" name="Object 15"/>
          <p:cNvGraphicFramePr>
            <a:graphicFrameLocks noChangeAspect="1"/>
          </p:cNvGraphicFramePr>
          <p:nvPr/>
        </p:nvGraphicFramePr>
        <p:xfrm>
          <a:off x="1692275" y="5084763"/>
          <a:ext cx="59039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公式" r:id="rId11" imgW="5079960" imgH="1041120" progId="Equation.3">
                  <p:embed/>
                </p:oleObj>
              </mc:Choice>
              <mc:Fallback>
                <p:oleObj name="公式" r:id="rId11" imgW="5079960" imgH="10411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084763"/>
                        <a:ext cx="590391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051050" y="2852738"/>
            <a:ext cx="5113338" cy="1296987"/>
            <a:chOff x="1337" y="1117"/>
            <a:chExt cx="3221" cy="817"/>
          </a:xfrm>
        </p:grpSpPr>
        <p:sp>
          <p:nvSpPr>
            <p:cNvPr id="24603" name="Oval 2"/>
            <p:cNvSpPr>
              <a:spLocks noChangeArrowheads="1"/>
            </p:cNvSpPr>
            <p:nvPr/>
          </p:nvSpPr>
          <p:spPr bwMode="auto">
            <a:xfrm>
              <a:off x="2426" y="1117"/>
              <a:ext cx="907" cy="81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04" name="Line 3"/>
            <p:cNvSpPr>
              <a:spLocks noChangeShapeType="1"/>
            </p:cNvSpPr>
            <p:nvPr/>
          </p:nvSpPr>
          <p:spPr bwMode="auto">
            <a:xfrm>
              <a:off x="1337" y="1526"/>
              <a:ext cx="31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Line 4"/>
            <p:cNvSpPr>
              <a:spLocks noChangeShapeType="1"/>
            </p:cNvSpPr>
            <p:nvPr/>
          </p:nvSpPr>
          <p:spPr bwMode="auto">
            <a:xfrm flipV="1">
              <a:off x="1564" y="1253"/>
              <a:ext cx="1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4" name="Object 5"/>
            <p:cNvGraphicFramePr>
              <a:graphicFrameLocks noChangeAspect="1"/>
            </p:cNvGraphicFramePr>
            <p:nvPr/>
          </p:nvGraphicFramePr>
          <p:xfrm>
            <a:off x="1429" y="1570"/>
            <a:ext cx="21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3" name="公式" r:id="rId3" imgW="380880" imgH="457200" progId="Equation.3">
                    <p:embed/>
                  </p:oleObj>
                </mc:Choice>
                <mc:Fallback>
                  <p:oleObj name="公式" r:id="rId3" imgW="38088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570"/>
                          <a:ext cx="21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6"/>
            <p:cNvGraphicFramePr>
              <a:graphicFrameLocks noChangeAspect="1"/>
            </p:cNvGraphicFramePr>
            <p:nvPr/>
          </p:nvGraphicFramePr>
          <p:xfrm>
            <a:off x="3696" y="1117"/>
            <a:ext cx="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4" name="公式" r:id="rId5" imgW="419040" imgH="457200" progId="Equation.3">
                    <p:embed/>
                  </p:oleObj>
                </mc:Choice>
                <mc:Fallback>
                  <p:oleObj name="公式" r:id="rId5" imgW="419040" imgH="457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117"/>
                          <a:ext cx="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6" name="Line 7"/>
            <p:cNvSpPr>
              <a:spLocks noChangeShapeType="1"/>
            </p:cNvSpPr>
            <p:nvPr/>
          </p:nvSpPr>
          <p:spPr bwMode="auto">
            <a:xfrm>
              <a:off x="1564" y="1253"/>
              <a:ext cx="10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Line 8"/>
            <p:cNvSpPr>
              <a:spLocks noChangeShapeType="1"/>
            </p:cNvSpPr>
            <p:nvPr/>
          </p:nvSpPr>
          <p:spPr bwMode="auto">
            <a:xfrm>
              <a:off x="2517" y="1253"/>
              <a:ext cx="816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9"/>
            <p:cNvSpPr>
              <a:spLocks noChangeShapeType="1"/>
            </p:cNvSpPr>
            <p:nvPr/>
          </p:nvSpPr>
          <p:spPr bwMode="auto">
            <a:xfrm>
              <a:off x="1519" y="1253"/>
              <a:ext cx="2903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6" name="Object 10"/>
            <p:cNvGraphicFramePr>
              <a:graphicFrameLocks noChangeAspect="1"/>
            </p:cNvGraphicFramePr>
            <p:nvPr/>
          </p:nvGraphicFramePr>
          <p:xfrm>
            <a:off x="2834" y="1571"/>
            <a:ext cx="127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5" name="公式" r:id="rId7" imgW="228600" imgH="253800" progId="Equation.3">
                    <p:embed/>
                  </p:oleObj>
                </mc:Choice>
                <mc:Fallback>
                  <p:oleObj name="公式" r:id="rId7" imgW="228600" imgH="253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4" y="1571"/>
                          <a:ext cx="127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9" name="Line 12"/>
            <p:cNvSpPr>
              <a:spLocks noChangeShapeType="1"/>
            </p:cNvSpPr>
            <p:nvPr/>
          </p:nvSpPr>
          <p:spPr bwMode="auto">
            <a:xfrm>
              <a:off x="3288" y="1434"/>
              <a:ext cx="127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Rectangle 26"/>
            <p:cNvSpPr>
              <a:spLocks noChangeArrowheads="1"/>
            </p:cNvSpPr>
            <p:nvPr/>
          </p:nvSpPr>
          <p:spPr bwMode="auto">
            <a:xfrm>
              <a:off x="3696" y="1434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200"/>
                <a:t>●</a:t>
              </a:r>
            </a:p>
          </p:txBody>
        </p:sp>
        <p:sp>
          <p:nvSpPr>
            <p:cNvPr id="24611" name="Rectangle 30"/>
            <p:cNvSpPr>
              <a:spLocks noChangeArrowheads="1"/>
            </p:cNvSpPr>
            <p:nvPr/>
          </p:nvSpPr>
          <p:spPr bwMode="auto">
            <a:xfrm>
              <a:off x="1474" y="1434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200"/>
                <a:t>●</a:t>
              </a:r>
            </a:p>
          </p:txBody>
        </p:sp>
      </p:grpSp>
      <p:sp>
        <p:nvSpPr>
          <p:cNvPr id="113699" name="Text Box 35"/>
          <p:cNvSpPr txBox="1">
            <a:spLocks noChangeArrowheads="1"/>
          </p:cNvSpPr>
          <p:nvPr/>
        </p:nvSpPr>
        <p:spPr bwMode="auto">
          <a:xfrm>
            <a:off x="971550" y="1916113"/>
            <a:ext cx="316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等大倒立实像</a:t>
            </a:r>
            <a:r>
              <a:rPr lang="en-US" altLang="zh-CN" b="1"/>
              <a:t>.</a:t>
            </a:r>
          </a:p>
        </p:txBody>
      </p:sp>
      <p:graphicFrame>
        <p:nvGraphicFramePr>
          <p:cNvPr id="113700" name="Object 36"/>
          <p:cNvGraphicFramePr>
            <a:graphicFrameLocks noChangeAspect="1"/>
          </p:cNvGraphicFramePr>
          <p:nvPr/>
        </p:nvGraphicFramePr>
        <p:xfrm>
          <a:off x="1116013" y="549275"/>
          <a:ext cx="6532562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公式" r:id="rId9" imgW="5384520" imgH="1041120" progId="Equation.3">
                  <p:embed/>
                </p:oleObj>
              </mc:Choice>
              <mc:Fallback>
                <p:oleObj name="公式" r:id="rId9" imgW="5384520" imgH="10411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49275"/>
                        <a:ext cx="6532562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051050" y="4437063"/>
            <a:ext cx="5041900" cy="2087562"/>
            <a:chOff x="1292" y="2659"/>
            <a:chExt cx="3176" cy="1315"/>
          </a:xfrm>
        </p:grpSpPr>
        <p:sp>
          <p:nvSpPr>
            <p:cNvPr id="24590" name="Oval 38"/>
            <p:cNvSpPr>
              <a:spLocks noChangeArrowheads="1"/>
            </p:cNvSpPr>
            <p:nvPr/>
          </p:nvSpPr>
          <p:spPr bwMode="auto">
            <a:xfrm>
              <a:off x="2381" y="2886"/>
              <a:ext cx="907" cy="81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91" name="Line 39"/>
            <p:cNvSpPr>
              <a:spLocks noChangeShapeType="1"/>
            </p:cNvSpPr>
            <p:nvPr/>
          </p:nvSpPr>
          <p:spPr bwMode="auto">
            <a:xfrm>
              <a:off x="1292" y="3295"/>
              <a:ext cx="31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40"/>
            <p:cNvSpPr>
              <a:spLocks noChangeShapeType="1"/>
            </p:cNvSpPr>
            <p:nvPr/>
          </p:nvSpPr>
          <p:spPr bwMode="auto">
            <a:xfrm flipV="1">
              <a:off x="1519" y="3022"/>
              <a:ext cx="0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79" name="Object 41"/>
            <p:cNvGraphicFramePr>
              <a:graphicFrameLocks noChangeAspect="1"/>
            </p:cNvGraphicFramePr>
            <p:nvPr/>
          </p:nvGraphicFramePr>
          <p:xfrm>
            <a:off x="1383" y="3295"/>
            <a:ext cx="21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7" name="公式" r:id="rId11" imgW="380880" imgH="457200" progId="Equation.3">
                    <p:embed/>
                  </p:oleObj>
                </mc:Choice>
                <mc:Fallback>
                  <p:oleObj name="公式" r:id="rId11" imgW="380880" imgH="4572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295"/>
                          <a:ext cx="21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0" name="Object 42"/>
            <p:cNvGraphicFramePr>
              <a:graphicFrameLocks noChangeAspect="1"/>
            </p:cNvGraphicFramePr>
            <p:nvPr/>
          </p:nvGraphicFramePr>
          <p:xfrm>
            <a:off x="3696" y="2976"/>
            <a:ext cx="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8" name="公式" r:id="rId12" imgW="419040" imgH="457200" progId="Equation.3">
                    <p:embed/>
                  </p:oleObj>
                </mc:Choice>
                <mc:Fallback>
                  <p:oleObj name="公式" r:id="rId12" imgW="419040" imgH="4572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976"/>
                          <a:ext cx="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3" name="Line 43"/>
            <p:cNvSpPr>
              <a:spLocks noChangeShapeType="1"/>
            </p:cNvSpPr>
            <p:nvPr/>
          </p:nvSpPr>
          <p:spPr bwMode="auto">
            <a:xfrm>
              <a:off x="1519" y="3022"/>
              <a:ext cx="10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44"/>
            <p:cNvSpPr>
              <a:spLocks noChangeShapeType="1"/>
            </p:cNvSpPr>
            <p:nvPr/>
          </p:nvSpPr>
          <p:spPr bwMode="auto">
            <a:xfrm>
              <a:off x="2472" y="3022"/>
              <a:ext cx="816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45"/>
            <p:cNvSpPr>
              <a:spLocks noChangeShapeType="1"/>
            </p:cNvSpPr>
            <p:nvPr/>
          </p:nvSpPr>
          <p:spPr bwMode="auto">
            <a:xfrm>
              <a:off x="1474" y="3022"/>
              <a:ext cx="2903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1" name="Object 46"/>
            <p:cNvGraphicFramePr>
              <a:graphicFrameLocks noChangeAspect="1"/>
            </p:cNvGraphicFramePr>
            <p:nvPr/>
          </p:nvGraphicFramePr>
          <p:xfrm>
            <a:off x="2789" y="3340"/>
            <a:ext cx="127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9" name="公式" r:id="rId13" imgW="228600" imgH="253800" progId="Equation.3">
                    <p:embed/>
                  </p:oleObj>
                </mc:Choice>
                <mc:Fallback>
                  <p:oleObj name="公式" r:id="rId13" imgW="228600" imgH="2538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3340"/>
                          <a:ext cx="127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2" name="Object 47"/>
            <p:cNvGraphicFramePr>
              <a:graphicFrameLocks noChangeAspect="1"/>
            </p:cNvGraphicFramePr>
            <p:nvPr/>
          </p:nvGraphicFramePr>
          <p:xfrm>
            <a:off x="1830" y="3340"/>
            <a:ext cx="22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0" name="公式" r:id="rId14" imgW="406080" imgH="457200" progId="Equation.3">
                    <p:embed/>
                  </p:oleObj>
                </mc:Choice>
                <mc:Fallback>
                  <p:oleObj name="公式" r:id="rId14" imgW="406080" imgH="4572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0" y="3340"/>
                          <a:ext cx="22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3" name="Object 48"/>
            <p:cNvGraphicFramePr>
              <a:graphicFrameLocks noChangeAspect="1"/>
            </p:cNvGraphicFramePr>
            <p:nvPr/>
          </p:nvGraphicFramePr>
          <p:xfrm>
            <a:off x="4195" y="2931"/>
            <a:ext cx="2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1" name="公式" r:id="rId16" imgW="419040" imgH="457200" progId="Equation.3">
                    <p:embed/>
                  </p:oleObj>
                </mc:Choice>
                <mc:Fallback>
                  <p:oleObj name="公式" r:id="rId16" imgW="419040" imgH="4572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2931"/>
                          <a:ext cx="23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6" name="Line 49"/>
            <p:cNvSpPr>
              <a:spLocks noChangeShapeType="1"/>
            </p:cNvSpPr>
            <p:nvPr/>
          </p:nvSpPr>
          <p:spPr bwMode="auto">
            <a:xfrm>
              <a:off x="3243" y="3204"/>
              <a:ext cx="1225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50"/>
            <p:cNvSpPr>
              <a:spLocks noChangeShapeType="1"/>
            </p:cNvSpPr>
            <p:nvPr/>
          </p:nvSpPr>
          <p:spPr bwMode="auto">
            <a:xfrm>
              <a:off x="4195" y="3295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Rectangle 51"/>
            <p:cNvSpPr>
              <a:spLocks noChangeArrowheads="1"/>
            </p:cNvSpPr>
            <p:nvPr/>
          </p:nvSpPr>
          <p:spPr bwMode="auto">
            <a:xfrm>
              <a:off x="4105" y="3203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200"/>
                <a:t>●</a:t>
              </a:r>
            </a:p>
          </p:txBody>
        </p:sp>
        <p:sp>
          <p:nvSpPr>
            <p:cNvPr id="24599" name="Rectangle 52"/>
            <p:cNvSpPr>
              <a:spLocks noChangeArrowheads="1"/>
            </p:cNvSpPr>
            <p:nvPr/>
          </p:nvSpPr>
          <p:spPr bwMode="auto">
            <a:xfrm>
              <a:off x="3696" y="3203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200"/>
                <a:t>●</a:t>
              </a:r>
            </a:p>
          </p:txBody>
        </p:sp>
        <p:sp>
          <p:nvSpPr>
            <p:cNvPr id="24600" name="Rectangle 53"/>
            <p:cNvSpPr>
              <a:spLocks noChangeArrowheads="1"/>
            </p:cNvSpPr>
            <p:nvPr/>
          </p:nvSpPr>
          <p:spPr bwMode="auto">
            <a:xfrm>
              <a:off x="1882" y="3203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200"/>
                <a:t>●</a:t>
              </a:r>
            </a:p>
          </p:txBody>
        </p:sp>
        <p:sp>
          <p:nvSpPr>
            <p:cNvPr id="24601" name="Rectangle 54"/>
            <p:cNvSpPr>
              <a:spLocks noChangeArrowheads="1"/>
            </p:cNvSpPr>
            <p:nvPr/>
          </p:nvSpPr>
          <p:spPr bwMode="auto">
            <a:xfrm>
              <a:off x="1429" y="3203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200"/>
                <a:t>●</a:t>
              </a:r>
            </a:p>
          </p:txBody>
        </p:sp>
        <p:sp>
          <p:nvSpPr>
            <p:cNvPr id="24602" name="Line 55"/>
            <p:cNvSpPr>
              <a:spLocks noChangeShapeType="1"/>
            </p:cNvSpPr>
            <p:nvPr/>
          </p:nvSpPr>
          <p:spPr bwMode="auto">
            <a:xfrm>
              <a:off x="4195" y="2659"/>
              <a:ext cx="0" cy="131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815975" y="476250"/>
            <a:ext cx="7445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(2)</a:t>
            </a:r>
            <a:r>
              <a:rPr lang="zh-CN" altLang="en-US" b="1"/>
              <a:t>当物在无穷远时经球成像在何处</a:t>
            </a:r>
            <a:r>
              <a:rPr lang="en-US" altLang="zh-CN" b="1"/>
              <a:t>?</a:t>
            </a:r>
          </a:p>
        </p:txBody>
      </p:sp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971550" y="1484313"/>
          <a:ext cx="330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公式" r:id="rId3" imgW="3301920" imgH="457200" progId="Equation.3">
                  <p:embed/>
                </p:oleObj>
              </mc:Choice>
              <mc:Fallback>
                <p:oleObj name="公式" r:id="rId3" imgW="33019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330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6"/>
          <p:cNvGraphicFramePr>
            <a:graphicFrameLocks noChangeAspect="1"/>
          </p:cNvGraphicFramePr>
          <p:nvPr/>
        </p:nvGraphicFramePr>
        <p:xfrm>
          <a:off x="1042988" y="2205038"/>
          <a:ext cx="618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公式" r:id="rId5" imgW="6184800" imgH="977760" progId="Equation.3">
                  <p:embed/>
                </p:oleObj>
              </mc:Choice>
              <mc:Fallback>
                <p:oleObj name="公式" r:id="rId5" imgW="6184800" imgH="977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05038"/>
                        <a:ext cx="6184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27088" y="3357563"/>
            <a:ext cx="6408737" cy="1296987"/>
            <a:chOff x="703" y="1162"/>
            <a:chExt cx="4037" cy="817"/>
          </a:xfrm>
        </p:grpSpPr>
        <p:sp>
          <p:nvSpPr>
            <p:cNvPr id="25619" name="Oval 8"/>
            <p:cNvSpPr>
              <a:spLocks noChangeArrowheads="1"/>
            </p:cNvSpPr>
            <p:nvPr/>
          </p:nvSpPr>
          <p:spPr bwMode="auto">
            <a:xfrm>
              <a:off x="2426" y="1162"/>
              <a:ext cx="907" cy="81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20" name="Line 9"/>
            <p:cNvSpPr>
              <a:spLocks noChangeShapeType="1"/>
            </p:cNvSpPr>
            <p:nvPr/>
          </p:nvSpPr>
          <p:spPr bwMode="auto">
            <a:xfrm>
              <a:off x="703" y="1570"/>
              <a:ext cx="40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10"/>
            <p:cNvSpPr>
              <a:spLocks noChangeShapeType="1"/>
            </p:cNvSpPr>
            <p:nvPr/>
          </p:nvSpPr>
          <p:spPr bwMode="auto">
            <a:xfrm>
              <a:off x="1338" y="1343"/>
              <a:ext cx="11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06" name="Object 11"/>
            <p:cNvGraphicFramePr>
              <a:graphicFrameLocks noChangeAspect="1"/>
            </p:cNvGraphicFramePr>
            <p:nvPr/>
          </p:nvGraphicFramePr>
          <p:xfrm>
            <a:off x="3696" y="1207"/>
            <a:ext cx="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8" name="公式" r:id="rId7" imgW="419040" imgH="457200" progId="Equation.3">
                    <p:embed/>
                  </p:oleObj>
                </mc:Choice>
                <mc:Fallback>
                  <p:oleObj name="公式" r:id="rId7" imgW="419040" imgH="457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207"/>
                          <a:ext cx="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2" name="Line 12"/>
            <p:cNvSpPr>
              <a:spLocks noChangeShapeType="1"/>
            </p:cNvSpPr>
            <p:nvPr/>
          </p:nvSpPr>
          <p:spPr bwMode="auto">
            <a:xfrm>
              <a:off x="2517" y="1344"/>
              <a:ext cx="817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Line 13"/>
            <p:cNvSpPr>
              <a:spLocks noChangeShapeType="1"/>
            </p:cNvSpPr>
            <p:nvPr/>
          </p:nvSpPr>
          <p:spPr bwMode="auto">
            <a:xfrm>
              <a:off x="3334" y="1480"/>
              <a:ext cx="1224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Rectangle 14"/>
            <p:cNvSpPr>
              <a:spLocks noChangeArrowheads="1"/>
            </p:cNvSpPr>
            <p:nvPr/>
          </p:nvSpPr>
          <p:spPr bwMode="auto">
            <a:xfrm>
              <a:off x="3696" y="1480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200"/>
                <a:t>●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547813" y="4625975"/>
            <a:ext cx="6048375" cy="2232025"/>
            <a:chOff x="1202" y="1933"/>
            <a:chExt cx="3810" cy="1406"/>
          </a:xfrm>
        </p:grpSpPr>
        <p:sp>
          <p:nvSpPr>
            <p:cNvPr id="25610" name="Oval 16"/>
            <p:cNvSpPr>
              <a:spLocks noChangeArrowheads="1"/>
            </p:cNvSpPr>
            <p:nvPr/>
          </p:nvSpPr>
          <p:spPr bwMode="auto">
            <a:xfrm>
              <a:off x="2426" y="2205"/>
              <a:ext cx="907" cy="81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1" name="Line 17"/>
            <p:cNvSpPr>
              <a:spLocks noChangeShapeType="1"/>
            </p:cNvSpPr>
            <p:nvPr/>
          </p:nvSpPr>
          <p:spPr bwMode="auto">
            <a:xfrm>
              <a:off x="1202" y="2614"/>
              <a:ext cx="38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Line 18"/>
            <p:cNvSpPr>
              <a:spLocks noChangeShapeType="1"/>
            </p:cNvSpPr>
            <p:nvPr/>
          </p:nvSpPr>
          <p:spPr bwMode="auto">
            <a:xfrm>
              <a:off x="1383" y="2341"/>
              <a:ext cx="11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04" name="Object 19"/>
            <p:cNvGraphicFramePr>
              <a:graphicFrameLocks noChangeAspect="1"/>
            </p:cNvGraphicFramePr>
            <p:nvPr/>
          </p:nvGraphicFramePr>
          <p:xfrm>
            <a:off x="3696" y="2160"/>
            <a:ext cx="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9" name="公式" r:id="rId9" imgW="419040" imgH="457200" progId="Equation.3">
                    <p:embed/>
                  </p:oleObj>
                </mc:Choice>
                <mc:Fallback>
                  <p:oleObj name="公式" r:id="rId9" imgW="419040" imgH="457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160"/>
                          <a:ext cx="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3" name="Line 20"/>
            <p:cNvSpPr>
              <a:spLocks noChangeShapeType="1"/>
            </p:cNvSpPr>
            <p:nvPr/>
          </p:nvSpPr>
          <p:spPr bwMode="auto">
            <a:xfrm>
              <a:off x="2562" y="2341"/>
              <a:ext cx="772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05" name="Object 21"/>
            <p:cNvGraphicFramePr>
              <a:graphicFrameLocks noChangeAspect="1"/>
            </p:cNvGraphicFramePr>
            <p:nvPr/>
          </p:nvGraphicFramePr>
          <p:xfrm>
            <a:off x="4332" y="2205"/>
            <a:ext cx="2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0" name="公式" r:id="rId10" imgW="419040" imgH="457200" progId="Equation.3">
                    <p:embed/>
                  </p:oleObj>
                </mc:Choice>
                <mc:Fallback>
                  <p:oleObj name="公式" r:id="rId10" imgW="419040" imgH="457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205"/>
                          <a:ext cx="23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4" name="Line 22"/>
            <p:cNvSpPr>
              <a:spLocks noChangeShapeType="1"/>
            </p:cNvSpPr>
            <p:nvPr/>
          </p:nvSpPr>
          <p:spPr bwMode="auto">
            <a:xfrm>
              <a:off x="2290" y="2523"/>
              <a:ext cx="217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Line 23"/>
            <p:cNvSpPr>
              <a:spLocks noChangeShapeType="1"/>
            </p:cNvSpPr>
            <p:nvPr/>
          </p:nvSpPr>
          <p:spPr bwMode="auto">
            <a:xfrm>
              <a:off x="4241" y="1933"/>
              <a:ext cx="0" cy="140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Line 24"/>
            <p:cNvSpPr>
              <a:spLocks noChangeShapeType="1"/>
            </p:cNvSpPr>
            <p:nvPr/>
          </p:nvSpPr>
          <p:spPr bwMode="auto">
            <a:xfrm>
              <a:off x="3334" y="2523"/>
              <a:ext cx="1088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Rectangle 25"/>
            <p:cNvSpPr>
              <a:spLocks noChangeArrowheads="1"/>
            </p:cNvSpPr>
            <p:nvPr/>
          </p:nvSpPr>
          <p:spPr bwMode="auto">
            <a:xfrm>
              <a:off x="3696" y="2523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200"/>
                <a:t>●</a:t>
              </a:r>
            </a:p>
          </p:txBody>
        </p:sp>
        <p:sp>
          <p:nvSpPr>
            <p:cNvPr id="25618" name="Rectangle 26"/>
            <p:cNvSpPr>
              <a:spLocks noChangeArrowheads="1"/>
            </p:cNvSpPr>
            <p:nvPr/>
          </p:nvSpPr>
          <p:spPr bwMode="auto">
            <a:xfrm>
              <a:off x="4150" y="2523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200"/>
                <a:t>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2771775" y="549275"/>
            <a:ext cx="403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第二章 光的干涉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900113" y="1268413"/>
            <a:ext cx="43926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2-1 </a:t>
            </a:r>
            <a:r>
              <a:rPr lang="zh-CN" altLang="en-US" b="1"/>
              <a:t>光波的基本性质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900113" y="1989138"/>
            <a:ext cx="53292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en-US" b="1"/>
              <a:t>■</a:t>
            </a:r>
            <a:r>
              <a:rPr lang="zh-CN" altLang="en-US" b="1"/>
              <a:t>光波的波长 速度 频率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900113" y="2708275"/>
            <a:ext cx="3395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电磁波范围：</a:t>
            </a: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900113" y="3308350"/>
            <a:ext cx="7488237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35000"/>
              </a:lnSpc>
            </a:pPr>
            <a:r>
              <a:rPr lang="el-GR" altLang="zh-CN" b="1">
                <a:latin typeface="宋体" charset="-122"/>
              </a:rPr>
              <a:t>γ</a:t>
            </a:r>
            <a:r>
              <a:rPr lang="zh-CN" altLang="en-US" b="1"/>
              <a:t>射线</a:t>
            </a:r>
            <a:r>
              <a:rPr lang="en-US" altLang="zh-CN" b="1"/>
              <a:t>,</a:t>
            </a:r>
            <a:r>
              <a:rPr lang="en-US" altLang="zh-CN"/>
              <a:t> 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射线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紫外线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可见光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红外波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无线电</a:t>
            </a:r>
            <a:r>
              <a:rPr lang="zh-CN" altLang="en-US" b="1"/>
              <a:t>波可见光波长</a:t>
            </a:r>
            <a:r>
              <a:rPr lang="en-US" altLang="zh-CN" b="1"/>
              <a:t>:</a:t>
            </a:r>
            <a:r>
              <a:rPr lang="en-US" altLang="zh-CN"/>
              <a:t> </a:t>
            </a:r>
          </a:p>
        </p:txBody>
      </p:sp>
      <p:pic>
        <p:nvPicPr>
          <p:cNvPr id="149511" name="Picture 7" descr="可见光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8863"/>
            <a:ext cx="9144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/>
      <p:bldP spid="149507" grpId="0"/>
      <p:bldP spid="149508" grpId="0"/>
      <p:bldP spid="149509" grpId="0"/>
      <p:bldP spid="1495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827088" y="620713"/>
            <a:ext cx="183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光速</a:t>
            </a:r>
            <a:r>
              <a:rPr lang="en-US" altLang="zh-CN" b="1"/>
              <a:t>:</a:t>
            </a:r>
            <a:r>
              <a:rPr lang="en-US" altLang="zh-CN"/>
              <a:t> </a:t>
            </a:r>
          </a:p>
        </p:txBody>
      </p:sp>
      <p:sp>
        <p:nvSpPr>
          <p:cNvPr id="26634" name="Rectangle 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2484438" y="476250"/>
          <a:ext cx="28082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公式" r:id="rId3" imgW="3111480" imgH="1002960" progId="Equation.3">
                  <p:embed/>
                </p:oleObj>
              </mc:Choice>
              <mc:Fallback>
                <p:oleObj name="公式" r:id="rId3" imgW="3111480" imgH="1002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76250"/>
                        <a:ext cx="2808287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5292725" y="620713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其中</a:t>
            </a:r>
            <a:r>
              <a:rPr lang="zh-CN" altLang="en-US"/>
              <a:t> </a:t>
            </a:r>
          </a:p>
        </p:txBody>
      </p:sp>
      <p:sp>
        <p:nvSpPr>
          <p:cNvPr id="26636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0535" name="Object 7"/>
          <p:cNvGraphicFramePr>
            <a:graphicFrameLocks noChangeAspect="1"/>
          </p:cNvGraphicFramePr>
          <p:nvPr/>
        </p:nvGraphicFramePr>
        <p:xfrm>
          <a:off x="6300788" y="692150"/>
          <a:ext cx="9207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公式" r:id="rId5" imgW="914400" imgH="457200" progId="Equation.3">
                  <p:embed/>
                </p:oleObj>
              </mc:Choice>
              <mc:Fallback>
                <p:oleObj name="公式" r:id="rId5" imgW="9144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692150"/>
                        <a:ext cx="92075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900113" y="1628775"/>
            <a:ext cx="625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为真空中介电常量和磁导率，</a:t>
            </a:r>
            <a:r>
              <a:rPr lang="zh-CN" altLang="en-US"/>
              <a:t> </a:t>
            </a:r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auto">
          <a:xfrm>
            <a:off x="7092950" y="549275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分别</a:t>
            </a:r>
          </a:p>
        </p:txBody>
      </p:sp>
      <p:sp>
        <p:nvSpPr>
          <p:cNvPr id="26639" name="Rectangle 10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0539" name="Object 11"/>
          <p:cNvGraphicFramePr>
            <a:graphicFrameLocks noChangeAspect="1"/>
          </p:cNvGraphicFramePr>
          <p:nvPr/>
        </p:nvGraphicFramePr>
        <p:xfrm>
          <a:off x="6732588" y="1700213"/>
          <a:ext cx="8842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公式" r:id="rId7" imgW="888840" imgH="457200" progId="Equation.3">
                  <p:embed/>
                </p:oleObj>
              </mc:Choice>
              <mc:Fallback>
                <p:oleObj name="公式" r:id="rId7" imgW="88884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700213"/>
                        <a:ext cx="884237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900113" y="2492375"/>
            <a:ext cx="7775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别为介质中相对介电常量和磁导率，</a:t>
            </a:r>
            <a:endParaRPr lang="zh-CN" altLang="en-US"/>
          </a:p>
        </p:txBody>
      </p:sp>
      <p:sp>
        <p:nvSpPr>
          <p:cNvPr id="150541" name="Rectangle 13"/>
          <p:cNvSpPr>
            <a:spLocks noChangeArrowheads="1"/>
          </p:cNvSpPr>
          <p:nvPr/>
        </p:nvSpPr>
        <p:spPr bwMode="auto">
          <a:xfrm>
            <a:off x="7524750" y="1557338"/>
            <a:ext cx="642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分</a:t>
            </a:r>
          </a:p>
        </p:txBody>
      </p:sp>
      <p:sp>
        <p:nvSpPr>
          <p:cNvPr id="150542" name="Rectangle 14"/>
          <p:cNvSpPr>
            <a:spLocks noChangeArrowheads="1"/>
          </p:cNvSpPr>
          <p:nvPr/>
        </p:nvSpPr>
        <p:spPr bwMode="auto">
          <a:xfrm>
            <a:off x="900113" y="3429000"/>
            <a:ext cx="1655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真空中</a:t>
            </a:r>
          </a:p>
        </p:txBody>
      </p:sp>
      <p:sp>
        <p:nvSpPr>
          <p:cNvPr id="26643" name="Rectangle 1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0544" name="Object 16"/>
          <p:cNvGraphicFramePr>
            <a:graphicFrameLocks noChangeAspect="1"/>
          </p:cNvGraphicFramePr>
          <p:nvPr/>
        </p:nvGraphicFramePr>
        <p:xfrm>
          <a:off x="2339975" y="3573463"/>
          <a:ext cx="18367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公式" r:id="rId9" imgW="1841400" imgH="457200" progId="Equation.3">
                  <p:embed/>
                </p:oleObj>
              </mc:Choice>
              <mc:Fallback>
                <p:oleObj name="公式" r:id="rId9" imgW="18414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573463"/>
                        <a:ext cx="18367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Rectangle 17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0546" name="Object 18"/>
          <p:cNvGraphicFramePr>
            <a:graphicFrameLocks noChangeAspect="1"/>
          </p:cNvGraphicFramePr>
          <p:nvPr/>
        </p:nvGraphicFramePr>
        <p:xfrm>
          <a:off x="4211638" y="3357563"/>
          <a:ext cx="40957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公式" r:id="rId11" imgW="4216320" imgH="1002960" progId="Equation.3">
                  <p:embed/>
                </p:oleObj>
              </mc:Choice>
              <mc:Fallback>
                <p:oleObj name="公式" r:id="rId11" imgW="4216320" imgH="10029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357563"/>
                        <a:ext cx="409575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Rectangle 19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0548" name="Object 20"/>
          <p:cNvGraphicFramePr>
            <a:graphicFrameLocks noChangeAspect="1"/>
          </p:cNvGraphicFramePr>
          <p:nvPr/>
        </p:nvGraphicFramePr>
        <p:xfrm>
          <a:off x="1042988" y="4508500"/>
          <a:ext cx="1625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公式" r:id="rId13" imgW="1625400" imgH="495000" progId="Equation.3">
                  <p:embed/>
                </p:oleObj>
              </mc:Choice>
              <mc:Fallback>
                <p:oleObj name="公式" r:id="rId13" imgW="1625400" imgH="495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08500"/>
                        <a:ext cx="16256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9" name="Rectangle 21"/>
          <p:cNvSpPr>
            <a:spLocks noChangeArrowheads="1"/>
          </p:cNvSpPr>
          <p:nvPr/>
        </p:nvSpPr>
        <p:spPr bwMode="auto">
          <a:xfrm>
            <a:off x="827088" y="5445125"/>
            <a:ext cx="183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波长</a:t>
            </a:r>
            <a:r>
              <a:rPr lang="en-US" altLang="zh-CN" b="1"/>
              <a:t>:</a:t>
            </a:r>
            <a:r>
              <a:rPr lang="en-US" altLang="zh-CN"/>
              <a:t> </a:t>
            </a:r>
          </a:p>
        </p:txBody>
      </p:sp>
      <p:graphicFrame>
        <p:nvGraphicFramePr>
          <p:cNvPr id="150550" name="Object 22"/>
          <p:cNvGraphicFramePr>
            <a:graphicFrameLocks noChangeAspect="1"/>
          </p:cNvGraphicFramePr>
          <p:nvPr/>
        </p:nvGraphicFramePr>
        <p:xfrm>
          <a:off x="2411413" y="5229225"/>
          <a:ext cx="33131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公式" r:id="rId15" imgW="3771720" imgH="952200" progId="Equation.3">
                  <p:embed/>
                </p:oleObj>
              </mc:Choice>
              <mc:Fallback>
                <p:oleObj name="公式" r:id="rId15" imgW="3771720" imgH="952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229225"/>
                        <a:ext cx="3313112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1" name="Rectangle 23"/>
          <p:cNvSpPr>
            <a:spLocks noChangeArrowheads="1"/>
          </p:cNvSpPr>
          <p:nvPr/>
        </p:nvSpPr>
        <p:spPr bwMode="auto">
          <a:xfrm>
            <a:off x="5580063" y="5445125"/>
            <a:ext cx="3190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是真空中波长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150552" name="Rectangle 24"/>
          <p:cNvSpPr>
            <a:spLocks noChangeArrowheads="1"/>
          </p:cNvSpPr>
          <p:nvPr/>
        </p:nvSpPr>
        <p:spPr bwMode="auto">
          <a:xfrm>
            <a:off x="2555875" y="4437063"/>
            <a:ext cx="305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为介质折射率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/>
      <p:bldP spid="150533" grpId="0"/>
      <p:bldP spid="150536" grpId="0"/>
      <p:bldP spid="150537" grpId="0"/>
      <p:bldP spid="150540" grpId="0"/>
      <p:bldP spid="150541" grpId="0"/>
      <p:bldP spid="150542" grpId="0"/>
      <p:bldP spid="150549" grpId="0"/>
      <p:bldP spid="150551" grpId="0"/>
      <p:bldP spid="1505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827088" y="476250"/>
            <a:ext cx="696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频率</a:t>
            </a:r>
            <a:r>
              <a:rPr lang="el-GR" altLang="zh-CN" b="1">
                <a:latin typeface="宋体" charset="-122"/>
              </a:rPr>
              <a:t>ν</a:t>
            </a:r>
            <a:r>
              <a:rPr lang="zh-CN" altLang="en-US" b="1"/>
              <a:t>由光源决定</a:t>
            </a:r>
            <a:r>
              <a:rPr lang="en-US" altLang="zh-CN" b="1"/>
              <a:t>,</a:t>
            </a:r>
            <a:r>
              <a:rPr lang="zh-CN" altLang="en-US" b="1"/>
              <a:t>与介质无关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827088" y="1268413"/>
            <a:ext cx="172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en-US" b="1"/>
              <a:t>■</a:t>
            </a:r>
            <a:r>
              <a:rPr lang="zh-CN" altLang="en-US" b="1"/>
              <a:t>光谱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827088" y="2060575"/>
            <a:ext cx="168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光强</a:t>
            </a:r>
            <a:r>
              <a:rPr lang="zh-CN" altLang="en-US"/>
              <a:t> </a:t>
            </a:r>
          </a:p>
        </p:txBody>
      </p:sp>
      <p:sp>
        <p:nvSpPr>
          <p:cNvPr id="27659" name="Rectangle 5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2339975" y="2205038"/>
          <a:ext cx="11509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公式" r:id="rId3" imgW="1155600" imgH="482400" progId="Equation.3">
                  <p:embed/>
                </p:oleObj>
              </mc:Choice>
              <mc:Fallback>
                <p:oleObj name="公式" r:id="rId3" imgW="115560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205038"/>
                        <a:ext cx="1150938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3563938" y="2276475"/>
          <a:ext cx="2286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公式" r:id="rId5" imgW="228600" imgH="291960" progId="Equation.3">
                  <p:embed/>
                </p:oleObj>
              </mc:Choice>
              <mc:Fallback>
                <p:oleObj name="公式" r:id="rId5" imgW="228600" imgH="291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276475"/>
                        <a:ext cx="2286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3851275" y="2060575"/>
            <a:ext cx="409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是电磁波能流密度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827088" y="2997200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谱密度</a:t>
            </a:r>
            <a:r>
              <a:rPr lang="zh-CN" altLang="en-US"/>
              <a:t> </a:t>
            </a:r>
          </a:p>
        </p:txBody>
      </p:sp>
      <p:graphicFrame>
        <p:nvGraphicFramePr>
          <p:cNvPr id="151562" name="Object 10"/>
          <p:cNvGraphicFramePr>
            <a:graphicFrameLocks noChangeAspect="1"/>
          </p:cNvGraphicFramePr>
          <p:nvPr/>
        </p:nvGraphicFramePr>
        <p:xfrm>
          <a:off x="2771775" y="2852738"/>
          <a:ext cx="16335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公式" r:id="rId7" imgW="1638000" imgH="888840" progId="Equation.3">
                  <p:embed/>
                </p:oleObj>
              </mc:Choice>
              <mc:Fallback>
                <p:oleObj name="公式" r:id="rId7" imgW="163800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852738"/>
                        <a:ext cx="1633538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3" name="Object 11"/>
          <p:cNvGraphicFramePr>
            <a:graphicFrameLocks noChangeAspect="1"/>
          </p:cNvGraphicFramePr>
          <p:nvPr/>
        </p:nvGraphicFramePr>
        <p:xfrm>
          <a:off x="4500563" y="3068638"/>
          <a:ext cx="30241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公式" r:id="rId9" imgW="2730240" imgH="457200" progId="Equation.3">
                  <p:embed/>
                </p:oleObj>
              </mc:Choice>
              <mc:Fallback>
                <p:oleObj name="公式" r:id="rId9" imgW="273024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068638"/>
                        <a:ext cx="3024187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827088" y="3789363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之间光强</a:t>
            </a:r>
            <a:r>
              <a:rPr lang="en-US" altLang="zh-CN" b="1"/>
              <a:t>).</a:t>
            </a:r>
          </a:p>
        </p:txBody>
      </p:sp>
      <p:graphicFrame>
        <p:nvGraphicFramePr>
          <p:cNvPr id="151566" name="Object 14"/>
          <p:cNvGraphicFramePr>
            <a:graphicFrameLocks noChangeAspect="1"/>
          </p:cNvGraphicFramePr>
          <p:nvPr/>
        </p:nvGraphicFramePr>
        <p:xfrm>
          <a:off x="1258888" y="4797425"/>
          <a:ext cx="33956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公式" r:id="rId11" imgW="3390840" imgH="571320" progId="Equation.3">
                  <p:embed/>
                </p:oleObj>
              </mc:Choice>
              <mc:Fallback>
                <p:oleObj name="公式" r:id="rId11" imgW="3390840" imgH="5713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97425"/>
                        <a:ext cx="339566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7" name="Rectangle 15"/>
          <p:cNvSpPr>
            <a:spLocks noChangeArrowheads="1"/>
          </p:cNvSpPr>
          <p:nvPr/>
        </p:nvSpPr>
        <p:spPr bwMode="auto">
          <a:xfrm>
            <a:off x="827088" y="5661025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光谱：</a:t>
            </a:r>
            <a:r>
              <a:rPr lang="zh-CN" altLang="en-US"/>
              <a:t> </a:t>
            </a:r>
          </a:p>
        </p:txBody>
      </p:sp>
      <p:graphicFrame>
        <p:nvGraphicFramePr>
          <p:cNvPr id="151568" name="Object 16"/>
          <p:cNvGraphicFramePr>
            <a:graphicFrameLocks noChangeAspect="1"/>
          </p:cNvGraphicFramePr>
          <p:nvPr/>
        </p:nvGraphicFramePr>
        <p:xfrm>
          <a:off x="2339975" y="5805488"/>
          <a:ext cx="7921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公式" r:id="rId13" imgW="672840" imgH="431640" progId="Equation.3">
                  <p:embed/>
                </p:oleObj>
              </mc:Choice>
              <mc:Fallback>
                <p:oleObj name="公式" r:id="rId13" imgW="67284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805488"/>
                        <a:ext cx="792163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2987675" y="5661025"/>
            <a:ext cx="577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按波长分布</a:t>
            </a:r>
            <a:r>
              <a:rPr lang="en-US" altLang="zh-CN" b="1"/>
              <a:t>(</a:t>
            </a:r>
            <a:r>
              <a:rPr lang="zh-CN" altLang="en-US" b="1"/>
              <a:t>连续谱</a:t>
            </a:r>
            <a:r>
              <a:rPr lang="en-US" altLang="zh-CN" b="1"/>
              <a:t>,</a:t>
            </a:r>
            <a:r>
              <a:rPr lang="zh-CN" altLang="en-US" b="1"/>
              <a:t>线状谱</a:t>
            </a:r>
            <a:r>
              <a:rPr lang="en-US" altLang="zh-CN" b="1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  <p:bldP spid="151555" grpId="0"/>
      <p:bldP spid="151556" grpId="0"/>
      <p:bldP spid="151560" grpId="0"/>
      <p:bldP spid="151561" grpId="0"/>
      <p:bldP spid="151564" grpId="0"/>
      <p:bldP spid="151567" grpId="0"/>
      <p:bldP spid="15156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2" descr="光源辐射光谱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1563" y="549275"/>
            <a:ext cx="13177838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900113" y="5013325"/>
            <a:ext cx="2478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谱线宽度</a:t>
            </a:r>
            <a:endParaRPr lang="zh-CN" altLang="en-US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2581" name="Object 5"/>
          <p:cNvGraphicFramePr>
            <a:graphicFrameLocks noChangeAspect="1"/>
          </p:cNvGraphicFramePr>
          <p:nvPr/>
        </p:nvGraphicFramePr>
        <p:xfrm>
          <a:off x="3276600" y="5229225"/>
          <a:ext cx="127158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公式" r:id="rId4" imgW="1282680" imgH="330120" progId="Equation.3">
                  <p:embed/>
                </p:oleObj>
              </mc:Choice>
              <mc:Fallback>
                <p:oleObj name="公式" r:id="rId4" imgW="128268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29225"/>
                        <a:ext cx="1271588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4576763" y="5013325"/>
            <a:ext cx="455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越小</a:t>
            </a:r>
            <a:r>
              <a:rPr lang="en-US" altLang="zh-CN" b="1"/>
              <a:t>,</a:t>
            </a:r>
            <a:r>
              <a:rPr lang="zh-CN" altLang="en-US" b="1"/>
              <a:t>光的单色性越好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/>
      <p:bldP spid="15258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827088" y="620713"/>
            <a:ext cx="4752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2-2</a:t>
            </a:r>
            <a:r>
              <a:rPr lang="zh-CN" altLang="en-US" b="1"/>
              <a:t>单色光波及其描述</a:t>
            </a:r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827088" y="1341438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概述：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318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827088" y="2060575"/>
            <a:ext cx="649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 sz="2000" b="1"/>
              <a:t>●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单色光波是麦克斯韦方程的解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827088" y="2636838"/>
            <a:ext cx="76327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zh-CN" sz="2000" b="1"/>
              <a:t>●</a:t>
            </a:r>
            <a:r>
              <a:rPr lang="zh-CN" altLang="en-US" b="1"/>
              <a:t>单色光波可以分为平面单色光波和球面单色光波</a:t>
            </a:r>
            <a:r>
              <a:rPr lang="en-US" altLang="zh-CN" b="1"/>
              <a:t>.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827088" y="4095750"/>
            <a:ext cx="76327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zh-CN" sz="2000" b="1"/>
              <a:t>●</a:t>
            </a:r>
            <a:r>
              <a:rPr lang="zh-CN" altLang="en-US" b="1"/>
              <a:t>任何形式光波都可以分解为单色光波的线性组合</a:t>
            </a:r>
            <a:r>
              <a:rPr lang="en-US" altLang="zh-CN" b="1"/>
              <a:t>.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827088" y="5805488"/>
            <a:ext cx="559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 sz="2000" b="1"/>
              <a:t>●</a:t>
            </a:r>
            <a:r>
              <a:rPr lang="zh-CN" altLang="en-US" b="1"/>
              <a:t>单色光波也称为定态光场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  <p:bldP spid="153603" grpId="0"/>
      <p:bldP spid="153605" grpId="0"/>
      <p:bldP spid="153606" grpId="0"/>
      <p:bldP spid="153607" grpId="0"/>
      <p:bldP spid="1536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1" name="Group 4"/>
          <p:cNvGrpSpPr>
            <a:grpSpLocks/>
          </p:cNvGrpSpPr>
          <p:nvPr/>
        </p:nvGrpSpPr>
        <p:grpSpPr bwMode="auto">
          <a:xfrm>
            <a:off x="539750" y="981075"/>
            <a:ext cx="4392613" cy="5184775"/>
            <a:chOff x="975" y="346"/>
            <a:chExt cx="3946" cy="3974"/>
          </a:xfrm>
        </p:grpSpPr>
        <p:grpSp>
          <p:nvGrpSpPr>
            <p:cNvPr id="4147" name="Group 5"/>
            <p:cNvGrpSpPr>
              <a:grpSpLocks/>
            </p:cNvGrpSpPr>
            <p:nvPr/>
          </p:nvGrpSpPr>
          <p:grpSpPr bwMode="auto">
            <a:xfrm>
              <a:off x="975" y="346"/>
              <a:ext cx="3946" cy="2306"/>
              <a:chOff x="975" y="210"/>
              <a:chExt cx="3946" cy="2306"/>
            </a:xfrm>
          </p:grpSpPr>
          <p:sp>
            <p:nvSpPr>
              <p:cNvPr id="4158" name="AutoShape 6"/>
              <p:cNvSpPr>
                <a:spLocks noChangeAspect="1" noChangeArrowheads="1"/>
              </p:cNvSpPr>
              <p:nvPr/>
            </p:nvSpPr>
            <p:spPr bwMode="auto">
              <a:xfrm>
                <a:off x="975" y="210"/>
                <a:ext cx="3946" cy="2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59" name="Line 7"/>
              <p:cNvSpPr>
                <a:spLocks noChangeShapeType="1"/>
              </p:cNvSpPr>
              <p:nvPr/>
            </p:nvSpPr>
            <p:spPr bwMode="auto">
              <a:xfrm>
                <a:off x="1318" y="1326"/>
                <a:ext cx="317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0" name="Line 8"/>
              <p:cNvSpPr>
                <a:spLocks noChangeShapeType="1"/>
              </p:cNvSpPr>
              <p:nvPr/>
            </p:nvSpPr>
            <p:spPr bwMode="auto">
              <a:xfrm>
                <a:off x="2862" y="507"/>
                <a:ext cx="0" cy="156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1" name="Line 9"/>
              <p:cNvSpPr>
                <a:spLocks noChangeShapeType="1"/>
              </p:cNvSpPr>
              <p:nvPr/>
            </p:nvSpPr>
            <p:spPr bwMode="auto">
              <a:xfrm>
                <a:off x="1655" y="663"/>
                <a:ext cx="0" cy="1339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2" name="Line 10"/>
              <p:cNvSpPr>
                <a:spLocks noChangeShapeType="1"/>
              </p:cNvSpPr>
              <p:nvPr/>
            </p:nvSpPr>
            <p:spPr bwMode="auto">
              <a:xfrm flipV="1">
                <a:off x="1661" y="880"/>
                <a:ext cx="2659" cy="81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3" name="Line 11"/>
              <p:cNvSpPr>
                <a:spLocks noChangeShapeType="1"/>
              </p:cNvSpPr>
              <p:nvPr/>
            </p:nvSpPr>
            <p:spPr bwMode="auto">
              <a:xfrm flipV="1">
                <a:off x="1661" y="1624"/>
                <a:ext cx="1201" cy="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4" name="Line 12"/>
              <p:cNvSpPr>
                <a:spLocks noChangeShapeType="1"/>
              </p:cNvSpPr>
              <p:nvPr/>
            </p:nvSpPr>
            <p:spPr bwMode="auto">
              <a:xfrm flipV="1">
                <a:off x="2862" y="1177"/>
                <a:ext cx="1544" cy="44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5" name="Line 13"/>
              <p:cNvSpPr>
                <a:spLocks noChangeShapeType="1"/>
              </p:cNvSpPr>
              <p:nvPr/>
            </p:nvSpPr>
            <p:spPr bwMode="auto">
              <a:xfrm flipV="1">
                <a:off x="1661" y="1028"/>
                <a:ext cx="1201" cy="67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6" name="Line 14"/>
              <p:cNvSpPr>
                <a:spLocks noChangeShapeType="1"/>
              </p:cNvSpPr>
              <p:nvPr/>
            </p:nvSpPr>
            <p:spPr bwMode="auto">
              <a:xfrm flipV="1">
                <a:off x="2862" y="582"/>
                <a:ext cx="1373" cy="4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108" name="Object 15"/>
              <p:cNvGraphicFramePr>
                <a:graphicFrameLocks noChangeAspect="1"/>
              </p:cNvGraphicFramePr>
              <p:nvPr/>
            </p:nvGraphicFramePr>
            <p:xfrm>
              <a:off x="1490" y="1624"/>
              <a:ext cx="123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68" name="公式" r:id="rId3" imgW="291960" imgH="317160" progId="Equation.3">
                      <p:embed/>
                    </p:oleObj>
                  </mc:Choice>
                  <mc:Fallback>
                    <p:oleObj name="公式" r:id="rId3" imgW="291960" imgH="31716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90" y="1624"/>
                            <a:ext cx="123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9" name="Object 16"/>
              <p:cNvGraphicFramePr>
                <a:graphicFrameLocks noChangeAspect="1"/>
              </p:cNvGraphicFramePr>
              <p:nvPr/>
            </p:nvGraphicFramePr>
            <p:xfrm>
              <a:off x="1576" y="433"/>
              <a:ext cx="85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69" name="公式" r:id="rId5" imgW="215640" imgH="444240" progId="Equation.3">
                      <p:embed/>
                    </p:oleObj>
                  </mc:Choice>
                  <mc:Fallback>
                    <p:oleObj name="公式" r:id="rId5" imgW="215640" imgH="44424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6" y="433"/>
                            <a:ext cx="85" cy="1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0" name="Object 17"/>
              <p:cNvGraphicFramePr>
                <a:graphicFrameLocks noChangeAspect="1"/>
              </p:cNvGraphicFramePr>
              <p:nvPr/>
            </p:nvGraphicFramePr>
            <p:xfrm>
              <a:off x="1217" y="342"/>
              <a:ext cx="1150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0" name="公式" r:id="rId7" imgW="1536480" imgH="419040" progId="Equation.3">
                      <p:embed/>
                    </p:oleObj>
                  </mc:Choice>
                  <mc:Fallback>
                    <p:oleObj name="公式" r:id="rId7" imgW="1536480" imgH="4190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7" y="342"/>
                            <a:ext cx="1150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48" name="Group 18"/>
            <p:cNvGrpSpPr>
              <a:grpSpLocks/>
            </p:cNvGrpSpPr>
            <p:nvPr/>
          </p:nvGrpSpPr>
          <p:grpSpPr bwMode="auto">
            <a:xfrm>
              <a:off x="975" y="2122"/>
              <a:ext cx="3765" cy="2198"/>
              <a:chOff x="975" y="1888"/>
              <a:chExt cx="3765" cy="2198"/>
            </a:xfrm>
          </p:grpSpPr>
          <p:sp>
            <p:nvSpPr>
              <p:cNvPr id="4149" name="AutoShape 19"/>
              <p:cNvSpPr>
                <a:spLocks noChangeAspect="1" noChangeArrowheads="1"/>
              </p:cNvSpPr>
              <p:nvPr/>
            </p:nvSpPr>
            <p:spPr bwMode="auto">
              <a:xfrm>
                <a:off x="975" y="1888"/>
                <a:ext cx="3765" cy="2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50" name="Line 20"/>
              <p:cNvSpPr>
                <a:spLocks noChangeShapeType="1"/>
              </p:cNvSpPr>
              <p:nvPr/>
            </p:nvSpPr>
            <p:spPr bwMode="auto">
              <a:xfrm>
                <a:off x="1302" y="2952"/>
                <a:ext cx="302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1" name="Line 21"/>
              <p:cNvSpPr>
                <a:spLocks noChangeShapeType="1"/>
              </p:cNvSpPr>
              <p:nvPr/>
            </p:nvSpPr>
            <p:spPr bwMode="auto">
              <a:xfrm>
                <a:off x="2858" y="2242"/>
                <a:ext cx="0" cy="149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2" name="Line 22"/>
              <p:cNvSpPr>
                <a:spLocks noChangeShapeType="1"/>
              </p:cNvSpPr>
              <p:nvPr/>
            </p:nvSpPr>
            <p:spPr bwMode="auto">
              <a:xfrm>
                <a:off x="4003" y="2313"/>
                <a:ext cx="1" cy="1277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3" name="Line 23"/>
              <p:cNvSpPr>
                <a:spLocks noChangeShapeType="1"/>
              </p:cNvSpPr>
              <p:nvPr/>
            </p:nvSpPr>
            <p:spPr bwMode="auto">
              <a:xfrm flipV="1">
                <a:off x="1466" y="2597"/>
                <a:ext cx="2537" cy="7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4" name="Line 24"/>
              <p:cNvSpPr>
                <a:spLocks noChangeShapeType="1"/>
              </p:cNvSpPr>
              <p:nvPr/>
            </p:nvSpPr>
            <p:spPr bwMode="auto">
              <a:xfrm flipV="1">
                <a:off x="2858" y="2597"/>
                <a:ext cx="1145" cy="7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5" name="Line 25"/>
              <p:cNvSpPr>
                <a:spLocks noChangeShapeType="1"/>
              </p:cNvSpPr>
              <p:nvPr/>
            </p:nvSpPr>
            <p:spPr bwMode="auto">
              <a:xfrm flipV="1">
                <a:off x="1384" y="3235"/>
                <a:ext cx="1474" cy="42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6" name="Line 26"/>
              <p:cNvSpPr>
                <a:spLocks noChangeShapeType="1"/>
              </p:cNvSpPr>
              <p:nvPr/>
            </p:nvSpPr>
            <p:spPr bwMode="auto">
              <a:xfrm flipV="1">
                <a:off x="2858" y="2597"/>
                <a:ext cx="1145" cy="6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7" name="Line 27"/>
              <p:cNvSpPr>
                <a:spLocks noChangeShapeType="1"/>
              </p:cNvSpPr>
              <p:nvPr/>
            </p:nvSpPr>
            <p:spPr bwMode="auto">
              <a:xfrm flipV="1">
                <a:off x="1384" y="2668"/>
                <a:ext cx="1474" cy="4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104" name="Object 28"/>
              <p:cNvGraphicFramePr>
                <a:graphicFrameLocks noChangeAspect="1"/>
              </p:cNvGraphicFramePr>
              <p:nvPr/>
            </p:nvGraphicFramePr>
            <p:xfrm>
              <a:off x="4003" y="2526"/>
              <a:ext cx="137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1" name="公式" r:id="rId9" imgW="393480" imgH="342720" progId="Equation.3">
                      <p:embed/>
                    </p:oleObj>
                  </mc:Choice>
                  <mc:Fallback>
                    <p:oleObj name="公式" r:id="rId9" imgW="393480" imgH="34272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3" y="2526"/>
                            <a:ext cx="137" cy="1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5" name="Object 29"/>
              <p:cNvGraphicFramePr>
                <a:graphicFrameLocks noChangeAspect="1"/>
              </p:cNvGraphicFramePr>
              <p:nvPr/>
            </p:nvGraphicFramePr>
            <p:xfrm>
              <a:off x="1548" y="2101"/>
              <a:ext cx="82" cy="1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2" name="公式" r:id="rId11" imgW="215640" imgH="444240" progId="Equation.3">
                      <p:embed/>
                    </p:oleObj>
                  </mc:Choice>
                  <mc:Fallback>
                    <p:oleObj name="公式" r:id="rId11" imgW="215640" imgH="44424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8" y="2101"/>
                            <a:ext cx="82" cy="1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6" name="Object 30"/>
              <p:cNvGraphicFramePr>
                <a:graphicFrameLocks noChangeAspect="1"/>
              </p:cNvGraphicFramePr>
              <p:nvPr/>
            </p:nvGraphicFramePr>
            <p:xfrm>
              <a:off x="2694" y="2810"/>
              <a:ext cx="118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3" name="公式" r:id="rId12" imgW="253800" imgH="330120" progId="Equation.3">
                      <p:embed/>
                    </p:oleObj>
                  </mc:Choice>
                  <mc:Fallback>
                    <p:oleObj name="公式" r:id="rId12" imgW="253800" imgH="33012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94" y="2810"/>
                            <a:ext cx="118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7" name="Object 31"/>
              <p:cNvGraphicFramePr>
                <a:graphicFrameLocks noChangeAspect="1"/>
              </p:cNvGraphicFramePr>
              <p:nvPr/>
            </p:nvGraphicFramePr>
            <p:xfrm>
              <a:off x="3428" y="1933"/>
              <a:ext cx="1063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4" name="公式" r:id="rId14" imgW="1536480" imgH="419040" progId="Equation.3">
                      <p:embed/>
                    </p:oleObj>
                  </mc:Choice>
                  <mc:Fallback>
                    <p:oleObj name="公式" r:id="rId14" imgW="1536480" imgH="41904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8" y="1933"/>
                            <a:ext cx="1063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112" name="Group 32"/>
          <p:cNvGrpSpPr>
            <a:grpSpLocks/>
          </p:cNvGrpSpPr>
          <p:nvPr/>
        </p:nvGrpSpPr>
        <p:grpSpPr bwMode="auto">
          <a:xfrm>
            <a:off x="4716463" y="981075"/>
            <a:ext cx="3743325" cy="5256213"/>
            <a:chOff x="975" y="300"/>
            <a:chExt cx="3765" cy="3810"/>
          </a:xfrm>
        </p:grpSpPr>
        <p:grpSp>
          <p:nvGrpSpPr>
            <p:cNvPr id="4113" name="Group 33"/>
            <p:cNvGrpSpPr>
              <a:grpSpLocks/>
            </p:cNvGrpSpPr>
            <p:nvPr/>
          </p:nvGrpSpPr>
          <p:grpSpPr bwMode="auto">
            <a:xfrm>
              <a:off x="975" y="300"/>
              <a:ext cx="3765" cy="2087"/>
              <a:chOff x="839" y="300"/>
              <a:chExt cx="3946" cy="2305"/>
            </a:xfrm>
          </p:grpSpPr>
          <p:sp>
            <p:nvSpPr>
              <p:cNvPr id="4131" name="AutoShape 34"/>
              <p:cNvSpPr>
                <a:spLocks noChangeAspect="1" noChangeArrowheads="1"/>
              </p:cNvSpPr>
              <p:nvPr/>
            </p:nvSpPr>
            <p:spPr bwMode="auto">
              <a:xfrm>
                <a:off x="839" y="300"/>
                <a:ext cx="3946" cy="2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32" name="Line 35"/>
              <p:cNvSpPr>
                <a:spLocks noChangeShapeType="1"/>
              </p:cNvSpPr>
              <p:nvPr/>
            </p:nvSpPr>
            <p:spPr bwMode="auto">
              <a:xfrm>
                <a:off x="1182" y="1415"/>
                <a:ext cx="31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3" name="Line 36"/>
              <p:cNvSpPr>
                <a:spLocks noChangeShapeType="1"/>
              </p:cNvSpPr>
              <p:nvPr/>
            </p:nvSpPr>
            <p:spPr bwMode="auto">
              <a:xfrm>
                <a:off x="1868" y="746"/>
                <a:ext cx="1" cy="1339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4" name="Line 37"/>
              <p:cNvSpPr>
                <a:spLocks noChangeShapeType="1"/>
              </p:cNvSpPr>
              <p:nvPr/>
            </p:nvSpPr>
            <p:spPr bwMode="auto">
              <a:xfrm flipV="1">
                <a:off x="1354" y="1044"/>
                <a:ext cx="2659" cy="81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5" name="Line 38"/>
              <p:cNvSpPr>
                <a:spLocks noChangeShapeType="1"/>
              </p:cNvSpPr>
              <p:nvPr/>
            </p:nvSpPr>
            <p:spPr bwMode="auto">
              <a:xfrm>
                <a:off x="1783" y="1712"/>
                <a:ext cx="102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lg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6" name="Line 39"/>
              <p:cNvSpPr>
                <a:spLocks noChangeShapeType="1"/>
              </p:cNvSpPr>
              <p:nvPr/>
            </p:nvSpPr>
            <p:spPr bwMode="auto">
              <a:xfrm flipV="1">
                <a:off x="1268" y="1713"/>
                <a:ext cx="1544" cy="4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7" name="Line 40"/>
              <p:cNvSpPr>
                <a:spLocks noChangeShapeType="1"/>
              </p:cNvSpPr>
              <p:nvPr/>
            </p:nvSpPr>
            <p:spPr bwMode="auto">
              <a:xfrm flipV="1">
                <a:off x="1868" y="1118"/>
                <a:ext cx="944" cy="59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lg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8" name="Line 41"/>
              <p:cNvSpPr>
                <a:spLocks noChangeShapeType="1"/>
              </p:cNvSpPr>
              <p:nvPr/>
            </p:nvSpPr>
            <p:spPr bwMode="auto">
              <a:xfrm flipV="1">
                <a:off x="1268" y="1118"/>
                <a:ext cx="1545" cy="52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101" name="Object 42"/>
              <p:cNvGraphicFramePr>
                <a:graphicFrameLocks noChangeAspect="1"/>
              </p:cNvGraphicFramePr>
              <p:nvPr/>
            </p:nvGraphicFramePr>
            <p:xfrm>
              <a:off x="1954" y="1787"/>
              <a:ext cx="143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5" name="公式" r:id="rId16" imgW="393480" imgH="342720" progId="Equation.3">
                      <p:embed/>
                    </p:oleObj>
                  </mc:Choice>
                  <mc:Fallback>
                    <p:oleObj name="公式" r:id="rId16" imgW="393480" imgH="34272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54" y="1787"/>
                            <a:ext cx="143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2" name="Object 43"/>
              <p:cNvGraphicFramePr>
                <a:graphicFrameLocks noChangeAspect="1"/>
              </p:cNvGraphicFramePr>
              <p:nvPr/>
            </p:nvGraphicFramePr>
            <p:xfrm>
              <a:off x="1440" y="523"/>
              <a:ext cx="85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6" name="公式" r:id="rId18" imgW="215640" imgH="444240" progId="Equation.3">
                      <p:embed/>
                    </p:oleObj>
                  </mc:Choice>
                  <mc:Fallback>
                    <p:oleObj name="公式" r:id="rId18" imgW="215640" imgH="44424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523"/>
                            <a:ext cx="85" cy="1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39" name="Line 44"/>
              <p:cNvSpPr>
                <a:spLocks noChangeShapeType="1"/>
              </p:cNvSpPr>
              <p:nvPr/>
            </p:nvSpPr>
            <p:spPr bwMode="auto">
              <a:xfrm>
                <a:off x="2812" y="746"/>
                <a:ext cx="1" cy="119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0" name="Line 45"/>
              <p:cNvSpPr>
                <a:spLocks noChangeShapeType="1"/>
              </p:cNvSpPr>
              <p:nvPr/>
            </p:nvSpPr>
            <p:spPr bwMode="auto">
              <a:xfrm>
                <a:off x="2726" y="597"/>
                <a:ext cx="86" cy="14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1" name="Line 46"/>
              <p:cNvSpPr>
                <a:spLocks noChangeShapeType="1"/>
              </p:cNvSpPr>
              <p:nvPr/>
            </p:nvSpPr>
            <p:spPr bwMode="auto">
              <a:xfrm flipH="1">
                <a:off x="2812" y="597"/>
                <a:ext cx="86" cy="14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2" name="Line 47"/>
              <p:cNvSpPr>
                <a:spLocks noChangeShapeType="1"/>
              </p:cNvSpPr>
              <p:nvPr/>
            </p:nvSpPr>
            <p:spPr bwMode="auto">
              <a:xfrm flipH="1">
                <a:off x="2726" y="1936"/>
                <a:ext cx="86" cy="14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3" name="Line 48"/>
              <p:cNvSpPr>
                <a:spLocks noChangeShapeType="1"/>
              </p:cNvSpPr>
              <p:nvPr/>
            </p:nvSpPr>
            <p:spPr bwMode="auto">
              <a:xfrm flipH="1" flipV="1">
                <a:off x="2812" y="1936"/>
                <a:ext cx="86" cy="14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4" name="Line 49"/>
              <p:cNvSpPr>
                <a:spLocks noChangeShapeType="1"/>
              </p:cNvSpPr>
              <p:nvPr/>
            </p:nvSpPr>
            <p:spPr bwMode="auto">
              <a:xfrm>
                <a:off x="2812" y="111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5" name="Line 50"/>
              <p:cNvSpPr>
                <a:spLocks noChangeShapeType="1"/>
              </p:cNvSpPr>
              <p:nvPr/>
            </p:nvSpPr>
            <p:spPr bwMode="auto">
              <a:xfrm flipV="1">
                <a:off x="2812" y="523"/>
                <a:ext cx="944" cy="59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6" name="Line 51"/>
              <p:cNvSpPr>
                <a:spLocks noChangeShapeType="1"/>
              </p:cNvSpPr>
              <p:nvPr/>
            </p:nvSpPr>
            <p:spPr bwMode="auto">
              <a:xfrm>
                <a:off x="2812" y="1713"/>
                <a:ext cx="120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103" name="Object 52"/>
              <p:cNvGraphicFramePr>
                <a:graphicFrameLocks noChangeAspect="1"/>
              </p:cNvGraphicFramePr>
              <p:nvPr/>
            </p:nvGraphicFramePr>
            <p:xfrm>
              <a:off x="1111" y="436"/>
              <a:ext cx="99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7" name="公式" r:id="rId19" imgW="1536480" imgH="419040" progId="Equation.3">
                      <p:embed/>
                    </p:oleObj>
                  </mc:Choice>
                  <mc:Fallback>
                    <p:oleObj name="公式" r:id="rId19" imgW="1536480" imgH="41904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1" y="436"/>
                            <a:ext cx="99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14" name="Group 53"/>
            <p:cNvGrpSpPr>
              <a:grpSpLocks/>
            </p:cNvGrpSpPr>
            <p:nvPr/>
          </p:nvGrpSpPr>
          <p:grpSpPr bwMode="auto">
            <a:xfrm>
              <a:off x="1247" y="2205"/>
              <a:ext cx="3357" cy="1905"/>
              <a:chOff x="1247" y="2157"/>
              <a:chExt cx="3266" cy="1841"/>
            </a:xfrm>
          </p:grpSpPr>
          <p:sp>
            <p:nvSpPr>
              <p:cNvPr id="4115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1247" y="2323"/>
                <a:ext cx="3266" cy="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6" name="Line 55"/>
              <p:cNvSpPr>
                <a:spLocks noChangeShapeType="1"/>
              </p:cNvSpPr>
              <p:nvPr/>
            </p:nvSpPr>
            <p:spPr bwMode="auto">
              <a:xfrm>
                <a:off x="1531" y="3134"/>
                <a:ext cx="26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7" name="Line 56"/>
              <p:cNvSpPr>
                <a:spLocks noChangeShapeType="1"/>
              </p:cNvSpPr>
              <p:nvPr/>
            </p:nvSpPr>
            <p:spPr bwMode="auto">
              <a:xfrm>
                <a:off x="3397" y="2432"/>
                <a:ext cx="0" cy="1404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8" name="Line 57"/>
              <p:cNvSpPr>
                <a:spLocks noChangeShapeType="1"/>
              </p:cNvSpPr>
              <p:nvPr/>
            </p:nvSpPr>
            <p:spPr bwMode="auto">
              <a:xfrm flipV="1">
                <a:off x="1602" y="2810"/>
                <a:ext cx="2413" cy="6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9" name="Line 58"/>
              <p:cNvSpPr>
                <a:spLocks noChangeShapeType="1"/>
              </p:cNvSpPr>
              <p:nvPr/>
            </p:nvSpPr>
            <p:spPr bwMode="auto">
              <a:xfrm flipV="1">
                <a:off x="2809" y="3079"/>
                <a:ext cx="1279" cy="3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0" name="Line 59"/>
              <p:cNvSpPr>
                <a:spLocks noChangeShapeType="1"/>
              </p:cNvSpPr>
              <p:nvPr/>
            </p:nvSpPr>
            <p:spPr bwMode="auto">
              <a:xfrm flipV="1">
                <a:off x="2809" y="2485"/>
                <a:ext cx="1278" cy="3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098" name="Object 60"/>
              <p:cNvGraphicFramePr>
                <a:graphicFrameLocks noChangeAspect="1"/>
              </p:cNvGraphicFramePr>
              <p:nvPr/>
            </p:nvGraphicFramePr>
            <p:xfrm>
              <a:off x="3448" y="3026"/>
              <a:ext cx="103" cy="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8" name="公式" r:id="rId21" imgW="291960" imgH="317160" progId="Equation.3">
                      <p:embed/>
                    </p:oleObj>
                  </mc:Choice>
                  <mc:Fallback>
                    <p:oleObj name="公式" r:id="rId21" imgW="291960" imgH="317160" progId="Equation.3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8" y="3026"/>
                            <a:ext cx="103" cy="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9" name="Object 61"/>
              <p:cNvGraphicFramePr>
                <a:graphicFrameLocks noChangeAspect="1"/>
              </p:cNvGraphicFramePr>
              <p:nvPr/>
            </p:nvGraphicFramePr>
            <p:xfrm>
              <a:off x="1745" y="2485"/>
              <a:ext cx="70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9" name="公式" r:id="rId23" imgW="215640" imgH="444240" progId="Equation.3">
                      <p:embed/>
                    </p:oleObj>
                  </mc:Choice>
                  <mc:Fallback>
                    <p:oleObj name="公式" r:id="rId23" imgW="215640" imgH="44424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5" y="2485"/>
                            <a:ext cx="70" cy="1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1" name="Line 62"/>
              <p:cNvSpPr>
                <a:spLocks noChangeShapeType="1"/>
              </p:cNvSpPr>
              <p:nvPr/>
            </p:nvSpPr>
            <p:spPr bwMode="auto">
              <a:xfrm>
                <a:off x="2809" y="2647"/>
                <a:ext cx="0" cy="86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2" name="Line 63"/>
              <p:cNvSpPr>
                <a:spLocks noChangeShapeType="1"/>
              </p:cNvSpPr>
              <p:nvPr/>
            </p:nvSpPr>
            <p:spPr bwMode="auto">
              <a:xfrm>
                <a:off x="2738" y="2539"/>
                <a:ext cx="71" cy="1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3" name="Line 64"/>
              <p:cNvSpPr>
                <a:spLocks noChangeShapeType="1"/>
              </p:cNvSpPr>
              <p:nvPr/>
            </p:nvSpPr>
            <p:spPr bwMode="auto">
              <a:xfrm flipH="1">
                <a:off x="2809" y="2539"/>
                <a:ext cx="71" cy="10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4" name="Line 65"/>
              <p:cNvSpPr>
                <a:spLocks noChangeShapeType="1"/>
              </p:cNvSpPr>
              <p:nvPr/>
            </p:nvSpPr>
            <p:spPr bwMode="auto">
              <a:xfrm flipH="1">
                <a:off x="2738" y="3511"/>
                <a:ext cx="71" cy="1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5" name="Line 66"/>
              <p:cNvSpPr>
                <a:spLocks noChangeShapeType="1"/>
              </p:cNvSpPr>
              <p:nvPr/>
            </p:nvSpPr>
            <p:spPr bwMode="auto">
              <a:xfrm flipH="1" flipV="1">
                <a:off x="2809" y="3511"/>
                <a:ext cx="71" cy="1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" name="Line 67"/>
              <p:cNvSpPr>
                <a:spLocks noChangeShapeType="1"/>
              </p:cNvSpPr>
              <p:nvPr/>
            </p:nvSpPr>
            <p:spPr bwMode="auto">
              <a:xfrm>
                <a:off x="2880" y="291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7" name="Line 68"/>
              <p:cNvSpPr>
                <a:spLocks noChangeShapeType="1"/>
              </p:cNvSpPr>
              <p:nvPr/>
            </p:nvSpPr>
            <p:spPr bwMode="auto">
              <a:xfrm flipV="1">
                <a:off x="2099" y="2971"/>
                <a:ext cx="1279" cy="9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8" name="Line 69"/>
              <p:cNvSpPr>
                <a:spLocks noChangeShapeType="1"/>
              </p:cNvSpPr>
              <p:nvPr/>
            </p:nvSpPr>
            <p:spPr bwMode="auto">
              <a:xfrm flipH="1" flipV="1">
                <a:off x="1815" y="2647"/>
                <a:ext cx="1563" cy="3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9" name="Line 70"/>
              <p:cNvSpPr>
                <a:spLocks noChangeShapeType="1"/>
              </p:cNvSpPr>
              <p:nvPr/>
            </p:nvSpPr>
            <p:spPr bwMode="auto">
              <a:xfrm>
                <a:off x="1815" y="2647"/>
                <a:ext cx="994" cy="21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0" name="Line 71"/>
              <p:cNvSpPr>
                <a:spLocks noChangeShapeType="1"/>
              </p:cNvSpPr>
              <p:nvPr/>
            </p:nvSpPr>
            <p:spPr bwMode="auto">
              <a:xfrm flipV="1">
                <a:off x="2099" y="3403"/>
                <a:ext cx="710" cy="54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100" name="Object 72"/>
              <p:cNvGraphicFramePr>
                <a:graphicFrameLocks noChangeAspect="1"/>
              </p:cNvGraphicFramePr>
              <p:nvPr/>
            </p:nvGraphicFramePr>
            <p:xfrm>
              <a:off x="2893" y="2157"/>
              <a:ext cx="1048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80" name="公式" r:id="rId24" imgW="1536480" imgH="419040" progId="Equation.3">
                      <p:embed/>
                    </p:oleObj>
                  </mc:Choice>
                  <mc:Fallback>
                    <p:oleObj name="公式" r:id="rId24" imgW="1536480" imgH="419040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3" y="2157"/>
                            <a:ext cx="1048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971550" y="549275"/>
            <a:ext cx="3095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5720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tabLst>
                <a:tab pos="45720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tabLst>
                <a:tab pos="45720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tabLst>
                <a:tab pos="45720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tabLst>
                <a:tab pos="45720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buFontTx/>
              <a:buAutoNum type="ea1JpnKorPlain"/>
            </a:pPr>
            <a:r>
              <a:rPr lang="zh-CN" altLang="en-US" b="1"/>
              <a:t>、单色光波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900113" y="1268413"/>
            <a:ext cx="2879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■</a:t>
            </a:r>
            <a:r>
              <a:rPr lang="zh-CN" altLang="en-US" b="1"/>
              <a:t>波函数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900113" y="2060575"/>
            <a:ext cx="1228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电场</a:t>
            </a:r>
            <a:r>
              <a:rPr lang="zh-CN" altLang="en-US"/>
              <a:t> </a:t>
            </a:r>
          </a:p>
        </p:txBody>
      </p:sp>
      <p:sp>
        <p:nvSpPr>
          <p:cNvPr id="29705" name="Rectangle 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4630" name="Object 6"/>
          <p:cNvGraphicFramePr>
            <a:graphicFrameLocks noChangeAspect="1"/>
          </p:cNvGraphicFramePr>
          <p:nvPr/>
        </p:nvGraphicFramePr>
        <p:xfrm>
          <a:off x="2124075" y="2205038"/>
          <a:ext cx="3994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公式" r:id="rId3" imgW="3987720" imgH="457200" progId="Equation.3">
                  <p:embed/>
                </p:oleObj>
              </mc:Choice>
              <mc:Fallback>
                <p:oleObj name="公式" r:id="rId3" imgW="39877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05038"/>
                        <a:ext cx="39941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900113" y="2852738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磁场</a:t>
            </a:r>
            <a:r>
              <a:rPr lang="zh-CN" altLang="en-US"/>
              <a:t> </a:t>
            </a:r>
          </a:p>
        </p:txBody>
      </p:sp>
      <p:sp>
        <p:nvSpPr>
          <p:cNvPr id="29707" name="Rectangle 8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4633" name="Object 9"/>
          <p:cNvGraphicFramePr>
            <a:graphicFrameLocks noChangeAspect="1"/>
          </p:cNvGraphicFramePr>
          <p:nvPr/>
        </p:nvGraphicFramePr>
        <p:xfrm>
          <a:off x="2124075" y="2997200"/>
          <a:ext cx="39449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公式" r:id="rId5" imgW="3936960" imgH="457200" progId="Equation.3">
                  <p:embed/>
                </p:oleObj>
              </mc:Choice>
              <mc:Fallback>
                <p:oleObj name="公式" r:id="rId5" imgW="393696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997200"/>
                        <a:ext cx="39449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900113" y="3573463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■</a:t>
            </a:r>
            <a:r>
              <a:rPr lang="zh-CN" altLang="en-US" b="1"/>
              <a:t>特点：</a:t>
            </a:r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900113" y="4365625"/>
            <a:ext cx="2605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空间各点</a:t>
            </a:r>
            <a:r>
              <a:rPr lang="zh-CN" altLang="en-US"/>
              <a:t> </a:t>
            </a:r>
          </a:p>
        </p:txBody>
      </p:sp>
      <p:sp>
        <p:nvSpPr>
          <p:cNvPr id="29710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4637" name="Object 13"/>
          <p:cNvGraphicFramePr>
            <a:graphicFrameLocks noChangeAspect="1"/>
          </p:cNvGraphicFramePr>
          <p:nvPr/>
        </p:nvGraphicFramePr>
        <p:xfrm>
          <a:off x="3348038" y="4508500"/>
          <a:ext cx="97948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公式" r:id="rId7" imgW="965160" imgH="368280" progId="Equation.3">
                  <p:embed/>
                </p:oleObj>
              </mc:Choice>
              <mc:Fallback>
                <p:oleObj name="公式" r:id="rId7" imgW="965160" imgH="368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508500"/>
                        <a:ext cx="979487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Rectangle 14"/>
          <p:cNvSpPr>
            <a:spLocks noChangeArrowheads="1"/>
          </p:cNvSpPr>
          <p:nvPr/>
        </p:nvSpPr>
        <p:spPr bwMode="auto">
          <a:xfrm>
            <a:off x="3851275" y="4724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639" name="Rectangle 15"/>
          <p:cNvSpPr>
            <a:spLocks noChangeArrowheads="1"/>
          </p:cNvSpPr>
          <p:nvPr/>
        </p:nvSpPr>
        <p:spPr bwMode="auto">
          <a:xfrm>
            <a:off x="4284663" y="4365625"/>
            <a:ext cx="395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以单一频率</a:t>
            </a:r>
            <a:r>
              <a:rPr lang="el-GR" altLang="zh-CN" b="1">
                <a:latin typeface="宋体" charset="-122"/>
              </a:rPr>
              <a:t>ω</a:t>
            </a:r>
            <a:r>
              <a:rPr lang="zh-CN" altLang="en-US" b="1"/>
              <a:t>作简</a:t>
            </a:r>
            <a:endParaRPr lang="zh-CN" altLang="en-US"/>
          </a:p>
        </p:txBody>
      </p:sp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900113" y="5084763"/>
            <a:ext cx="2146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谐振动；</a:t>
            </a:r>
            <a:r>
              <a:rPr lang="zh-CN" altLang="en-US"/>
              <a:t> </a:t>
            </a:r>
          </a:p>
        </p:txBody>
      </p:sp>
      <p:sp>
        <p:nvSpPr>
          <p:cNvPr id="154641" name="Rectangle 17"/>
          <p:cNvSpPr>
            <a:spLocks noChangeArrowheads="1"/>
          </p:cNvSpPr>
          <p:nvPr/>
        </p:nvSpPr>
        <p:spPr bwMode="auto">
          <a:xfrm>
            <a:off x="900113" y="5805488"/>
            <a:ext cx="398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空间各点的振幅</a:t>
            </a:r>
            <a:r>
              <a:rPr lang="zh-CN" altLang="en-US"/>
              <a:t> </a:t>
            </a:r>
          </a:p>
        </p:txBody>
      </p:sp>
      <p:sp>
        <p:nvSpPr>
          <p:cNvPr id="29715" name="Rectangle 18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4643" name="Object 19"/>
          <p:cNvGraphicFramePr>
            <a:graphicFrameLocks noChangeAspect="1"/>
          </p:cNvGraphicFramePr>
          <p:nvPr/>
        </p:nvGraphicFramePr>
        <p:xfrm>
          <a:off x="4643438" y="5949950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公式" r:id="rId9" imgW="2286000" imgH="457200" progId="Equation.3">
                  <p:embed/>
                </p:oleObj>
              </mc:Choice>
              <mc:Fallback>
                <p:oleObj name="公式" r:id="rId9" imgW="22860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949950"/>
                        <a:ext cx="2286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645" name="Rectangle 21"/>
          <p:cNvSpPr>
            <a:spLocks noChangeArrowheads="1"/>
          </p:cNvSpPr>
          <p:nvPr/>
        </p:nvSpPr>
        <p:spPr bwMode="auto">
          <a:xfrm>
            <a:off x="6877050" y="5805488"/>
            <a:ext cx="1439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不随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/>
      <p:bldP spid="154627" grpId="0"/>
      <p:bldP spid="154628" grpId="0"/>
      <p:bldP spid="154631" grpId="0"/>
      <p:bldP spid="154634" grpId="0"/>
      <p:bldP spid="154635" grpId="0"/>
      <p:bldP spid="154639" grpId="0"/>
      <p:bldP spid="154640" grpId="0"/>
      <p:bldP spid="154641" grpId="0"/>
      <p:bldP spid="15464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971550" y="476250"/>
            <a:ext cx="74168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35000"/>
              </a:lnSpc>
            </a:pPr>
            <a:r>
              <a:rPr lang="zh-CN" altLang="en-US" b="1"/>
              <a:t>时间变化；形成一个稳定的振幅空间分布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971550" y="2133600"/>
            <a:ext cx="4899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初始的位相空间分布</a:t>
            </a:r>
            <a:r>
              <a:rPr lang="zh-CN" altLang="en-US"/>
              <a:t> 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5724525" y="2205038"/>
          <a:ext cx="7826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公式" r:id="rId3" imgW="787320" imgH="444240" progId="Equation.3">
                  <p:embed/>
                </p:oleObj>
              </mc:Choice>
              <mc:Fallback>
                <p:oleObj name="公式" r:id="rId3" imgW="78732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205038"/>
                        <a:ext cx="782638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6443663" y="2133600"/>
            <a:ext cx="1728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与时间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900113" y="2852738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无关</a:t>
            </a:r>
            <a:r>
              <a:rPr lang="en-US" altLang="zh-CN" b="1"/>
              <a:t>.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900113" y="3357563"/>
            <a:ext cx="7200900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lang="en-US" altLang="zh-CN" b="1"/>
              <a:t>▲</a:t>
            </a:r>
            <a:r>
              <a:rPr lang="zh-CN" altLang="en-US" b="1"/>
              <a:t>光波的波列在空间上无限延伸</a:t>
            </a:r>
            <a:r>
              <a:rPr lang="en-US" altLang="zh-CN" b="1"/>
              <a:t>,</a:t>
            </a:r>
            <a:r>
              <a:rPr lang="zh-CN" altLang="en-US" b="1"/>
              <a:t>光源发光时间无限长</a:t>
            </a:r>
            <a:r>
              <a:rPr lang="en-US" altLang="zh-CN" b="1"/>
              <a:t>.(</a:t>
            </a:r>
            <a:r>
              <a:rPr lang="zh-CN" altLang="en-US" b="1"/>
              <a:t>任何实际光源发光时间总是有限的</a:t>
            </a:r>
            <a:r>
              <a:rPr lang="en-US" altLang="zh-CN" b="1"/>
              <a:t>.</a:t>
            </a:r>
            <a:r>
              <a:rPr lang="zh-CN" altLang="en-US" b="1"/>
              <a:t>若波列的持续时间比扰动周期长得多</a:t>
            </a:r>
            <a:r>
              <a:rPr lang="en-US" altLang="zh-CN" b="1"/>
              <a:t>,</a:t>
            </a:r>
            <a:r>
              <a:rPr lang="zh-CN" altLang="en-US" b="1"/>
              <a:t>可近似为单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/>
      <p:bldP spid="155654" grpId="0"/>
      <p:bldP spid="155655" grpId="0"/>
      <p:bldP spid="1556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827088" y="404813"/>
            <a:ext cx="137795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b="1"/>
              <a:t>色波</a:t>
            </a:r>
            <a:r>
              <a:rPr lang="en-US" altLang="zh-CN" b="1"/>
              <a:t>.)</a:t>
            </a: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827088" y="1125538"/>
            <a:ext cx="7488237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b="1"/>
              <a:t>二、平面单色光波和球面单色光波的物理描述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827088" y="2852738"/>
            <a:ext cx="381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en-US" b="1"/>
              <a:t>■</a:t>
            </a:r>
            <a:r>
              <a:rPr lang="zh-CN" altLang="en-US" b="1"/>
              <a:t>平面单色光波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827088" y="3716338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电场</a:t>
            </a:r>
            <a:r>
              <a:rPr lang="zh-CN" altLang="en-US"/>
              <a:t> </a:t>
            </a:r>
          </a:p>
        </p:txBody>
      </p:sp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2124075" y="3573463"/>
          <a:ext cx="417036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公式" r:id="rId3" imgW="4165560" imgH="990360" progId="Equation.3">
                  <p:embed/>
                </p:oleObj>
              </mc:Choice>
              <mc:Fallback>
                <p:oleObj name="公式" r:id="rId3" imgW="4165560" imgH="990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573463"/>
                        <a:ext cx="4170363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827088" y="4797425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磁场</a:t>
            </a:r>
            <a:r>
              <a:rPr lang="zh-CN" altLang="en-US"/>
              <a:t> </a:t>
            </a:r>
          </a:p>
        </p:txBody>
      </p:sp>
      <p:graphicFrame>
        <p:nvGraphicFramePr>
          <p:cNvPr id="156682" name="Object 10"/>
          <p:cNvGraphicFramePr>
            <a:graphicFrameLocks noChangeAspect="1"/>
          </p:cNvGraphicFramePr>
          <p:nvPr/>
        </p:nvGraphicFramePr>
        <p:xfrm>
          <a:off x="2124075" y="4652963"/>
          <a:ext cx="42672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公式" r:id="rId5" imgW="4267080" imgH="990360" progId="Equation.3">
                  <p:embed/>
                </p:oleObj>
              </mc:Choice>
              <mc:Fallback>
                <p:oleObj name="公式" r:id="rId5" imgW="4267080" imgH="990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652963"/>
                        <a:ext cx="4267200" cy="985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827088" y="5734050"/>
            <a:ext cx="6861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性质：</a:t>
            </a:r>
            <a:r>
              <a:rPr lang="zh-CN" altLang="zh-CN" b="1"/>
              <a:t>▲</a:t>
            </a:r>
            <a:r>
              <a:rPr lang="zh-CN" altLang="en-US" b="1"/>
              <a:t>光波是横波</a:t>
            </a:r>
            <a:r>
              <a:rPr lang="en-US" altLang="zh-CN" b="1"/>
              <a:t>,</a:t>
            </a:r>
            <a:r>
              <a:rPr lang="zh-CN" altLang="en-US" b="1"/>
              <a:t>两个偏振度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/>
      <p:bldP spid="156675" grpId="0"/>
      <p:bldP spid="156676" grpId="0"/>
      <p:bldP spid="156677" grpId="0"/>
      <p:bldP spid="156680" grpId="0"/>
      <p:bldP spid="15668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 descr="电磁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238" y="404813"/>
            <a:ext cx="10585451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213100"/>
            <a:ext cx="6913562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900113" y="620713"/>
            <a:ext cx="769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若</a:t>
            </a:r>
            <a:r>
              <a:rPr lang="zh-CN" altLang="en-US"/>
              <a:t> </a:t>
            </a:r>
          </a:p>
        </p:txBody>
      </p:sp>
      <p:sp>
        <p:nvSpPr>
          <p:cNvPr id="32783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1476375" y="765175"/>
          <a:ext cx="3476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公式" r:id="rId3" imgW="342720" imgH="355320" progId="Equation.3">
                  <p:embed/>
                </p:oleObj>
              </mc:Choice>
              <mc:Fallback>
                <p:oleObj name="公式" r:id="rId3" imgW="34272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765175"/>
                        <a:ext cx="347663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1763713" y="620713"/>
            <a:ext cx="650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与入射面即不平行</a:t>
            </a:r>
            <a:r>
              <a:rPr lang="en-US" altLang="zh-CN" b="1"/>
              <a:t>,</a:t>
            </a:r>
            <a:r>
              <a:rPr lang="zh-CN" altLang="en-US" b="1"/>
              <a:t>也不垂直</a:t>
            </a:r>
            <a:r>
              <a:rPr lang="en-US" altLang="zh-CN" b="1"/>
              <a:t>,</a:t>
            </a:r>
            <a:r>
              <a:rPr lang="zh-CN" altLang="en-US" b="1"/>
              <a:t>则</a:t>
            </a:r>
            <a:r>
              <a:rPr lang="zh-CN" altLang="en-US"/>
              <a:t> </a:t>
            </a:r>
          </a:p>
        </p:txBody>
      </p:sp>
      <p:sp>
        <p:nvSpPr>
          <p:cNvPr id="32785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8727" name="Object 7"/>
          <p:cNvGraphicFramePr>
            <a:graphicFrameLocks noChangeAspect="1"/>
          </p:cNvGraphicFramePr>
          <p:nvPr/>
        </p:nvGraphicFramePr>
        <p:xfrm>
          <a:off x="971550" y="1484313"/>
          <a:ext cx="20415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公式" r:id="rId5" imgW="2222280" imgH="457200" progId="Equation.3">
                  <p:embed/>
                </p:oleObj>
              </mc:Choice>
              <mc:Fallback>
                <p:oleObj name="公式" r:id="rId5" imgW="222228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20415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2916238" y="1341438"/>
            <a:ext cx="1228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其中</a:t>
            </a:r>
            <a:r>
              <a:rPr lang="zh-CN" altLang="en-US"/>
              <a:t> </a:t>
            </a:r>
          </a:p>
        </p:txBody>
      </p:sp>
      <p:sp>
        <p:nvSpPr>
          <p:cNvPr id="32787" name="Rectangle 9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8730" name="Object 10"/>
          <p:cNvGraphicFramePr>
            <a:graphicFrameLocks noChangeAspect="1"/>
          </p:cNvGraphicFramePr>
          <p:nvPr/>
        </p:nvGraphicFramePr>
        <p:xfrm>
          <a:off x="3924300" y="1484313"/>
          <a:ext cx="53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公式" r:id="rId7" imgW="533160" imgH="457200" progId="Equation.3">
                  <p:embed/>
                </p:oleObj>
              </mc:Choice>
              <mc:Fallback>
                <p:oleObj name="公式" r:id="rId7" imgW="53316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484313"/>
                        <a:ext cx="533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1" name="Rectangle 11"/>
          <p:cNvSpPr>
            <a:spLocks noChangeArrowheads="1"/>
          </p:cNvSpPr>
          <p:nvPr/>
        </p:nvSpPr>
        <p:spPr bwMode="auto">
          <a:xfrm>
            <a:off x="4356100" y="1341438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表示</a:t>
            </a:r>
            <a:r>
              <a:rPr lang="zh-CN" altLang="en-US"/>
              <a:t> </a:t>
            </a:r>
          </a:p>
        </p:txBody>
      </p:sp>
      <p:graphicFrame>
        <p:nvGraphicFramePr>
          <p:cNvPr id="158732" name="Object 12"/>
          <p:cNvGraphicFramePr>
            <a:graphicFrameLocks noChangeAspect="1"/>
          </p:cNvGraphicFramePr>
          <p:nvPr/>
        </p:nvGraphicFramePr>
        <p:xfrm>
          <a:off x="5435600" y="1484313"/>
          <a:ext cx="34766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公式" r:id="rId9" imgW="342720" imgH="355320" progId="Equation.3">
                  <p:embed/>
                </p:oleObj>
              </mc:Choice>
              <mc:Fallback>
                <p:oleObj name="公式" r:id="rId9" imgW="342720" imgH="355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484313"/>
                        <a:ext cx="347663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3" name="Rectangle 13"/>
          <p:cNvSpPr>
            <a:spLocks noChangeArrowheads="1"/>
          </p:cNvSpPr>
          <p:nvPr/>
        </p:nvSpPr>
        <p:spPr bwMode="auto">
          <a:xfrm>
            <a:off x="5724525" y="1341438"/>
            <a:ext cx="2663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平行入射面</a:t>
            </a:r>
          </a:p>
        </p:txBody>
      </p:sp>
      <p:sp>
        <p:nvSpPr>
          <p:cNvPr id="158734" name="Rectangle 14"/>
          <p:cNvSpPr>
            <a:spLocks noChangeArrowheads="1"/>
          </p:cNvSpPr>
          <p:nvPr/>
        </p:nvSpPr>
        <p:spPr bwMode="auto">
          <a:xfrm>
            <a:off x="827088" y="2060575"/>
            <a:ext cx="226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分量；而</a:t>
            </a:r>
            <a:r>
              <a:rPr lang="zh-CN" altLang="en-US"/>
              <a:t>  </a:t>
            </a:r>
          </a:p>
        </p:txBody>
      </p:sp>
      <p:graphicFrame>
        <p:nvGraphicFramePr>
          <p:cNvPr id="158735" name="Object 15"/>
          <p:cNvGraphicFramePr>
            <a:graphicFrameLocks noChangeAspect="1"/>
          </p:cNvGraphicFramePr>
          <p:nvPr/>
        </p:nvGraphicFramePr>
        <p:xfrm>
          <a:off x="2771775" y="2205038"/>
          <a:ext cx="5127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公式" r:id="rId11" imgW="507960" imgH="457200" progId="Equation.3">
                  <p:embed/>
                </p:oleObj>
              </mc:Choice>
              <mc:Fallback>
                <p:oleObj name="公式" r:id="rId11" imgW="50796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205038"/>
                        <a:ext cx="5127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6" name="Rectangle 16"/>
          <p:cNvSpPr>
            <a:spLocks noChangeArrowheads="1"/>
          </p:cNvSpPr>
          <p:nvPr/>
        </p:nvSpPr>
        <p:spPr bwMode="auto">
          <a:xfrm>
            <a:off x="3203575" y="2060575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表示</a:t>
            </a:r>
            <a:r>
              <a:rPr lang="zh-CN" altLang="en-US"/>
              <a:t> </a:t>
            </a:r>
          </a:p>
        </p:txBody>
      </p:sp>
      <p:graphicFrame>
        <p:nvGraphicFramePr>
          <p:cNvPr id="158737" name="Object 17"/>
          <p:cNvGraphicFramePr>
            <a:graphicFrameLocks noChangeAspect="1"/>
          </p:cNvGraphicFramePr>
          <p:nvPr/>
        </p:nvGraphicFramePr>
        <p:xfrm>
          <a:off x="4284663" y="2205038"/>
          <a:ext cx="3476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公式" r:id="rId13" imgW="342720" imgH="355320" progId="Equation.3">
                  <p:embed/>
                </p:oleObj>
              </mc:Choice>
              <mc:Fallback>
                <p:oleObj name="公式" r:id="rId13" imgW="342720" imgH="3553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205038"/>
                        <a:ext cx="347662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8" name="Rectangle 18"/>
          <p:cNvSpPr>
            <a:spLocks noChangeArrowheads="1"/>
          </p:cNvSpPr>
          <p:nvPr/>
        </p:nvSpPr>
        <p:spPr bwMode="auto">
          <a:xfrm>
            <a:off x="4500563" y="2060575"/>
            <a:ext cx="351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垂直入射面分量</a:t>
            </a:r>
            <a:r>
              <a:rPr lang="en-US" altLang="zh-CN" b="1"/>
              <a:t>.</a:t>
            </a:r>
          </a:p>
        </p:txBody>
      </p:sp>
      <p:sp>
        <p:nvSpPr>
          <p:cNvPr id="158739" name="Rectangle 19"/>
          <p:cNvSpPr>
            <a:spLocks noChangeArrowheads="1"/>
          </p:cNvSpPr>
          <p:nvPr/>
        </p:nvSpPr>
        <p:spPr bwMode="auto">
          <a:xfrm>
            <a:off x="827088" y="2781300"/>
            <a:ext cx="769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 b="1"/>
              <a:t>▲</a:t>
            </a:r>
            <a:r>
              <a:rPr lang="en-US" altLang="zh-CN"/>
              <a:t> </a:t>
            </a:r>
          </a:p>
        </p:txBody>
      </p:sp>
      <p:sp>
        <p:nvSpPr>
          <p:cNvPr id="32794" name="Rectangle 20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8741" name="Object 21"/>
          <p:cNvGraphicFramePr>
            <a:graphicFrameLocks noChangeAspect="1"/>
          </p:cNvGraphicFramePr>
          <p:nvPr/>
        </p:nvGraphicFramePr>
        <p:xfrm>
          <a:off x="1331913" y="2924175"/>
          <a:ext cx="23193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公式" r:id="rId15" imgW="2323800" imgH="482400" progId="Equation.3">
                  <p:embed/>
                </p:oleObj>
              </mc:Choice>
              <mc:Fallback>
                <p:oleObj name="公式" r:id="rId15" imgW="2323800" imgH="482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924175"/>
                        <a:ext cx="2319337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2" name="Rectangle 22"/>
          <p:cNvSpPr>
            <a:spLocks noChangeArrowheads="1"/>
          </p:cNvSpPr>
          <p:nvPr/>
        </p:nvSpPr>
        <p:spPr bwMode="auto">
          <a:xfrm>
            <a:off x="3563938" y="2781300"/>
            <a:ext cx="19923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(</a:t>
            </a:r>
            <a:r>
              <a:rPr lang="zh-CN" altLang="en-US" b="1"/>
              <a:t>介质中</a:t>
            </a:r>
            <a:r>
              <a:rPr lang="en-US" altLang="zh-CN" b="1"/>
              <a:t>)</a:t>
            </a:r>
            <a:r>
              <a:rPr lang="en-US" altLang="zh-CN"/>
              <a:t> </a:t>
            </a:r>
          </a:p>
        </p:txBody>
      </p:sp>
      <p:sp>
        <p:nvSpPr>
          <p:cNvPr id="32796" name="Rectangle 23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8744" name="Object 24"/>
          <p:cNvGraphicFramePr>
            <a:graphicFrameLocks noChangeAspect="1"/>
          </p:cNvGraphicFramePr>
          <p:nvPr/>
        </p:nvGraphicFramePr>
        <p:xfrm>
          <a:off x="5292725" y="2924175"/>
          <a:ext cx="1427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公式" r:id="rId17" imgW="1422360" imgH="457200" progId="Equation.3">
                  <p:embed/>
                </p:oleObj>
              </mc:Choice>
              <mc:Fallback>
                <p:oleObj name="公式" r:id="rId17" imgW="1422360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924175"/>
                        <a:ext cx="14271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5" name="Rectangle 25"/>
          <p:cNvSpPr>
            <a:spLocks noChangeArrowheads="1"/>
          </p:cNvSpPr>
          <p:nvPr/>
        </p:nvSpPr>
        <p:spPr bwMode="auto">
          <a:xfrm>
            <a:off x="6588125" y="2781300"/>
            <a:ext cx="1992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(</a:t>
            </a:r>
            <a:r>
              <a:rPr lang="zh-CN" altLang="en-US" b="1"/>
              <a:t>真空中</a:t>
            </a:r>
            <a:r>
              <a:rPr lang="en-US" altLang="zh-CN" b="1"/>
              <a:t>)</a:t>
            </a:r>
            <a:r>
              <a:rPr lang="en-US" altLang="zh-CN"/>
              <a:t> </a:t>
            </a:r>
          </a:p>
        </p:txBody>
      </p:sp>
      <p:sp>
        <p:nvSpPr>
          <p:cNvPr id="158746" name="Rectangle 26"/>
          <p:cNvSpPr>
            <a:spLocks noChangeArrowheads="1"/>
          </p:cNvSpPr>
          <p:nvPr/>
        </p:nvSpPr>
        <p:spPr bwMode="auto">
          <a:xfrm>
            <a:off x="827088" y="3500438"/>
            <a:ext cx="769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 b="1"/>
              <a:t>▲</a:t>
            </a:r>
            <a:r>
              <a:rPr lang="en-US" altLang="zh-CN"/>
              <a:t> </a:t>
            </a:r>
          </a:p>
        </p:txBody>
      </p:sp>
      <p:sp>
        <p:nvSpPr>
          <p:cNvPr id="32799" name="Rectangle 2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8748" name="Object 28"/>
          <p:cNvGraphicFramePr>
            <a:graphicFrameLocks noChangeAspect="1"/>
          </p:cNvGraphicFramePr>
          <p:nvPr/>
        </p:nvGraphicFramePr>
        <p:xfrm>
          <a:off x="1476375" y="3573463"/>
          <a:ext cx="14541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公式" r:id="rId19" imgW="1447560" imgH="457200" progId="Equation.3">
                  <p:embed/>
                </p:oleObj>
              </mc:Choice>
              <mc:Fallback>
                <p:oleObj name="公式" r:id="rId19" imgW="1447560" imgH="457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73463"/>
                        <a:ext cx="145415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9" name="Rectangle 29"/>
          <p:cNvSpPr>
            <a:spLocks noChangeArrowheads="1"/>
          </p:cNvSpPr>
          <p:nvPr/>
        </p:nvSpPr>
        <p:spPr bwMode="auto">
          <a:xfrm>
            <a:off x="3995738" y="3573463"/>
            <a:ext cx="180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同位相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158750" name="Rectangle 30"/>
          <p:cNvSpPr>
            <a:spLocks noChangeArrowheads="1"/>
          </p:cNvSpPr>
          <p:nvPr/>
        </p:nvSpPr>
        <p:spPr bwMode="auto">
          <a:xfrm>
            <a:off x="827088" y="4221163"/>
            <a:ext cx="2303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en-US" b="1"/>
              <a:t>■</a:t>
            </a:r>
            <a:r>
              <a:rPr lang="zh-CN" altLang="en-US" b="1"/>
              <a:t>光矢量</a:t>
            </a:r>
          </a:p>
        </p:txBody>
      </p:sp>
      <p:sp>
        <p:nvSpPr>
          <p:cNvPr id="158751" name="Rectangle 31"/>
          <p:cNvSpPr>
            <a:spLocks noChangeArrowheads="1"/>
          </p:cNvSpPr>
          <p:nvPr/>
        </p:nvSpPr>
        <p:spPr bwMode="auto">
          <a:xfrm>
            <a:off x="827088" y="4941888"/>
            <a:ext cx="424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光矢量</a:t>
            </a:r>
            <a:r>
              <a:rPr lang="en-US" altLang="zh-CN" b="1"/>
              <a:t>: </a:t>
            </a:r>
            <a:r>
              <a:rPr lang="zh-CN" altLang="en-US" b="1"/>
              <a:t>电场矢量</a:t>
            </a:r>
            <a:r>
              <a:rPr lang="zh-CN" altLang="en-US"/>
              <a:t> </a:t>
            </a:r>
          </a:p>
        </p:txBody>
      </p:sp>
      <p:graphicFrame>
        <p:nvGraphicFramePr>
          <p:cNvPr id="158752" name="Object 32"/>
          <p:cNvGraphicFramePr>
            <a:graphicFrameLocks noChangeAspect="1"/>
          </p:cNvGraphicFramePr>
          <p:nvPr/>
        </p:nvGraphicFramePr>
        <p:xfrm>
          <a:off x="4932363" y="5084763"/>
          <a:ext cx="42545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公式" r:id="rId21" imgW="419040" imgH="368280" progId="Equation.3">
                  <p:embed/>
                </p:oleObj>
              </mc:Choice>
              <mc:Fallback>
                <p:oleObj name="公式" r:id="rId21" imgW="419040" imgH="3682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084763"/>
                        <a:ext cx="425450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3" name="Object 33"/>
          <p:cNvGraphicFramePr>
            <a:graphicFrameLocks noChangeAspect="1"/>
          </p:cNvGraphicFramePr>
          <p:nvPr/>
        </p:nvGraphicFramePr>
        <p:xfrm>
          <a:off x="1258888" y="5589588"/>
          <a:ext cx="4195762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公式" r:id="rId23" imgW="4190760" imgH="990360" progId="Equation.3">
                  <p:embed/>
                </p:oleObj>
              </mc:Choice>
              <mc:Fallback>
                <p:oleObj name="公式" r:id="rId23" imgW="4190760" imgH="9903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589588"/>
                        <a:ext cx="4195762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4" name="Object 34"/>
          <p:cNvGraphicFramePr>
            <a:graphicFrameLocks noChangeAspect="1"/>
          </p:cNvGraphicFramePr>
          <p:nvPr/>
        </p:nvGraphicFramePr>
        <p:xfrm>
          <a:off x="2987675" y="3644900"/>
          <a:ext cx="10795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公式" r:id="rId25" imgW="965160" imgH="406080" progId="Equation.3">
                  <p:embed/>
                </p:oleObj>
              </mc:Choice>
              <mc:Fallback>
                <p:oleObj name="公式" r:id="rId25" imgW="965160" imgH="4060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644900"/>
                        <a:ext cx="10795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/>
      <p:bldP spid="158725" grpId="0"/>
      <p:bldP spid="158728" grpId="0"/>
      <p:bldP spid="158731" grpId="0"/>
      <p:bldP spid="158733" grpId="0"/>
      <p:bldP spid="158734" grpId="0"/>
      <p:bldP spid="158736" grpId="0"/>
      <p:bldP spid="158738" grpId="0"/>
      <p:bldP spid="158739" grpId="0"/>
      <p:bldP spid="158742" grpId="0"/>
      <p:bldP spid="158745" grpId="0"/>
      <p:bldP spid="158746" grpId="0"/>
      <p:bldP spid="158749" grpId="0"/>
      <p:bldP spid="15875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1"/>
          <p:cNvSpPr txBox="1">
            <a:spLocks noChangeArrowheads="1"/>
          </p:cNvSpPr>
          <p:nvPr/>
        </p:nvSpPr>
        <p:spPr bwMode="auto">
          <a:xfrm>
            <a:off x="971550" y="620713"/>
            <a:ext cx="16557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作业</a:t>
            </a:r>
            <a:r>
              <a:rPr lang="en-US" altLang="zh-CN" b="1"/>
              <a:t>:</a:t>
            </a:r>
          </a:p>
        </p:txBody>
      </p:sp>
      <p:sp>
        <p:nvSpPr>
          <p:cNvPr id="49155" name="Rectangle 13"/>
          <p:cNvSpPr>
            <a:spLocks noChangeArrowheads="1"/>
          </p:cNvSpPr>
          <p:nvPr/>
        </p:nvSpPr>
        <p:spPr bwMode="auto">
          <a:xfrm>
            <a:off x="1076325" y="47831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 sz="2000" b="1"/>
          </a:p>
        </p:txBody>
      </p:sp>
      <p:sp>
        <p:nvSpPr>
          <p:cNvPr id="49156" name="Rectangle 15"/>
          <p:cNvSpPr>
            <a:spLocks noChangeArrowheads="1"/>
          </p:cNvSpPr>
          <p:nvPr/>
        </p:nvSpPr>
        <p:spPr bwMode="auto">
          <a:xfrm>
            <a:off x="971550" y="1268413"/>
            <a:ext cx="7343775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b="1"/>
              <a:t>1.</a:t>
            </a:r>
            <a:r>
              <a:rPr lang="zh-CN" altLang="en-US" b="1"/>
              <a:t>屏幕放在距物</a:t>
            </a:r>
            <a:r>
              <a:rPr lang="en-US" altLang="zh-CN" b="1"/>
              <a:t>100cm</a:t>
            </a:r>
            <a:r>
              <a:rPr lang="zh-CN" altLang="en-US" b="1"/>
              <a:t>远处</a:t>
            </a:r>
            <a:r>
              <a:rPr lang="en-US" altLang="zh-CN" b="1"/>
              <a:t>,</a:t>
            </a:r>
            <a:r>
              <a:rPr lang="zh-CN" altLang="en-US" b="1"/>
              <a:t>二者之间放一凸透镜</a:t>
            </a:r>
            <a:r>
              <a:rPr lang="en-US" altLang="zh-CN" b="1"/>
              <a:t>.</a:t>
            </a:r>
            <a:r>
              <a:rPr lang="zh-CN" altLang="en-US" b="1"/>
              <a:t>当前后移动透镜时</a:t>
            </a:r>
            <a:r>
              <a:rPr lang="en-US" altLang="zh-CN" b="1"/>
              <a:t>,</a:t>
            </a:r>
            <a:r>
              <a:rPr lang="zh-CN" altLang="en-US" b="1"/>
              <a:t>我们发现透镜有两个位置可以使物成像在屏幕上</a:t>
            </a:r>
            <a:r>
              <a:rPr lang="en-US" altLang="zh-CN" b="1"/>
              <a:t>.</a:t>
            </a:r>
            <a:r>
              <a:rPr lang="zh-CN" altLang="en-US" b="1"/>
              <a:t>测得这两个位置之间的距离为</a:t>
            </a:r>
            <a:r>
              <a:rPr lang="en-US" altLang="zh-CN" b="1"/>
              <a:t>20.0cm,</a:t>
            </a:r>
            <a:r>
              <a:rPr lang="zh-CN" altLang="en-US" b="1"/>
              <a:t>求</a:t>
            </a:r>
          </a:p>
          <a:p>
            <a:pPr algn="just" eaLnBrk="1" hangingPunct="1">
              <a:lnSpc>
                <a:spcPct val="130000"/>
              </a:lnSpc>
            </a:pPr>
            <a:endParaRPr lang="en-US" altLang="zh-CN" b="1"/>
          </a:p>
        </p:txBody>
      </p:sp>
      <p:sp>
        <p:nvSpPr>
          <p:cNvPr id="49157" name="Rectangle 16"/>
          <p:cNvSpPr>
            <a:spLocks noChangeArrowheads="1"/>
          </p:cNvSpPr>
          <p:nvPr/>
        </p:nvSpPr>
        <p:spPr bwMode="auto">
          <a:xfrm>
            <a:off x="971550" y="4868863"/>
            <a:ext cx="7272338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35000"/>
              </a:lnSpc>
            </a:pPr>
            <a:r>
              <a:rPr lang="en-US" altLang="zh-CN" b="1"/>
              <a:t>(1)</a:t>
            </a:r>
            <a:r>
              <a:rPr lang="zh-CN" altLang="en-US" b="1"/>
              <a:t>这两个位置到屏幕的距离和透镜的焦距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Text Box 5"/>
          <p:cNvSpPr txBox="1">
            <a:spLocks noChangeArrowheads="1"/>
          </p:cNvSpPr>
          <p:nvPr/>
        </p:nvSpPr>
        <p:spPr bwMode="auto">
          <a:xfrm>
            <a:off x="971550" y="476250"/>
            <a:ext cx="72009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zh-CN" b="1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971550" y="1341438"/>
            <a:ext cx="295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2.</a:t>
            </a:r>
            <a:r>
              <a:rPr lang="zh-CN" altLang="en-US" b="1"/>
              <a:t>如图所示，</a:t>
            </a:r>
          </a:p>
        </p:txBody>
      </p:sp>
      <p:graphicFrame>
        <p:nvGraphicFramePr>
          <p:cNvPr id="33794" name="Object 8"/>
          <p:cNvGraphicFramePr>
            <a:graphicFrameLocks noChangeAspect="1"/>
          </p:cNvGraphicFramePr>
          <p:nvPr/>
        </p:nvGraphicFramePr>
        <p:xfrm>
          <a:off x="3492500" y="1412875"/>
          <a:ext cx="10366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公式" r:id="rId3" imgW="939600" imgH="457200" progId="Equation.3">
                  <p:embed/>
                </p:oleObj>
              </mc:Choice>
              <mc:Fallback>
                <p:oleObj name="公式" r:id="rId3" imgW="9396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412875"/>
                        <a:ext cx="10366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971550" y="2060575"/>
            <a:ext cx="7164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凹透镜，前放一小物</a:t>
            </a:r>
            <a:r>
              <a:rPr lang="en-US" altLang="zh-CN" b="1"/>
              <a:t>.</a:t>
            </a:r>
            <a:r>
              <a:rPr lang="zh-CN" altLang="en-US" b="1"/>
              <a:t>移动屏幕到</a:t>
            </a:r>
          </a:p>
        </p:txBody>
      </p:sp>
      <p:sp>
        <p:nvSpPr>
          <p:cNvPr id="33803" name="Rectangle 10"/>
          <p:cNvSpPr>
            <a:spLocks noChangeArrowheads="1"/>
          </p:cNvSpPr>
          <p:nvPr/>
        </p:nvSpPr>
        <p:spPr bwMode="auto">
          <a:xfrm>
            <a:off x="4427538" y="1341438"/>
            <a:ext cx="360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分别为凸透镜和</a:t>
            </a:r>
          </a:p>
        </p:txBody>
      </p:sp>
      <p:graphicFrame>
        <p:nvGraphicFramePr>
          <p:cNvPr id="33795" name="Object 11"/>
          <p:cNvGraphicFramePr>
            <a:graphicFrameLocks noChangeAspect="1"/>
          </p:cNvGraphicFramePr>
          <p:nvPr/>
        </p:nvGraphicFramePr>
        <p:xfrm>
          <a:off x="7667625" y="2133600"/>
          <a:ext cx="447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公式" r:id="rId5" imgW="406080" imgH="457200" progId="Equation.3">
                  <p:embed/>
                </p:oleObj>
              </mc:Choice>
              <mc:Fallback>
                <p:oleObj name="公式" r:id="rId5" imgW="40608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133600"/>
                        <a:ext cx="4476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971550" y="2781300"/>
            <a:ext cx="2376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后</a:t>
            </a:r>
            <a:r>
              <a:rPr lang="en-US" altLang="zh-CN" b="1"/>
              <a:t>20cm</a:t>
            </a:r>
            <a:r>
              <a:rPr lang="zh-CN" altLang="en-US" b="1"/>
              <a:t>的</a:t>
            </a:r>
          </a:p>
        </p:txBody>
      </p:sp>
      <p:graphicFrame>
        <p:nvGraphicFramePr>
          <p:cNvPr id="33796" name="Object 13"/>
          <p:cNvGraphicFramePr>
            <a:graphicFrameLocks noChangeAspect="1"/>
          </p:cNvGraphicFramePr>
          <p:nvPr/>
        </p:nvGraphicFramePr>
        <p:xfrm>
          <a:off x="3203575" y="2852738"/>
          <a:ext cx="349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公式" r:id="rId7" imgW="317160" imgH="457200" progId="Equation.3">
                  <p:embed/>
                </p:oleObj>
              </mc:Choice>
              <mc:Fallback>
                <p:oleObj name="公式" r:id="rId7" imgW="31716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852738"/>
                        <a:ext cx="3492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Rectangle 14"/>
          <p:cNvSpPr>
            <a:spLocks noChangeArrowheads="1"/>
          </p:cNvSpPr>
          <p:nvPr/>
        </p:nvSpPr>
        <p:spPr bwMode="auto">
          <a:xfrm>
            <a:off x="3419475" y="2781300"/>
            <a:ext cx="2146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处接到像</a:t>
            </a:r>
            <a:r>
              <a:rPr lang="en-US" altLang="zh-CN" b="1"/>
              <a:t>.</a:t>
            </a:r>
          </a:p>
        </p:txBody>
      </p:sp>
      <p:sp>
        <p:nvSpPr>
          <p:cNvPr id="33806" name="Rectangle 15"/>
          <p:cNvSpPr>
            <a:spLocks noChangeArrowheads="1"/>
          </p:cNvSpPr>
          <p:nvPr/>
        </p:nvSpPr>
        <p:spPr bwMode="auto">
          <a:xfrm>
            <a:off x="5219700" y="2781300"/>
            <a:ext cx="2808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现将凹透镜</a:t>
            </a:r>
          </a:p>
        </p:txBody>
      </p:sp>
      <p:graphicFrame>
        <p:nvGraphicFramePr>
          <p:cNvPr id="33797" name="Object 16"/>
          <p:cNvGraphicFramePr>
            <a:graphicFrameLocks noChangeAspect="1"/>
          </p:cNvGraphicFramePr>
          <p:nvPr/>
        </p:nvGraphicFramePr>
        <p:xfrm>
          <a:off x="7740650" y="2852738"/>
          <a:ext cx="447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公式" r:id="rId9" imgW="406080" imgH="457200" progId="Equation.3">
                  <p:embed/>
                </p:oleObj>
              </mc:Choice>
              <mc:Fallback>
                <p:oleObj name="公式" r:id="rId9" imgW="40608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2852738"/>
                        <a:ext cx="4476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Rectangle 17"/>
          <p:cNvSpPr>
            <a:spLocks noChangeArrowheads="1"/>
          </p:cNvSpPr>
          <p:nvPr/>
        </p:nvSpPr>
        <p:spPr bwMode="auto">
          <a:xfrm>
            <a:off x="900113" y="549275"/>
            <a:ext cx="49847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/>
              <a:t>(2)</a:t>
            </a:r>
            <a:r>
              <a:rPr lang="zh-CN" altLang="en-US" b="1"/>
              <a:t>两个像的横向放大率</a:t>
            </a:r>
            <a:r>
              <a:rPr lang="en-US" altLang="zh-CN" b="1"/>
              <a:t>.</a:t>
            </a:r>
          </a:p>
        </p:txBody>
      </p:sp>
      <p:sp>
        <p:nvSpPr>
          <p:cNvPr id="33808" name="Rectangle 18"/>
          <p:cNvSpPr>
            <a:spLocks noChangeArrowheads="1"/>
          </p:cNvSpPr>
          <p:nvPr/>
        </p:nvSpPr>
        <p:spPr bwMode="auto">
          <a:xfrm>
            <a:off x="900113" y="3500438"/>
            <a:ext cx="489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撇去，将屏移前</a:t>
            </a:r>
            <a:r>
              <a:rPr lang="en-US" altLang="zh-CN" b="1"/>
              <a:t>5cm</a:t>
            </a:r>
            <a:r>
              <a:rPr lang="zh-CN" altLang="en-US" b="1"/>
              <a:t>至</a:t>
            </a:r>
          </a:p>
        </p:txBody>
      </p:sp>
      <p:graphicFrame>
        <p:nvGraphicFramePr>
          <p:cNvPr id="33798" name="Object 19"/>
          <p:cNvGraphicFramePr>
            <a:graphicFrameLocks noChangeAspect="1"/>
          </p:cNvGraphicFramePr>
          <p:nvPr/>
        </p:nvGraphicFramePr>
        <p:xfrm>
          <a:off x="5580063" y="3573463"/>
          <a:ext cx="377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公式" r:id="rId11" imgW="342720" imgH="457200" progId="Equation.3">
                  <p:embed/>
                </p:oleObj>
              </mc:Choice>
              <mc:Fallback>
                <p:oleObj name="公式" r:id="rId11" imgW="34272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573463"/>
                        <a:ext cx="377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" name="Rectangle 20"/>
          <p:cNvSpPr>
            <a:spLocks noChangeArrowheads="1"/>
          </p:cNvSpPr>
          <p:nvPr/>
        </p:nvSpPr>
        <p:spPr bwMode="auto">
          <a:xfrm>
            <a:off x="5867400" y="3500438"/>
            <a:ext cx="1296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处，</a:t>
            </a:r>
          </a:p>
        </p:txBody>
      </p:sp>
      <p:sp>
        <p:nvSpPr>
          <p:cNvPr id="33810" name="Rectangle 21"/>
          <p:cNvSpPr>
            <a:spLocks noChangeArrowheads="1"/>
          </p:cNvSpPr>
          <p:nvPr/>
        </p:nvSpPr>
        <p:spPr bwMode="auto">
          <a:xfrm>
            <a:off x="6516688" y="3429000"/>
            <a:ext cx="1871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重新接</a:t>
            </a:r>
          </a:p>
        </p:txBody>
      </p:sp>
      <p:sp>
        <p:nvSpPr>
          <p:cNvPr id="33811" name="Rectangle 22"/>
          <p:cNvSpPr>
            <a:spLocks noChangeArrowheads="1"/>
          </p:cNvSpPr>
          <p:nvPr/>
        </p:nvSpPr>
        <p:spPr bwMode="auto">
          <a:xfrm>
            <a:off x="971550" y="4221163"/>
            <a:ext cx="360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收到像</a:t>
            </a:r>
            <a:r>
              <a:rPr lang="en-US" altLang="zh-CN" b="1"/>
              <a:t>.</a:t>
            </a:r>
            <a:r>
              <a:rPr lang="zh-CN" altLang="en-US" b="1"/>
              <a:t>求凹透镜</a:t>
            </a:r>
          </a:p>
        </p:txBody>
      </p:sp>
      <p:graphicFrame>
        <p:nvGraphicFramePr>
          <p:cNvPr id="33799" name="Object 23"/>
          <p:cNvGraphicFramePr>
            <a:graphicFrameLocks noChangeAspect="1"/>
          </p:cNvGraphicFramePr>
          <p:nvPr/>
        </p:nvGraphicFramePr>
        <p:xfrm>
          <a:off x="4500563" y="4292600"/>
          <a:ext cx="447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公式" r:id="rId13" imgW="406080" imgH="457200" progId="Equation.3">
                  <p:embed/>
                </p:oleObj>
              </mc:Choice>
              <mc:Fallback>
                <p:oleObj name="公式" r:id="rId13" imgW="40608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292600"/>
                        <a:ext cx="4476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2" name="Rectangle 24"/>
          <p:cNvSpPr>
            <a:spLocks noChangeArrowheads="1"/>
          </p:cNvSpPr>
          <p:nvPr/>
        </p:nvSpPr>
        <p:spPr bwMode="auto">
          <a:xfrm>
            <a:off x="4857750" y="4221163"/>
            <a:ext cx="1687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的焦距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22" name="Group 35"/>
          <p:cNvGrpSpPr>
            <a:grpSpLocks/>
          </p:cNvGrpSpPr>
          <p:nvPr/>
        </p:nvGrpSpPr>
        <p:grpSpPr bwMode="auto">
          <a:xfrm>
            <a:off x="1187450" y="1268413"/>
            <a:ext cx="6553200" cy="3978275"/>
            <a:chOff x="748" y="1207"/>
            <a:chExt cx="4128" cy="2506"/>
          </a:xfrm>
        </p:grpSpPr>
        <p:sp>
          <p:nvSpPr>
            <p:cNvPr id="34823" name="Line 4"/>
            <p:cNvSpPr>
              <a:spLocks noChangeShapeType="1"/>
            </p:cNvSpPr>
            <p:nvPr/>
          </p:nvSpPr>
          <p:spPr bwMode="auto">
            <a:xfrm>
              <a:off x="748" y="2160"/>
              <a:ext cx="4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1927" y="1480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>
              <a:off x="2290" y="1525"/>
              <a:ext cx="0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3742" y="1661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4195" y="1661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 flipV="1">
              <a:off x="793" y="1752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18" name="Object 13"/>
            <p:cNvGraphicFramePr>
              <a:graphicFrameLocks noChangeAspect="1"/>
            </p:cNvGraphicFramePr>
            <p:nvPr/>
          </p:nvGraphicFramePr>
          <p:xfrm>
            <a:off x="2472" y="1389"/>
            <a:ext cx="28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0" name="公式" r:id="rId3" imgW="406080" imgH="457200" progId="Equation.3">
                    <p:embed/>
                  </p:oleObj>
                </mc:Choice>
                <mc:Fallback>
                  <p:oleObj name="公式" r:id="rId3" imgW="406080" imgH="457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389"/>
                          <a:ext cx="282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19" name="Object 14"/>
            <p:cNvGraphicFramePr>
              <a:graphicFrameLocks noChangeAspect="1"/>
            </p:cNvGraphicFramePr>
            <p:nvPr/>
          </p:nvGraphicFramePr>
          <p:xfrm>
            <a:off x="1610" y="1389"/>
            <a:ext cx="27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1" name="公式" r:id="rId5" imgW="393480" imgH="457200" progId="Equation.3">
                    <p:embed/>
                  </p:oleObj>
                </mc:Choice>
                <mc:Fallback>
                  <p:oleObj name="公式" r:id="rId5" imgW="393480" imgH="457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389"/>
                          <a:ext cx="27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0" name="Object 15"/>
            <p:cNvGraphicFramePr>
              <a:graphicFrameLocks noChangeAspect="1"/>
            </p:cNvGraphicFramePr>
            <p:nvPr/>
          </p:nvGraphicFramePr>
          <p:xfrm>
            <a:off x="4067" y="1207"/>
            <a:ext cx="22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2" name="公式" r:id="rId7" imgW="317160" imgH="457200" progId="Equation.3">
                    <p:embed/>
                  </p:oleObj>
                </mc:Choice>
                <mc:Fallback>
                  <p:oleObj name="公式" r:id="rId7" imgW="317160" imgH="457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" y="1207"/>
                          <a:ext cx="22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1" name="Object 16"/>
            <p:cNvGraphicFramePr>
              <a:graphicFrameLocks noChangeAspect="1"/>
            </p:cNvGraphicFramePr>
            <p:nvPr/>
          </p:nvGraphicFramePr>
          <p:xfrm>
            <a:off x="3597" y="1207"/>
            <a:ext cx="23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3" name="公式" r:id="rId9" imgW="342720" imgH="457200" progId="Equation.3">
                    <p:embed/>
                  </p:oleObj>
                </mc:Choice>
                <mc:Fallback>
                  <p:oleObj name="公式" r:id="rId9" imgW="342720" imgH="457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" y="1207"/>
                          <a:ext cx="23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9" name="Line 17"/>
            <p:cNvSpPr>
              <a:spLocks noChangeShapeType="1"/>
            </p:cNvSpPr>
            <p:nvPr/>
          </p:nvSpPr>
          <p:spPr bwMode="auto">
            <a:xfrm flipV="1">
              <a:off x="3696" y="2523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Rectangle 18"/>
            <p:cNvSpPr>
              <a:spLocks noChangeArrowheads="1"/>
            </p:cNvSpPr>
            <p:nvPr/>
          </p:nvSpPr>
          <p:spPr bwMode="auto">
            <a:xfrm>
              <a:off x="3723" y="28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5cm</a:t>
              </a:r>
            </a:p>
          </p:txBody>
        </p:sp>
        <p:sp>
          <p:nvSpPr>
            <p:cNvPr id="34831" name="Line 19"/>
            <p:cNvSpPr>
              <a:spLocks noChangeShapeType="1"/>
            </p:cNvSpPr>
            <p:nvPr/>
          </p:nvSpPr>
          <p:spPr bwMode="auto">
            <a:xfrm>
              <a:off x="2290" y="2931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20"/>
            <p:cNvSpPr>
              <a:spLocks noChangeShapeType="1"/>
            </p:cNvSpPr>
            <p:nvPr/>
          </p:nvSpPr>
          <p:spPr bwMode="auto">
            <a:xfrm>
              <a:off x="4195" y="3113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Line 21"/>
            <p:cNvSpPr>
              <a:spLocks noChangeShapeType="1"/>
            </p:cNvSpPr>
            <p:nvPr/>
          </p:nvSpPr>
          <p:spPr bwMode="auto">
            <a:xfrm>
              <a:off x="2290" y="3294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Rectangle 22"/>
            <p:cNvSpPr>
              <a:spLocks noChangeArrowheads="1"/>
            </p:cNvSpPr>
            <p:nvPr/>
          </p:nvSpPr>
          <p:spPr bwMode="auto">
            <a:xfrm>
              <a:off x="3043" y="346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20cm</a:t>
              </a:r>
            </a:p>
          </p:txBody>
        </p:sp>
        <p:sp>
          <p:nvSpPr>
            <p:cNvPr id="34835" name="Line 31"/>
            <p:cNvSpPr>
              <a:spLocks noChangeShapeType="1"/>
            </p:cNvSpPr>
            <p:nvPr/>
          </p:nvSpPr>
          <p:spPr bwMode="auto">
            <a:xfrm flipH="1">
              <a:off x="2200" y="2659"/>
              <a:ext cx="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32"/>
            <p:cNvSpPr>
              <a:spLocks noChangeShapeType="1"/>
            </p:cNvSpPr>
            <p:nvPr/>
          </p:nvSpPr>
          <p:spPr bwMode="auto">
            <a:xfrm>
              <a:off x="2290" y="2659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33"/>
            <p:cNvSpPr>
              <a:spLocks noChangeShapeType="1"/>
            </p:cNvSpPr>
            <p:nvPr/>
          </p:nvSpPr>
          <p:spPr bwMode="auto">
            <a:xfrm>
              <a:off x="2154" y="1434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Line 34"/>
            <p:cNvSpPr>
              <a:spLocks noChangeShapeType="1"/>
            </p:cNvSpPr>
            <p:nvPr/>
          </p:nvSpPr>
          <p:spPr bwMode="auto">
            <a:xfrm flipV="1">
              <a:off x="2290" y="1389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58888" y="0"/>
            <a:ext cx="7416800" cy="2951163"/>
            <a:chOff x="748" y="0"/>
            <a:chExt cx="4672" cy="1859"/>
          </a:xfrm>
        </p:grpSpPr>
        <p:sp>
          <p:nvSpPr>
            <p:cNvPr id="5172" name="AutoShape 5"/>
            <p:cNvSpPr>
              <a:spLocks noChangeAspect="1" noChangeArrowheads="1"/>
            </p:cNvSpPr>
            <p:nvPr/>
          </p:nvSpPr>
          <p:spPr bwMode="auto">
            <a:xfrm>
              <a:off x="748" y="0"/>
              <a:ext cx="4672" cy="1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73" name="Line 6"/>
            <p:cNvSpPr>
              <a:spLocks noChangeShapeType="1"/>
            </p:cNvSpPr>
            <p:nvPr/>
          </p:nvSpPr>
          <p:spPr bwMode="auto">
            <a:xfrm>
              <a:off x="909" y="992"/>
              <a:ext cx="41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4" name="Line 7"/>
            <p:cNvSpPr>
              <a:spLocks noChangeShapeType="1"/>
            </p:cNvSpPr>
            <p:nvPr/>
          </p:nvSpPr>
          <p:spPr bwMode="auto">
            <a:xfrm>
              <a:off x="2835" y="436"/>
              <a:ext cx="8" cy="1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Line 8"/>
            <p:cNvSpPr>
              <a:spLocks noChangeShapeType="1"/>
            </p:cNvSpPr>
            <p:nvPr/>
          </p:nvSpPr>
          <p:spPr bwMode="auto">
            <a:xfrm>
              <a:off x="2197" y="992"/>
              <a:ext cx="0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6" name="Line 9"/>
            <p:cNvSpPr>
              <a:spLocks noChangeShapeType="1"/>
            </p:cNvSpPr>
            <p:nvPr/>
          </p:nvSpPr>
          <p:spPr bwMode="auto">
            <a:xfrm>
              <a:off x="1070" y="992"/>
              <a:ext cx="0" cy="6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7" name="Line 10"/>
            <p:cNvSpPr>
              <a:spLocks noChangeShapeType="1"/>
            </p:cNvSpPr>
            <p:nvPr/>
          </p:nvSpPr>
          <p:spPr bwMode="auto">
            <a:xfrm>
              <a:off x="3648" y="992"/>
              <a:ext cx="0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8" name="Line 11"/>
            <p:cNvSpPr>
              <a:spLocks noChangeShapeType="1"/>
            </p:cNvSpPr>
            <p:nvPr/>
          </p:nvSpPr>
          <p:spPr bwMode="auto">
            <a:xfrm>
              <a:off x="4614" y="992"/>
              <a:ext cx="0" cy="7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9" name="Line 12"/>
            <p:cNvSpPr>
              <a:spLocks noChangeShapeType="1"/>
            </p:cNvSpPr>
            <p:nvPr/>
          </p:nvSpPr>
          <p:spPr bwMode="auto">
            <a:xfrm flipH="1">
              <a:off x="1070" y="1239"/>
              <a:ext cx="4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0" name="Line 13"/>
            <p:cNvSpPr>
              <a:spLocks noChangeShapeType="1"/>
            </p:cNvSpPr>
            <p:nvPr/>
          </p:nvSpPr>
          <p:spPr bwMode="auto">
            <a:xfrm>
              <a:off x="1875" y="1239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1" name="Line 14"/>
            <p:cNvSpPr>
              <a:spLocks noChangeShapeType="1"/>
            </p:cNvSpPr>
            <p:nvPr/>
          </p:nvSpPr>
          <p:spPr bwMode="auto">
            <a:xfrm flipH="1">
              <a:off x="2197" y="1239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2" name="Line 15"/>
            <p:cNvSpPr>
              <a:spLocks noChangeShapeType="1"/>
            </p:cNvSpPr>
            <p:nvPr/>
          </p:nvSpPr>
          <p:spPr bwMode="auto">
            <a:xfrm>
              <a:off x="2519" y="1239"/>
              <a:ext cx="3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3" name="Line 16"/>
            <p:cNvSpPr>
              <a:spLocks noChangeShapeType="1"/>
            </p:cNvSpPr>
            <p:nvPr/>
          </p:nvSpPr>
          <p:spPr bwMode="auto">
            <a:xfrm flipH="1" flipV="1">
              <a:off x="2842" y="1239"/>
              <a:ext cx="32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4" name="Line 17"/>
            <p:cNvSpPr>
              <a:spLocks noChangeShapeType="1"/>
            </p:cNvSpPr>
            <p:nvPr/>
          </p:nvSpPr>
          <p:spPr bwMode="auto">
            <a:xfrm>
              <a:off x="3325" y="1239"/>
              <a:ext cx="3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5" name="Line 18"/>
            <p:cNvSpPr>
              <a:spLocks noChangeShapeType="1"/>
            </p:cNvSpPr>
            <p:nvPr/>
          </p:nvSpPr>
          <p:spPr bwMode="auto">
            <a:xfrm flipH="1">
              <a:off x="3648" y="1239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6" name="Line 19"/>
            <p:cNvSpPr>
              <a:spLocks noChangeShapeType="1"/>
            </p:cNvSpPr>
            <p:nvPr/>
          </p:nvSpPr>
          <p:spPr bwMode="auto">
            <a:xfrm>
              <a:off x="4130" y="1239"/>
              <a:ext cx="4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7" name="Line 20"/>
            <p:cNvSpPr>
              <a:spLocks noChangeShapeType="1"/>
            </p:cNvSpPr>
            <p:nvPr/>
          </p:nvSpPr>
          <p:spPr bwMode="auto">
            <a:xfrm flipH="1">
              <a:off x="1070" y="1487"/>
              <a:ext cx="8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8" name="Line 21"/>
            <p:cNvSpPr>
              <a:spLocks noChangeShapeType="1"/>
            </p:cNvSpPr>
            <p:nvPr/>
          </p:nvSpPr>
          <p:spPr bwMode="auto">
            <a:xfrm>
              <a:off x="2037" y="1487"/>
              <a:ext cx="80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9" name="Line 22"/>
            <p:cNvSpPr>
              <a:spLocks noChangeShapeType="1"/>
            </p:cNvSpPr>
            <p:nvPr/>
          </p:nvSpPr>
          <p:spPr bwMode="auto">
            <a:xfrm flipH="1">
              <a:off x="2842" y="1487"/>
              <a:ext cx="6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0" name="Line 23"/>
            <p:cNvSpPr>
              <a:spLocks noChangeShapeType="1"/>
            </p:cNvSpPr>
            <p:nvPr/>
          </p:nvSpPr>
          <p:spPr bwMode="auto">
            <a:xfrm>
              <a:off x="3648" y="1487"/>
              <a:ext cx="9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5" name="Object 24"/>
            <p:cNvGraphicFramePr>
              <a:graphicFrameLocks noChangeAspect="1"/>
            </p:cNvGraphicFramePr>
            <p:nvPr/>
          </p:nvGraphicFramePr>
          <p:xfrm>
            <a:off x="909" y="743"/>
            <a:ext cx="23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2" name="公式" r:id="rId3" imgW="266400" imgH="355320" progId="Equation.3">
                    <p:embed/>
                  </p:oleObj>
                </mc:Choice>
                <mc:Fallback>
                  <p:oleObj name="公式" r:id="rId3" imgW="266400" imgH="35532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743"/>
                          <a:ext cx="23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6" name="Object 25"/>
            <p:cNvGraphicFramePr>
              <a:graphicFrameLocks noChangeAspect="1"/>
            </p:cNvGraphicFramePr>
            <p:nvPr/>
          </p:nvGraphicFramePr>
          <p:xfrm>
            <a:off x="4453" y="743"/>
            <a:ext cx="26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" name="公式" r:id="rId5" imgW="355320" imgH="368280" progId="Equation.3">
                    <p:embed/>
                  </p:oleObj>
                </mc:Choice>
                <mc:Fallback>
                  <p:oleObj name="公式" r:id="rId5" imgW="355320" imgH="3682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3" y="743"/>
                          <a:ext cx="26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7" name="Object 26"/>
            <p:cNvGraphicFramePr>
              <a:graphicFrameLocks noChangeAspect="1"/>
            </p:cNvGraphicFramePr>
            <p:nvPr/>
          </p:nvGraphicFramePr>
          <p:xfrm>
            <a:off x="2037" y="743"/>
            <a:ext cx="23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" name="公式" r:id="rId7" imgW="304560" imgH="317160" progId="Equation.3">
                    <p:embed/>
                  </p:oleObj>
                </mc:Choice>
                <mc:Fallback>
                  <p:oleObj name="公式" r:id="rId7" imgW="304560" imgH="3171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7" y="743"/>
                          <a:ext cx="232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8" name="Object 27"/>
            <p:cNvGraphicFramePr>
              <a:graphicFrameLocks noChangeAspect="1"/>
            </p:cNvGraphicFramePr>
            <p:nvPr/>
          </p:nvGraphicFramePr>
          <p:xfrm>
            <a:off x="3486" y="743"/>
            <a:ext cx="28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5" name="公式" r:id="rId9" imgW="393480" imgH="342720" progId="Equation.3">
                    <p:embed/>
                  </p:oleObj>
                </mc:Choice>
                <mc:Fallback>
                  <p:oleObj name="公式" r:id="rId9" imgW="393480" imgH="34272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6" y="743"/>
                          <a:ext cx="286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9" name="Object 28"/>
            <p:cNvGraphicFramePr>
              <a:graphicFrameLocks noChangeAspect="1"/>
            </p:cNvGraphicFramePr>
            <p:nvPr/>
          </p:nvGraphicFramePr>
          <p:xfrm>
            <a:off x="1553" y="1116"/>
            <a:ext cx="197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6" name="公式" r:id="rId11" imgW="279360" imgH="241200" progId="Equation.3">
                    <p:embed/>
                  </p:oleObj>
                </mc:Choice>
                <mc:Fallback>
                  <p:oleObj name="公式" r:id="rId11" imgW="279360" imgH="241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3" y="1116"/>
                          <a:ext cx="197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0" name="Object 29"/>
            <p:cNvGraphicFramePr>
              <a:graphicFrameLocks noChangeAspect="1"/>
            </p:cNvGraphicFramePr>
            <p:nvPr/>
          </p:nvGraphicFramePr>
          <p:xfrm>
            <a:off x="3970" y="1116"/>
            <a:ext cx="25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7" name="公式" r:id="rId13" imgW="368280" imgH="342720" progId="Equation.3">
                    <p:embed/>
                  </p:oleObj>
                </mc:Choice>
                <mc:Fallback>
                  <p:oleObj name="公式" r:id="rId13" imgW="368280" imgH="34272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1116"/>
                          <a:ext cx="250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1" name="Object 30"/>
            <p:cNvGraphicFramePr>
              <a:graphicFrameLocks noChangeAspect="1"/>
            </p:cNvGraphicFramePr>
            <p:nvPr/>
          </p:nvGraphicFramePr>
          <p:xfrm>
            <a:off x="2359" y="1116"/>
            <a:ext cx="23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8" name="公式" r:id="rId15" imgW="291960" imgH="317160" progId="Equation.3">
                    <p:embed/>
                  </p:oleObj>
                </mc:Choice>
                <mc:Fallback>
                  <p:oleObj name="公式" r:id="rId15" imgW="291960" imgH="31716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9" y="1116"/>
                          <a:ext cx="23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2" name="Object 31"/>
            <p:cNvGraphicFramePr>
              <a:graphicFrameLocks noChangeAspect="1"/>
            </p:cNvGraphicFramePr>
            <p:nvPr/>
          </p:nvGraphicFramePr>
          <p:xfrm>
            <a:off x="3164" y="1116"/>
            <a:ext cx="28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9" name="公式" r:id="rId17" imgW="380880" imgH="342720" progId="Equation.3">
                    <p:embed/>
                  </p:oleObj>
                </mc:Choice>
                <mc:Fallback>
                  <p:oleObj name="公式" r:id="rId17" imgW="380880" imgH="34272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4" y="1116"/>
                          <a:ext cx="28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3" name="Object 32"/>
            <p:cNvGraphicFramePr>
              <a:graphicFrameLocks noChangeAspect="1"/>
            </p:cNvGraphicFramePr>
            <p:nvPr/>
          </p:nvGraphicFramePr>
          <p:xfrm>
            <a:off x="1875" y="1363"/>
            <a:ext cx="16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0" name="公式" r:id="rId19" imgW="241200" imgH="241200" progId="Equation.3">
                    <p:embed/>
                  </p:oleObj>
                </mc:Choice>
                <mc:Fallback>
                  <p:oleObj name="公式" r:id="rId19" imgW="241200" imgH="2412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5" y="1363"/>
                          <a:ext cx="16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4" name="Object 33"/>
            <p:cNvGraphicFramePr>
              <a:graphicFrameLocks noChangeAspect="1"/>
            </p:cNvGraphicFramePr>
            <p:nvPr/>
          </p:nvGraphicFramePr>
          <p:xfrm>
            <a:off x="3486" y="1363"/>
            <a:ext cx="21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1" name="公式" r:id="rId21" imgW="342720" imgH="342720" progId="Equation.3">
                    <p:embed/>
                  </p:oleObj>
                </mc:Choice>
                <mc:Fallback>
                  <p:oleObj name="公式" r:id="rId21" imgW="342720" imgH="34272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6" y="1363"/>
                          <a:ext cx="217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5" name="Object 34"/>
            <p:cNvGraphicFramePr>
              <a:graphicFrameLocks noChangeAspect="1"/>
            </p:cNvGraphicFramePr>
            <p:nvPr/>
          </p:nvGraphicFramePr>
          <p:xfrm>
            <a:off x="2843" y="743"/>
            <a:ext cx="23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2" name="公式" r:id="rId23" imgW="253800" imgH="330120" progId="Equation.3">
                    <p:embed/>
                  </p:oleObj>
                </mc:Choice>
                <mc:Fallback>
                  <p:oleObj name="公式" r:id="rId23" imgW="253800" imgH="33012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" y="743"/>
                          <a:ext cx="234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3091" name="Object 35"/>
          <p:cNvGraphicFramePr>
            <a:graphicFrameLocks noChangeAspect="1"/>
          </p:cNvGraphicFramePr>
          <p:nvPr/>
        </p:nvGraphicFramePr>
        <p:xfrm>
          <a:off x="1835150" y="2924175"/>
          <a:ext cx="5511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公式" r:id="rId25" imgW="5511600" imgH="444240" progId="Equation.3">
                  <p:embed/>
                </p:oleObj>
              </mc:Choice>
              <mc:Fallback>
                <p:oleObj name="公式" r:id="rId25" imgW="5511600" imgH="444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924175"/>
                        <a:ext cx="55118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92" name="Object 36"/>
          <p:cNvGraphicFramePr>
            <a:graphicFrameLocks noChangeAspect="1"/>
          </p:cNvGraphicFramePr>
          <p:nvPr/>
        </p:nvGraphicFramePr>
        <p:xfrm>
          <a:off x="2627313" y="5876925"/>
          <a:ext cx="19431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公式" r:id="rId27" imgW="1676160" imgH="507960" progId="Equation.3">
                  <p:embed/>
                </p:oleObj>
              </mc:Choice>
              <mc:Fallback>
                <p:oleObj name="公式" r:id="rId27" imgW="1676160" imgH="5079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876925"/>
                        <a:ext cx="1943100" cy="588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93" name="Text Box 37"/>
          <p:cNvSpPr txBox="1">
            <a:spLocks noChangeArrowheads="1"/>
          </p:cNvSpPr>
          <p:nvPr/>
        </p:nvSpPr>
        <p:spPr bwMode="auto">
          <a:xfrm>
            <a:off x="4572000" y="5805488"/>
            <a:ext cx="2447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(</a:t>
            </a:r>
            <a:r>
              <a:rPr lang="zh-CN" altLang="en-US" b="1"/>
              <a:t>牛顿公式</a:t>
            </a:r>
            <a:r>
              <a:rPr lang="en-US" altLang="zh-CN" b="1"/>
              <a:t>)</a:t>
            </a:r>
          </a:p>
        </p:txBody>
      </p:sp>
      <p:grpSp>
        <p:nvGrpSpPr>
          <p:cNvPr id="3" name="Group 38"/>
          <p:cNvGrpSpPr>
            <a:grpSpLocks noChangeAspect="1"/>
          </p:cNvGrpSpPr>
          <p:nvPr/>
        </p:nvGrpSpPr>
        <p:grpSpPr bwMode="auto">
          <a:xfrm>
            <a:off x="1403350" y="2852738"/>
            <a:ext cx="6913563" cy="2952750"/>
            <a:chOff x="1012" y="-486"/>
            <a:chExt cx="4539" cy="2038"/>
          </a:xfrm>
        </p:grpSpPr>
        <p:sp>
          <p:nvSpPr>
            <p:cNvPr id="5149" name="AutoShape 39"/>
            <p:cNvSpPr>
              <a:spLocks noChangeAspect="1" noChangeArrowheads="1"/>
            </p:cNvSpPr>
            <p:nvPr/>
          </p:nvSpPr>
          <p:spPr bwMode="auto">
            <a:xfrm>
              <a:off x="1012" y="-486"/>
              <a:ext cx="4539" cy="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50" name="Line 40"/>
            <p:cNvSpPr>
              <a:spLocks noChangeShapeType="1"/>
            </p:cNvSpPr>
            <p:nvPr/>
          </p:nvSpPr>
          <p:spPr bwMode="auto">
            <a:xfrm>
              <a:off x="1168" y="601"/>
              <a:ext cx="407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Line 41"/>
            <p:cNvSpPr>
              <a:spLocks noChangeShapeType="1"/>
            </p:cNvSpPr>
            <p:nvPr/>
          </p:nvSpPr>
          <p:spPr bwMode="auto">
            <a:xfrm>
              <a:off x="2734" y="601"/>
              <a:ext cx="1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" name="Line 42"/>
            <p:cNvSpPr>
              <a:spLocks noChangeShapeType="1"/>
            </p:cNvSpPr>
            <p:nvPr/>
          </p:nvSpPr>
          <p:spPr bwMode="auto">
            <a:xfrm>
              <a:off x="1325" y="601"/>
              <a:ext cx="0" cy="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3" name="Line 43"/>
            <p:cNvSpPr>
              <a:spLocks noChangeShapeType="1"/>
            </p:cNvSpPr>
            <p:nvPr/>
          </p:nvSpPr>
          <p:spPr bwMode="auto">
            <a:xfrm>
              <a:off x="2108" y="601"/>
              <a:ext cx="1" cy="4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4" name="Line 44"/>
            <p:cNvSpPr>
              <a:spLocks noChangeShapeType="1"/>
            </p:cNvSpPr>
            <p:nvPr/>
          </p:nvSpPr>
          <p:spPr bwMode="auto">
            <a:xfrm>
              <a:off x="4768" y="601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Line 45"/>
            <p:cNvSpPr>
              <a:spLocks noChangeShapeType="1"/>
            </p:cNvSpPr>
            <p:nvPr/>
          </p:nvSpPr>
          <p:spPr bwMode="auto">
            <a:xfrm flipH="1">
              <a:off x="2108" y="1009"/>
              <a:ext cx="6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Line 46"/>
            <p:cNvSpPr>
              <a:spLocks noChangeShapeType="1"/>
            </p:cNvSpPr>
            <p:nvPr/>
          </p:nvSpPr>
          <p:spPr bwMode="auto">
            <a:xfrm>
              <a:off x="3047" y="1009"/>
              <a:ext cx="6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7" name="Line 47"/>
            <p:cNvSpPr>
              <a:spLocks noChangeShapeType="1"/>
            </p:cNvSpPr>
            <p:nvPr/>
          </p:nvSpPr>
          <p:spPr bwMode="auto">
            <a:xfrm flipH="1">
              <a:off x="2734" y="737"/>
              <a:ext cx="31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8" name="Line 48"/>
            <p:cNvSpPr>
              <a:spLocks noChangeShapeType="1"/>
            </p:cNvSpPr>
            <p:nvPr/>
          </p:nvSpPr>
          <p:spPr bwMode="auto">
            <a:xfrm>
              <a:off x="3203" y="737"/>
              <a:ext cx="47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9" name="Line 49"/>
            <p:cNvSpPr>
              <a:spLocks noChangeShapeType="1"/>
            </p:cNvSpPr>
            <p:nvPr/>
          </p:nvSpPr>
          <p:spPr bwMode="auto">
            <a:xfrm flipH="1" flipV="1">
              <a:off x="2108" y="737"/>
              <a:ext cx="3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0" name="Line 50"/>
            <p:cNvSpPr>
              <a:spLocks noChangeShapeType="1"/>
            </p:cNvSpPr>
            <p:nvPr/>
          </p:nvSpPr>
          <p:spPr bwMode="auto">
            <a:xfrm>
              <a:off x="2577" y="737"/>
              <a:ext cx="15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" name="Line 51"/>
            <p:cNvSpPr>
              <a:spLocks noChangeShapeType="1"/>
            </p:cNvSpPr>
            <p:nvPr/>
          </p:nvSpPr>
          <p:spPr bwMode="auto">
            <a:xfrm flipH="1">
              <a:off x="3673" y="873"/>
              <a:ext cx="4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2" name="Line 52"/>
            <p:cNvSpPr>
              <a:spLocks noChangeShapeType="1"/>
            </p:cNvSpPr>
            <p:nvPr/>
          </p:nvSpPr>
          <p:spPr bwMode="auto">
            <a:xfrm flipV="1">
              <a:off x="4455" y="872"/>
              <a:ext cx="3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3" name="Line 53"/>
            <p:cNvSpPr>
              <a:spLocks noChangeShapeType="1"/>
            </p:cNvSpPr>
            <p:nvPr/>
          </p:nvSpPr>
          <p:spPr bwMode="auto">
            <a:xfrm flipH="1">
              <a:off x="1325" y="1144"/>
              <a:ext cx="9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4" name="Line 54"/>
            <p:cNvSpPr>
              <a:spLocks noChangeShapeType="1"/>
            </p:cNvSpPr>
            <p:nvPr/>
          </p:nvSpPr>
          <p:spPr bwMode="auto">
            <a:xfrm>
              <a:off x="2421" y="1144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5" name="Line 55"/>
            <p:cNvSpPr>
              <a:spLocks noChangeShapeType="1"/>
            </p:cNvSpPr>
            <p:nvPr/>
          </p:nvSpPr>
          <p:spPr bwMode="auto">
            <a:xfrm flipH="1">
              <a:off x="1325" y="1280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6" name="Line 56"/>
            <p:cNvSpPr>
              <a:spLocks noChangeShapeType="1"/>
            </p:cNvSpPr>
            <p:nvPr/>
          </p:nvSpPr>
          <p:spPr bwMode="auto">
            <a:xfrm>
              <a:off x="2734" y="1280"/>
              <a:ext cx="20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4" name="Object 57"/>
            <p:cNvGraphicFramePr>
              <a:graphicFrameLocks noChangeAspect="1"/>
            </p:cNvGraphicFramePr>
            <p:nvPr/>
          </p:nvGraphicFramePr>
          <p:xfrm>
            <a:off x="1168" y="329"/>
            <a:ext cx="22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5" name="公式" r:id="rId29" imgW="266400" imgH="355320" progId="Equation.3">
                    <p:embed/>
                  </p:oleObj>
                </mc:Choice>
                <mc:Fallback>
                  <p:oleObj name="公式" r:id="rId29" imgW="266400" imgH="35532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329"/>
                          <a:ext cx="22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58"/>
            <p:cNvGraphicFramePr>
              <a:graphicFrameLocks noChangeAspect="1"/>
            </p:cNvGraphicFramePr>
            <p:nvPr/>
          </p:nvGraphicFramePr>
          <p:xfrm>
            <a:off x="2577" y="329"/>
            <a:ext cx="26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6" name="公式" r:id="rId31" imgW="355320" imgH="368280" progId="Equation.3">
                    <p:embed/>
                  </p:oleObj>
                </mc:Choice>
                <mc:Fallback>
                  <p:oleObj name="公式" r:id="rId31" imgW="355320" imgH="36828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7" y="329"/>
                          <a:ext cx="26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59"/>
            <p:cNvGraphicFramePr>
              <a:graphicFrameLocks noChangeAspect="1"/>
            </p:cNvGraphicFramePr>
            <p:nvPr/>
          </p:nvGraphicFramePr>
          <p:xfrm>
            <a:off x="4612" y="329"/>
            <a:ext cx="22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7" name="公式" r:id="rId33" imgW="304560" imgH="317160" progId="Equation.3">
                    <p:embed/>
                  </p:oleObj>
                </mc:Choice>
                <mc:Fallback>
                  <p:oleObj name="公式" r:id="rId33" imgW="304560" imgH="31716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329"/>
                          <a:ext cx="22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Object 60"/>
            <p:cNvGraphicFramePr>
              <a:graphicFrameLocks noChangeAspect="1"/>
            </p:cNvGraphicFramePr>
            <p:nvPr/>
          </p:nvGraphicFramePr>
          <p:xfrm>
            <a:off x="1951" y="329"/>
            <a:ext cx="27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8" name="公式" r:id="rId35" imgW="393480" imgH="342720" progId="Equation.3">
                    <p:embed/>
                  </p:oleObj>
                </mc:Choice>
                <mc:Fallback>
                  <p:oleObj name="公式" r:id="rId35" imgW="393480" imgH="34272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" y="329"/>
                          <a:ext cx="27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61"/>
            <p:cNvGraphicFramePr>
              <a:graphicFrameLocks noChangeAspect="1"/>
            </p:cNvGraphicFramePr>
            <p:nvPr/>
          </p:nvGraphicFramePr>
          <p:xfrm>
            <a:off x="2577" y="1144"/>
            <a:ext cx="191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9" name="公式" r:id="rId37" imgW="279360" imgH="241200" progId="Equation.3">
                    <p:embed/>
                  </p:oleObj>
                </mc:Choice>
                <mc:Fallback>
                  <p:oleObj name="公式" r:id="rId37" imgW="279360" imgH="2412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7" y="1144"/>
                          <a:ext cx="191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62"/>
            <p:cNvGraphicFramePr>
              <a:graphicFrameLocks noChangeAspect="1"/>
            </p:cNvGraphicFramePr>
            <p:nvPr/>
          </p:nvGraphicFramePr>
          <p:xfrm>
            <a:off x="2421" y="601"/>
            <a:ext cx="24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0" name="公式" r:id="rId39" imgW="368280" imgH="342720" progId="Equation.3">
                    <p:embed/>
                  </p:oleObj>
                </mc:Choice>
                <mc:Fallback>
                  <p:oleObj name="公式" r:id="rId39" imgW="368280" imgH="34272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1" y="601"/>
                          <a:ext cx="24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63"/>
            <p:cNvGraphicFramePr>
              <a:graphicFrameLocks noChangeAspect="1"/>
            </p:cNvGraphicFramePr>
            <p:nvPr/>
          </p:nvGraphicFramePr>
          <p:xfrm>
            <a:off x="4142" y="737"/>
            <a:ext cx="38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1" name="公式" r:id="rId41" imgW="672840" imgH="317160" progId="Equation.3">
                    <p:embed/>
                  </p:oleObj>
                </mc:Choice>
                <mc:Fallback>
                  <p:oleObj name="公式" r:id="rId41" imgW="672840" imgH="31716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2" y="737"/>
                          <a:ext cx="38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64"/>
            <p:cNvGraphicFramePr>
              <a:graphicFrameLocks noChangeAspect="1"/>
            </p:cNvGraphicFramePr>
            <p:nvPr/>
          </p:nvGraphicFramePr>
          <p:xfrm>
            <a:off x="2734" y="873"/>
            <a:ext cx="43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2" name="公式" r:id="rId43" imgW="761760" imgH="342720" progId="Equation.3">
                    <p:embed/>
                  </p:oleObj>
                </mc:Choice>
                <mc:Fallback>
                  <p:oleObj name="公式" r:id="rId43" imgW="761760" imgH="34272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873"/>
                          <a:ext cx="43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2" name="Object 65"/>
            <p:cNvGraphicFramePr>
              <a:graphicFrameLocks noChangeAspect="1"/>
            </p:cNvGraphicFramePr>
            <p:nvPr/>
          </p:nvGraphicFramePr>
          <p:xfrm>
            <a:off x="2264" y="1009"/>
            <a:ext cx="15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" name="公式" r:id="rId45" imgW="241200" imgH="241200" progId="Equation.3">
                    <p:embed/>
                  </p:oleObj>
                </mc:Choice>
                <mc:Fallback>
                  <p:oleObj name="公式" r:id="rId45" imgW="241200" imgH="2412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1009"/>
                          <a:ext cx="15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3" name="Object 66"/>
            <p:cNvGraphicFramePr>
              <a:graphicFrameLocks noChangeAspect="1"/>
            </p:cNvGraphicFramePr>
            <p:nvPr/>
          </p:nvGraphicFramePr>
          <p:xfrm>
            <a:off x="2931" y="601"/>
            <a:ext cx="44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" name="公式" r:id="rId47" imgW="723600" imgH="342720" progId="Equation.3">
                    <p:embed/>
                  </p:oleObj>
                </mc:Choice>
                <mc:Fallback>
                  <p:oleObj name="公式" r:id="rId47" imgW="723600" imgH="34272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1" y="601"/>
                          <a:ext cx="44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7" name="Line 67"/>
            <p:cNvSpPr>
              <a:spLocks noChangeShapeType="1"/>
            </p:cNvSpPr>
            <p:nvPr/>
          </p:nvSpPr>
          <p:spPr bwMode="auto">
            <a:xfrm>
              <a:off x="3673" y="57"/>
              <a:ext cx="1" cy="12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8" name="Line 68"/>
            <p:cNvSpPr>
              <a:spLocks noChangeShapeType="1"/>
            </p:cNvSpPr>
            <p:nvPr/>
          </p:nvSpPr>
          <p:spPr bwMode="auto">
            <a:xfrm flipH="1">
              <a:off x="3516" y="1280"/>
              <a:ext cx="157" cy="1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9" name="Line 69"/>
            <p:cNvSpPr>
              <a:spLocks noChangeShapeType="1"/>
            </p:cNvSpPr>
            <p:nvPr/>
          </p:nvSpPr>
          <p:spPr bwMode="auto">
            <a:xfrm>
              <a:off x="3673" y="1280"/>
              <a:ext cx="156" cy="1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Line 70"/>
            <p:cNvSpPr>
              <a:spLocks noChangeShapeType="1"/>
            </p:cNvSpPr>
            <p:nvPr/>
          </p:nvSpPr>
          <p:spPr bwMode="auto">
            <a:xfrm>
              <a:off x="3516" y="-78"/>
              <a:ext cx="157" cy="1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Line 71"/>
            <p:cNvSpPr>
              <a:spLocks noChangeShapeType="1"/>
            </p:cNvSpPr>
            <p:nvPr/>
          </p:nvSpPr>
          <p:spPr bwMode="auto">
            <a:xfrm flipH="1">
              <a:off x="3673" y="-78"/>
              <a:ext cx="156" cy="1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4" name="Object 72"/>
            <p:cNvGraphicFramePr>
              <a:graphicFrameLocks noChangeAspect="1"/>
            </p:cNvGraphicFramePr>
            <p:nvPr/>
          </p:nvGraphicFramePr>
          <p:xfrm>
            <a:off x="3360" y="329"/>
            <a:ext cx="22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5" name="公式" r:id="rId49" imgW="253800" imgH="330120" progId="Equation.3">
                    <p:embed/>
                  </p:oleObj>
                </mc:Choice>
                <mc:Fallback>
                  <p:oleObj name="公式" r:id="rId49" imgW="253800" imgH="33012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29"/>
                          <a:ext cx="22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900113" y="2781300"/>
            <a:ext cx="403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■</a:t>
            </a:r>
            <a:r>
              <a:rPr lang="zh-CN" altLang="en-US" b="1"/>
              <a:t>密接薄透镜组：</a:t>
            </a:r>
          </a:p>
        </p:txBody>
      </p:sp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1547813" y="476250"/>
          <a:ext cx="5870575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公式" r:id="rId3" imgW="4838400" imgH="1015920" progId="Equation.3">
                  <p:embed/>
                </p:oleObj>
              </mc:Choice>
              <mc:Fallback>
                <p:oleObj name="公式" r:id="rId3" imgW="4838400" imgH="1015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6250"/>
                        <a:ext cx="5870575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1547813" y="1989138"/>
          <a:ext cx="388778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公式" r:id="rId5" imgW="2857320" imgH="444240" progId="Equation.3">
                  <p:embed/>
                </p:oleObj>
              </mc:Choice>
              <mc:Fallback>
                <p:oleObj name="公式" r:id="rId5" imgW="285732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89138"/>
                        <a:ext cx="3887787" cy="604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4859338" y="2852738"/>
          <a:ext cx="140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公式" r:id="rId7" imgW="1650960" imgH="482400" progId="Equation.3">
                  <p:embed/>
                </p:oleObj>
              </mc:Choice>
              <mc:Fallback>
                <p:oleObj name="公式" r:id="rId7" imgW="165096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852738"/>
                        <a:ext cx="1409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Object 10"/>
          <p:cNvGraphicFramePr>
            <a:graphicFrameLocks noChangeAspect="1"/>
          </p:cNvGraphicFramePr>
          <p:nvPr/>
        </p:nvGraphicFramePr>
        <p:xfrm>
          <a:off x="1476375" y="3644900"/>
          <a:ext cx="204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公式" r:id="rId9" imgW="2044440" imgH="977760" progId="Equation.3">
                  <p:embed/>
                </p:oleObj>
              </mc:Choice>
              <mc:Fallback>
                <p:oleObj name="公式" r:id="rId9" imgW="2044440" imgH="977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644900"/>
                        <a:ext cx="2044700" cy="977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7" name="Text Box 11"/>
          <p:cNvSpPr txBox="1">
            <a:spLocks noChangeArrowheads="1"/>
          </p:cNvSpPr>
          <p:nvPr/>
        </p:nvSpPr>
        <p:spPr bwMode="auto">
          <a:xfrm>
            <a:off x="1331913" y="4868863"/>
            <a:ext cx="215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光焦度</a:t>
            </a:r>
          </a:p>
        </p:txBody>
      </p:sp>
      <p:graphicFrame>
        <p:nvGraphicFramePr>
          <p:cNvPr id="167948" name="Object 12"/>
          <p:cNvGraphicFramePr>
            <a:graphicFrameLocks noChangeAspect="1"/>
          </p:cNvGraphicFramePr>
          <p:nvPr/>
        </p:nvGraphicFramePr>
        <p:xfrm>
          <a:off x="3203575" y="4797425"/>
          <a:ext cx="3187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公式" r:id="rId11" imgW="3187440" imgH="965160" progId="Equation.3">
                  <p:embed/>
                </p:oleObj>
              </mc:Choice>
              <mc:Fallback>
                <p:oleObj name="公式" r:id="rId11" imgW="3187440" imgH="965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797425"/>
                        <a:ext cx="3187700" cy="965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9" name="Object 13"/>
          <p:cNvGraphicFramePr>
            <a:graphicFrameLocks noChangeAspect="1"/>
          </p:cNvGraphicFramePr>
          <p:nvPr/>
        </p:nvGraphicFramePr>
        <p:xfrm>
          <a:off x="4500563" y="4005263"/>
          <a:ext cx="179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公式" r:id="rId13" imgW="1790640" imgH="457200" progId="Equation.3">
                  <p:embed/>
                </p:oleObj>
              </mc:Choice>
              <mc:Fallback>
                <p:oleObj name="公式" r:id="rId13" imgW="179064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005263"/>
                        <a:ext cx="1790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/>
      <p:bldP spid="1679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827088" y="549275"/>
            <a:ext cx="475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■</a:t>
            </a:r>
            <a:r>
              <a:rPr lang="zh-CN" altLang="en-US" b="1"/>
              <a:t>轴外物点成像作图法</a:t>
            </a:r>
          </a:p>
        </p:txBody>
      </p:sp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5724525" y="692150"/>
          <a:ext cx="14160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公式" r:id="rId3" imgW="1409400" imgH="457200" progId="Equation.3">
                  <p:embed/>
                </p:oleObj>
              </mc:Choice>
              <mc:Fallback>
                <p:oleObj name="公式" r:id="rId3" imgW="1409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92150"/>
                        <a:ext cx="141605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5288" y="954088"/>
            <a:ext cx="8316912" cy="5903912"/>
            <a:chOff x="0" y="210"/>
            <a:chExt cx="5760" cy="4110"/>
          </a:xfrm>
        </p:grpSpPr>
        <p:grpSp>
          <p:nvGrpSpPr>
            <p:cNvPr id="7181" name="Group 7"/>
            <p:cNvGrpSpPr>
              <a:grpSpLocks noChangeAspect="1"/>
            </p:cNvGrpSpPr>
            <p:nvPr/>
          </p:nvGrpSpPr>
          <p:grpSpPr bwMode="auto">
            <a:xfrm>
              <a:off x="1020" y="210"/>
              <a:ext cx="3946" cy="2304"/>
              <a:chOff x="2797" y="730"/>
              <a:chExt cx="7200" cy="4212"/>
            </a:xfrm>
          </p:grpSpPr>
          <p:sp>
            <p:nvSpPr>
              <p:cNvPr id="7202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2797" y="730"/>
                <a:ext cx="7200" cy="4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3" name="Line 9"/>
              <p:cNvSpPr>
                <a:spLocks noChangeShapeType="1"/>
              </p:cNvSpPr>
              <p:nvPr/>
            </p:nvSpPr>
            <p:spPr bwMode="auto">
              <a:xfrm>
                <a:off x="2954" y="2632"/>
                <a:ext cx="688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4" name="Line 10"/>
              <p:cNvSpPr>
                <a:spLocks noChangeShapeType="1"/>
              </p:cNvSpPr>
              <p:nvPr/>
            </p:nvSpPr>
            <p:spPr bwMode="auto">
              <a:xfrm>
                <a:off x="6240" y="1138"/>
                <a:ext cx="1" cy="3125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5" name="Line 11"/>
              <p:cNvSpPr>
                <a:spLocks noChangeShapeType="1"/>
              </p:cNvSpPr>
              <p:nvPr/>
            </p:nvSpPr>
            <p:spPr bwMode="auto">
              <a:xfrm>
                <a:off x="3736" y="1681"/>
                <a:ext cx="250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6" name="Line 12"/>
              <p:cNvSpPr>
                <a:spLocks noChangeShapeType="1"/>
              </p:cNvSpPr>
              <p:nvPr/>
            </p:nvSpPr>
            <p:spPr bwMode="auto">
              <a:xfrm>
                <a:off x="6240" y="1681"/>
                <a:ext cx="2975" cy="21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7" name="Line 13"/>
              <p:cNvSpPr>
                <a:spLocks noChangeShapeType="1"/>
              </p:cNvSpPr>
              <p:nvPr/>
            </p:nvSpPr>
            <p:spPr bwMode="auto">
              <a:xfrm>
                <a:off x="3736" y="1681"/>
                <a:ext cx="5478" cy="21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8" name="Line 14"/>
              <p:cNvSpPr>
                <a:spLocks noChangeShapeType="1"/>
              </p:cNvSpPr>
              <p:nvPr/>
            </p:nvSpPr>
            <p:spPr bwMode="auto">
              <a:xfrm>
                <a:off x="6240" y="3855"/>
                <a:ext cx="297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9" name="Line 15"/>
              <p:cNvSpPr>
                <a:spLocks noChangeShapeType="1"/>
              </p:cNvSpPr>
              <p:nvPr/>
            </p:nvSpPr>
            <p:spPr bwMode="auto">
              <a:xfrm>
                <a:off x="3736" y="1681"/>
                <a:ext cx="2504" cy="21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175" name="Object 16"/>
              <p:cNvGraphicFramePr>
                <a:graphicFrameLocks noChangeAspect="1"/>
              </p:cNvGraphicFramePr>
              <p:nvPr/>
            </p:nvGraphicFramePr>
            <p:xfrm>
              <a:off x="3423" y="1409"/>
              <a:ext cx="278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3" name="公式" r:id="rId5" imgW="203024" imgH="203024" progId="Equation.3">
                      <p:embed/>
                    </p:oleObj>
                  </mc:Choice>
                  <mc:Fallback>
                    <p:oleObj name="公式" r:id="rId5" imgW="203024" imgH="203024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3" y="1409"/>
                            <a:ext cx="278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7210" name="Picture 1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4" y="3855"/>
                <a:ext cx="348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7176" name="Object 18"/>
              <p:cNvGraphicFramePr>
                <a:graphicFrameLocks noChangeAspect="1"/>
              </p:cNvGraphicFramePr>
              <p:nvPr/>
            </p:nvGraphicFramePr>
            <p:xfrm>
              <a:off x="5927" y="2632"/>
              <a:ext cx="20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4" name="公式" r:id="rId8" imgW="152268" imgH="164957" progId="Equation.3">
                      <p:embed/>
                    </p:oleObj>
                  </mc:Choice>
                  <mc:Fallback>
                    <p:oleObj name="公式" r:id="rId8" imgW="152268" imgH="164957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27" y="2632"/>
                            <a:ext cx="209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7" name="Object 19"/>
              <p:cNvGraphicFramePr>
                <a:graphicFrameLocks noChangeAspect="1"/>
              </p:cNvGraphicFramePr>
              <p:nvPr/>
            </p:nvGraphicFramePr>
            <p:xfrm>
              <a:off x="4675" y="2768"/>
              <a:ext cx="296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5" name="公式" r:id="rId10" imgW="215713" imgH="203024" progId="Equation.3">
                      <p:embed/>
                    </p:oleObj>
                  </mc:Choice>
                  <mc:Fallback>
                    <p:oleObj name="公式" r:id="rId10" imgW="215713" imgH="203024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5" y="2768"/>
                            <a:ext cx="296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8" name="Object 20"/>
              <p:cNvGraphicFramePr>
                <a:graphicFrameLocks noChangeAspect="1"/>
              </p:cNvGraphicFramePr>
              <p:nvPr/>
            </p:nvGraphicFramePr>
            <p:xfrm>
              <a:off x="7493" y="2225"/>
              <a:ext cx="365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6" name="公式" r:id="rId12" imgW="266353" imgH="215619" progId="Equation.3">
                      <p:embed/>
                    </p:oleObj>
                  </mc:Choice>
                  <mc:Fallback>
                    <p:oleObj name="公式" r:id="rId12" imgW="266353" imgH="215619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93" y="2225"/>
                            <a:ext cx="365" cy="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82" name="Group 21"/>
            <p:cNvGrpSpPr>
              <a:grpSpLocks noChangeAspect="1"/>
            </p:cNvGrpSpPr>
            <p:nvPr/>
          </p:nvGrpSpPr>
          <p:grpSpPr bwMode="auto">
            <a:xfrm>
              <a:off x="1202" y="2308"/>
              <a:ext cx="3674" cy="2012"/>
              <a:chOff x="3110" y="5169"/>
              <a:chExt cx="6737" cy="3694"/>
            </a:xfrm>
          </p:grpSpPr>
          <p:sp>
            <p:nvSpPr>
              <p:cNvPr id="7186" name="AutoShape 22"/>
              <p:cNvSpPr>
                <a:spLocks noChangeAspect="1" noChangeArrowheads="1" noTextEdit="1"/>
              </p:cNvSpPr>
              <p:nvPr/>
            </p:nvSpPr>
            <p:spPr bwMode="auto">
              <a:xfrm>
                <a:off x="3110" y="5169"/>
                <a:ext cx="6737" cy="3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7" name="Line 23"/>
              <p:cNvSpPr>
                <a:spLocks noChangeShapeType="1"/>
              </p:cNvSpPr>
              <p:nvPr/>
            </p:nvSpPr>
            <p:spPr bwMode="auto">
              <a:xfrm>
                <a:off x="3110" y="7097"/>
                <a:ext cx="67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" name="Line 24"/>
              <p:cNvSpPr>
                <a:spLocks noChangeShapeType="1"/>
              </p:cNvSpPr>
              <p:nvPr/>
            </p:nvSpPr>
            <p:spPr bwMode="auto">
              <a:xfrm>
                <a:off x="6240" y="5331"/>
                <a:ext cx="1" cy="282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9" name="Line 25"/>
              <p:cNvSpPr>
                <a:spLocks noChangeShapeType="1"/>
              </p:cNvSpPr>
              <p:nvPr/>
            </p:nvSpPr>
            <p:spPr bwMode="auto">
              <a:xfrm>
                <a:off x="6084" y="5195"/>
                <a:ext cx="156" cy="13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0" name="Line 26"/>
              <p:cNvSpPr>
                <a:spLocks noChangeShapeType="1"/>
              </p:cNvSpPr>
              <p:nvPr/>
            </p:nvSpPr>
            <p:spPr bwMode="auto">
              <a:xfrm flipV="1">
                <a:off x="6240" y="5195"/>
                <a:ext cx="157" cy="13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1" name="Line 27"/>
              <p:cNvSpPr>
                <a:spLocks noChangeShapeType="1"/>
              </p:cNvSpPr>
              <p:nvPr/>
            </p:nvSpPr>
            <p:spPr bwMode="auto">
              <a:xfrm flipV="1">
                <a:off x="6084" y="8158"/>
                <a:ext cx="157" cy="135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2" name="Line 28"/>
              <p:cNvSpPr>
                <a:spLocks noChangeShapeType="1"/>
              </p:cNvSpPr>
              <p:nvPr/>
            </p:nvSpPr>
            <p:spPr bwMode="auto">
              <a:xfrm>
                <a:off x="6241" y="8158"/>
                <a:ext cx="156" cy="13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3" name="Line 29"/>
              <p:cNvSpPr>
                <a:spLocks noChangeShapeType="1"/>
              </p:cNvSpPr>
              <p:nvPr/>
            </p:nvSpPr>
            <p:spPr bwMode="auto">
              <a:xfrm>
                <a:off x="3736" y="6146"/>
                <a:ext cx="250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4" name="Line 30"/>
              <p:cNvSpPr>
                <a:spLocks noChangeShapeType="1"/>
              </p:cNvSpPr>
              <p:nvPr/>
            </p:nvSpPr>
            <p:spPr bwMode="auto">
              <a:xfrm>
                <a:off x="3736" y="6146"/>
                <a:ext cx="4696" cy="18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5" name="Line 31"/>
              <p:cNvSpPr>
                <a:spLocks noChangeShapeType="1"/>
              </p:cNvSpPr>
              <p:nvPr/>
            </p:nvSpPr>
            <p:spPr bwMode="auto">
              <a:xfrm flipV="1">
                <a:off x="6241" y="5712"/>
                <a:ext cx="940" cy="40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6" name="Line 32"/>
              <p:cNvSpPr>
                <a:spLocks noChangeShapeType="1"/>
              </p:cNvSpPr>
              <p:nvPr/>
            </p:nvSpPr>
            <p:spPr bwMode="auto">
              <a:xfrm flipH="1">
                <a:off x="4049" y="6146"/>
                <a:ext cx="2191" cy="9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7" name="Line 33"/>
              <p:cNvSpPr>
                <a:spLocks noChangeShapeType="1"/>
              </p:cNvSpPr>
              <p:nvPr/>
            </p:nvSpPr>
            <p:spPr bwMode="auto">
              <a:xfrm>
                <a:off x="4988" y="6689"/>
                <a:ext cx="266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lg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8" name="Line 34"/>
              <p:cNvSpPr>
                <a:spLocks noChangeShapeType="1"/>
              </p:cNvSpPr>
              <p:nvPr/>
            </p:nvSpPr>
            <p:spPr bwMode="auto">
              <a:xfrm>
                <a:off x="3736" y="6146"/>
                <a:ext cx="2504" cy="54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9" name="Line 35"/>
              <p:cNvSpPr>
                <a:spLocks noChangeShapeType="1"/>
              </p:cNvSpPr>
              <p:nvPr/>
            </p:nvSpPr>
            <p:spPr bwMode="auto">
              <a:xfrm>
                <a:off x="6240" y="6689"/>
                <a:ext cx="2505" cy="5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171" name="Object 36"/>
              <p:cNvGraphicFramePr>
                <a:graphicFrameLocks noChangeAspect="1"/>
              </p:cNvGraphicFramePr>
              <p:nvPr/>
            </p:nvGraphicFramePr>
            <p:xfrm>
              <a:off x="7962" y="6689"/>
              <a:ext cx="296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7" name="公式" r:id="rId14" imgW="215713" imgH="203024" progId="Equation.3">
                      <p:embed/>
                    </p:oleObj>
                  </mc:Choice>
                  <mc:Fallback>
                    <p:oleObj name="公式" r:id="rId14" imgW="215713" imgH="203024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62" y="6689"/>
                            <a:ext cx="296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2" name="Object 37"/>
              <p:cNvGraphicFramePr>
                <a:graphicFrameLocks noChangeAspect="1"/>
              </p:cNvGraphicFramePr>
              <p:nvPr/>
            </p:nvGraphicFramePr>
            <p:xfrm>
              <a:off x="3423" y="5738"/>
              <a:ext cx="278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8" name="公式" r:id="rId15" imgW="203024" imgH="203024" progId="Equation.3">
                      <p:embed/>
                    </p:oleObj>
                  </mc:Choice>
                  <mc:Fallback>
                    <p:oleObj name="公式" r:id="rId15" imgW="203024" imgH="203024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3" y="5738"/>
                            <a:ext cx="278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3" name="Object 38"/>
              <p:cNvGraphicFramePr>
                <a:graphicFrameLocks noChangeAspect="1"/>
              </p:cNvGraphicFramePr>
              <p:nvPr/>
            </p:nvGraphicFramePr>
            <p:xfrm>
              <a:off x="3893" y="7233"/>
              <a:ext cx="365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9" name="公式" r:id="rId16" imgW="266353" imgH="215619" progId="Equation.3">
                      <p:embed/>
                    </p:oleObj>
                  </mc:Choice>
                  <mc:Fallback>
                    <p:oleObj name="公式" r:id="rId16" imgW="266353" imgH="215619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3" y="7233"/>
                            <a:ext cx="365" cy="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4" name="Object 39"/>
              <p:cNvGraphicFramePr>
                <a:graphicFrameLocks noChangeAspect="1"/>
              </p:cNvGraphicFramePr>
              <p:nvPr/>
            </p:nvGraphicFramePr>
            <p:xfrm>
              <a:off x="5927" y="7233"/>
              <a:ext cx="20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0" name="公式" r:id="rId17" imgW="152268" imgH="164957" progId="Equation.3">
                      <p:embed/>
                    </p:oleObj>
                  </mc:Choice>
                  <mc:Fallback>
                    <p:oleObj name="公式" r:id="rId17" imgW="152268" imgH="164957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27" y="7233"/>
                            <a:ext cx="209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7200" name="Picture 40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2" y="6689"/>
                <a:ext cx="348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01" name="Line 41"/>
              <p:cNvSpPr>
                <a:spLocks noChangeShapeType="1"/>
              </p:cNvSpPr>
              <p:nvPr/>
            </p:nvSpPr>
            <p:spPr bwMode="auto">
              <a:xfrm>
                <a:off x="6240" y="6689"/>
                <a:ext cx="140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83" name="Rectangle 42"/>
            <p:cNvSpPr>
              <a:spLocks noChangeArrowheads="1"/>
            </p:cNvSpPr>
            <p:nvPr/>
          </p:nvSpPr>
          <p:spPr bwMode="auto">
            <a:xfrm>
              <a:off x="0" y="344"/>
              <a:ext cx="576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4" name="Rectangle 43"/>
            <p:cNvSpPr>
              <a:spLocks noChangeArrowheads="1"/>
            </p:cNvSpPr>
            <p:nvPr/>
          </p:nvSpPr>
          <p:spPr bwMode="auto">
            <a:xfrm>
              <a:off x="0" y="2151"/>
              <a:ext cx="12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 sz="1800"/>
            </a:p>
          </p:txBody>
        </p:sp>
        <p:sp>
          <p:nvSpPr>
            <p:cNvPr id="7185" name="Rectangle 44"/>
            <p:cNvSpPr>
              <a:spLocks noChangeArrowheads="1"/>
            </p:cNvSpPr>
            <p:nvPr/>
          </p:nvSpPr>
          <p:spPr bwMode="auto">
            <a:xfrm>
              <a:off x="0" y="3848"/>
              <a:ext cx="12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827088" y="692150"/>
            <a:ext cx="488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■</a:t>
            </a:r>
            <a:r>
              <a:rPr lang="zh-CN" altLang="en-US" b="1"/>
              <a:t>轴上物点成像作图法</a:t>
            </a:r>
            <a:r>
              <a:rPr lang="zh-CN" altLang="en-US"/>
              <a:t> </a:t>
            </a:r>
          </a:p>
        </p:txBody>
      </p:sp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5651500" y="836613"/>
          <a:ext cx="14160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公式" r:id="rId3" imgW="1409400" imgH="457200" progId="Equation.3">
                  <p:embed/>
                </p:oleObj>
              </mc:Choice>
              <mc:Fallback>
                <p:oleObj name="公式" r:id="rId3" imgW="1409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836613"/>
                        <a:ext cx="141605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2195513" y="981075"/>
            <a:ext cx="4464050" cy="3706813"/>
            <a:chOff x="4832" y="1274"/>
            <a:chExt cx="3445" cy="2989"/>
          </a:xfrm>
        </p:grpSpPr>
        <p:sp>
          <p:nvSpPr>
            <p:cNvPr id="8218" name="AutoShape 7"/>
            <p:cNvSpPr>
              <a:spLocks noChangeAspect="1" noChangeArrowheads="1"/>
            </p:cNvSpPr>
            <p:nvPr/>
          </p:nvSpPr>
          <p:spPr bwMode="auto">
            <a:xfrm>
              <a:off x="4832" y="1274"/>
              <a:ext cx="3445" cy="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9" name="Line 8"/>
            <p:cNvSpPr>
              <a:spLocks noChangeShapeType="1"/>
            </p:cNvSpPr>
            <p:nvPr/>
          </p:nvSpPr>
          <p:spPr bwMode="auto">
            <a:xfrm>
              <a:off x="5302" y="2633"/>
              <a:ext cx="297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9"/>
            <p:cNvSpPr>
              <a:spLocks noChangeShapeType="1"/>
            </p:cNvSpPr>
            <p:nvPr/>
          </p:nvSpPr>
          <p:spPr bwMode="auto">
            <a:xfrm>
              <a:off x="6241" y="1682"/>
              <a:ext cx="2" cy="190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10"/>
            <p:cNvSpPr>
              <a:spLocks noChangeShapeType="1"/>
            </p:cNvSpPr>
            <p:nvPr/>
          </p:nvSpPr>
          <p:spPr bwMode="auto">
            <a:xfrm>
              <a:off x="6241" y="2225"/>
              <a:ext cx="1878" cy="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9" name="Object 11"/>
            <p:cNvGraphicFramePr>
              <a:graphicFrameLocks noChangeAspect="1"/>
            </p:cNvGraphicFramePr>
            <p:nvPr/>
          </p:nvGraphicFramePr>
          <p:xfrm>
            <a:off x="5928" y="2904"/>
            <a:ext cx="209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" name="公式" r:id="rId5" imgW="241200" imgH="241200" progId="Equation.3">
                    <p:embed/>
                  </p:oleObj>
                </mc:Choice>
                <mc:Fallback>
                  <p:oleObj name="公式" r:id="rId5" imgW="24120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8" y="2904"/>
                          <a:ext cx="209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2" name="Line 12"/>
            <p:cNvSpPr>
              <a:spLocks noChangeShapeType="1"/>
            </p:cNvSpPr>
            <p:nvPr/>
          </p:nvSpPr>
          <p:spPr bwMode="auto">
            <a:xfrm flipV="1">
              <a:off x="4989" y="2225"/>
              <a:ext cx="1252" cy="4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0" name="Object 13"/>
            <p:cNvGraphicFramePr>
              <a:graphicFrameLocks noChangeAspect="1"/>
            </p:cNvGraphicFramePr>
            <p:nvPr/>
          </p:nvGraphicFramePr>
          <p:xfrm>
            <a:off x="4989" y="1817"/>
            <a:ext cx="24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8" name="公式" r:id="rId7" imgW="291960" imgH="317160" progId="Equation.3">
                    <p:embed/>
                  </p:oleObj>
                </mc:Choice>
                <mc:Fallback>
                  <p:oleObj name="公式" r:id="rId7" imgW="29196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9" y="1817"/>
                          <a:ext cx="247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14"/>
            <p:cNvGraphicFramePr>
              <a:graphicFrameLocks noChangeAspect="1"/>
            </p:cNvGraphicFramePr>
            <p:nvPr/>
          </p:nvGraphicFramePr>
          <p:xfrm>
            <a:off x="7180" y="2769"/>
            <a:ext cx="31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9" name="公式" r:id="rId9" imgW="393480" imgH="342720" progId="Equation.3">
                    <p:embed/>
                  </p:oleObj>
                </mc:Choice>
                <mc:Fallback>
                  <p:oleObj name="公式" r:id="rId9" imgW="393480" imgH="34272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0" y="2769"/>
                          <a:ext cx="31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15"/>
            <p:cNvGraphicFramePr>
              <a:graphicFrameLocks noChangeAspect="1"/>
            </p:cNvGraphicFramePr>
            <p:nvPr/>
          </p:nvGraphicFramePr>
          <p:xfrm>
            <a:off x="6554" y="2633"/>
            <a:ext cx="31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0" name="公式" r:id="rId11" imgW="393480" imgH="342720" progId="Equation.3">
                    <p:embed/>
                  </p:oleObj>
                </mc:Choice>
                <mc:Fallback>
                  <p:oleObj name="公式" r:id="rId11" imgW="393480" imgH="34272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4" y="2633"/>
                          <a:ext cx="31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3" name="Line 16"/>
            <p:cNvSpPr>
              <a:spLocks noChangeShapeType="1"/>
            </p:cNvSpPr>
            <p:nvPr/>
          </p:nvSpPr>
          <p:spPr bwMode="auto">
            <a:xfrm flipV="1">
              <a:off x="4989" y="2089"/>
              <a:ext cx="2973" cy="9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17"/>
            <p:cNvSpPr>
              <a:spLocks noChangeShapeType="1"/>
            </p:cNvSpPr>
            <p:nvPr/>
          </p:nvSpPr>
          <p:spPr bwMode="auto">
            <a:xfrm>
              <a:off x="6867" y="1682"/>
              <a:ext cx="0" cy="1766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051050" y="3789363"/>
            <a:ext cx="4824413" cy="3587750"/>
            <a:chOff x="1066" y="527"/>
            <a:chExt cx="3991" cy="3575"/>
          </a:xfrm>
        </p:grpSpPr>
        <p:sp>
          <p:nvSpPr>
            <p:cNvPr id="8206" name="AutoShape 19"/>
            <p:cNvSpPr>
              <a:spLocks noChangeAspect="1" noChangeArrowheads="1"/>
            </p:cNvSpPr>
            <p:nvPr/>
          </p:nvSpPr>
          <p:spPr bwMode="auto">
            <a:xfrm>
              <a:off x="1066" y="527"/>
              <a:ext cx="3991" cy="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7" name="Line 20"/>
            <p:cNvSpPr>
              <a:spLocks noChangeShapeType="1"/>
            </p:cNvSpPr>
            <p:nvPr/>
          </p:nvSpPr>
          <p:spPr bwMode="auto">
            <a:xfrm flipV="1">
              <a:off x="1066" y="2141"/>
              <a:ext cx="3326" cy="1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21"/>
            <p:cNvSpPr>
              <a:spLocks noChangeShapeType="1"/>
            </p:cNvSpPr>
            <p:nvPr/>
          </p:nvSpPr>
          <p:spPr bwMode="auto">
            <a:xfrm flipV="1">
              <a:off x="1332" y="1680"/>
              <a:ext cx="1863" cy="57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5" name="Object 22"/>
            <p:cNvGraphicFramePr>
              <a:graphicFrameLocks noChangeAspect="1"/>
            </p:cNvGraphicFramePr>
            <p:nvPr/>
          </p:nvGraphicFramePr>
          <p:xfrm>
            <a:off x="3195" y="2257"/>
            <a:ext cx="22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" name="公式" r:id="rId13" imgW="241200" imgH="241200" progId="Equation.3">
                    <p:embed/>
                  </p:oleObj>
                </mc:Choice>
                <mc:Fallback>
                  <p:oleObj name="公式" r:id="rId13" imgW="241200" imgH="2412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2257"/>
                          <a:ext cx="22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Line 23"/>
            <p:cNvSpPr>
              <a:spLocks noChangeShapeType="1"/>
            </p:cNvSpPr>
            <p:nvPr/>
          </p:nvSpPr>
          <p:spPr bwMode="auto">
            <a:xfrm flipV="1">
              <a:off x="3195" y="988"/>
              <a:ext cx="931" cy="6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24"/>
            <p:cNvSpPr>
              <a:spLocks noChangeShapeType="1"/>
            </p:cNvSpPr>
            <p:nvPr/>
          </p:nvSpPr>
          <p:spPr bwMode="auto">
            <a:xfrm flipV="1">
              <a:off x="2130" y="1680"/>
              <a:ext cx="1065" cy="8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25"/>
            <p:cNvSpPr>
              <a:spLocks noChangeShapeType="1"/>
            </p:cNvSpPr>
            <p:nvPr/>
          </p:nvSpPr>
          <p:spPr bwMode="auto">
            <a:xfrm>
              <a:off x="2130" y="988"/>
              <a:ext cx="0" cy="219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26"/>
            <p:cNvSpPr>
              <a:spLocks noChangeShapeType="1"/>
            </p:cNvSpPr>
            <p:nvPr/>
          </p:nvSpPr>
          <p:spPr bwMode="auto">
            <a:xfrm flipV="1">
              <a:off x="1465" y="1796"/>
              <a:ext cx="2927" cy="92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6" name="Object 27"/>
            <p:cNvGraphicFramePr>
              <a:graphicFrameLocks noChangeAspect="1"/>
            </p:cNvGraphicFramePr>
            <p:nvPr/>
          </p:nvGraphicFramePr>
          <p:xfrm>
            <a:off x="1199" y="1910"/>
            <a:ext cx="21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" name="公式" r:id="rId15" imgW="291960" imgH="317160" progId="Equation.3">
                    <p:embed/>
                  </p:oleObj>
                </mc:Choice>
                <mc:Fallback>
                  <p:oleObj name="公式" r:id="rId15" imgW="291960" imgH="3171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9" y="1910"/>
                          <a:ext cx="212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28"/>
            <p:cNvGraphicFramePr>
              <a:graphicFrameLocks noChangeAspect="1"/>
            </p:cNvGraphicFramePr>
            <p:nvPr/>
          </p:nvGraphicFramePr>
          <p:xfrm>
            <a:off x="2396" y="1910"/>
            <a:ext cx="26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3" name="公式" r:id="rId16" imgW="393480" imgH="342720" progId="Equation.3">
                    <p:embed/>
                  </p:oleObj>
                </mc:Choice>
                <mc:Fallback>
                  <p:oleObj name="公式" r:id="rId16" imgW="393480" imgH="34272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6" y="1910"/>
                          <a:ext cx="26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29"/>
            <p:cNvGraphicFramePr>
              <a:graphicFrameLocks noChangeAspect="1"/>
            </p:cNvGraphicFramePr>
            <p:nvPr/>
          </p:nvGraphicFramePr>
          <p:xfrm>
            <a:off x="1864" y="2257"/>
            <a:ext cx="26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4" name="公式" r:id="rId17" imgW="393480" imgH="342720" progId="Equation.3">
                    <p:embed/>
                  </p:oleObj>
                </mc:Choice>
                <mc:Fallback>
                  <p:oleObj name="公式" r:id="rId17" imgW="393480" imgH="34272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2257"/>
                          <a:ext cx="26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3" name="Line 30"/>
            <p:cNvSpPr>
              <a:spLocks noChangeShapeType="1"/>
            </p:cNvSpPr>
            <p:nvPr/>
          </p:nvSpPr>
          <p:spPr bwMode="auto">
            <a:xfrm>
              <a:off x="3195" y="988"/>
              <a:ext cx="1" cy="2193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31"/>
            <p:cNvSpPr>
              <a:spLocks noChangeShapeType="1"/>
            </p:cNvSpPr>
            <p:nvPr/>
          </p:nvSpPr>
          <p:spPr bwMode="auto">
            <a:xfrm flipH="1">
              <a:off x="3062" y="3179"/>
              <a:ext cx="132" cy="11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32"/>
            <p:cNvSpPr>
              <a:spLocks noChangeShapeType="1"/>
            </p:cNvSpPr>
            <p:nvPr/>
          </p:nvSpPr>
          <p:spPr bwMode="auto">
            <a:xfrm>
              <a:off x="3195" y="3179"/>
              <a:ext cx="133" cy="11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33"/>
            <p:cNvSpPr>
              <a:spLocks noChangeShapeType="1"/>
            </p:cNvSpPr>
            <p:nvPr/>
          </p:nvSpPr>
          <p:spPr bwMode="auto">
            <a:xfrm>
              <a:off x="3062" y="873"/>
              <a:ext cx="131" cy="1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34"/>
            <p:cNvSpPr>
              <a:spLocks noChangeShapeType="1"/>
            </p:cNvSpPr>
            <p:nvPr/>
          </p:nvSpPr>
          <p:spPr bwMode="auto">
            <a:xfrm flipH="1">
              <a:off x="3195" y="873"/>
              <a:ext cx="131" cy="117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757238" y="1268413"/>
            <a:ext cx="7632701" cy="4464050"/>
            <a:chOff x="158" y="255"/>
            <a:chExt cx="6101" cy="3563"/>
          </a:xfrm>
        </p:grpSpPr>
        <p:sp>
          <p:nvSpPr>
            <p:cNvPr id="9250" name="AutoShape 5"/>
            <p:cNvSpPr>
              <a:spLocks noChangeAspect="1" noChangeArrowheads="1"/>
            </p:cNvSpPr>
            <p:nvPr/>
          </p:nvSpPr>
          <p:spPr bwMode="auto">
            <a:xfrm>
              <a:off x="158" y="255"/>
              <a:ext cx="6101" cy="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1" name="Line 6"/>
            <p:cNvSpPr>
              <a:spLocks noChangeShapeType="1"/>
            </p:cNvSpPr>
            <p:nvPr/>
          </p:nvSpPr>
          <p:spPr bwMode="auto">
            <a:xfrm>
              <a:off x="688" y="2324"/>
              <a:ext cx="4324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Arc 7"/>
            <p:cNvSpPr>
              <a:spLocks/>
            </p:cNvSpPr>
            <p:nvPr/>
          </p:nvSpPr>
          <p:spPr bwMode="auto">
            <a:xfrm flipH="1">
              <a:off x="2280" y="944"/>
              <a:ext cx="1195" cy="2760"/>
            </a:xfrm>
            <a:custGeom>
              <a:avLst/>
              <a:gdLst>
                <a:gd name="T0" fmla="*/ 0 w 21600"/>
                <a:gd name="T1" fmla="*/ 0 h 43192"/>
                <a:gd name="T2" fmla="*/ 32 w 21600"/>
                <a:gd name="T3" fmla="*/ 2760 h 43192"/>
                <a:gd name="T4" fmla="*/ 0 w 21600"/>
                <a:gd name="T5" fmla="*/ 1380 h 431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2"/>
                <a:gd name="T11" fmla="*/ 21600 w 21600"/>
                <a:gd name="T12" fmla="*/ 43192 h 43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5"/>
                    <a:pt x="12276" y="42880"/>
                    <a:pt x="575" y="43192"/>
                  </a:cubicBezTo>
                </a:path>
                <a:path w="21600" h="4319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5"/>
                    <a:pt x="12276" y="42880"/>
                    <a:pt x="575" y="4319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3" name="Line 8"/>
            <p:cNvSpPr>
              <a:spLocks noChangeShapeType="1"/>
            </p:cNvSpPr>
            <p:nvPr/>
          </p:nvSpPr>
          <p:spPr bwMode="auto">
            <a:xfrm flipH="1">
              <a:off x="3607" y="2324"/>
              <a:ext cx="1" cy="8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9"/>
            <p:cNvSpPr>
              <a:spLocks noChangeShapeType="1"/>
            </p:cNvSpPr>
            <p:nvPr/>
          </p:nvSpPr>
          <p:spPr bwMode="auto">
            <a:xfrm flipH="1" flipV="1">
              <a:off x="2545" y="1520"/>
              <a:ext cx="397" cy="8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10"/>
            <p:cNvSpPr>
              <a:spLocks noChangeShapeType="1"/>
            </p:cNvSpPr>
            <p:nvPr/>
          </p:nvSpPr>
          <p:spPr bwMode="auto">
            <a:xfrm>
              <a:off x="1484" y="1520"/>
              <a:ext cx="106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11"/>
            <p:cNvSpPr>
              <a:spLocks noChangeShapeType="1"/>
            </p:cNvSpPr>
            <p:nvPr/>
          </p:nvSpPr>
          <p:spPr bwMode="auto">
            <a:xfrm flipH="1" flipV="1">
              <a:off x="2015" y="370"/>
              <a:ext cx="530" cy="11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12"/>
            <p:cNvSpPr>
              <a:spLocks noChangeShapeType="1"/>
            </p:cNvSpPr>
            <p:nvPr/>
          </p:nvSpPr>
          <p:spPr bwMode="auto">
            <a:xfrm>
              <a:off x="2280" y="2324"/>
              <a:ext cx="0" cy="8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24" name="Object 13"/>
            <p:cNvGraphicFramePr>
              <a:graphicFrameLocks noChangeAspect="1"/>
            </p:cNvGraphicFramePr>
            <p:nvPr/>
          </p:nvGraphicFramePr>
          <p:xfrm>
            <a:off x="2545" y="2324"/>
            <a:ext cx="251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9" name="公式" r:id="rId3" imgW="304560" imgH="317160" progId="Equation.3">
                    <p:embed/>
                  </p:oleObj>
                </mc:Choice>
                <mc:Fallback>
                  <p:oleObj name="公式" r:id="rId3" imgW="30456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5" y="2324"/>
                          <a:ext cx="251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14"/>
            <p:cNvGraphicFramePr>
              <a:graphicFrameLocks noChangeAspect="1"/>
            </p:cNvGraphicFramePr>
            <p:nvPr/>
          </p:nvGraphicFramePr>
          <p:xfrm>
            <a:off x="2810" y="2324"/>
            <a:ext cx="325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0" name="公式" r:id="rId5" imgW="393480" imgH="342720" progId="Equation.3">
                    <p:embed/>
                  </p:oleObj>
                </mc:Choice>
                <mc:Fallback>
                  <p:oleObj name="公式" r:id="rId5" imgW="393480" imgH="34272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0" y="2324"/>
                          <a:ext cx="325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15"/>
            <p:cNvGraphicFramePr>
              <a:graphicFrameLocks noChangeAspect="1"/>
            </p:cNvGraphicFramePr>
            <p:nvPr/>
          </p:nvGraphicFramePr>
          <p:xfrm>
            <a:off x="3474" y="1979"/>
            <a:ext cx="23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1" name="公式" r:id="rId7" imgW="279360" imgH="330120" progId="Equation.3">
                    <p:embed/>
                  </p:oleObj>
                </mc:Choice>
                <mc:Fallback>
                  <p:oleObj name="公式" r:id="rId7" imgW="279360" imgH="33012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4" y="1979"/>
                          <a:ext cx="235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8" name="Line 16"/>
            <p:cNvSpPr>
              <a:spLocks noChangeShapeType="1"/>
            </p:cNvSpPr>
            <p:nvPr/>
          </p:nvSpPr>
          <p:spPr bwMode="auto">
            <a:xfrm>
              <a:off x="3075" y="2898"/>
              <a:ext cx="5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17"/>
            <p:cNvSpPr>
              <a:spLocks noChangeShapeType="1"/>
            </p:cNvSpPr>
            <p:nvPr/>
          </p:nvSpPr>
          <p:spPr bwMode="auto">
            <a:xfrm flipH="1">
              <a:off x="2280" y="2898"/>
              <a:ext cx="3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27" name="Object 18"/>
            <p:cNvGraphicFramePr>
              <a:graphicFrameLocks noChangeAspect="1"/>
            </p:cNvGraphicFramePr>
            <p:nvPr/>
          </p:nvGraphicFramePr>
          <p:xfrm>
            <a:off x="2810" y="2783"/>
            <a:ext cx="163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2" name="公式" r:id="rId9" imgW="279360" imgH="241200" progId="Equation.3">
                    <p:embed/>
                  </p:oleObj>
                </mc:Choice>
                <mc:Fallback>
                  <p:oleObj name="公式" r:id="rId9" imgW="279360" imgH="241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0" y="2783"/>
                          <a:ext cx="163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Line 19"/>
            <p:cNvSpPr>
              <a:spLocks noChangeShapeType="1"/>
            </p:cNvSpPr>
            <p:nvPr/>
          </p:nvSpPr>
          <p:spPr bwMode="auto">
            <a:xfrm flipV="1">
              <a:off x="1484" y="1520"/>
              <a:ext cx="0" cy="8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Line 20"/>
            <p:cNvSpPr>
              <a:spLocks noChangeShapeType="1"/>
            </p:cNvSpPr>
            <p:nvPr/>
          </p:nvSpPr>
          <p:spPr bwMode="auto">
            <a:xfrm>
              <a:off x="1484" y="1520"/>
              <a:ext cx="2918" cy="11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21"/>
            <p:cNvSpPr>
              <a:spLocks noChangeShapeType="1"/>
            </p:cNvSpPr>
            <p:nvPr/>
          </p:nvSpPr>
          <p:spPr bwMode="auto">
            <a:xfrm>
              <a:off x="1484" y="1520"/>
              <a:ext cx="929" cy="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22"/>
            <p:cNvSpPr>
              <a:spLocks noChangeShapeType="1"/>
            </p:cNvSpPr>
            <p:nvPr/>
          </p:nvSpPr>
          <p:spPr bwMode="auto">
            <a:xfrm>
              <a:off x="1484" y="1520"/>
              <a:ext cx="1459" cy="8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Line 23"/>
            <p:cNvSpPr>
              <a:spLocks noChangeShapeType="1"/>
            </p:cNvSpPr>
            <p:nvPr/>
          </p:nvSpPr>
          <p:spPr bwMode="auto">
            <a:xfrm flipH="1">
              <a:off x="1087" y="1979"/>
              <a:ext cx="172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Line 24"/>
            <p:cNvSpPr>
              <a:spLocks noChangeShapeType="1"/>
            </p:cNvSpPr>
            <p:nvPr/>
          </p:nvSpPr>
          <p:spPr bwMode="auto">
            <a:xfrm flipH="1">
              <a:off x="954" y="1979"/>
              <a:ext cx="13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Line 25"/>
            <p:cNvSpPr>
              <a:spLocks noChangeShapeType="1"/>
            </p:cNvSpPr>
            <p:nvPr/>
          </p:nvSpPr>
          <p:spPr bwMode="auto">
            <a:xfrm>
              <a:off x="1484" y="1520"/>
              <a:ext cx="796" cy="4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Line 26"/>
            <p:cNvSpPr>
              <a:spLocks noChangeShapeType="1"/>
            </p:cNvSpPr>
            <p:nvPr/>
          </p:nvSpPr>
          <p:spPr bwMode="auto">
            <a:xfrm flipV="1">
              <a:off x="2810" y="1979"/>
              <a:ext cx="1" cy="3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28" name="Object 27"/>
            <p:cNvGraphicFramePr>
              <a:graphicFrameLocks noChangeAspect="1"/>
            </p:cNvGraphicFramePr>
            <p:nvPr/>
          </p:nvGraphicFramePr>
          <p:xfrm>
            <a:off x="3075" y="1749"/>
            <a:ext cx="26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3" name="公式" r:id="rId11" imgW="380880" imgH="393480" progId="Equation.3">
                    <p:embed/>
                  </p:oleObj>
                </mc:Choice>
                <mc:Fallback>
                  <p:oleObj name="公式" r:id="rId11" imgW="380880" imgH="3934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5" y="1749"/>
                          <a:ext cx="26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9" name="Object 28"/>
            <p:cNvGraphicFramePr>
              <a:graphicFrameLocks noChangeAspect="1"/>
            </p:cNvGraphicFramePr>
            <p:nvPr/>
          </p:nvGraphicFramePr>
          <p:xfrm>
            <a:off x="1219" y="1634"/>
            <a:ext cx="20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4" name="公式" r:id="rId13" imgW="279360" imgH="291960" progId="Equation.3">
                    <p:embed/>
                  </p:oleObj>
                </mc:Choice>
                <mc:Fallback>
                  <p:oleObj name="公式" r:id="rId13" imgW="279360" imgH="2919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" y="1634"/>
                          <a:ext cx="206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09" name="Rectangle 29"/>
          <p:cNvSpPr>
            <a:spLocks noChangeArrowheads="1"/>
          </p:cNvSpPr>
          <p:nvPr/>
        </p:nvSpPr>
        <p:spPr bwMode="auto">
          <a:xfrm>
            <a:off x="323850" y="620713"/>
            <a:ext cx="4608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■</a:t>
            </a:r>
            <a:r>
              <a:rPr lang="zh-CN" altLang="en-US" b="1"/>
              <a:t>球面镜作图成像</a:t>
            </a:r>
          </a:p>
        </p:txBody>
      </p:sp>
      <p:grpSp>
        <p:nvGrpSpPr>
          <p:cNvPr id="3" name="Group 30"/>
          <p:cNvGrpSpPr>
            <a:grpSpLocks noChangeAspect="1"/>
          </p:cNvGrpSpPr>
          <p:nvPr/>
        </p:nvGrpSpPr>
        <p:grpSpPr bwMode="auto">
          <a:xfrm>
            <a:off x="4140200" y="2205038"/>
            <a:ext cx="5975350" cy="4052887"/>
            <a:chOff x="2220" y="6710"/>
            <a:chExt cx="7200" cy="4891"/>
          </a:xfrm>
        </p:grpSpPr>
        <p:sp>
          <p:nvSpPr>
            <p:cNvPr id="9233" name="AutoShape 31"/>
            <p:cNvSpPr>
              <a:spLocks noChangeAspect="1" noChangeArrowheads="1"/>
            </p:cNvSpPr>
            <p:nvPr/>
          </p:nvSpPr>
          <p:spPr bwMode="auto">
            <a:xfrm>
              <a:off x="2220" y="6710"/>
              <a:ext cx="7200" cy="4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4" name="Line 32"/>
            <p:cNvSpPr>
              <a:spLocks noChangeShapeType="1"/>
            </p:cNvSpPr>
            <p:nvPr/>
          </p:nvSpPr>
          <p:spPr bwMode="auto">
            <a:xfrm>
              <a:off x="2377" y="8747"/>
              <a:ext cx="70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Arc 33"/>
            <p:cNvSpPr>
              <a:spLocks/>
            </p:cNvSpPr>
            <p:nvPr/>
          </p:nvSpPr>
          <p:spPr bwMode="auto">
            <a:xfrm>
              <a:off x="5350" y="6710"/>
              <a:ext cx="1879" cy="4063"/>
            </a:xfrm>
            <a:custGeom>
              <a:avLst/>
              <a:gdLst>
                <a:gd name="T0" fmla="*/ 0 w 21600"/>
                <a:gd name="T1" fmla="*/ 0 h 43066"/>
                <a:gd name="T2" fmla="*/ 209 w 21600"/>
                <a:gd name="T3" fmla="*/ 4063 h 43066"/>
                <a:gd name="T4" fmla="*/ 0 w 21600"/>
                <a:gd name="T5" fmla="*/ 2038 h 43066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66"/>
                <a:gd name="T11" fmla="*/ 21600 w 21600"/>
                <a:gd name="T12" fmla="*/ 43066 h 430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6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0"/>
                    <a:pt x="13332" y="41843"/>
                    <a:pt x="2400" y="43066"/>
                  </a:cubicBezTo>
                </a:path>
                <a:path w="21600" h="4306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0"/>
                    <a:pt x="13332" y="41843"/>
                    <a:pt x="2400" y="430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6" name="Line 34"/>
            <p:cNvSpPr>
              <a:spLocks noChangeShapeType="1"/>
            </p:cNvSpPr>
            <p:nvPr/>
          </p:nvSpPr>
          <p:spPr bwMode="auto">
            <a:xfrm>
              <a:off x="5507" y="8748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35"/>
            <p:cNvSpPr>
              <a:spLocks noChangeShapeType="1"/>
            </p:cNvSpPr>
            <p:nvPr/>
          </p:nvSpPr>
          <p:spPr bwMode="auto">
            <a:xfrm>
              <a:off x="7229" y="8748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36"/>
            <p:cNvSpPr>
              <a:spLocks noChangeShapeType="1"/>
            </p:cNvSpPr>
            <p:nvPr/>
          </p:nvSpPr>
          <p:spPr bwMode="auto">
            <a:xfrm>
              <a:off x="5977" y="8340"/>
              <a:ext cx="1250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37"/>
            <p:cNvSpPr>
              <a:spLocks noChangeShapeType="1"/>
            </p:cNvSpPr>
            <p:nvPr/>
          </p:nvSpPr>
          <p:spPr bwMode="auto">
            <a:xfrm>
              <a:off x="6603" y="9291"/>
              <a:ext cx="62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38"/>
            <p:cNvSpPr>
              <a:spLocks noChangeShapeType="1"/>
            </p:cNvSpPr>
            <p:nvPr/>
          </p:nvSpPr>
          <p:spPr bwMode="auto">
            <a:xfrm flipH="1">
              <a:off x="5507" y="9291"/>
              <a:ext cx="47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18" name="Object 39"/>
            <p:cNvGraphicFramePr>
              <a:graphicFrameLocks noChangeAspect="1"/>
            </p:cNvGraphicFramePr>
            <p:nvPr/>
          </p:nvGraphicFramePr>
          <p:xfrm>
            <a:off x="6133" y="9156"/>
            <a:ext cx="41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5" name="公式" r:id="rId15" imgW="660240" imgH="241200" progId="Equation.3">
                    <p:embed/>
                  </p:oleObj>
                </mc:Choice>
                <mc:Fallback>
                  <p:oleObj name="公式" r:id="rId15" imgW="660240" imgH="2412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3" y="9156"/>
                          <a:ext cx="417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" name="Object 40"/>
            <p:cNvGraphicFramePr>
              <a:graphicFrameLocks noChangeAspect="1"/>
            </p:cNvGraphicFramePr>
            <p:nvPr/>
          </p:nvGraphicFramePr>
          <p:xfrm>
            <a:off x="6290" y="8340"/>
            <a:ext cx="29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6" name="公式" r:id="rId17" imgW="304560" imgH="317160" progId="Equation.3">
                    <p:embed/>
                  </p:oleObj>
                </mc:Choice>
                <mc:Fallback>
                  <p:oleObj name="公式" r:id="rId17" imgW="304560" imgH="31716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0" y="8340"/>
                          <a:ext cx="29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0" name="Object 41"/>
            <p:cNvGraphicFramePr>
              <a:graphicFrameLocks noChangeAspect="1"/>
            </p:cNvGraphicFramePr>
            <p:nvPr/>
          </p:nvGraphicFramePr>
          <p:xfrm>
            <a:off x="6133" y="8884"/>
            <a:ext cx="38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7" name="公式" r:id="rId19" imgW="393480" imgH="342720" progId="Equation.3">
                    <p:embed/>
                  </p:oleObj>
                </mc:Choice>
                <mc:Fallback>
                  <p:oleObj name="公式" r:id="rId19" imgW="393480" imgH="34272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3" y="8884"/>
                          <a:ext cx="38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1" name="Object 42"/>
            <p:cNvGraphicFramePr>
              <a:graphicFrameLocks noChangeAspect="1"/>
            </p:cNvGraphicFramePr>
            <p:nvPr/>
          </p:nvGraphicFramePr>
          <p:xfrm>
            <a:off x="5194" y="8340"/>
            <a:ext cx="27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8" name="公式" r:id="rId21" imgW="279360" imgH="330120" progId="Equation.3">
                    <p:embed/>
                  </p:oleObj>
                </mc:Choice>
                <mc:Fallback>
                  <p:oleObj name="公式" r:id="rId21" imgW="279360" imgH="33012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4" y="8340"/>
                          <a:ext cx="27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1" name="Line 43"/>
            <p:cNvSpPr>
              <a:spLocks noChangeShapeType="1"/>
            </p:cNvSpPr>
            <p:nvPr/>
          </p:nvSpPr>
          <p:spPr bwMode="auto">
            <a:xfrm flipH="1" flipV="1">
              <a:off x="5977" y="8340"/>
              <a:ext cx="1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44"/>
            <p:cNvSpPr>
              <a:spLocks noChangeShapeType="1"/>
            </p:cNvSpPr>
            <p:nvPr/>
          </p:nvSpPr>
          <p:spPr bwMode="auto">
            <a:xfrm flipH="1">
              <a:off x="3472" y="7525"/>
              <a:ext cx="3287" cy="3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45"/>
            <p:cNvSpPr>
              <a:spLocks noChangeShapeType="1"/>
            </p:cNvSpPr>
            <p:nvPr/>
          </p:nvSpPr>
          <p:spPr bwMode="auto">
            <a:xfrm flipH="1">
              <a:off x="3472" y="8340"/>
              <a:ext cx="3757" cy="17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46"/>
            <p:cNvSpPr>
              <a:spLocks noChangeShapeType="1"/>
            </p:cNvSpPr>
            <p:nvPr/>
          </p:nvSpPr>
          <p:spPr bwMode="auto">
            <a:xfrm>
              <a:off x="5977" y="8340"/>
              <a:ext cx="1094" cy="1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47"/>
            <p:cNvSpPr>
              <a:spLocks noChangeShapeType="1"/>
            </p:cNvSpPr>
            <p:nvPr/>
          </p:nvSpPr>
          <p:spPr bwMode="auto">
            <a:xfrm>
              <a:off x="7072" y="9427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48"/>
            <p:cNvSpPr>
              <a:spLocks noChangeShapeType="1"/>
            </p:cNvSpPr>
            <p:nvPr/>
          </p:nvSpPr>
          <p:spPr bwMode="auto">
            <a:xfrm flipH="1">
              <a:off x="3472" y="9563"/>
              <a:ext cx="360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49"/>
            <p:cNvSpPr>
              <a:spLocks noChangeShapeType="1"/>
            </p:cNvSpPr>
            <p:nvPr/>
          </p:nvSpPr>
          <p:spPr bwMode="auto">
            <a:xfrm flipV="1">
              <a:off x="6603" y="7525"/>
              <a:ext cx="156" cy="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50"/>
            <p:cNvSpPr>
              <a:spLocks noChangeShapeType="1"/>
            </p:cNvSpPr>
            <p:nvPr/>
          </p:nvSpPr>
          <p:spPr bwMode="auto">
            <a:xfrm flipH="1">
              <a:off x="3472" y="10514"/>
              <a:ext cx="157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51"/>
            <p:cNvSpPr>
              <a:spLocks noChangeShapeType="1"/>
            </p:cNvSpPr>
            <p:nvPr/>
          </p:nvSpPr>
          <p:spPr bwMode="auto">
            <a:xfrm>
              <a:off x="4568" y="8748"/>
              <a:ext cx="0" cy="8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22" name="Object 52"/>
            <p:cNvGraphicFramePr>
              <a:graphicFrameLocks noChangeAspect="1"/>
            </p:cNvGraphicFramePr>
            <p:nvPr/>
          </p:nvGraphicFramePr>
          <p:xfrm>
            <a:off x="5663" y="8476"/>
            <a:ext cx="24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9" name="公式" r:id="rId23" imgW="279360" imgH="291960" progId="Equation.3">
                    <p:embed/>
                  </p:oleObj>
                </mc:Choice>
                <mc:Fallback>
                  <p:oleObj name="公式" r:id="rId23" imgW="279360" imgH="29196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3" y="8476"/>
                          <a:ext cx="24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53"/>
            <p:cNvGraphicFramePr>
              <a:graphicFrameLocks noChangeAspect="1"/>
            </p:cNvGraphicFramePr>
            <p:nvPr/>
          </p:nvGraphicFramePr>
          <p:xfrm>
            <a:off x="3785" y="8884"/>
            <a:ext cx="53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0" name="公式" r:id="rId25" imgW="749160" imgH="393480" progId="Equation.3">
                    <p:embed/>
                  </p:oleObj>
                </mc:Choice>
                <mc:Fallback>
                  <p:oleObj name="公式" r:id="rId25" imgW="749160" imgH="39348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5" y="8884"/>
                          <a:ext cx="539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</TotalTime>
  <Words>869</Words>
  <Application>Microsoft Office PowerPoint</Application>
  <PresentationFormat>全屏显示(4:3)</PresentationFormat>
  <Paragraphs>171</Paragraphs>
  <Slides>47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Arial</vt:lpstr>
      <vt:lpstr>宋体</vt:lpstr>
      <vt:lpstr>Calibri</vt:lpstr>
      <vt:lpstr>隶书</vt:lpstr>
      <vt:lpstr>Times New Roman</vt:lpstr>
      <vt:lpstr>默认设计模板</vt:lpstr>
      <vt:lpstr>Microsoft 公式 3.0</vt:lpstr>
      <vt:lpstr>Microsoft Equation 2007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640</cp:revision>
  <dcterms:created xsi:type="dcterms:W3CDTF">2013-03-01T03:45:05Z</dcterms:created>
  <dcterms:modified xsi:type="dcterms:W3CDTF">2016-02-18T13:38:49Z</dcterms:modified>
</cp:coreProperties>
</file>