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97" r:id="rId2"/>
    <p:sldId id="400" r:id="rId3"/>
    <p:sldId id="401" r:id="rId4"/>
    <p:sldId id="402" r:id="rId5"/>
    <p:sldId id="258" r:id="rId6"/>
    <p:sldId id="385" r:id="rId7"/>
    <p:sldId id="262" r:id="rId8"/>
    <p:sldId id="268" r:id="rId9"/>
    <p:sldId id="363" r:id="rId10"/>
    <p:sldId id="265" r:id="rId11"/>
    <p:sldId id="382" r:id="rId12"/>
    <p:sldId id="292" r:id="rId13"/>
    <p:sldId id="273" r:id="rId14"/>
    <p:sldId id="275" r:id="rId15"/>
    <p:sldId id="386" r:id="rId16"/>
    <p:sldId id="271" r:id="rId17"/>
    <p:sldId id="272" r:id="rId18"/>
    <p:sldId id="278" r:id="rId19"/>
    <p:sldId id="318" r:id="rId20"/>
    <p:sldId id="263" r:id="rId21"/>
    <p:sldId id="291" r:id="rId22"/>
    <p:sldId id="365" r:id="rId23"/>
    <p:sldId id="383" r:id="rId24"/>
    <p:sldId id="366" r:id="rId25"/>
    <p:sldId id="310" r:id="rId26"/>
    <p:sldId id="281" r:id="rId27"/>
    <p:sldId id="283" r:id="rId28"/>
    <p:sldId id="312" r:id="rId29"/>
    <p:sldId id="313" r:id="rId30"/>
    <p:sldId id="309" r:id="rId31"/>
    <p:sldId id="267" r:id="rId32"/>
    <p:sldId id="289" r:id="rId33"/>
    <p:sldId id="290" r:id="rId34"/>
    <p:sldId id="387" r:id="rId35"/>
    <p:sldId id="388" r:id="rId36"/>
    <p:sldId id="389" r:id="rId37"/>
    <p:sldId id="390" r:id="rId38"/>
    <p:sldId id="391" r:id="rId39"/>
    <p:sldId id="392" r:id="rId40"/>
    <p:sldId id="264" r:id="rId41"/>
    <p:sldId id="295" r:id="rId42"/>
    <p:sldId id="369" r:id="rId43"/>
    <p:sldId id="296" r:id="rId44"/>
    <p:sldId id="393" r:id="rId45"/>
    <p:sldId id="394" r:id="rId46"/>
    <p:sldId id="298" r:id="rId47"/>
    <p:sldId id="299" r:id="rId48"/>
    <p:sldId id="300" r:id="rId49"/>
    <p:sldId id="301" r:id="rId50"/>
    <p:sldId id="302" r:id="rId51"/>
    <p:sldId id="303" r:id="rId52"/>
    <p:sldId id="304" r:id="rId53"/>
    <p:sldId id="305" r:id="rId54"/>
    <p:sldId id="306" r:id="rId55"/>
    <p:sldId id="307" r:id="rId56"/>
    <p:sldId id="308"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6" r:id="rId70"/>
    <p:sldId id="337" r:id="rId71"/>
    <p:sldId id="338" r:id="rId72"/>
    <p:sldId id="339" r:id="rId73"/>
    <p:sldId id="340" r:id="rId74"/>
    <p:sldId id="341" r:id="rId75"/>
    <p:sldId id="395" r:id="rId76"/>
  </p:sldIdLst>
  <p:sldSz cx="9144000" cy="6858000" type="screen4x3"/>
  <p:notesSz cx="6858000" cy="9144000"/>
  <p:defaultTextStyle>
    <a:defPPr>
      <a:defRPr lang="zh-CN"/>
    </a:defPPr>
    <a:lvl1pPr algn="l" rtl="0" fontAlgn="base">
      <a:spcBef>
        <a:spcPct val="0"/>
      </a:spcBef>
      <a:spcAft>
        <a:spcPct val="0"/>
      </a:spcAft>
      <a:defRPr sz="3600" kern="1200">
        <a:solidFill>
          <a:schemeClr val="tx1"/>
        </a:solidFill>
        <a:latin typeface="Arial" charset="0"/>
        <a:ea typeface="宋体" charset="-122"/>
        <a:cs typeface="+mn-cs"/>
      </a:defRPr>
    </a:lvl1pPr>
    <a:lvl2pPr marL="457200" algn="l" rtl="0" fontAlgn="base">
      <a:spcBef>
        <a:spcPct val="0"/>
      </a:spcBef>
      <a:spcAft>
        <a:spcPct val="0"/>
      </a:spcAft>
      <a:defRPr sz="3600" kern="1200">
        <a:solidFill>
          <a:schemeClr val="tx1"/>
        </a:solidFill>
        <a:latin typeface="Arial" charset="0"/>
        <a:ea typeface="宋体" charset="-122"/>
        <a:cs typeface="+mn-cs"/>
      </a:defRPr>
    </a:lvl2pPr>
    <a:lvl3pPr marL="914400" algn="l" rtl="0" fontAlgn="base">
      <a:spcBef>
        <a:spcPct val="0"/>
      </a:spcBef>
      <a:spcAft>
        <a:spcPct val="0"/>
      </a:spcAft>
      <a:defRPr sz="3600" kern="1200">
        <a:solidFill>
          <a:schemeClr val="tx1"/>
        </a:solidFill>
        <a:latin typeface="Arial" charset="0"/>
        <a:ea typeface="宋体" charset="-122"/>
        <a:cs typeface="+mn-cs"/>
      </a:defRPr>
    </a:lvl3pPr>
    <a:lvl4pPr marL="1371600" algn="l" rtl="0" fontAlgn="base">
      <a:spcBef>
        <a:spcPct val="0"/>
      </a:spcBef>
      <a:spcAft>
        <a:spcPct val="0"/>
      </a:spcAft>
      <a:defRPr sz="3600" kern="1200">
        <a:solidFill>
          <a:schemeClr val="tx1"/>
        </a:solidFill>
        <a:latin typeface="Arial" charset="0"/>
        <a:ea typeface="宋体" charset="-122"/>
        <a:cs typeface="+mn-cs"/>
      </a:defRPr>
    </a:lvl4pPr>
    <a:lvl5pPr marL="1828800" algn="l" rtl="0" fontAlgn="base">
      <a:spcBef>
        <a:spcPct val="0"/>
      </a:spcBef>
      <a:spcAft>
        <a:spcPct val="0"/>
      </a:spcAft>
      <a:defRPr sz="3600" kern="1200">
        <a:solidFill>
          <a:schemeClr val="tx1"/>
        </a:solidFill>
        <a:latin typeface="Arial" charset="0"/>
        <a:ea typeface="宋体" charset="-122"/>
        <a:cs typeface="+mn-cs"/>
      </a:defRPr>
    </a:lvl5pPr>
    <a:lvl6pPr marL="2286000" algn="l" defTabSz="914400" rtl="0" eaLnBrk="1" latinLnBrk="0" hangingPunct="1">
      <a:defRPr sz="3600" kern="1200">
        <a:solidFill>
          <a:schemeClr val="tx1"/>
        </a:solidFill>
        <a:latin typeface="Arial" charset="0"/>
        <a:ea typeface="宋体" charset="-122"/>
        <a:cs typeface="+mn-cs"/>
      </a:defRPr>
    </a:lvl6pPr>
    <a:lvl7pPr marL="2743200" algn="l" defTabSz="914400" rtl="0" eaLnBrk="1" latinLnBrk="0" hangingPunct="1">
      <a:defRPr sz="3600" kern="1200">
        <a:solidFill>
          <a:schemeClr val="tx1"/>
        </a:solidFill>
        <a:latin typeface="Arial" charset="0"/>
        <a:ea typeface="宋体" charset="-122"/>
        <a:cs typeface="+mn-cs"/>
      </a:defRPr>
    </a:lvl7pPr>
    <a:lvl8pPr marL="3200400" algn="l" defTabSz="914400" rtl="0" eaLnBrk="1" latinLnBrk="0" hangingPunct="1">
      <a:defRPr sz="3600" kern="1200">
        <a:solidFill>
          <a:schemeClr val="tx1"/>
        </a:solidFill>
        <a:latin typeface="Arial" charset="0"/>
        <a:ea typeface="宋体" charset="-122"/>
        <a:cs typeface="+mn-cs"/>
      </a:defRPr>
    </a:lvl8pPr>
    <a:lvl9pPr marL="3657600" algn="l" defTabSz="914400" rtl="0" eaLnBrk="1" latinLnBrk="0" hangingPunct="1">
      <a:defRPr sz="3600"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9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50" autoAdjust="0"/>
    <p:restoredTop sz="89972" autoAdjust="0"/>
  </p:normalViewPr>
  <p:slideViewPr>
    <p:cSldViewPr showGuides="1">
      <p:cViewPr varScale="1">
        <p:scale>
          <a:sx n="59" d="100"/>
          <a:sy n="59" d="100"/>
        </p:scale>
        <p:origin x="-744" y="-13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 Id="rId5" Type="http://schemas.openxmlformats.org/officeDocument/2006/relationships/image" Target="../media/image107.wmf"/><Relationship Id="rId4" Type="http://schemas.openxmlformats.org/officeDocument/2006/relationships/image" Target="../media/image10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image" Target="../media/image48.wmf"/><Relationship Id="rId7" Type="http://schemas.openxmlformats.org/officeDocument/2006/relationships/image" Target="../media/image52.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11" Type="http://schemas.openxmlformats.org/officeDocument/2006/relationships/image" Target="../media/image56.wmf"/><Relationship Id="rId5" Type="http://schemas.openxmlformats.org/officeDocument/2006/relationships/image" Target="../media/image50.wmf"/><Relationship Id="rId10" Type="http://schemas.openxmlformats.org/officeDocument/2006/relationships/image" Target="../media/image55.wmf"/><Relationship Id="rId4" Type="http://schemas.openxmlformats.org/officeDocument/2006/relationships/image" Target="../media/image49.wmf"/><Relationship Id="rId9" Type="http://schemas.openxmlformats.org/officeDocument/2006/relationships/image" Target="../media/image5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image" Target="../media/image75.wmf"/><Relationship Id="rId3" Type="http://schemas.openxmlformats.org/officeDocument/2006/relationships/image" Target="../media/image65.wmf"/><Relationship Id="rId7" Type="http://schemas.openxmlformats.org/officeDocument/2006/relationships/image" Target="../media/image69.wmf"/><Relationship Id="rId12" Type="http://schemas.openxmlformats.org/officeDocument/2006/relationships/image" Target="../media/image74.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11" Type="http://schemas.openxmlformats.org/officeDocument/2006/relationships/image" Target="../media/image73.wmf"/><Relationship Id="rId5" Type="http://schemas.openxmlformats.org/officeDocument/2006/relationships/image" Target="../media/image67.wmf"/><Relationship Id="rId10" Type="http://schemas.openxmlformats.org/officeDocument/2006/relationships/image" Target="../media/image72.wmf"/><Relationship Id="rId4" Type="http://schemas.openxmlformats.org/officeDocument/2006/relationships/image" Target="../media/image66.wmf"/><Relationship Id="rId9" Type="http://schemas.openxmlformats.org/officeDocument/2006/relationships/image" Target="../media/image7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4" Type="http://schemas.openxmlformats.org/officeDocument/2006/relationships/image" Target="../media/image8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5" Type="http://schemas.openxmlformats.org/officeDocument/2006/relationships/image" Target="../media/image94.wmf"/><Relationship Id="rId4" Type="http://schemas.openxmlformats.org/officeDocument/2006/relationships/image" Target="../media/image9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1.wmf"/><Relationship Id="rId1" Type="http://schemas.openxmlformats.org/officeDocument/2006/relationships/image" Target="../media/image92.w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B66F78C-2623-422F-A15C-AC5EA4830DA7}" type="slidenum">
              <a:rPr lang="en-US" altLang="zh-CN"/>
              <a:pPr>
                <a:defRPr/>
              </a:pPr>
              <a:t>‹#›</a:t>
            </a:fld>
            <a:endParaRPr lang="en-US" altLang="zh-CN"/>
          </a:p>
        </p:txBody>
      </p:sp>
    </p:spTree>
    <p:extLst>
      <p:ext uri="{BB962C8B-B14F-4D97-AF65-F5344CB8AC3E}">
        <p14:creationId xmlns:p14="http://schemas.microsoft.com/office/powerpoint/2010/main" xmlns="" val="242404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94C95C2-CAF0-4459-9996-FDA4632946DC}" type="slidenum">
              <a:rPr lang="en-US" altLang="zh-CN"/>
              <a:pPr>
                <a:defRPr/>
              </a:pPr>
              <a:t>‹#›</a:t>
            </a:fld>
            <a:endParaRPr lang="en-US" altLang="zh-CN"/>
          </a:p>
        </p:txBody>
      </p:sp>
    </p:spTree>
    <p:extLst>
      <p:ext uri="{BB962C8B-B14F-4D97-AF65-F5344CB8AC3E}">
        <p14:creationId xmlns:p14="http://schemas.microsoft.com/office/powerpoint/2010/main" xmlns="" val="556035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8C3A52C-05E4-45C6-BB2A-01239C99D8E3}" type="slidenum">
              <a:rPr lang="en-US" altLang="zh-CN"/>
              <a:pPr>
                <a:defRPr/>
              </a:pPr>
              <a:t>‹#›</a:t>
            </a:fld>
            <a:endParaRPr lang="en-US" altLang="zh-CN"/>
          </a:p>
        </p:txBody>
      </p:sp>
    </p:spTree>
    <p:extLst>
      <p:ext uri="{BB962C8B-B14F-4D97-AF65-F5344CB8AC3E}">
        <p14:creationId xmlns:p14="http://schemas.microsoft.com/office/powerpoint/2010/main" xmlns="" val="1963768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CCA0A81-8872-4374-BBF7-B684086A9405}" type="slidenum">
              <a:rPr lang="en-US" altLang="zh-CN"/>
              <a:pPr>
                <a:defRPr/>
              </a:pPr>
              <a:t>‹#›</a:t>
            </a:fld>
            <a:endParaRPr lang="en-US" altLang="zh-CN"/>
          </a:p>
        </p:txBody>
      </p:sp>
    </p:spTree>
    <p:extLst>
      <p:ext uri="{BB962C8B-B14F-4D97-AF65-F5344CB8AC3E}">
        <p14:creationId xmlns:p14="http://schemas.microsoft.com/office/powerpoint/2010/main" xmlns="" val="69216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0248996-DDEB-43E9-A5EC-05927C0ECE4D}" type="slidenum">
              <a:rPr lang="en-US" altLang="zh-CN"/>
              <a:pPr>
                <a:defRPr/>
              </a:pPr>
              <a:t>‹#›</a:t>
            </a:fld>
            <a:endParaRPr lang="en-US" altLang="zh-CN"/>
          </a:p>
        </p:txBody>
      </p:sp>
    </p:spTree>
    <p:extLst>
      <p:ext uri="{BB962C8B-B14F-4D97-AF65-F5344CB8AC3E}">
        <p14:creationId xmlns:p14="http://schemas.microsoft.com/office/powerpoint/2010/main" xmlns="" val="4019588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E08FDC3-EC2B-45CD-9726-0AF1F1D907BF}" type="slidenum">
              <a:rPr lang="en-US" altLang="zh-CN"/>
              <a:pPr>
                <a:defRPr/>
              </a:pPr>
              <a:t>‹#›</a:t>
            </a:fld>
            <a:endParaRPr lang="en-US" altLang="zh-CN"/>
          </a:p>
        </p:txBody>
      </p:sp>
    </p:spTree>
    <p:extLst>
      <p:ext uri="{BB962C8B-B14F-4D97-AF65-F5344CB8AC3E}">
        <p14:creationId xmlns:p14="http://schemas.microsoft.com/office/powerpoint/2010/main" xmlns="" val="2873803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614DB7A-2882-4A1E-813C-3ADA2C054CB9}" type="slidenum">
              <a:rPr lang="en-US" altLang="zh-CN"/>
              <a:pPr>
                <a:defRPr/>
              </a:pPr>
              <a:t>‹#›</a:t>
            </a:fld>
            <a:endParaRPr lang="en-US" altLang="zh-CN"/>
          </a:p>
        </p:txBody>
      </p:sp>
    </p:spTree>
    <p:extLst>
      <p:ext uri="{BB962C8B-B14F-4D97-AF65-F5344CB8AC3E}">
        <p14:creationId xmlns:p14="http://schemas.microsoft.com/office/powerpoint/2010/main" xmlns="" val="4188788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2CD9A0B-1E25-4D51-A676-5527F95FC8C3}" type="slidenum">
              <a:rPr lang="en-US" altLang="zh-CN"/>
              <a:pPr>
                <a:defRPr/>
              </a:pPr>
              <a:t>‹#›</a:t>
            </a:fld>
            <a:endParaRPr lang="en-US" altLang="zh-CN"/>
          </a:p>
        </p:txBody>
      </p:sp>
    </p:spTree>
    <p:extLst>
      <p:ext uri="{BB962C8B-B14F-4D97-AF65-F5344CB8AC3E}">
        <p14:creationId xmlns:p14="http://schemas.microsoft.com/office/powerpoint/2010/main" xmlns="" val="3181381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8F25C35-A255-4CDE-A2E1-3AC31A845C0A}" type="slidenum">
              <a:rPr lang="en-US" altLang="zh-CN"/>
              <a:pPr>
                <a:defRPr/>
              </a:pPr>
              <a:t>‹#›</a:t>
            </a:fld>
            <a:endParaRPr lang="en-US" altLang="zh-CN"/>
          </a:p>
        </p:txBody>
      </p:sp>
    </p:spTree>
    <p:extLst>
      <p:ext uri="{BB962C8B-B14F-4D97-AF65-F5344CB8AC3E}">
        <p14:creationId xmlns:p14="http://schemas.microsoft.com/office/powerpoint/2010/main" xmlns="" val="56176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7C2D2A0-18AD-4467-84FA-BA819566CFFF}" type="slidenum">
              <a:rPr lang="en-US" altLang="zh-CN"/>
              <a:pPr>
                <a:defRPr/>
              </a:pPr>
              <a:t>‹#›</a:t>
            </a:fld>
            <a:endParaRPr lang="en-US" altLang="zh-CN"/>
          </a:p>
        </p:txBody>
      </p:sp>
    </p:spTree>
    <p:extLst>
      <p:ext uri="{BB962C8B-B14F-4D97-AF65-F5344CB8AC3E}">
        <p14:creationId xmlns:p14="http://schemas.microsoft.com/office/powerpoint/2010/main" xmlns="" val="2771070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8D341CF-BF22-4DA5-972D-CABF4B6EE8A8}" type="slidenum">
              <a:rPr lang="en-US" altLang="zh-CN"/>
              <a:pPr>
                <a:defRPr/>
              </a:pPr>
              <a:t>‹#›</a:t>
            </a:fld>
            <a:endParaRPr lang="en-US" altLang="zh-CN"/>
          </a:p>
        </p:txBody>
      </p:sp>
    </p:spTree>
    <p:extLst>
      <p:ext uri="{BB962C8B-B14F-4D97-AF65-F5344CB8AC3E}">
        <p14:creationId xmlns:p14="http://schemas.microsoft.com/office/powerpoint/2010/main" xmlns="" val="4100626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0F615E1-6C34-4385-B8EC-36BE965F9310}" type="slidenum">
              <a:rPr lang="en-US" altLang="zh-CN"/>
              <a:pPr>
                <a:defRPr/>
              </a:pPr>
              <a:t>‹#›</a:t>
            </a:fld>
            <a:endParaRPr lang="en-US" altLang="zh-CN"/>
          </a:p>
        </p:txBody>
      </p:sp>
    </p:spTree>
    <p:extLst>
      <p:ext uri="{BB962C8B-B14F-4D97-AF65-F5344CB8AC3E}">
        <p14:creationId xmlns:p14="http://schemas.microsoft.com/office/powerpoint/2010/main" xmlns="" val="63097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229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ea typeface="宋体" pitchFamily="2" charset="-122"/>
              </a:defRPr>
            </a:lvl1pPr>
          </a:lstStyle>
          <a:p>
            <a:pPr>
              <a:defRPr/>
            </a:pPr>
            <a:fld id="{5E2CB0C2-80B6-4947-9CAE-7FD65121948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 id="2147483649"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9.jpeg"/><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hyperlink" Target="mailto:luoyiqi@mail.ustc.edu.c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jandan.net/2009/10/17/flies-brains.html" TargetMode="External"/><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mailto:yjw2013@mail.ustc.edu.cn" TargetMode="Externa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hyperlink" Target="http://baike.baidu.com/view/9421221.htm" TargetMode="External"/><Relationship Id="rId1" Type="http://schemas.openxmlformats.org/officeDocument/2006/relationships/slideLayout" Target="../slideLayouts/slideLayout7.xml"/><Relationship Id="rId5" Type="http://schemas.openxmlformats.org/officeDocument/2006/relationships/image" Target="../media/image38.jpeg"/><Relationship Id="rId4" Type="http://schemas.openxmlformats.org/officeDocument/2006/relationships/hyperlink" Target="http://baike.baidu.com/view/9421249.htm"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mailto:spq@mail.ustc.edu.cn"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oleObject" Target="../embeddings/oleObject13.bin"/><Relationship Id="rId3" Type="http://schemas.openxmlformats.org/officeDocument/2006/relationships/oleObject" Target="../embeddings/oleObject3.bin"/><Relationship Id="rId7" Type="http://schemas.openxmlformats.org/officeDocument/2006/relationships/oleObject" Target="../embeddings/oleObject7.bin"/><Relationship Id="rId12"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oleObject" Target="../embeddings/oleObject11.bin"/><Relationship Id="rId5" Type="http://schemas.openxmlformats.org/officeDocument/2006/relationships/oleObject" Target="../embeddings/oleObject5.bin"/><Relationship Id="rId10" Type="http://schemas.openxmlformats.org/officeDocument/2006/relationships/oleObject" Target="../embeddings/oleObject10.bin"/><Relationship Id="rId4" Type="http://schemas.openxmlformats.org/officeDocument/2006/relationships/oleObject" Target="../embeddings/oleObject4.bin"/><Relationship Id="rId9" Type="http://schemas.openxmlformats.org/officeDocument/2006/relationships/oleObject" Target="../embeddings/oleObject9.bin"/></Relationships>
</file>

<file path=ppt/slides/_rels/slide42.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61.jpeg"/></Relationships>
</file>

<file path=ppt/slides/_rels/slide4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oleObject" Target="../embeddings/oleObject25.bin"/><Relationship Id="rId3" Type="http://schemas.openxmlformats.org/officeDocument/2006/relationships/oleObject" Target="../embeddings/oleObject15.bin"/><Relationship Id="rId7" Type="http://schemas.openxmlformats.org/officeDocument/2006/relationships/oleObject" Target="../embeddings/oleObject19.bin"/><Relationship Id="rId12"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8.bin"/><Relationship Id="rId11" Type="http://schemas.openxmlformats.org/officeDocument/2006/relationships/oleObject" Target="../embeddings/oleObject23.bin"/><Relationship Id="rId5" Type="http://schemas.openxmlformats.org/officeDocument/2006/relationships/oleObject" Target="../embeddings/oleObject17.bin"/><Relationship Id="rId15" Type="http://schemas.openxmlformats.org/officeDocument/2006/relationships/oleObject" Target="../embeddings/oleObject27.bin"/><Relationship Id="rId10" Type="http://schemas.openxmlformats.org/officeDocument/2006/relationships/oleObject" Target="../embeddings/oleObject22.bin"/><Relationship Id="rId4" Type="http://schemas.openxmlformats.org/officeDocument/2006/relationships/oleObject" Target="../embeddings/oleObject16.bin"/><Relationship Id="rId9" Type="http://schemas.openxmlformats.org/officeDocument/2006/relationships/oleObject" Target="../embeddings/oleObject21.bin"/><Relationship Id="rId14" Type="http://schemas.openxmlformats.org/officeDocument/2006/relationships/oleObject" Target="../embeddings/oleObject26.bin"/></Relationships>
</file>

<file path=ppt/slides/_rels/slide47.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29.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5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5.bin"/><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38.bin"/><Relationship Id="rId5" Type="http://schemas.openxmlformats.org/officeDocument/2006/relationships/oleObject" Target="../embeddings/oleObject37.bin"/><Relationship Id="rId4" Type="http://schemas.openxmlformats.org/officeDocument/2006/relationships/oleObject" Target="../embeddings/oleObject36.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oleObject" Target="../embeddings/oleObject40.bin"/><Relationship Id="rId7"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43.bin"/><Relationship Id="rId5" Type="http://schemas.openxmlformats.org/officeDocument/2006/relationships/oleObject" Target="../embeddings/oleObject42.bin"/><Relationship Id="rId4" Type="http://schemas.openxmlformats.org/officeDocument/2006/relationships/oleObject" Target="../embeddings/oleObject41.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00.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01.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image" Target="../media/image108.jpeg"/><Relationship Id="rId7"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48.bin"/><Relationship Id="rId5" Type="http://schemas.openxmlformats.org/officeDocument/2006/relationships/oleObject" Target="../embeddings/oleObject47.bin"/><Relationship Id="rId4" Type="http://schemas.openxmlformats.org/officeDocument/2006/relationships/oleObject" Target="../embeddings/oleObject46.bin"/></Relationships>
</file>

<file path=ppt/slides/_rels/slide68.xml.rels><?xml version="1.0" encoding="UTF-8" standalone="yes"?>
<Relationships xmlns="http://schemas.openxmlformats.org/package/2006/relationships"><Relationship Id="rId3" Type="http://schemas.openxmlformats.org/officeDocument/2006/relationships/image" Target="../media/image110.jpeg"/><Relationship Id="rId2" Type="http://schemas.openxmlformats.org/officeDocument/2006/relationships/image" Target="../media/image109.jpeg"/><Relationship Id="rId1" Type="http://schemas.openxmlformats.org/officeDocument/2006/relationships/slideLayout" Target="../slideLayouts/slideLayout7.xml"/><Relationship Id="rId4" Type="http://schemas.openxmlformats.org/officeDocument/2006/relationships/image" Target="../media/image111.jpeg"/></Relationships>
</file>

<file path=ppt/slides/_rels/slide69.xml.rels><?xml version="1.0" encoding="UTF-8" standalone="yes"?>
<Relationships xmlns="http://schemas.openxmlformats.org/package/2006/relationships"><Relationship Id="rId2" Type="http://schemas.openxmlformats.org/officeDocument/2006/relationships/image" Target="../media/image11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114.jpeg"/><Relationship Id="rId2" Type="http://schemas.openxmlformats.org/officeDocument/2006/relationships/image" Target="../media/image113.jpeg"/><Relationship Id="rId1" Type="http://schemas.openxmlformats.org/officeDocument/2006/relationships/slideLayout" Target="../slideLayouts/slideLayout7.xml"/><Relationship Id="rId4" Type="http://schemas.openxmlformats.org/officeDocument/2006/relationships/image" Target="../media/image115.png"/></Relationships>
</file>

<file path=ppt/slides/_rels/slide72.xml.rels><?xml version="1.0" encoding="UTF-8" standalone="yes"?>
<Relationships xmlns="http://schemas.openxmlformats.org/package/2006/relationships"><Relationship Id="rId3" Type="http://schemas.openxmlformats.org/officeDocument/2006/relationships/image" Target="../media/image117.jpeg"/><Relationship Id="rId2" Type="http://schemas.openxmlformats.org/officeDocument/2006/relationships/image" Target="../media/image116.wmf"/><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oleObject" Target="../embeddings/oleObject53.bin"/><Relationship Id="rId4" Type="http://schemas.openxmlformats.org/officeDocument/2006/relationships/oleObject" Target="../embeddings/oleObject52.bin"/></Relationships>
</file>

<file path=ppt/slides/_rels/slide74.x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body" idx="1"/>
          </p:nvPr>
        </p:nvSpPr>
        <p:spPr>
          <a:xfrm>
            <a:off x="1187624" y="404664"/>
            <a:ext cx="6697240" cy="5976938"/>
          </a:xfrm>
          <a:noFill/>
        </p:spPr>
        <p:txBody>
          <a:bodyPr/>
          <a:lstStyle/>
          <a:p>
            <a:pPr algn="ctr" eaLnBrk="1" hangingPunct="1">
              <a:lnSpc>
                <a:spcPct val="145000"/>
              </a:lnSpc>
              <a:buFontTx/>
              <a:buNone/>
            </a:pPr>
            <a:r>
              <a:rPr lang="en-US" altLang="zh-CN" sz="4400" b="1" dirty="0" smtClean="0">
                <a:ea typeface="隶书" pitchFamily="49" charset="-122"/>
              </a:rPr>
              <a:t> </a:t>
            </a:r>
            <a:r>
              <a:rPr lang="zh-CN" altLang="en-US" sz="4400" b="1" dirty="0" smtClean="0">
                <a:ea typeface="隶书" pitchFamily="49" charset="-122"/>
              </a:rPr>
              <a:t>个人信息</a:t>
            </a:r>
          </a:p>
          <a:p>
            <a:pPr eaLnBrk="1" hangingPunct="1">
              <a:lnSpc>
                <a:spcPct val="145000"/>
              </a:lnSpc>
              <a:buFontTx/>
              <a:buNone/>
            </a:pPr>
            <a:r>
              <a:rPr lang="zh-CN" altLang="en-US" sz="4000" b="1" dirty="0" smtClean="0"/>
              <a:t>      </a:t>
            </a:r>
            <a:r>
              <a:rPr lang="zh-CN" altLang="en-US" b="1" dirty="0" smtClean="0"/>
              <a:t>主讲教师    魏渭</a:t>
            </a:r>
          </a:p>
          <a:p>
            <a:pPr eaLnBrk="1" hangingPunct="1">
              <a:lnSpc>
                <a:spcPct val="145000"/>
              </a:lnSpc>
              <a:buFontTx/>
              <a:buNone/>
            </a:pPr>
            <a:r>
              <a:rPr lang="zh-CN" altLang="en-US" b="1" dirty="0" smtClean="0"/>
              <a:t>       单位   光学与光学工程</a:t>
            </a:r>
            <a:endParaRPr lang="en-US" altLang="zh-CN" b="1" dirty="0" smtClean="0"/>
          </a:p>
          <a:p>
            <a:pPr eaLnBrk="1" hangingPunct="1">
              <a:lnSpc>
                <a:spcPct val="145000"/>
              </a:lnSpc>
              <a:buFontTx/>
              <a:buNone/>
            </a:pPr>
            <a:r>
              <a:rPr lang="en-US" altLang="zh-CN" b="1" dirty="0" smtClean="0"/>
              <a:t>       </a:t>
            </a:r>
            <a:r>
              <a:rPr lang="zh-CN" altLang="en-US" b="1" dirty="0" smtClean="0"/>
              <a:t>邮箱   </a:t>
            </a:r>
            <a:r>
              <a:rPr lang="en-US" altLang="zh-CN" b="1" dirty="0" err="1" smtClean="0"/>
              <a:t>wwei@ustc.edu.cn</a:t>
            </a:r>
            <a:endParaRPr lang="en-US" altLang="zh-CN" b="1" u="sng" dirty="0" smtClean="0"/>
          </a:p>
          <a:p>
            <a:pPr eaLnBrk="1" hangingPunct="1">
              <a:lnSpc>
                <a:spcPct val="145000"/>
              </a:lnSpc>
              <a:buFontTx/>
              <a:buNone/>
            </a:pPr>
            <a:r>
              <a:rPr lang="en-US" altLang="zh-CN" b="1" dirty="0" smtClean="0"/>
              <a:t>       </a:t>
            </a:r>
            <a:r>
              <a:rPr lang="zh-CN" altLang="en-US" b="1" dirty="0" smtClean="0"/>
              <a:t>手机   </a:t>
            </a:r>
            <a:r>
              <a:rPr lang="en-US" altLang="zh-CN" b="1" dirty="0" smtClean="0"/>
              <a:t>13355699071</a:t>
            </a:r>
          </a:p>
          <a:p>
            <a:pPr eaLnBrk="1" hangingPunct="1">
              <a:lnSpc>
                <a:spcPct val="145000"/>
              </a:lnSpc>
              <a:buFontTx/>
              <a:buNone/>
            </a:pPr>
            <a:r>
              <a:rPr lang="en-US" altLang="zh-CN" b="1" dirty="0" smtClean="0"/>
              <a:t>       </a:t>
            </a:r>
            <a:r>
              <a:rPr lang="zh-CN" altLang="en-US" b="1" dirty="0" smtClean="0"/>
              <a:t>微信   </a:t>
            </a:r>
            <a:r>
              <a:rPr lang="en-US" altLang="zh-CN" b="1" dirty="0" smtClean="0"/>
              <a:t>13355699071</a:t>
            </a:r>
          </a:p>
          <a:p>
            <a:pPr eaLnBrk="1" hangingPunct="1">
              <a:lnSpc>
                <a:spcPct val="145000"/>
              </a:lnSpc>
              <a:buFontTx/>
              <a:buNone/>
            </a:pPr>
            <a:r>
              <a:rPr lang="en-US" altLang="zh-CN" b="1" dirty="0" smtClean="0"/>
              <a:t>       </a:t>
            </a:r>
            <a:r>
              <a:rPr lang="en-US" altLang="zh-CN" b="1" dirty="0" smtClean="0"/>
              <a:t>QQ     </a:t>
            </a:r>
            <a:r>
              <a:rPr lang="en-US" altLang="zh-CN" b="1" dirty="0" smtClean="0"/>
              <a:t>3283889370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0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60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36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900113" y="1341438"/>
            <a:ext cx="3671887" cy="792162"/>
          </a:xfrm>
        </p:spPr>
        <p:txBody>
          <a:bodyPr/>
          <a:lstStyle/>
          <a:p>
            <a:pPr eaLnBrk="1" hangingPunct="1">
              <a:lnSpc>
                <a:spcPct val="110000"/>
              </a:lnSpc>
              <a:spcBef>
                <a:spcPct val="50000"/>
              </a:spcBef>
              <a:buFontTx/>
              <a:buNone/>
            </a:pPr>
            <a:r>
              <a:rPr lang="en-US" altLang="zh-CN" sz="3600" smtClean="0"/>
              <a:t>1-1</a:t>
            </a:r>
            <a:r>
              <a:rPr lang="zh-CN" altLang="en-US" sz="3600" b="1" smtClean="0"/>
              <a:t>光是什么</a:t>
            </a:r>
          </a:p>
        </p:txBody>
      </p:sp>
      <p:sp>
        <p:nvSpPr>
          <p:cNvPr id="11274" name="Text Box 10"/>
          <p:cNvSpPr txBox="1">
            <a:spLocks noChangeArrowheads="1"/>
          </p:cNvSpPr>
          <p:nvPr/>
        </p:nvSpPr>
        <p:spPr bwMode="auto">
          <a:xfrm>
            <a:off x="2484438" y="620713"/>
            <a:ext cx="4176712"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r>
              <a:rPr lang="zh-CN" altLang="en-US" b="1"/>
              <a:t>第一章   光是什么</a:t>
            </a:r>
          </a:p>
        </p:txBody>
      </p:sp>
      <p:pic>
        <p:nvPicPr>
          <p:cNvPr id="11277" name="Picture 13" descr="5243fbf2b2119313f4fed6ca65380cd7902397dda144ad3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659563" y="1844675"/>
            <a:ext cx="1787525" cy="287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278" name="Rectangle 14"/>
          <p:cNvSpPr>
            <a:spLocks noChangeArrowheads="1"/>
          </p:cNvSpPr>
          <p:nvPr/>
        </p:nvSpPr>
        <p:spPr bwMode="auto">
          <a:xfrm>
            <a:off x="900113" y="3429000"/>
            <a:ext cx="5257800" cy="152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lnSpc>
                <a:spcPct val="130000"/>
              </a:lnSpc>
            </a:pPr>
            <a:r>
              <a:rPr lang="en-US" altLang="zh-CN" b="1"/>
              <a:t>     《</a:t>
            </a:r>
            <a:r>
              <a:rPr lang="zh-CN" altLang="en-US" b="1"/>
              <a:t>圣经</a:t>
            </a:r>
            <a:r>
              <a:rPr lang="en-US" altLang="zh-CN" b="1"/>
              <a:t>》(</a:t>
            </a:r>
            <a:r>
              <a:rPr lang="zh-CN" altLang="en-US" b="1"/>
              <a:t>约公元前</a:t>
            </a:r>
            <a:r>
              <a:rPr lang="en-US" altLang="zh-CN" b="1"/>
              <a:t>1500</a:t>
            </a:r>
            <a:r>
              <a:rPr lang="zh-CN" altLang="en-US" b="1"/>
              <a:t>年</a:t>
            </a:r>
            <a:r>
              <a:rPr lang="en-US" altLang="zh-CN" b="1"/>
              <a:t>)</a:t>
            </a:r>
            <a:r>
              <a:rPr lang="zh-CN" altLang="en-US" b="1"/>
              <a:t>开篇</a:t>
            </a:r>
            <a:r>
              <a:rPr lang="en-US" altLang="zh-CN" b="1"/>
              <a:t>《</a:t>
            </a:r>
            <a:r>
              <a:rPr lang="zh-CN" altLang="en-US" b="1"/>
              <a:t>创世纪</a:t>
            </a:r>
            <a:r>
              <a:rPr lang="en-US" altLang="zh-CN" b="1"/>
              <a:t>》:</a:t>
            </a:r>
            <a:r>
              <a:rPr lang="en-US" altLang="zh-CN"/>
              <a:t> </a:t>
            </a:r>
          </a:p>
        </p:txBody>
      </p:sp>
      <p:sp>
        <p:nvSpPr>
          <p:cNvPr id="11279" name="Rectangle 15"/>
          <p:cNvSpPr>
            <a:spLocks noChangeArrowheads="1"/>
          </p:cNvSpPr>
          <p:nvPr/>
        </p:nvSpPr>
        <p:spPr bwMode="auto">
          <a:xfrm>
            <a:off x="900113" y="2060575"/>
            <a:ext cx="3095625" cy="696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lnSpc>
                <a:spcPct val="110000"/>
              </a:lnSpc>
              <a:spcBef>
                <a:spcPct val="50000"/>
              </a:spcBef>
            </a:pPr>
            <a:r>
              <a:rPr lang="en-US" altLang="en-US" b="1"/>
              <a:t>▲</a:t>
            </a:r>
            <a:r>
              <a:rPr lang="zh-CN" altLang="en-US" b="1"/>
              <a:t>光的作用</a:t>
            </a:r>
          </a:p>
        </p:txBody>
      </p:sp>
      <p:sp>
        <p:nvSpPr>
          <p:cNvPr id="11280" name="Rectangle 16"/>
          <p:cNvSpPr>
            <a:spLocks noChangeArrowheads="1"/>
          </p:cNvSpPr>
          <p:nvPr/>
        </p:nvSpPr>
        <p:spPr bwMode="auto">
          <a:xfrm>
            <a:off x="900113" y="2708275"/>
            <a:ext cx="3816350" cy="806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lnSpc>
                <a:spcPct val="130000"/>
              </a:lnSpc>
            </a:pPr>
            <a:r>
              <a:rPr lang="en-US" altLang="zh-CN" sz="2000"/>
              <a:t>●</a:t>
            </a:r>
            <a:r>
              <a:rPr lang="zh-CN" altLang="en-US" b="1"/>
              <a:t>带来光明与能量</a:t>
            </a:r>
          </a:p>
        </p:txBody>
      </p:sp>
      <p:sp>
        <p:nvSpPr>
          <p:cNvPr id="11282" name="Rectangle 18"/>
          <p:cNvSpPr>
            <a:spLocks noChangeArrowheads="1"/>
          </p:cNvSpPr>
          <p:nvPr/>
        </p:nvSpPr>
        <p:spPr bwMode="auto">
          <a:xfrm>
            <a:off x="971550" y="4868863"/>
            <a:ext cx="7777163" cy="152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lnSpc>
                <a:spcPct val="130000"/>
              </a:lnSpc>
            </a:pPr>
            <a:r>
              <a:rPr lang="en-US" altLang="zh-CN" b="1"/>
              <a:t>…</a:t>
            </a:r>
            <a:r>
              <a:rPr lang="zh-CN" altLang="en-US" b="1"/>
              <a:t>上帝说，要有光</a:t>
            </a:r>
            <a:r>
              <a:rPr lang="en-US" altLang="zh-CN" b="1"/>
              <a:t>, </a:t>
            </a:r>
            <a:r>
              <a:rPr lang="zh-CN" altLang="en-US" b="1"/>
              <a:t>就有了光</a:t>
            </a:r>
            <a:r>
              <a:rPr lang="en-US" altLang="zh-CN" b="1"/>
              <a:t>. …</a:t>
            </a:r>
            <a:r>
              <a:rPr lang="zh-CN" altLang="en-US" b="1"/>
              <a:t>这是頭一天</a:t>
            </a:r>
            <a:r>
              <a:rPr lang="en-US" altLang="zh-CN"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8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7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27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4" grpId="0"/>
      <p:bldP spid="11278" grpId="0"/>
      <p:bldP spid="11279" grpId="0"/>
      <p:bldP spid="11280" grpId="0"/>
      <p:bldP spid="112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ChangeArrowheads="1"/>
          </p:cNvSpPr>
          <p:nvPr/>
        </p:nvSpPr>
        <p:spPr bwMode="auto">
          <a:xfrm>
            <a:off x="2843213" y="549275"/>
            <a:ext cx="3744912" cy="750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lnSpc>
                <a:spcPct val="120000"/>
              </a:lnSpc>
            </a:pPr>
            <a:r>
              <a:rPr lang="zh-CN" altLang="en-US" b="1"/>
              <a:t>万物生长靠太阳</a:t>
            </a:r>
          </a:p>
        </p:txBody>
      </p:sp>
      <p:pic>
        <p:nvPicPr>
          <p:cNvPr id="144388" name="Picture 4" descr="20101119160113-658905730"/>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6013" y="1484313"/>
            <a:ext cx="6983412" cy="496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4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4" name="Picture 4" descr="e115a363b8a9896f071d373a040ad0cb"/>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35150" y="404813"/>
            <a:ext cx="3960813" cy="2968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65" name="Picture 5" descr="1.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35150" y="3902075"/>
            <a:ext cx="3960813" cy="2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66" name="Rectangle 6"/>
          <p:cNvSpPr>
            <a:spLocks noChangeArrowheads="1"/>
          </p:cNvSpPr>
          <p:nvPr/>
        </p:nvSpPr>
        <p:spPr bwMode="auto">
          <a:xfrm>
            <a:off x="6588125" y="4005263"/>
            <a:ext cx="1873250" cy="2224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zh-CN" altLang="en-US" sz="3200" b="1"/>
              <a:t>合肥</a:t>
            </a:r>
            <a:r>
              <a:rPr lang="en-US" altLang="zh-CN" sz="3200" b="1"/>
              <a:t>2013-1-14 08:47</a:t>
            </a:r>
            <a:r>
              <a:rPr lang="zh-CN" altLang="en-US" sz="3200" b="1"/>
              <a:t>雾霾</a:t>
            </a:r>
            <a:r>
              <a:rPr lang="zh-CN" altLang="en-US" sz="44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2" name="Picture 6" descr="8b82b9014a90f603c14afa353912b31bb151edc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9750" y="1412875"/>
            <a:ext cx="3889375" cy="2589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463" name="Rectangle 7"/>
          <p:cNvSpPr>
            <a:spLocks noChangeArrowheads="1"/>
          </p:cNvSpPr>
          <p:nvPr/>
        </p:nvSpPr>
        <p:spPr bwMode="auto">
          <a:xfrm>
            <a:off x="1403350" y="4797425"/>
            <a:ext cx="6275388"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zh-CN" altLang="en-US" b="1"/>
              <a:t>美国加州南部的太阳能热电厂</a:t>
            </a:r>
            <a:r>
              <a:rPr lang="zh-CN" altLang="en-US"/>
              <a:t> </a:t>
            </a:r>
          </a:p>
        </p:txBody>
      </p:sp>
      <p:pic>
        <p:nvPicPr>
          <p:cNvPr id="19464" name="Picture 8" descr="e850352ac65c1038a5af9d34b2119313b17eca806438914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00563" y="1341438"/>
            <a:ext cx="3887787" cy="280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11" name="Picture 7" descr="7c1ed21b0ef41bd5079dfba251da81cb38dbb6fd53661da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700213"/>
            <a:ext cx="4572000" cy="3551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12" name="Picture 8" descr="rBEBYFXfrUuABU4uAAVlRxh2bpw69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35488" y="1700213"/>
            <a:ext cx="4608512" cy="3529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82" name="Picture 2" descr="LE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42988" y="4516438"/>
            <a:ext cx="3384550" cy="2341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8483" name="Rectangle 3"/>
          <p:cNvSpPr>
            <a:spLocks noChangeArrowheads="1"/>
          </p:cNvSpPr>
          <p:nvPr/>
        </p:nvSpPr>
        <p:spPr bwMode="auto">
          <a:xfrm>
            <a:off x="900113" y="404813"/>
            <a:ext cx="7345362" cy="421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algn="just" eaLnBrk="1" hangingPunct="1">
              <a:lnSpc>
                <a:spcPct val="125000"/>
              </a:lnSpc>
            </a:pPr>
            <a:r>
              <a:rPr lang="zh-CN" altLang="en-US" b="1"/>
              <a:t>未来</a:t>
            </a:r>
            <a:r>
              <a:rPr lang="en-US" altLang="zh-CN" b="1"/>
              <a:t>10</a:t>
            </a:r>
            <a:r>
              <a:rPr lang="zh-CN" altLang="en-US" b="1"/>
              <a:t>年</a:t>
            </a:r>
            <a:r>
              <a:rPr lang="zh-CN" altLang="en-US"/>
              <a:t> </a:t>
            </a:r>
            <a:r>
              <a:rPr lang="zh-CN" altLang="en-US" b="1"/>
              <a:t>，半导体发光二极管</a:t>
            </a:r>
            <a:r>
              <a:rPr lang="en-US" altLang="zh-CN" b="1"/>
              <a:t>LED</a:t>
            </a:r>
          </a:p>
          <a:p>
            <a:pPr algn="just" eaLnBrk="1" hangingPunct="1">
              <a:lnSpc>
                <a:spcPct val="125000"/>
              </a:lnSpc>
            </a:pPr>
            <a:r>
              <a:rPr lang="en-US" altLang="zh-CN" b="1"/>
              <a:t> (Light EmittingDiode),</a:t>
            </a:r>
            <a:r>
              <a:rPr lang="zh-CN" altLang="en-US" b="1"/>
              <a:t>将取代白炽灯、紧凑型荧光灯、卤钨灯和汽车灯</a:t>
            </a:r>
            <a:r>
              <a:rPr lang="en-US" altLang="zh-CN" b="1"/>
              <a:t>,</a:t>
            </a:r>
            <a:r>
              <a:rPr lang="zh-CN" altLang="en-US" b="1"/>
              <a:t>被誉为人类照明史上的第三次革命</a:t>
            </a:r>
            <a:r>
              <a:rPr lang="en-US" altLang="zh-CN" b="1"/>
              <a:t>.  </a:t>
            </a:r>
            <a:r>
              <a:rPr lang="zh-CN" altLang="en-US" b="1"/>
              <a:t>蓝光</a:t>
            </a:r>
            <a:r>
              <a:rPr lang="en-US" altLang="zh-CN" b="1"/>
              <a:t>LED</a:t>
            </a:r>
            <a:r>
              <a:rPr lang="zh-CN" altLang="en-US" b="1"/>
              <a:t>研究获得</a:t>
            </a:r>
            <a:r>
              <a:rPr lang="en-US" altLang="zh-CN" b="1"/>
              <a:t>2014</a:t>
            </a:r>
            <a:r>
              <a:rPr lang="zh-CN" altLang="en-US" b="1"/>
              <a:t>诺贝尔物理学奖</a:t>
            </a:r>
            <a:r>
              <a:rPr lang="en-US" altLang="zh-CN" b="1"/>
              <a:t>.</a:t>
            </a:r>
          </a:p>
        </p:txBody>
      </p:sp>
      <p:pic>
        <p:nvPicPr>
          <p:cNvPr id="148484" name="Picture 4" descr="af3fd77f4aec88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27538" y="4508500"/>
            <a:ext cx="3744912" cy="2349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4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84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8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ChangeArrowheads="1"/>
          </p:cNvSpPr>
          <p:nvPr/>
        </p:nvSpPr>
        <p:spPr bwMode="auto">
          <a:xfrm>
            <a:off x="827088" y="404813"/>
            <a:ext cx="7488237" cy="6162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algn="just" eaLnBrk="1" hangingPunct="1">
              <a:lnSpc>
                <a:spcPct val="140000"/>
              </a:lnSpc>
            </a:pPr>
            <a:r>
              <a:rPr lang="zh-CN" altLang="en-US" b="1"/>
              <a:t>优点：</a:t>
            </a:r>
          </a:p>
          <a:p>
            <a:pPr algn="just" eaLnBrk="1" hangingPunct="1">
              <a:lnSpc>
                <a:spcPct val="130000"/>
              </a:lnSpc>
            </a:pPr>
            <a:r>
              <a:rPr lang="zh-CN" altLang="en-US" b="1"/>
              <a:t>△长寿命</a:t>
            </a:r>
            <a:r>
              <a:rPr lang="en-US" altLang="zh-CN" b="1"/>
              <a:t>-</a:t>
            </a:r>
            <a:r>
              <a:rPr lang="zh-CN" altLang="en-US" b="1"/>
              <a:t>寿命可超过十万小时</a:t>
            </a:r>
            <a:r>
              <a:rPr lang="en-US" altLang="zh-CN" b="1"/>
              <a:t>,</a:t>
            </a:r>
            <a:r>
              <a:rPr lang="zh-CN" altLang="en-US" b="1"/>
              <a:t>相比钨丝灯泡的寿命只有</a:t>
            </a:r>
            <a:r>
              <a:rPr lang="en-US" altLang="zh-CN" b="1"/>
              <a:t>1000</a:t>
            </a:r>
            <a:r>
              <a:rPr lang="zh-CN" altLang="en-US" b="1"/>
              <a:t>小时</a:t>
            </a:r>
            <a:r>
              <a:rPr lang="en-US" altLang="zh-CN" b="1"/>
              <a:t>.</a:t>
            </a:r>
          </a:p>
          <a:p>
            <a:pPr algn="just" eaLnBrk="1" hangingPunct="1">
              <a:lnSpc>
                <a:spcPct val="140000"/>
              </a:lnSpc>
            </a:pPr>
            <a:r>
              <a:rPr lang="en-US" altLang="zh-CN" b="1"/>
              <a:t>△</a:t>
            </a:r>
            <a:r>
              <a:rPr lang="zh-CN" altLang="en-US" b="1"/>
              <a:t>稳固</a:t>
            </a:r>
            <a:r>
              <a:rPr lang="en-US" altLang="zh-CN" b="1"/>
              <a:t>-</a:t>
            </a:r>
            <a:r>
              <a:rPr lang="zh-CN" altLang="en-US" b="1"/>
              <a:t>没有移动部件</a:t>
            </a:r>
            <a:r>
              <a:rPr lang="en-US" altLang="zh-CN" b="1"/>
              <a:t>,</a:t>
            </a:r>
            <a:r>
              <a:rPr lang="zh-CN" altLang="en-US" b="1"/>
              <a:t>没有玻璃</a:t>
            </a:r>
            <a:r>
              <a:rPr lang="en-US" altLang="zh-CN" b="1"/>
              <a:t>,</a:t>
            </a:r>
            <a:r>
              <a:rPr lang="zh-CN" altLang="en-US" b="1"/>
              <a:t>大小</a:t>
            </a:r>
            <a:r>
              <a:rPr lang="en-US" altLang="zh-CN" b="1"/>
              <a:t>-</a:t>
            </a:r>
            <a:r>
              <a:rPr lang="zh-CN" altLang="en-US" b="1"/>
              <a:t>大多数的直径只有</a:t>
            </a:r>
            <a:r>
              <a:rPr lang="en-US" altLang="zh-CN" b="1"/>
              <a:t>5</a:t>
            </a:r>
            <a:r>
              <a:rPr lang="zh-CN" altLang="en-US" b="1"/>
              <a:t>毫米</a:t>
            </a:r>
            <a:r>
              <a:rPr lang="en-US" altLang="zh-CN" b="1"/>
              <a:t>.</a:t>
            </a:r>
          </a:p>
          <a:p>
            <a:pPr algn="just" eaLnBrk="1" hangingPunct="1">
              <a:lnSpc>
                <a:spcPct val="140000"/>
              </a:lnSpc>
            </a:pPr>
            <a:r>
              <a:rPr lang="en-US" altLang="zh-CN" b="1"/>
              <a:t>△</a:t>
            </a:r>
            <a:r>
              <a:rPr lang="zh-CN" altLang="en-US" b="1"/>
              <a:t>能耗</a:t>
            </a:r>
            <a:r>
              <a:rPr lang="en-US" altLang="zh-CN" b="1"/>
              <a:t>-</a:t>
            </a:r>
            <a:r>
              <a:rPr lang="zh-CN" altLang="en-US" b="1"/>
              <a:t>高达</a:t>
            </a:r>
            <a:r>
              <a:rPr lang="en-US" altLang="zh-CN" b="1"/>
              <a:t>90%</a:t>
            </a:r>
            <a:r>
              <a:rPr lang="zh-CN" altLang="en-US" b="1"/>
              <a:t>的转换率将电能转化成光能</a:t>
            </a:r>
            <a:r>
              <a:rPr lang="en-US" altLang="zh-CN" b="1"/>
              <a:t>,</a:t>
            </a:r>
            <a:r>
              <a:rPr lang="zh-CN" altLang="en-US" b="1"/>
              <a:t>需要极少的电力供应</a:t>
            </a:r>
            <a:r>
              <a:rPr lang="en-US" altLang="zh-CN" sz="4000" b="1"/>
              <a:t>.</a:t>
            </a:r>
          </a:p>
          <a:p>
            <a:pPr algn="just" eaLnBrk="1" hangingPunct="1">
              <a:lnSpc>
                <a:spcPct val="130000"/>
              </a:lnSpc>
            </a:pPr>
            <a:r>
              <a:rPr lang="en-US" altLang="zh-CN" b="1"/>
              <a:t>△</a:t>
            </a:r>
            <a:r>
              <a:rPr lang="zh-CN" altLang="en-US" b="1"/>
              <a:t>环保无毒</a:t>
            </a:r>
            <a:r>
              <a:rPr lang="en-US" altLang="zh-CN" b="1"/>
              <a:t>-</a:t>
            </a:r>
            <a:r>
              <a:rPr lang="zh-CN" altLang="en-US" b="1"/>
              <a:t>没有水银等有毒重金属</a:t>
            </a:r>
            <a:r>
              <a:rPr lang="en-US" altLang="zh-CN" b="1"/>
              <a:t>.</a:t>
            </a:r>
            <a:endParaRPr lang="en-US" altLang="zh-CN" sz="40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ChangeArrowheads="1"/>
          </p:cNvSpPr>
          <p:nvPr/>
        </p:nvSpPr>
        <p:spPr bwMode="auto">
          <a:xfrm>
            <a:off x="900113" y="333375"/>
            <a:ext cx="7704137" cy="2235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algn="just" eaLnBrk="1" hangingPunct="1">
              <a:lnSpc>
                <a:spcPct val="130000"/>
              </a:lnSpc>
            </a:pPr>
            <a:r>
              <a:rPr lang="en-US" altLang="zh-CN" b="1"/>
              <a:t>△</a:t>
            </a:r>
            <a:r>
              <a:rPr lang="zh-CN" altLang="en-US" b="1"/>
              <a:t>多功能性</a:t>
            </a:r>
            <a:r>
              <a:rPr lang="en-US" altLang="zh-CN" b="1"/>
              <a:t>-</a:t>
            </a:r>
            <a:r>
              <a:rPr lang="zh-CN" altLang="en-US" b="1"/>
              <a:t>可实现各种颜色变化</a:t>
            </a:r>
            <a:r>
              <a:rPr lang="en-US" altLang="zh-CN" b="1"/>
              <a:t>.</a:t>
            </a:r>
          </a:p>
          <a:p>
            <a:pPr algn="just" eaLnBrk="1" hangingPunct="1">
              <a:lnSpc>
                <a:spcPct val="130000"/>
              </a:lnSpc>
            </a:pPr>
            <a:r>
              <a:rPr lang="en-US" altLang="zh-CN" b="1"/>
              <a:t>△</a:t>
            </a:r>
            <a:r>
              <a:rPr lang="zh-CN" altLang="en-US" b="1"/>
              <a:t>温度低</a:t>
            </a:r>
            <a:r>
              <a:rPr lang="en-US" altLang="zh-CN" b="1"/>
              <a:t>-</a:t>
            </a:r>
            <a:r>
              <a:rPr lang="zh-CN" altLang="en-US" b="1"/>
              <a:t>比白炽灯更少的热辐射</a:t>
            </a:r>
            <a:r>
              <a:rPr lang="zh-CN" altLang="en-US"/>
              <a:t> </a:t>
            </a:r>
            <a:r>
              <a:rPr lang="en-US" altLang="zh-CN" b="1"/>
              <a:t>.</a:t>
            </a:r>
          </a:p>
          <a:p>
            <a:pPr algn="just" eaLnBrk="1" hangingPunct="1">
              <a:lnSpc>
                <a:spcPct val="130000"/>
              </a:lnSpc>
            </a:pPr>
            <a:r>
              <a:rPr lang="en-US" altLang="zh-CN" b="1"/>
              <a:t>△</a:t>
            </a:r>
            <a:r>
              <a:rPr lang="zh-CN" altLang="en-US" b="1"/>
              <a:t>直流低电压</a:t>
            </a:r>
            <a:r>
              <a:rPr lang="en-US" altLang="zh-CN" b="1"/>
              <a:t>-</a:t>
            </a:r>
            <a:r>
              <a:rPr lang="zh-CN" altLang="en-US" b="1"/>
              <a:t>某些应用场下更安全</a:t>
            </a:r>
            <a:r>
              <a:rPr lang="en-US" altLang="zh-CN" b="1"/>
              <a:t>.</a:t>
            </a:r>
            <a:endParaRPr lang="en-US" altLang="zh-CN"/>
          </a:p>
        </p:txBody>
      </p:sp>
      <p:sp>
        <p:nvSpPr>
          <p:cNvPr id="18439" name="Rectangle 7"/>
          <p:cNvSpPr>
            <a:spLocks noChangeArrowheads="1"/>
          </p:cNvSpPr>
          <p:nvPr/>
        </p:nvSpPr>
        <p:spPr bwMode="auto">
          <a:xfrm>
            <a:off x="900113" y="2636838"/>
            <a:ext cx="7623175" cy="393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r>
              <a:rPr lang="en-US" altLang="zh-CN" sz="2000"/>
              <a:t>●</a:t>
            </a:r>
            <a:r>
              <a:rPr lang="zh-CN" altLang="en-US" b="1"/>
              <a:t>传递</a:t>
            </a:r>
            <a:r>
              <a:rPr lang="zh-CN" altLang="en-US" b="1">
                <a:solidFill>
                  <a:srgbClr val="FF9900"/>
                </a:solidFill>
              </a:rPr>
              <a:t>信息</a:t>
            </a:r>
          </a:p>
          <a:p>
            <a:pPr eaLnBrk="1" hangingPunct="1">
              <a:spcBef>
                <a:spcPct val="50000"/>
              </a:spcBef>
            </a:pPr>
            <a:r>
              <a:rPr lang="zh-CN" altLang="en-US" b="1"/>
              <a:t>人类器官收到外</a:t>
            </a:r>
          </a:p>
          <a:p>
            <a:pPr eaLnBrk="1" hangingPunct="1">
              <a:spcBef>
                <a:spcPct val="50000"/>
              </a:spcBef>
            </a:pPr>
            <a:r>
              <a:rPr lang="zh-CN" altLang="en-US" b="1"/>
              <a:t>部世界的总信息</a:t>
            </a:r>
          </a:p>
          <a:p>
            <a:pPr eaLnBrk="1" hangingPunct="1">
              <a:spcBef>
                <a:spcPct val="50000"/>
              </a:spcBef>
            </a:pPr>
            <a:r>
              <a:rPr lang="zh-CN" altLang="en-US" b="1"/>
              <a:t>中至少有</a:t>
            </a:r>
            <a:r>
              <a:rPr lang="en-US" altLang="zh-CN" b="1"/>
              <a:t>90%</a:t>
            </a:r>
            <a:r>
              <a:rPr lang="zh-CN" altLang="en-US" b="1"/>
              <a:t>以</a:t>
            </a:r>
          </a:p>
          <a:p>
            <a:pPr eaLnBrk="1" hangingPunct="1">
              <a:spcBef>
                <a:spcPct val="50000"/>
              </a:spcBef>
            </a:pPr>
            <a:r>
              <a:rPr lang="zh-CN" altLang="en-US" b="1"/>
              <a:t>上通过眼睛</a:t>
            </a:r>
            <a:r>
              <a:rPr lang="en-US" altLang="zh-CN" b="1"/>
              <a:t>.</a:t>
            </a:r>
          </a:p>
        </p:txBody>
      </p:sp>
      <p:pic>
        <p:nvPicPr>
          <p:cNvPr id="18440" name="Picture 8" descr="m2w300h300q85lt_original_nMQu_19aa0000373b118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59338" y="3357563"/>
            <a:ext cx="3311525" cy="2759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439">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439">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439">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439">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439">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84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04" name="Picture 204" descr="Image171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850" y="692150"/>
            <a:ext cx="4608513" cy="143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806" name="Picture 206" descr="13674-%B9%E2%C6%D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16463" y="404813"/>
            <a:ext cx="3889375" cy="2151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807" name="Picture 207" descr="6-263-6891626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42988" y="2781300"/>
            <a:ext cx="2400300" cy="345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808" name="Picture 208" descr="12718102022nhV34UX"/>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932363" y="2997200"/>
            <a:ext cx="2876550" cy="3240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8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8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80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8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p:cNvSpPr>
            <a:spLocks noChangeArrowheads="1"/>
          </p:cNvSpPr>
          <p:nvPr/>
        </p:nvSpPr>
        <p:spPr bwMode="auto">
          <a:xfrm>
            <a:off x="900113" y="549275"/>
            <a:ext cx="7442200" cy="750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lnSpc>
                <a:spcPct val="120000"/>
              </a:lnSpc>
            </a:pPr>
            <a:r>
              <a:rPr lang="zh-CN" altLang="en-US" b="1"/>
              <a:t>高能激光光纤装置</a:t>
            </a:r>
            <a:endParaRPr lang="zh-CN" altLang="en-US"/>
          </a:p>
        </p:txBody>
      </p:sp>
      <p:pic>
        <p:nvPicPr>
          <p:cNvPr id="71687" name="Picture 7" descr="u=74843945,1364475193&amp;fm=23&amp;gp=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16463" y="1196975"/>
            <a:ext cx="3671887" cy="2447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689" name="Rectangle 9"/>
          <p:cNvSpPr>
            <a:spLocks noChangeArrowheads="1"/>
          </p:cNvSpPr>
          <p:nvPr/>
        </p:nvSpPr>
        <p:spPr bwMode="auto">
          <a:xfrm>
            <a:off x="971550" y="1268413"/>
            <a:ext cx="2952750" cy="404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algn="just" eaLnBrk="1" hangingPunct="1">
              <a:lnSpc>
                <a:spcPct val="120000"/>
              </a:lnSpc>
            </a:pPr>
            <a:r>
              <a:rPr lang="zh-CN" altLang="en-US" b="1"/>
              <a:t>增强光纤中的信号强度，将高速互联网连接到偏远农村地区</a:t>
            </a:r>
            <a:r>
              <a:rPr lang="en-US" altLang="zh-CN" b="1"/>
              <a:t>.</a:t>
            </a:r>
            <a:r>
              <a:rPr lang="en-US" altLang="zh-CN"/>
              <a:t> </a:t>
            </a:r>
          </a:p>
          <a:p>
            <a:pPr algn="just" eaLnBrk="1" hangingPunct="1">
              <a:lnSpc>
                <a:spcPct val="120000"/>
              </a:lnSpc>
            </a:pPr>
            <a:endParaRPr lang="en-US" altLang="zh-CN"/>
          </a:p>
        </p:txBody>
      </p:sp>
      <p:sp>
        <p:nvSpPr>
          <p:cNvPr id="71690" name="Rectangle 10"/>
          <p:cNvSpPr>
            <a:spLocks noChangeArrowheads="1"/>
          </p:cNvSpPr>
          <p:nvPr/>
        </p:nvSpPr>
        <p:spPr bwMode="auto">
          <a:xfrm>
            <a:off x="900113" y="4724400"/>
            <a:ext cx="1223962"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zh-CN" altLang="en-US" b="1"/>
              <a:t>光纤</a:t>
            </a:r>
          </a:p>
        </p:txBody>
      </p:sp>
      <p:graphicFrame>
        <p:nvGraphicFramePr>
          <p:cNvPr id="71691" name="Object 11"/>
          <p:cNvGraphicFramePr>
            <a:graphicFrameLocks noChangeAspect="1"/>
          </p:cNvGraphicFramePr>
          <p:nvPr/>
        </p:nvGraphicFramePr>
        <p:xfrm>
          <a:off x="2051050" y="4941888"/>
          <a:ext cx="647700" cy="392112"/>
        </p:xfrm>
        <a:graphic>
          <a:graphicData uri="http://schemas.openxmlformats.org/presentationml/2006/ole">
            <p:oleObj spid="_x0000_s1047" name="公式" r:id="rId4" imgW="418918" imgH="253890" progId="">
              <p:embed/>
            </p:oleObj>
          </a:graphicData>
        </a:graphic>
      </p:graphicFrame>
      <p:sp>
        <p:nvSpPr>
          <p:cNvPr id="71692" name="Rectangle 12"/>
          <p:cNvSpPr>
            <a:spLocks noChangeArrowheads="1"/>
          </p:cNvSpPr>
          <p:nvPr/>
        </p:nvSpPr>
        <p:spPr bwMode="auto">
          <a:xfrm>
            <a:off x="2627313" y="4724400"/>
            <a:ext cx="180022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zh-CN" altLang="en-US" b="1"/>
              <a:t>互联网</a:t>
            </a:r>
          </a:p>
        </p:txBody>
      </p:sp>
      <p:graphicFrame>
        <p:nvGraphicFramePr>
          <p:cNvPr id="71693" name="Object 13"/>
          <p:cNvGraphicFramePr>
            <a:graphicFrameLocks noChangeAspect="1"/>
          </p:cNvGraphicFramePr>
          <p:nvPr/>
        </p:nvGraphicFramePr>
        <p:xfrm>
          <a:off x="1042988" y="5661025"/>
          <a:ext cx="647700" cy="392113"/>
        </p:xfrm>
        <a:graphic>
          <a:graphicData uri="http://schemas.openxmlformats.org/presentationml/2006/ole">
            <p:oleObj spid="_x0000_s1048" name="公式" r:id="rId5" imgW="418918" imgH="253890" progId="">
              <p:embed/>
            </p:oleObj>
          </a:graphicData>
        </a:graphic>
      </p:graphicFrame>
      <p:sp>
        <p:nvSpPr>
          <p:cNvPr id="71694" name="Rectangle 14"/>
          <p:cNvSpPr>
            <a:spLocks noChangeArrowheads="1"/>
          </p:cNvSpPr>
          <p:nvPr/>
        </p:nvSpPr>
        <p:spPr bwMode="auto">
          <a:xfrm>
            <a:off x="1692275" y="5445125"/>
            <a:ext cx="223202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zh-CN" altLang="en-US" b="1"/>
              <a:t>信息社会</a:t>
            </a:r>
          </a:p>
        </p:txBody>
      </p:sp>
      <p:pic>
        <p:nvPicPr>
          <p:cNvPr id="71695" name="Picture 15" descr="u=2394528747,1585534643&amp;fm=23&amp;gp=0"/>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716463" y="4076700"/>
            <a:ext cx="3240087" cy="242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6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68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6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169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69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169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69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16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p:bldP spid="71689" grpId="0"/>
      <p:bldP spid="71690" grpId="0"/>
      <p:bldP spid="71692" grpId="0"/>
      <p:bldP spid="7169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75656" y="1340768"/>
            <a:ext cx="6264696" cy="4525963"/>
          </a:xfrm>
        </p:spPr>
        <p:txBody>
          <a:bodyPr/>
          <a:lstStyle/>
          <a:p>
            <a:pPr>
              <a:lnSpc>
                <a:spcPct val="150000"/>
              </a:lnSpc>
              <a:buNone/>
            </a:pPr>
            <a:r>
              <a:rPr lang="zh-CN" altLang="en-US" b="1" dirty="0" smtClean="0"/>
              <a:t>辅导老师   骆亦</a:t>
            </a:r>
            <a:r>
              <a:rPr lang="zh-CN" altLang="en-US" b="1" dirty="0" smtClean="0"/>
              <a:t>琪</a:t>
            </a:r>
            <a:endParaRPr lang="en-US" altLang="zh-CN" b="1" dirty="0" smtClean="0"/>
          </a:p>
          <a:p>
            <a:pPr>
              <a:lnSpc>
                <a:spcPct val="150000"/>
              </a:lnSpc>
              <a:buNone/>
            </a:pPr>
            <a:r>
              <a:rPr lang="zh-CN" altLang="en-US" b="1" dirty="0" smtClean="0"/>
              <a:t>邮箱   </a:t>
            </a:r>
            <a:r>
              <a:rPr lang="en-US" altLang="zh-CN" b="1" dirty="0" err="1" smtClean="0">
                <a:hlinkClick r:id="rId2"/>
              </a:rPr>
              <a:t>luoyiqi@mail.ustc.edu.cn</a:t>
            </a:r>
            <a:r>
              <a:rPr lang="en-US" altLang="zh-CN" b="1" dirty="0" smtClean="0"/>
              <a:t>   </a:t>
            </a:r>
          </a:p>
          <a:p>
            <a:pPr>
              <a:lnSpc>
                <a:spcPct val="150000"/>
              </a:lnSpc>
              <a:buNone/>
            </a:pPr>
            <a:r>
              <a:rPr lang="zh-CN" altLang="en-US" b="1" dirty="0" smtClean="0"/>
              <a:t>手机   </a:t>
            </a:r>
            <a:r>
              <a:rPr lang="en-US" altLang="zh-CN" b="1" dirty="0" smtClean="0"/>
              <a:t>18656950731</a:t>
            </a:r>
          </a:p>
          <a:p>
            <a:pPr>
              <a:lnSpc>
                <a:spcPct val="150000"/>
              </a:lnSpc>
              <a:buNone/>
            </a:pPr>
            <a:r>
              <a:rPr lang="zh-CN" altLang="en-US" b="1" dirty="0" smtClean="0"/>
              <a:t>微信  </a:t>
            </a:r>
            <a:r>
              <a:rPr lang="zh-CN" altLang="en-US" b="1" dirty="0" smtClean="0"/>
              <a:t> </a:t>
            </a:r>
            <a:r>
              <a:rPr lang="en-US" altLang="zh-CN" b="1" dirty="0" err="1" smtClean="0"/>
              <a:t>yamstyie</a:t>
            </a:r>
            <a:r>
              <a:rPr lang="en-US" altLang="zh-CN" b="1" dirty="0" smtClean="0"/>
              <a:t>-noisy</a:t>
            </a:r>
            <a:r>
              <a:rPr lang="zh-CN" altLang="en-US" b="1" dirty="0" smtClean="0"/>
              <a:t> </a:t>
            </a:r>
            <a:endParaRPr lang="en-US" altLang="zh-CN" b="1" dirty="0" smtClean="0"/>
          </a:p>
          <a:p>
            <a:pPr>
              <a:lnSpc>
                <a:spcPct val="150000"/>
              </a:lnSpc>
              <a:buNone/>
            </a:pPr>
            <a:r>
              <a:rPr lang="en-US" altLang="zh-CN" b="1" dirty="0" smtClean="0"/>
              <a:t>QQ    </a:t>
            </a:r>
            <a:r>
              <a:rPr lang="en-US" altLang="zh-CN" b="1" dirty="0" smtClean="0"/>
              <a:t>63869327</a:t>
            </a:r>
            <a:endParaRPr lang="zh-CN" altLang="en-US" dirty="0" smtClean="0"/>
          </a:p>
          <a:p>
            <a:pPr>
              <a:buNone/>
            </a:pPr>
            <a:endParaRPr lang="en-US" altLang="zh-CN" b="1" dirty="0" smtClean="0"/>
          </a:p>
          <a:p>
            <a:pPr>
              <a:buNone/>
            </a:pPr>
            <a:endParaRPr lang="en-US" altLang="zh-CN" b="1" dirty="0" smtClean="0"/>
          </a:p>
          <a:p>
            <a:pPr>
              <a:buNone/>
            </a:pPr>
            <a:endParaRPr lang="zh-CN" altLang="en-US" b="1" dirty="0" smtClean="0"/>
          </a:p>
          <a:p>
            <a:pPr>
              <a:buNone/>
            </a:pP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900113" y="333375"/>
            <a:ext cx="7632700" cy="5761038"/>
          </a:xfrm>
        </p:spPr>
        <p:txBody>
          <a:bodyPr/>
          <a:lstStyle/>
          <a:p>
            <a:pPr marL="0" indent="0" algn="just" eaLnBrk="1" hangingPunct="1">
              <a:lnSpc>
                <a:spcPct val="130000"/>
              </a:lnSpc>
              <a:buFontTx/>
              <a:buNone/>
            </a:pPr>
            <a:r>
              <a:rPr lang="en-US" altLang="en-US" sz="3600" b="1" smtClean="0"/>
              <a:t>▲</a:t>
            </a:r>
            <a:r>
              <a:rPr lang="zh-CN" altLang="en-US" sz="3600" b="1" smtClean="0"/>
              <a:t>光学</a:t>
            </a:r>
          </a:p>
          <a:p>
            <a:pPr marL="0" indent="0" algn="just" eaLnBrk="1" hangingPunct="1">
              <a:lnSpc>
                <a:spcPct val="130000"/>
              </a:lnSpc>
              <a:buFontTx/>
              <a:buNone/>
            </a:pPr>
            <a:r>
              <a:rPr lang="zh-CN" altLang="en-US" sz="2000" b="1" smtClean="0"/>
              <a:t>●</a:t>
            </a:r>
            <a:r>
              <a:rPr lang="zh-CN" altLang="en-US" sz="3600" b="1" smtClean="0"/>
              <a:t>描述光的</a:t>
            </a:r>
            <a:r>
              <a:rPr lang="zh-CN" altLang="en-US" sz="3600" b="1" smtClean="0">
                <a:solidFill>
                  <a:srgbClr val="FF3300"/>
                </a:solidFill>
              </a:rPr>
              <a:t>本性</a:t>
            </a:r>
            <a:r>
              <a:rPr lang="zh-CN" altLang="en-US" sz="3600" b="1" smtClean="0"/>
              <a:t>、光的产生、光的</a:t>
            </a:r>
            <a:r>
              <a:rPr lang="zh-CN" altLang="en-US" sz="3600" b="1" smtClean="0">
                <a:solidFill>
                  <a:srgbClr val="FF3300"/>
                </a:solidFill>
              </a:rPr>
              <a:t>传播、</a:t>
            </a:r>
            <a:r>
              <a:rPr lang="zh-CN" altLang="en-US" sz="3600" b="1" smtClean="0"/>
              <a:t>光与物质相互作用，以及光在科学研究和技术中各种应用</a:t>
            </a:r>
            <a:r>
              <a:rPr lang="en-US" altLang="zh-CN" sz="3600" b="1" smtClean="0"/>
              <a:t>.</a:t>
            </a:r>
          </a:p>
          <a:p>
            <a:pPr marL="0" indent="0" algn="just" eaLnBrk="1" hangingPunct="1">
              <a:lnSpc>
                <a:spcPct val="130000"/>
              </a:lnSpc>
              <a:buFontTx/>
              <a:buNone/>
            </a:pPr>
            <a:r>
              <a:rPr lang="en-US" altLang="zh-CN" sz="2000" b="1" smtClean="0"/>
              <a:t>●</a:t>
            </a:r>
            <a:r>
              <a:rPr lang="zh-CN" altLang="en-US" sz="3600" b="1" smtClean="0"/>
              <a:t>近代物理支柱：</a:t>
            </a:r>
            <a:r>
              <a:rPr lang="en-US" altLang="zh-CN" sz="3600" b="1" smtClean="0"/>
              <a:t>《</a:t>
            </a:r>
            <a:r>
              <a:rPr lang="zh-CN" altLang="en-US" sz="3600" b="1" smtClean="0"/>
              <a:t>量子力学</a:t>
            </a:r>
            <a:r>
              <a:rPr lang="en-US" altLang="zh-CN" sz="3600" b="1" smtClean="0"/>
              <a:t>》</a:t>
            </a:r>
            <a:r>
              <a:rPr lang="zh-CN" altLang="en-US" sz="3600" b="1" smtClean="0"/>
              <a:t>与</a:t>
            </a:r>
            <a:r>
              <a:rPr lang="en-US" altLang="zh-CN" sz="3600" b="1" smtClean="0"/>
              <a:t>《</a:t>
            </a:r>
            <a:r>
              <a:rPr lang="zh-CN" altLang="en-US" sz="3600" b="1" smtClean="0"/>
              <a:t>狭义相对论</a:t>
            </a:r>
            <a:r>
              <a:rPr lang="en-US" altLang="zh-CN" sz="3600" b="1" smtClean="0"/>
              <a:t>》</a:t>
            </a:r>
            <a:r>
              <a:rPr lang="zh-CN" altLang="en-US" sz="3600" b="1" smtClean="0"/>
              <a:t>均以光学概念为基础</a:t>
            </a:r>
            <a:r>
              <a:rPr lang="en-US" altLang="zh-CN" sz="3600" b="1" smtClean="0"/>
              <a:t>.  </a:t>
            </a:r>
            <a:r>
              <a:rPr lang="zh-CN" altLang="zh-CN" b="1" smtClean="0"/>
              <a:t>﹡</a:t>
            </a:r>
            <a:r>
              <a:rPr lang="zh-CN" altLang="en-US" sz="3600" b="1" smtClean="0"/>
              <a:t>光波粒二象性→实物粒子二象性</a:t>
            </a:r>
          </a:p>
          <a:p>
            <a:pPr marL="0" indent="0" algn="just" eaLnBrk="1" hangingPunct="1">
              <a:lnSpc>
                <a:spcPct val="130000"/>
              </a:lnSpc>
              <a:buFontTx/>
              <a:buNone/>
            </a:pPr>
            <a:r>
              <a:rPr lang="zh-CN" altLang="zh-CN" b="1" smtClean="0"/>
              <a:t>﹡</a:t>
            </a:r>
            <a:r>
              <a:rPr lang="zh-CN" altLang="en-US" sz="3600" b="1" smtClean="0"/>
              <a:t>各惯性系中的真空光速都相等</a:t>
            </a:r>
            <a:r>
              <a:rPr lang="en-US" altLang="zh-CN" sz="3600" b="1" smtClean="0"/>
              <a:t>.</a:t>
            </a:r>
            <a:r>
              <a:rPr lang="en-US" altLang="zh-CN"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p:cNvSpPr>
            <a:spLocks noChangeArrowheads="1"/>
          </p:cNvSpPr>
          <p:nvPr/>
        </p:nvSpPr>
        <p:spPr bwMode="auto">
          <a:xfrm>
            <a:off x="900113" y="549275"/>
            <a:ext cx="7343775" cy="3663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algn="just" eaLnBrk="1" hangingPunct="1">
              <a:lnSpc>
                <a:spcPct val="130000"/>
              </a:lnSpc>
            </a:pPr>
            <a:r>
              <a:rPr lang="en-US" altLang="zh-CN" sz="2000" b="1"/>
              <a:t>●</a:t>
            </a:r>
            <a:r>
              <a:rPr lang="zh-CN" altLang="en-US" b="1"/>
              <a:t>激光的产生推动了对光的相干性、量子性以及非线性的研究</a:t>
            </a:r>
            <a:r>
              <a:rPr lang="en-US" altLang="zh-CN" b="1"/>
              <a:t>.</a:t>
            </a:r>
          </a:p>
          <a:p>
            <a:pPr algn="just" eaLnBrk="1" hangingPunct="1">
              <a:lnSpc>
                <a:spcPct val="130000"/>
              </a:lnSpc>
            </a:pPr>
            <a:r>
              <a:rPr lang="zh-CN" altLang="en-US" b="1"/>
              <a:t>各种激光器已成为现代产业的必备器件</a:t>
            </a:r>
            <a:r>
              <a:rPr lang="en-US" altLang="zh-CN" b="1"/>
              <a:t>.</a:t>
            </a:r>
          </a:p>
          <a:p>
            <a:pPr algn="just" eaLnBrk="1" hangingPunct="1">
              <a:lnSpc>
                <a:spcPct val="130000"/>
              </a:lnSpc>
            </a:pPr>
            <a:endParaRPr lang="en-US" altLang="zh-CN" b="1"/>
          </a:p>
        </p:txBody>
      </p:sp>
      <p:pic>
        <p:nvPicPr>
          <p:cNvPr id="39941" name="Picture 5" descr="0130000017748212133373882715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95513" y="3429000"/>
            <a:ext cx="2538412" cy="287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9942" name="Picture 6" descr="0130000017748212133373305563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35600" y="3429000"/>
            <a:ext cx="2376488" cy="287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9943" name="Rectangle 7"/>
          <p:cNvSpPr>
            <a:spLocks noChangeArrowheads="1"/>
          </p:cNvSpPr>
          <p:nvPr/>
        </p:nvSpPr>
        <p:spPr bwMode="auto">
          <a:xfrm>
            <a:off x="1187450" y="3860800"/>
            <a:ext cx="1152525" cy="1739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zh-CN" altLang="en-US" b="1"/>
              <a:t>激</a:t>
            </a:r>
          </a:p>
          <a:p>
            <a:pPr eaLnBrk="1" hangingPunct="1"/>
            <a:r>
              <a:rPr lang="zh-CN" altLang="en-US" b="1"/>
              <a:t>光</a:t>
            </a:r>
          </a:p>
          <a:p>
            <a:pPr eaLnBrk="1" hangingPunct="1"/>
            <a:r>
              <a:rPr lang="zh-CN" altLang="en-US" b="1"/>
              <a:t>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94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9943">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9943">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9943">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994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99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4"/>
          <p:cNvSpPr>
            <a:spLocks noChangeArrowheads="1"/>
          </p:cNvSpPr>
          <p:nvPr/>
        </p:nvSpPr>
        <p:spPr bwMode="auto">
          <a:xfrm>
            <a:off x="827088" y="620713"/>
            <a:ext cx="76263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zh-CN" altLang="en-US" b="1"/>
              <a:t>美国在激光受控核聚变领域取得突破</a:t>
            </a:r>
            <a:r>
              <a:rPr lang="zh-CN" altLang="en-US"/>
              <a:t> </a:t>
            </a:r>
          </a:p>
        </p:txBody>
      </p:sp>
      <p:pic>
        <p:nvPicPr>
          <p:cNvPr id="125958" name="Picture 6" descr="eca86bd9e29e1467b8b52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5650" y="1484313"/>
            <a:ext cx="4103688" cy="2792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5962" name="Picture 10" descr="241f95cad1c8a7864ece517f6709c93d71cf3bc79e3d78e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87900" y="1484313"/>
            <a:ext cx="3455988" cy="2773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5963" name="Rectangle 11"/>
          <p:cNvSpPr>
            <a:spLocks noChangeArrowheads="1"/>
          </p:cNvSpPr>
          <p:nvPr/>
        </p:nvSpPr>
        <p:spPr bwMode="auto">
          <a:xfrm>
            <a:off x="684213" y="4568825"/>
            <a:ext cx="7704137" cy="1919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algn="just" eaLnBrk="1" hangingPunct="1">
              <a:lnSpc>
                <a:spcPct val="120000"/>
              </a:lnSpc>
            </a:pPr>
            <a:r>
              <a:rPr lang="zh-CN" altLang="en-US" sz="3200" b="1"/>
              <a:t>美国利弗莫尔劳伦斯国家实验所的研究人员报告说，他们在实验中先将极少量的氢同位素核燃料均匀地裹在</a:t>
            </a:r>
            <a:r>
              <a:rPr lang="zh-CN" altLang="en-US" b="1"/>
              <a:t>一个直径</a:t>
            </a:r>
            <a:r>
              <a:rPr lang="en-US" altLang="zh-CN" b="1"/>
              <a:t>2</a:t>
            </a:r>
            <a:r>
              <a:rPr lang="zh-CN" altLang="en-US" b="1"/>
              <a:t>毫米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9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595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596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59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p:bldP spid="12596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755650" y="771525"/>
            <a:ext cx="7848600" cy="5402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algn="just" eaLnBrk="1" hangingPunct="1">
              <a:lnSpc>
                <a:spcPct val="130000"/>
              </a:lnSpc>
            </a:pPr>
            <a:r>
              <a:rPr lang="zh-CN" altLang="en-US" b="1"/>
              <a:t>的球</a:t>
            </a:r>
            <a:r>
              <a:rPr lang="zh-CN" altLang="en-US" sz="3200" b="1"/>
              <a:t>状颗粒上</a:t>
            </a:r>
            <a:r>
              <a:rPr lang="en-US" altLang="zh-CN" b="1"/>
              <a:t>—</a:t>
            </a:r>
            <a:r>
              <a:rPr lang="en-US" altLang="zh-CN"/>
              <a:t> </a:t>
            </a:r>
            <a:r>
              <a:rPr lang="en-US" altLang="zh-CN" b="1"/>
              <a:t>“</a:t>
            </a:r>
            <a:r>
              <a:rPr lang="zh-CN" altLang="en-US" b="1"/>
              <a:t>氘</a:t>
            </a:r>
            <a:r>
              <a:rPr lang="en-US" altLang="zh-CN" b="1"/>
              <a:t>-</a:t>
            </a:r>
            <a:r>
              <a:rPr lang="zh-CN" altLang="en-US" b="1"/>
              <a:t>氚靶丸”球状颗粒</a:t>
            </a:r>
            <a:r>
              <a:rPr lang="zh-CN" altLang="en-US" sz="3200" b="1"/>
              <a:t>，核燃料的厚度仅相当于一根头发丝，然后将小球装入一个微型“胶囊”。研究人员利用激光将“胶囊”迅速加热到比太阳还高的温度（几十亿摄氏度），使其内部发生剧烈爆炸，最终释放出的能量超出了整个实验所投入的能量，首次在完成“点火”时实现了能量“盈余”。</a:t>
            </a:r>
            <a:r>
              <a:rPr lang="zh-CN" altLang="en-US"/>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82" name="Picture 6" descr="eca86bd9e29e1467b8b52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35150" y="549275"/>
            <a:ext cx="5472113" cy="4129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6983" name="Rectangle 7"/>
          <p:cNvSpPr>
            <a:spLocks noChangeArrowheads="1"/>
          </p:cNvSpPr>
          <p:nvPr/>
        </p:nvSpPr>
        <p:spPr bwMode="auto">
          <a:xfrm>
            <a:off x="2268538" y="4868863"/>
            <a:ext cx="4535487"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zh-CN" altLang="en-US" sz="3200" b="1"/>
              <a:t>盛放靶丸的镀金辐射腔 </a:t>
            </a:r>
          </a:p>
        </p:txBody>
      </p:sp>
      <p:sp>
        <p:nvSpPr>
          <p:cNvPr id="126984" name="Rectangle 8"/>
          <p:cNvSpPr>
            <a:spLocks noChangeArrowheads="1"/>
          </p:cNvSpPr>
          <p:nvPr/>
        </p:nvSpPr>
        <p:spPr bwMode="auto">
          <a:xfrm>
            <a:off x="684213" y="5661025"/>
            <a:ext cx="8129587"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zh-CN" altLang="en-US" sz="2800" b="1"/>
              <a:t>研究论文于</a:t>
            </a:r>
            <a:r>
              <a:rPr lang="en-US" altLang="zh-CN" sz="2800" b="1"/>
              <a:t>2014</a:t>
            </a:r>
            <a:r>
              <a:rPr lang="zh-CN" altLang="en-US" sz="2800" b="1"/>
              <a:t>年</a:t>
            </a:r>
            <a:r>
              <a:rPr lang="en-US" altLang="zh-CN" sz="2800" b="1"/>
              <a:t>2</a:t>
            </a:r>
            <a:r>
              <a:rPr lang="zh-CN" altLang="en-US" sz="2800" b="1"/>
              <a:t>月</a:t>
            </a:r>
            <a:r>
              <a:rPr lang="en-US" altLang="zh-CN" sz="2800" b="1"/>
              <a:t>13</a:t>
            </a:r>
            <a:r>
              <a:rPr lang="zh-CN" altLang="en-US" sz="2800" b="1"/>
              <a:t>日发表在</a:t>
            </a:r>
            <a:r>
              <a:rPr lang="en-US" altLang="zh-CN" sz="2800" b="1"/>
              <a:t>《</a:t>
            </a:r>
            <a:r>
              <a:rPr lang="zh-CN" altLang="en-US" sz="2800" b="1"/>
              <a:t>自然</a:t>
            </a:r>
            <a:r>
              <a:rPr lang="en-US" altLang="zh-CN" sz="2800" b="1"/>
              <a:t>》</a:t>
            </a:r>
            <a:r>
              <a:rPr lang="zh-CN" altLang="en-US" sz="2800" b="1"/>
              <a:t>杂志上</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9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3" grpId="0"/>
      <p:bldP spid="12698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3" name="Picture 5" descr="4e4a20a4462309f799caab4b720e0cf3d6cad6c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64163" y="1125538"/>
            <a:ext cx="3492500" cy="282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3494" name="Rectangle 6"/>
          <p:cNvSpPr>
            <a:spLocks noChangeArrowheads="1"/>
          </p:cNvSpPr>
          <p:nvPr/>
        </p:nvSpPr>
        <p:spPr bwMode="auto">
          <a:xfrm>
            <a:off x="4751388" y="4652963"/>
            <a:ext cx="4392612"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algn="ctr" eaLnBrk="1" fontAlgn="ctr" hangingPunct="1"/>
            <a:r>
              <a:rPr lang="en-US" altLang="zh-CN" b="1"/>
              <a:t>  </a:t>
            </a:r>
            <a:r>
              <a:rPr lang="zh-CN" altLang="en-US" b="1"/>
              <a:t>激光加工装置</a:t>
            </a:r>
            <a:r>
              <a:rPr lang="zh-CN" altLang="en-US"/>
              <a:t> </a:t>
            </a:r>
          </a:p>
        </p:txBody>
      </p:sp>
      <p:pic>
        <p:nvPicPr>
          <p:cNvPr id="63495" name="Picture 7" descr="12N94P63D0-12G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836613"/>
            <a:ext cx="5040313" cy="3527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3496" name="Rectangle 8"/>
          <p:cNvSpPr>
            <a:spLocks noChangeArrowheads="1"/>
          </p:cNvSpPr>
          <p:nvPr/>
        </p:nvSpPr>
        <p:spPr bwMode="auto">
          <a:xfrm>
            <a:off x="250825" y="4652963"/>
            <a:ext cx="4392613"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algn="ctr" eaLnBrk="1" fontAlgn="ctr" hangingPunct="1"/>
            <a:r>
              <a:rPr lang="en-US" altLang="zh-CN" b="1"/>
              <a:t>  </a:t>
            </a:r>
            <a:r>
              <a:rPr lang="zh-CN" altLang="en-US" b="1"/>
              <a:t>激光打印机</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34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p:bldP spid="6349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4" descr="剪纸灯笼激光雕刻图"/>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932363" y="1628775"/>
            <a:ext cx="3536950" cy="4868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677" name="Rectangle 5"/>
          <p:cNvSpPr>
            <a:spLocks noChangeArrowheads="1"/>
          </p:cNvSpPr>
          <p:nvPr/>
        </p:nvSpPr>
        <p:spPr bwMode="auto">
          <a:xfrm>
            <a:off x="5435600" y="476250"/>
            <a:ext cx="2605088" cy="119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zh-CN" altLang="en-US" b="1"/>
              <a:t>剪纸灯笼</a:t>
            </a:r>
          </a:p>
          <a:p>
            <a:pPr eaLnBrk="1" hangingPunct="1"/>
            <a:r>
              <a:rPr lang="zh-CN" altLang="en-US" b="1"/>
              <a:t>激光雕刻图</a:t>
            </a:r>
            <a:r>
              <a:rPr lang="zh-CN" altLang="en-US"/>
              <a:t> </a:t>
            </a:r>
          </a:p>
        </p:txBody>
      </p:sp>
      <p:pic>
        <p:nvPicPr>
          <p:cNvPr id="34820" name="Picture 6" descr="200611200901073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8313" y="1916113"/>
            <a:ext cx="4176712" cy="3097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5" name="Picture 5" descr="f62d7277-9dad-4e14-be23-dbc1d66c6d1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00113" y="1916113"/>
            <a:ext cx="4392612" cy="3432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27" name="Picture 7" descr="201079172344046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95963" y="836613"/>
            <a:ext cx="2519362" cy="540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28" name="Rectangle 8"/>
          <p:cNvSpPr>
            <a:spLocks noChangeArrowheads="1"/>
          </p:cNvSpPr>
          <p:nvPr/>
        </p:nvSpPr>
        <p:spPr bwMode="auto">
          <a:xfrm>
            <a:off x="900113" y="620713"/>
            <a:ext cx="3167062"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zh-CN" altLang="en-US" b="1"/>
              <a:t>激光面容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42" name="Picture 6" descr="medium"/>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550" y="1628775"/>
            <a:ext cx="6913563" cy="4633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5544" name="Rectangle 8"/>
          <p:cNvSpPr>
            <a:spLocks noChangeArrowheads="1"/>
          </p:cNvSpPr>
          <p:nvPr/>
        </p:nvSpPr>
        <p:spPr bwMode="auto">
          <a:xfrm>
            <a:off x="1187450" y="620713"/>
            <a:ext cx="648017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zh-CN" altLang="en-US" b="1">
                <a:hlinkClick r:id="rId3"/>
              </a:rPr>
              <a:t>科学家用激光控制苍蝇的记忆</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5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ChangeArrowheads="1"/>
          </p:cNvSpPr>
          <p:nvPr/>
        </p:nvSpPr>
        <p:spPr bwMode="auto">
          <a:xfrm>
            <a:off x="900113" y="333375"/>
            <a:ext cx="7343775" cy="602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algn="just" eaLnBrk="1" hangingPunct="1">
              <a:lnSpc>
                <a:spcPct val="120000"/>
              </a:lnSpc>
            </a:pPr>
            <a:r>
              <a:rPr lang="zh-CN" altLang="en-US" b="1"/>
              <a:t>牛津大学的研究人员</a:t>
            </a:r>
            <a:r>
              <a:rPr lang="en-US" altLang="zh-CN" b="1"/>
              <a:t>Gero Miesenbock </a:t>
            </a:r>
            <a:r>
              <a:rPr lang="zh-CN" altLang="en-US" b="1"/>
              <a:t>解释道：苍蝇脑袋内管理‘联想和记忆’的细胞仅仅只有</a:t>
            </a:r>
            <a:r>
              <a:rPr lang="en-US" altLang="zh-CN" b="1"/>
              <a:t>12</a:t>
            </a:r>
            <a:r>
              <a:rPr lang="zh-CN" altLang="en-US" b="1"/>
              <a:t>个。而现在人类可以通过改变这</a:t>
            </a:r>
            <a:r>
              <a:rPr lang="en-US" altLang="zh-CN" b="1"/>
              <a:t>12</a:t>
            </a:r>
            <a:r>
              <a:rPr lang="zh-CN" altLang="en-US" b="1"/>
              <a:t>细胞中的神经元，来改变苍蝇的一些行为。例如让苍蝇们对某种气味的记忆产生改变，例如以前苍蝇很喜欢，现在的记忆却是很讨厌</a:t>
            </a:r>
            <a:r>
              <a:rPr lang="en-US" altLang="zh-CN" b="1"/>
              <a:t>(</a:t>
            </a:r>
            <a:r>
              <a:rPr lang="zh-CN" altLang="en-US" b="1"/>
              <a:t>那种味道</a:t>
            </a:r>
            <a:r>
              <a:rPr lang="en-US" altLang="zh-CN" b="1"/>
              <a:t>)</a:t>
            </a:r>
            <a:r>
              <a:rPr lang="zh-CN" altLang="en-US" b="1"/>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1556792"/>
            <a:ext cx="6552728" cy="4392488"/>
          </a:xfrm>
        </p:spPr>
        <p:txBody>
          <a:bodyPr/>
          <a:lstStyle/>
          <a:p>
            <a:pPr algn="l">
              <a:lnSpc>
                <a:spcPct val="150000"/>
              </a:lnSpc>
            </a:pPr>
            <a:r>
              <a:rPr lang="en-US" altLang="zh-CN" sz="4000" b="1" dirty="0" smtClean="0"/>
              <a:t/>
            </a:r>
            <a:br>
              <a:rPr lang="en-US" altLang="zh-CN" sz="4000" b="1" dirty="0" smtClean="0"/>
            </a:br>
            <a:r>
              <a:rPr lang="en-US" altLang="zh-CN" sz="4000" b="1" dirty="0" smtClean="0"/>
              <a:t/>
            </a:r>
            <a:br>
              <a:rPr lang="en-US" altLang="zh-CN" sz="4000" b="1" dirty="0" smtClean="0"/>
            </a:br>
            <a:r>
              <a:rPr lang="en-US" altLang="zh-CN" sz="4000" b="1" dirty="0" smtClean="0"/>
              <a:t/>
            </a:r>
            <a:br>
              <a:rPr lang="en-US" altLang="zh-CN" sz="4000" b="1" dirty="0" smtClean="0"/>
            </a:br>
            <a:r>
              <a:rPr lang="zh-CN" altLang="en-US" sz="3200" b="1" dirty="0" smtClean="0"/>
              <a:t>辅</a:t>
            </a:r>
            <a:r>
              <a:rPr lang="zh-CN" altLang="en-US" sz="3200" b="1" dirty="0" smtClean="0"/>
              <a:t>导老师  杨嘉</a:t>
            </a:r>
            <a:r>
              <a:rPr lang="zh-CN" altLang="en-US" sz="3200" b="1" dirty="0" smtClean="0"/>
              <a:t>雯</a:t>
            </a:r>
            <a:r>
              <a:rPr lang="en-US" altLang="zh-CN" sz="3200" b="1" dirty="0" smtClean="0"/>
              <a:t/>
            </a:r>
            <a:br>
              <a:rPr lang="en-US" altLang="zh-CN" sz="3200" b="1" dirty="0" smtClean="0"/>
            </a:br>
            <a:r>
              <a:rPr lang="zh-CN" altLang="en-US" sz="3200" b="1" dirty="0" smtClean="0"/>
              <a:t>邮箱   </a:t>
            </a:r>
            <a:r>
              <a:rPr lang="en-US" altLang="zh-CN" sz="3200" b="1" dirty="0" smtClean="0">
                <a:hlinkClick r:id="rId2"/>
              </a:rPr>
              <a:t>yjw2013@mail.ustc.edu.cn</a:t>
            </a:r>
            <a:r>
              <a:rPr lang="en-US" altLang="zh-CN" sz="3200" b="1" dirty="0" smtClean="0"/>
              <a:t/>
            </a:r>
            <a:br>
              <a:rPr lang="en-US" altLang="zh-CN" sz="3200" b="1" dirty="0" smtClean="0"/>
            </a:br>
            <a:r>
              <a:rPr lang="zh-CN" altLang="en-US" sz="3200" b="1" dirty="0" smtClean="0"/>
              <a:t>手机   </a:t>
            </a:r>
            <a:r>
              <a:rPr lang="en-US" altLang="zh-CN" sz="3200" b="1" dirty="0" smtClean="0"/>
              <a:t>18326105068</a:t>
            </a:r>
            <a:br>
              <a:rPr lang="en-US" altLang="zh-CN" sz="3200" b="1" dirty="0" smtClean="0"/>
            </a:br>
            <a:r>
              <a:rPr lang="zh-CN" altLang="en-US" sz="3200" b="1" dirty="0" smtClean="0"/>
              <a:t>微信 </a:t>
            </a:r>
            <a:r>
              <a:rPr lang="zh-CN" altLang="en-US" sz="3200" b="1" dirty="0" smtClean="0"/>
              <a:t>  </a:t>
            </a:r>
            <a:r>
              <a:rPr lang="en-US" altLang="zh-CN" sz="3200" b="1" dirty="0" smtClean="0"/>
              <a:t>yangjiawen_521</a:t>
            </a:r>
            <a:r>
              <a:rPr lang="zh-CN" altLang="en-US" sz="3200" b="1" dirty="0" smtClean="0"/>
              <a:t> </a:t>
            </a:r>
            <a:r>
              <a:rPr lang="en-US" altLang="zh-CN" sz="3200" b="1" dirty="0" smtClean="0"/>
              <a:t/>
            </a:r>
            <a:br>
              <a:rPr lang="en-US" altLang="zh-CN" sz="3200" b="1" dirty="0" smtClean="0"/>
            </a:br>
            <a:r>
              <a:rPr lang="en-US" altLang="zh-CN" sz="3200" b="1" dirty="0" smtClean="0"/>
              <a:t>QQ   </a:t>
            </a:r>
            <a:r>
              <a:rPr lang="en-US" altLang="zh-CN" sz="3200" b="1" dirty="0" smtClean="0"/>
              <a:t> 458488782</a:t>
            </a:r>
            <a:r>
              <a:rPr lang="zh-CN" altLang="en-US" dirty="0" smtClean="0"/>
              <a:t/>
            </a:r>
            <a:br>
              <a:rPr lang="zh-CN" altLang="en-US" dirty="0" smtClean="0"/>
            </a:br>
            <a:r>
              <a:rPr lang="en-US" altLang="zh-CN" b="1" dirty="0" smtClean="0"/>
              <a:t/>
            </a:r>
            <a:br>
              <a:rPr lang="en-US" altLang="zh-CN" b="1" dirty="0" smtClean="0"/>
            </a:br>
            <a:r>
              <a:rPr lang="en-US" altLang="zh-CN" b="1" dirty="0" smtClean="0"/>
              <a:t/>
            </a:r>
            <a:br>
              <a:rPr lang="en-US" altLang="zh-CN" b="1" dirty="0" smtClean="0"/>
            </a:br>
            <a:r>
              <a:rPr lang="zh-CN" altLang="en-US" b="1" dirty="0" smtClean="0"/>
              <a:t/>
            </a:r>
            <a:br>
              <a:rPr lang="zh-CN" altLang="en-US" b="1" dirty="0" smtClean="0"/>
            </a:br>
            <a:r>
              <a:rPr lang="zh-CN" altLang="en-US" b="1" dirty="0" smtClean="0"/>
              <a:t> </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9" name="Picture 5" descr="Q-Line纤绿激光指示器"/>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4213" y="836613"/>
            <a:ext cx="3382962" cy="324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2470" name="Rectangle 6"/>
          <p:cNvSpPr>
            <a:spLocks noChangeArrowheads="1"/>
          </p:cNvSpPr>
          <p:nvPr/>
        </p:nvSpPr>
        <p:spPr bwMode="auto">
          <a:xfrm>
            <a:off x="971550" y="4724400"/>
            <a:ext cx="2605088"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zh-CN" altLang="en-US" b="1"/>
              <a:t>激光指示器</a:t>
            </a:r>
            <a:r>
              <a:rPr lang="zh-CN" altLang="en-US"/>
              <a:t> </a:t>
            </a:r>
          </a:p>
        </p:txBody>
      </p:sp>
      <p:pic>
        <p:nvPicPr>
          <p:cNvPr id="62471" name="Picture 7" descr="1118923_or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76825" y="836613"/>
            <a:ext cx="3167063" cy="3155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2472" name="Rectangle 8"/>
          <p:cNvSpPr>
            <a:spLocks noChangeArrowheads="1"/>
          </p:cNvSpPr>
          <p:nvPr/>
        </p:nvSpPr>
        <p:spPr bwMode="auto">
          <a:xfrm>
            <a:off x="5076825" y="4724400"/>
            <a:ext cx="331152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zh-CN" altLang="en-US" b="1"/>
              <a:t>激光防伪商标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47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p:bldP spid="6247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ChangeArrowheads="1"/>
          </p:cNvSpPr>
          <p:nvPr/>
        </p:nvSpPr>
        <p:spPr bwMode="auto">
          <a:xfrm>
            <a:off x="611188" y="404813"/>
            <a:ext cx="8243887" cy="1409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lnSpc>
                <a:spcPct val="120000"/>
              </a:lnSpc>
            </a:pPr>
            <a:r>
              <a:rPr lang="en-US" altLang="zh-CN" sz="2000" b="1"/>
              <a:t>●</a:t>
            </a:r>
            <a:r>
              <a:rPr lang="zh-CN" altLang="en-US" b="1"/>
              <a:t>近年来与光研究有关的诺贝尔物理奖</a:t>
            </a:r>
          </a:p>
          <a:p>
            <a:pPr eaLnBrk="1" hangingPunct="1">
              <a:lnSpc>
                <a:spcPct val="120000"/>
              </a:lnSpc>
            </a:pPr>
            <a:endParaRPr lang="en-US" altLang="zh-CN" b="1"/>
          </a:p>
        </p:txBody>
      </p:sp>
      <p:pic>
        <p:nvPicPr>
          <p:cNvPr id="13318" name="Picture 6" descr="37d3d539b6003af33c7cbffb352ac65c1138b66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64163" y="1916113"/>
            <a:ext cx="2943225" cy="3500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19" name="Rectangle 7"/>
          <p:cNvSpPr>
            <a:spLocks noChangeArrowheads="1"/>
          </p:cNvSpPr>
          <p:nvPr/>
        </p:nvSpPr>
        <p:spPr bwMode="auto">
          <a:xfrm>
            <a:off x="827088" y="1409700"/>
            <a:ext cx="4032250" cy="4535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algn="just" eaLnBrk="1" hangingPunct="1">
              <a:lnSpc>
                <a:spcPct val="130000"/>
              </a:lnSpc>
            </a:pPr>
            <a:r>
              <a:rPr lang="zh-CN" altLang="en-US" b="1"/>
              <a:t>朱棣文因“发展了用激光冷却和捕获原子的方法”而获得 </a:t>
            </a:r>
            <a:r>
              <a:rPr lang="en-US" altLang="zh-CN" b="1"/>
              <a:t>1997</a:t>
            </a:r>
            <a:r>
              <a:rPr lang="zh-CN" altLang="en-US" b="1"/>
              <a:t>年诺贝尔物理奖。曾任美国能源部长。</a:t>
            </a:r>
            <a:r>
              <a:rPr lang="zh-CN" altLang="en-US" sz="44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5"/>
          <p:cNvSpPr>
            <a:spLocks noChangeArrowheads="1"/>
          </p:cNvSpPr>
          <p:nvPr/>
        </p:nvSpPr>
        <p:spPr bwMode="auto">
          <a:xfrm>
            <a:off x="900113" y="466676"/>
            <a:ext cx="7992367" cy="2308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algn="just" eaLnBrk="1" hangingPunct="1"/>
            <a:r>
              <a:rPr lang="en-US" altLang="zh-CN" b="1" dirty="0"/>
              <a:t>2005</a:t>
            </a:r>
            <a:r>
              <a:rPr lang="zh-CN" altLang="en-US" b="1" dirty="0"/>
              <a:t>年：</a:t>
            </a:r>
            <a:r>
              <a:rPr lang="en-US" altLang="zh-CN" b="1" dirty="0"/>
              <a:t>R. J. </a:t>
            </a:r>
            <a:r>
              <a:rPr lang="en-US" altLang="zh-CN" b="1" dirty="0" err="1"/>
              <a:t>Glauber</a:t>
            </a:r>
            <a:r>
              <a:rPr lang="zh-CN" altLang="en-US" b="1" dirty="0"/>
              <a:t>教授提出的</a:t>
            </a:r>
          </a:p>
          <a:p>
            <a:pPr algn="just" eaLnBrk="1" hangingPunct="1"/>
            <a:r>
              <a:rPr lang="zh-CN" altLang="en-US" b="1" dirty="0"/>
              <a:t>“相干性量子理论”</a:t>
            </a:r>
            <a:r>
              <a:rPr lang="en-US" altLang="zh-CN" b="1" dirty="0"/>
              <a:t>, </a:t>
            </a:r>
            <a:r>
              <a:rPr lang="zh-CN" altLang="en-US" b="1" dirty="0"/>
              <a:t>开创了一门</a:t>
            </a:r>
            <a:r>
              <a:rPr lang="zh-CN" altLang="en-US" b="1" dirty="0" smtClean="0"/>
              <a:t>全新</a:t>
            </a:r>
          </a:p>
          <a:p>
            <a:pPr algn="just" eaLnBrk="1" hangingPunct="1"/>
            <a:r>
              <a:rPr lang="zh-CN" altLang="en-US" b="1" dirty="0" smtClean="0"/>
              <a:t>的物理学学科</a:t>
            </a:r>
            <a:r>
              <a:rPr lang="en-US" altLang="zh-CN" b="1" dirty="0" smtClean="0"/>
              <a:t>——</a:t>
            </a:r>
            <a:r>
              <a:rPr lang="zh-CN" altLang="en-US" b="1" dirty="0" smtClean="0"/>
              <a:t>量子光学</a:t>
            </a:r>
            <a:r>
              <a:rPr lang="en-US" altLang="zh-CN" b="1" dirty="0" smtClean="0"/>
              <a:t>, </a:t>
            </a:r>
            <a:r>
              <a:rPr lang="zh-CN" altLang="en-US" b="1" dirty="0" smtClean="0"/>
              <a:t>被誉为</a:t>
            </a:r>
          </a:p>
          <a:p>
            <a:pPr algn="just" eaLnBrk="1" hangingPunct="1"/>
            <a:r>
              <a:rPr lang="zh-CN" altLang="en-US" b="1" dirty="0" smtClean="0"/>
              <a:t>“量子光学之父”</a:t>
            </a:r>
            <a:r>
              <a:rPr lang="en-US" altLang="zh-CN" b="1" dirty="0" smtClean="0"/>
              <a:t>. </a:t>
            </a:r>
            <a:endParaRPr lang="en-US" altLang="zh-CN" b="1" dirty="0"/>
          </a:p>
        </p:txBody>
      </p:sp>
      <p:pic>
        <p:nvPicPr>
          <p:cNvPr id="37895" name="Picture 7" descr="11151062J-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24075" y="2924175"/>
            <a:ext cx="4968875" cy="3313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89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89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789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78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ChangeArrowheads="1"/>
          </p:cNvSpPr>
          <p:nvPr/>
        </p:nvSpPr>
        <p:spPr bwMode="auto">
          <a:xfrm>
            <a:off x="900113" y="692150"/>
            <a:ext cx="3600450" cy="565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algn="just" eaLnBrk="1" hangingPunct="1">
              <a:lnSpc>
                <a:spcPct val="120000"/>
              </a:lnSpc>
            </a:pPr>
            <a:r>
              <a:rPr lang="en-US" altLang="zh-CN" b="1"/>
              <a:t>2009</a:t>
            </a:r>
            <a:r>
              <a:rPr lang="zh-CN" altLang="en-US" b="1"/>
              <a:t>年：高琨在</a:t>
            </a:r>
          </a:p>
          <a:p>
            <a:pPr algn="just" eaLnBrk="1" hangingPunct="1">
              <a:lnSpc>
                <a:spcPct val="120000"/>
              </a:lnSpc>
            </a:pPr>
            <a:r>
              <a:rPr lang="zh-CN" altLang="en-US" b="1"/>
              <a:t>“有关光在纤维中的传输以用于光学通信方面”取得了突破性成就 </a:t>
            </a:r>
            <a:r>
              <a:rPr lang="en-US" altLang="zh-CN" b="1"/>
              <a:t>,</a:t>
            </a:r>
            <a:r>
              <a:rPr lang="zh-CN" altLang="en-US" b="1"/>
              <a:t>被誉为”光纤之父”</a:t>
            </a:r>
            <a:r>
              <a:rPr lang="en-US" altLang="zh-CN" b="1"/>
              <a:t>.</a:t>
            </a:r>
            <a:r>
              <a:rPr lang="en-US" altLang="zh-CN" sz="4400"/>
              <a:t> </a:t>
            </a:r>
            <a:r>
              <a:rPr lang="en-US" altLang="zh-CN" b="1"/>
              <a:t>(</a:t>
            </a:r>
            <a:r>
              <a:rPr lang="zh-CN" altLang="en-US" b="1"/>
              <a:t>光纤通讯建立了互联网络</a:t>
            </a:r>
            <a:r>
              <a:rPr lang="en-US" altLang="zh-CN" sz="4400" b="1"/>
              <a:t>.</a:t>
            </a:r>
            <a:r>
              <a:rPr lang="en-US" altLang="zh-CN" b="1"/>
              <a:t>)</a:t>
            </a:r>
          </a:p>
        </p:txBody>
      </p:sp>
      <p:pic>
        <p:nvPicPr>
          <p:cNvPr id="38920" name="Picture 8" descr="cdbf6c81800a19d843001c7633fa828ba61e464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59338" y="981075"/>
            <a:ext cx="3246437" cy="4464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6">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9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ChangeArrowheads="1"/>
          </p:cNvSpPr>
          <p:nvPr/>
        </p:nvSpPr>
        <p:spPr bwMode="auto">
          <a:xfrm>
            <a:off x="900113" y="333375"/>
            <a:ext cx="7272337" cy="3387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algn="just" eaLnBrk="1" hangingPunct="1"/>
            <a:r>
              <a:rPr lang="en-US" altLang="zh-CN" b="1"/>
              <a:t>2012</a:t>
            </a:r>
            <a:r>
              <a:rPr lang="zh-CN" altLang="en-US" b="1"/>
              <a:t>年：法国科学家沙吉</a:t>
            </a:r>
            <a:r>
              <a:rPr lang="en-US" altLang="zh-CN" b="1"/>
              <a:t>·</a:t>
            </a:r>
            <a:r>
              <a:rPr lang="zh-CN" altLang="en-US" b="1"/>
              <a:t>哈罗彻与美国科学家大卫</a:t>
            </a:r>
            <a:r>
              <a:rPr lang="en-US" altLang="zh-CN" b="1"/>
              <a:t>·</a:t>
            </a:r>
            <a:r>
              <a:rPr lang="zh-CN" altLang="en-US" b="1"/>
              <a:t>温兰德因“突破性的试验方法使得测量和操纵单个量子系统成为可能” 研究获奖。</a:t>
            </a:r>
          </a:p>
          <a:p>
            <a:pPr algn="just" eaLnBrk="1" hangingPunct="1"/>
            <a:r>
              <a:rPr lang="zh-CN" altLang="en-US" b="1"/>
              <a:t>两位获奖者均在量子光学领域研究光与物质间的基本相互作用。</a:t>
            </a:r>
            <a:endParaRPr lang="zh-CN" altLang="en-US"/>
          </a:p>
        </p:txBody>
      </p:sp>
      <p:pic>
        <p:nvPicPr>
          <p:cNvPr id="149507" name="Picture 3" descr="dawei">
            <a:hlinkClick r:id="rId2"/>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48263" y="3860800"/>
            <a:ext cx="2736850" cy="2679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9508" name="Picture 4" descr="sergeharoche">
            <a:hlinkClick r:id="rId4"/>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331913" y="3789363"/>
            <a:ext cx="2736850" cy="2679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950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9506">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4950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49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U2727P2DT2014100718191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276475"/>
            <a:ext cx="2628900" cy="3313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5059" name="Picture 3" descr="U2727P2DT2014100718233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27313" y="2276475"/>
            <a:ext cx="2316162" cy="3313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5060" name="Picture 4" descr="U2727P2DT20141007182909"/>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716463" y="2276475"/>
            <a:ext cx="4427537" cy="332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061" name="Rectangle 5"/>
          <p:cNvSpPr>
            <a:spLocks noChangeArrowheads="1"/>
          </p:cNvSpPr>
          <p:nvPr/>
        </p:nvSpPr>
        <p:spPr bwMode="auto">
          <a:xfrm>
            <a:off x="6372225" y="6021388"/>
            <a:ext cx="2076450" cy="42386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46023" tIns="-125373" rIns="68241" bIns="0" anchor="ct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algn="ctr" eaLnBrk="1" hangingPunct="1"/>
            <a:r>
              <a:rPr lang="zh-CN" altLang="en-US" b="1"/>
              <a:t>中村修二 </a:t>
            </a:r>
          </a:p>
        </p:txBody>
      </p:sp>
      <p:sp>
        <p:nvSpPr>
          <p:cNvPr id="45062" name="Rectangle 6"/>
          <p:cNvSpPr>
            <a:spLocks noChangeArrowheads="1"/>
          </p:cNvSpPr>
          <p:nvPr/>
        </p:nvSpPr>
        <p:spPr bwMode="auto">
          <a:xfrm>
            <a:off x="3059113" y="6021388"/>
            <a:ext cx="1617662" cy="42386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46023" tIns="-125373" rIns="68241" bIns="0" anchor="ct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algn="ctr" eaLnBrk="1" hangingPunct="1"/>
            <a:r>
              <a:rPr lang="zh-CN" altLang="en-US" b="1"/>
              <a:t>天野浩</a:t>
            </a:r>
            <a:r>
              <a:rPr lang="zh-CN" altLang="en-US"/>
              <a:t> </a:t>
            </a:r>
          </a:p>
        </p:txBody>
      </p:sp>
      <p:sp>
        <p:nvSpPr>
          <p:cNvPr id="45063" name="Rectangle 7"/>
          <p:cNvSpPr>
            <a:spLocks noChangeArrowheads="1"/>
          </p:cNvSpPr>
          <p:nvPr/>
        </p:nvSpPr>
        <p:spPr bwMode="auto">
          <a:xfrm>
            <a:off x="468313" y="5949950"/>
            <a:ext cx="1617662" cy="42386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46023" tIns="-125373" rIns="68241" bIns="0" anchor="ct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algn="ctr" eaLnBrk="1" hangingPunct="1"/>
            <a:r>
              <a:rPr lang="zh-CN" altLang="en-US" b="1"/>
              <a:t>赤崎勇</a:t>
            </a:r>
            <a:r>
              <a:rPr lang="zh-CN" altLang="en-US"/>
              <a:t> </a:t>
            </a:r>
          </a:p>
        </p:txBody>
      </p:sp>
      <p:sp>
        <p:nvSpPr>
          <p:cNvPr id="45064" name="Rectangle 8"/>
          <p:cNvSpPr>
            <a:spLocks noChangeArrowheads="1"/>
          </p:cNvSpPr>
          <p:nvPr/>
        </p:nvSpPr>
        <p:spPr bwMode="auto">
          <a:xfrm>
            <a:off x="611188" y="404813"/>
            <a:ext cx="7704137" cy="1820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algn="just" eaLnBrk="1" hangingPunct="1">
              <a:lnSpc>
                <a:spcPct val="105000"/>
              </a:lnSpc>
            </a:pPr>
            <a:r>
              <a:rPr lang="en-US" altLang="zh-CN" b="1"/>
              <a:t>2014</a:t>
            </a:r>
            <a:r>
              <a:rPr lang="zh-CN" altLang="en-US" b="1"/>
              <a:t>诺贝尔物理学奖授予日本名古屋大学的赤崎勇，天野浩以及美国加州大学圣巴巴拉分校的中村修二，以表</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827088" y="549275"/>
            <a:ext cx="7416800" cy="668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algn="just" eaLnBrk="1" hangingPunct="1">
              <a:lnSpc>
                <a:spcPct val="120000"/>
              </a:lnSpc>
            </a:pPr>
            <a:r>
              <a:rPr lang="zh-CN" altLang="en-US" b="1"/>
              <a:t>彰他们在</a:t>
            </a:r>
            <a:r>
              <a:rPr lang="en-US" altLang="zh-CN" b="1"/>
              <a:t>1993</a:t>
            </a:r>
            <a:r>
              <a:rPr lang="zh-CN" altLang="en-US" b="1"/>
              <a:t>年发明一种新型高效节能光源方面的贡献，即基于</a:t>
            </a:r>
            <a:r>
              <a:rPr lang="en-US" altLang="zh-CN" b="1"/>
              <a:t>GaN</a:t>
            </a:r>
            <a:r>
              <a:rPr lang="zh-CN" altLang="en-US" b="1"/>
              <a:t>开发的</a:t>
            </a:r>
            <a:r>
              <a:rPr lang="zh-CN" altLang="en-US" b="1">
                <a:solidFill>
                  <a:srgbClr val="FF3300"/>
                </a:solidFill>
              </a:rPr>
              <a:t>蓝色</a:t>
            </a:r>
            <a:r>
              <a:rPr lang="zh-CN" altLang="en-US" b="1"/>
              <a:t>发光二极管</a:t>
            </a:r>
            <a:r>
              <a:rPr lang="en-US" altLang="zh-CN" b="1"/>
              <a:t>(LED)(</a:t>
            </a:r>
            <a:r>
              <a:rPr lang="zh-CN" altLang="en-US" b="1"/>
              <a:t>此前的</a:t>
            </a:r>
            <a:r>
              <a:rPr lang="en-US" altLang="zh-CN" b="1"/>
              <a:t>20</a:t>
            </a:r>
            <a:r>
              <a:rPr lang="zh-CN" altLang="en-US" b="1"/>
              <a:t>年间只有红色和绿色</a:t>
            </a:r>
            <a:r>
              <a:rPr lang="en-US" altLang="zh-CN" b="1"/>
              <a:t>LED</a:t>
            </a:r>
            <a:r>
              <a:rPr lang="en-US" altLang="zh-CN"/>
              <a:t> </a:t>
            </a:r>
            <a:r>
              <a:rPr lang="en-US" altLang="zh-CN" b="1"/>
              <a:t>),</a:t>
            </a:r>
            <a:r>
              <a:rPr lang="zh-CN" altLang="en-US" b="1"/>
              <a:t>这是继油灯、白炽灯和荧光灯之后照明技术的又一次突破，而蓝色发光二极管的诞生补齐了光谱，使得白光</a:t>
            </a:r>
            <a:r>
              <a:rPr lang="en-US" altLang="zh-CN" b="1"/>
              <a:t>LED</a:t>
            </a:r>
            <a:r>
              <a:rPr lang="zh-CN" altLang="en-US" b="1"/>
              <a:t>成为可能，最终走入千家万户。 </a:t>
            </a:r>
          </a:p>
          <a:p>
            <a:pPr algn="just" eaLnBrk="1" hangingPunct="1">
              <a:lnSpc>
                <a:spcPct val="120000"/>
              </a:lnSpc>
            </a:pPr>
            <a:endParaRPr lang="en-US" altLang="zh-CN" b="1"/>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611188" y="549275"/>
            <a:ext cx="7921625" cy="5854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algn="just" eaLnBrk="1" hangingPunct="1">
              <a:lnSpc>
                <a:spcPct val="105000"/>
              </a:lnSpc>
            </a:pPr>
            <a:r>
              <a:rPr lang="en-US" altLang="zh-CN" b="1"/>
              <a:t>       </a:t>
            </a:r>
            <a:r>
              <a:rPr lang="zh-CN" altLang="en-US" b="1"/>
              <a:t>与一般的</a:t>
            </a:r>
            <a:r>
              <a:rPr lang="en-US" altLang="zh-CN" b="1"/>
              <a:t>LED</a:t>
            </a:r>
            <a:r>
              <a:rPr lang="zh-CN" altLang="en-US" b="1"/>
              <a:t>发出发散的光不同</a:t>
            </a:r>
            <a:r>
              <a:rPr lang="en-US" altLang="zh-CN" b="1"/>
              <a:t>,</a:t>
            </a:r>
            <a:r>
              <a:rPr lang="zh-CN" altLang="en-US" b="1"/>
              <a:t>蓝光激光器发出锐利的聚焦光束</a:t>
            </a:r>
            <a:r>
              <a:rPr lang="en-US" altLang="zh-CN" b="1"/>
              <a:t>.</a:t>
            </a:r>
            <a:r>
              <a:rPr lang="zh-CN" altLang="en-US" b="1"/>
              <a:t>由于蓝光的波长很短</a:t>
            </a:r>
            <a:r>
              <a:rPr lang="en-US" altLang="zh-CN" b="1"/>
              <a:t>,</a:t>
            </a:r>
            <a:r>
              <a:rPr lang="zh-CN" altLang="en-US" b="1"/>
              <a:t>其可以被压缩到更高的密度</a:t>
            </a:r>
            <a:r>
              <a:rPr lang="en-US" altLang="zh-CN" b="1"/>
              <a:t>,</a:t>
            </a:r>
            <a:r>
              <a:rPr lang="zh-CN" altLang="en-US" b="1"/>
              <a:t>相比红外光</a:t>
            </a:r>
            <a:r>
              <a:rPr lang="en-US" altLang="zh-CN" b="1"/>
              <a:t>,</a:t>
            </a:r>
            <a:r>
              <a:rPr lang="zh-CN" altLang="en-US" b="1"/>
              <a:t>蓝光可以</a:t>
            </a:r>
            <a:r>
              <a:rPr lang="zh-CN" altLang="en-US" b="1">
                <a:solidFill>
                  <a:srgbClr val="FF3300"/>
                </a:solidFill>
              </a:rPr>
              <a:t>存储多出</a:t>
            </a:r>
            <a:r>
              <a:rPr lang="en-US" altLang="zh-CN" b="1">
                <a:solidFill>
                  <a:srgbClr val="FF3300"/>
                </a:solidFill>
              </a:rPr>
              <a:t>4</a:t>
            </a:r>
            <a:r>
              <a:rPr lang="zh-CN" altLang="en-US" b="1">
                <a:solidFill>
                  <a:srgbClr val="FF3300"/>
                </a:solidFill>
              </a:rPr>
              <a:t>倍的信息</a:t>
            </a:r>
            <a:r>
              <a:rPr lang="en-US" altLang="zh-CN" b="1"/>
              <a:t>.</a:t>
            </a:r>
            <a:r>
              <a:rPr lang="zh-CN" altLang="en-US" b="1"/>
              <a:t>这一技术很快衍生出了存储能力更强的蓝光光盘以及更高质量的激光打印机设备</a:t>
            </a:r>
            <a:r>
              <a:rPr lang="en-US" altLang="zh-CN" b="1"/>
              <a:t>.</a:t>
            </a:r>
            <a:r>
              <a:rPr lang="zh-CN" altLang="en-US" b="1"/>
              <a:t>很多家用电器中同样采用了</a:t>
            </a:r>
            <a:r>
              <a:rPr lang="en-US" altLang="zh-CN" b="1"/>
              <a:t>LED</a:t>
            </a:r>
            <a:r>
              <a:rPr lang="zh-CN" altLang="en-US" b="1"/>
              <a:t>技术</a:t>
            </a:r>
            <a:r>
              <a:rPr lang="en-US" altLang="zh-CN" b="1"/>
              <a:t>.</a:t>
            </a:r>
            <a:r>
              <a:rPr lang="zh-CN" altLang="en-US" b="1"/>
              <a:t>比如电视机，计算机以及手机的</a:t>
            </a:r>
            <a:r>
              <a:rPr lang="en-US" altLang="zh-CN" b="1"/>
              <a:t>LED</a:t>
            </a:r>
            <a:r>
              <a:rPr lang="zh-CN" altLang="en-US" b="1"/>
              <a:t>屏幕</a:t>
            </a:r>
            <a:r>
              <a:rPr lang="en-US" altLang="zh-CN" b="1"/>
              <a:t>,</a:t>
            </a:r>
            <a:r>
              <a:rPr lang="zh-CN" altLang="en-US" b="1"/>
              <a:t>还有无数的灯具和相机闪光灯</a:t>
            </a:r>
            <a:r>
              <a:rPr lang="en-US" altLang="zh-CN" b="1"/>
              <a:t>.</a:t>
            </a:r>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755650" y="338138"/>
            <a:ext cx="7561263" cy="3116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algn="just" eaLnBrk="1" hangingPunct="1">
              <a:lnSpc>
                <a:spcPct val="110000"/>
              </a:lnSpc>
            </a:pPr>
            <a:r>
              <a:rPr lang="en-US" altLang="zh-CN" b="1"/>
              <a:t>2014</a:t>
            </a:r>
            <a:r>
              <a:rPr lang="zh-CN" altLang="en-US" b="1"/>
              <a:t>年诺贝尔化学奖得主为美国科学家埃里克</a:t>
            </a:r>
            <a:r>
              <a:rPr lang="en-US" altLang="zh-CN" b="1"/>
              <a:t>·</a:t>
            </a:r>
            <a:r>
              <a:rPr lang="zh-CN" altLang="en-US" b="1"/>
              <a:t>白兹格，美国科学家威廉姆</a:t>
            </a:r>
            <a:r>
              <a:rPr lang="en-US" altLang="zh-CN" b="1"/>
              <a:t>·</a:t>
            </a:r>
            <a:r>
              <a:rPr lang="zh-CN" altLang="en-US" b="1"/>
              <a:t>艾斯科</a:t>
            </a:r>
            <a:r>
              <a:rPr lang="en-US" altLang="zh-CN" b="1"/>
              <a:t>·</a:t>
            </a:r>
            <a:r>
              <a:rPr lang="zh-CN" altLang="en-US" b="1"/>
              <a:t>莫尔纳尔和德国科学家斯特凡</a:t>
            </a:r>
            <a:r>
              <a:rPr lang="en-US" altLang="zh-CN" b="1"/>
              <a:t>·W·</a:t>
            </a:r>
            <a:r>
              <a:rPr lang="zh-CN" altLang="en-US" b="1"/>
              <a:t>赫尔，以表彰他们在超分辨率荧光显微技术领域取得的成就。 </a:t>
            </a:r>
          </a:p>
        </p:txBody>
      </p:sp>
      <p:pic>
        <p:nvPicPr>
          <p:cNvPr id="48131" name="Picture 3" descr="20141081819287720"/>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088" y="3573463"/>
            <a:ext cx="1960562" cy="2376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8132" name="Picture 4" descr="2014108181928788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79838" y="3573463"/>
            <a:ext cx="1806575" cy="2447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8133" name="Picture 5" descr="2014108181928804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084888" y="3500438"/>
            <a:ext cx="2374900" cy="2374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134" name="Rectangle 6"/>
          <p:cNvSpPr>
            <a:spLocks noChangeArrowheads="1"/>
          </p:cNvSpPr>
          <p:nvPr/>
        </p:nvSpPr>
        <p:spPr bwMode="auto">
          <a:xfrm>
            <a:off x="3492500" y="6338888"/>
            <a:ext cx="2555875"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en-US" altLang="zh-CN" sz="2800"/>
              <a:t>Stefan W. Hell </a:t>
            </a:r>
          </a:p>
        </p:txBody>
      </p:sp>
      <p:sp>
        <p:nvSpPr>
          <p:cNvPr id="48135" name="Rectangle 7"/>
          <p:cNvSpPr>
            <a:spLocks noChangeArrowheads="1"/>
          </p:cNvSpPr>
          <p:nvPr/>
        </p:nvSpPr>
        <p:spPr bwMode="auto">
          <a:xfrm>
            <a:off x="0" y="6216650"/>
            <a:ext cx="3319463"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en-US" altLang="zh-CN" sz="2800"/>
              <a:t>William E. Moerner</a:t>
            </a:r>
            <a:r>
              <a:rPr lang="en-US" altLang="zh-CN"/>
              <a:t> </a:t>
            </a:r>
          </a:p>
        </p:txBody>
      </p:sp>
      <p:sp>
        <p:nvSpPr>
          <p:cNvPr id="48136" name="Rectangle 8"/>
          <p:cNvSpPr>
            <a:spLocks noChangeArrowheads="1"/>
          </p:cNvSpPr>
          <p:nvPr/>
        </p:nvSpPr>
        <p:spPr bwMode="auto">
          <a:xfrm>
            <a:off x="6372225" y="6338888"/>
            <a:ext cx="1982788"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en-US" altLang="zh-CN" sz="2800"/>
              <a:t>Eric Betzig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11188" y="549275"/>
            <a:ext cx="8172450" cy="283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zh-CN" altLang="en-US" b="1"/>
              <a:t>光学显微成像技术的最高分辨率一直无法超过光波波长的一半，但是借助荧光分子的帮助，这三位科学家开创性的贡献使得光学显微成像技术的极限拓展到了</a:t>
            </a:r>
            <a:r>
              <a:rPr lang="zh-CN" altLang="en-US" b="1">
                <a:solidFill>
                  <a:srgbClr val="FF3300"/>
                </a:solidFill>
              </a:rPr>
              <a:t>纳米</a:t>
            </a:r>
            <a:r>
              <a:rPr lang="zh-CN" altLang="en-US" b="1"/>
              <a:t>尺度。 </a:t>
            </a:r>
          </a:p>
        </p:txBody>
      </p:sp>
      <p:pic>
        <p:nvPicPr>
          <p:cNvPr id="49155" name="Picture 3" descr="29dae28711b0cc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63713" y="3429000"/>
            <a:ext cx="5945187" cy="276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691680" y="1772816"/>
            <a:ext cx="7128792" cy="1143000"/>
          </a:xfrm>
          <a:prstGeom prst="rect">
            <a:avLst/>
          </a:prstGeom>
        </p:spPr>
        <p:txBody>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en-US" sz="3200" b="1" i="0" u="none" strike="noStrike" kern="0" cap="none" spc="0" normalizeH="0" baseline="0" noProof="0" dirty="0" smtClean="0">
                <a:ln>
                  <a:noFill/>
                </a:ln>
                <a:solidFill>
                  <a:schemeClr val="tx2"/>
                </a:solidFill>
                <a:effectLst/>
                <a:uLnTx/>
                <a:uFillTx/>
                <a:latin typeface="+mj-lt"/>
                <a:ea typeface="+mj-ea"/>
                <a:cs typeface="+mj-cs"/>
              </a:rPr>
              <a:t>辅导老师   孙培泉</a:t>
            </a:r>
            <a:endParaRPr kumimoji="0" lang="en-US" altLang="zh-CN" sz="3200" b="1" i="0" u="none" strike="noStrike" kern="0" cap="none" spc="0" normalizeH="0" baseline="0" noProof="0" dirty="0" smtClean="0">
              <a:ln>
                <a:noFill/>
              </a:ln>
              <a:solidFill>
                <a:schemeClr val="tx2"/>
              </a:solidFill>
              <a:effectLst/>
              <a:uLnTx/>
              <a:uFillTx/>
              <a:latin typeface="+mj-lt"/>
              <a:ea typeface="+mj-ea"/>
              <a:cs typeface="+mj-cs"/>
            </a:endParaRPr>
          </a:p>
          <a:p>
            <a:pPr eaLnBrk="0" hangingPunct="0">
              <a:lnSpc>
                <a:spcPct val="150000"/>
              </a:lnSpc>
            </a:pPr>
            <a:r>
              <a:rPr lang="zh-CN" altLang="en-US" sz="3200" b="1" dirty="0" smtClean="0"/>
              <a:t>邮箱   </a:t>
            </a:r>
            <a:r>
              <a:rPr lang="en-US" altLang="zh-CN" sz="3200" b="1" dirty="0" err="1" smtClean="0">
                <a:hlinkClick r:id="rId2"/>
              </a:rPr>
              <a:t>spq@mail.ustc.edu.cn</a:t>
            </a:r>
            <a:endParaRPr lang="en-US" altLang="zh-CN" sz="3200" b="1" dirty="0" smtClean="0"/>
          </a:p>
          <a:p>
            <a:pPr eaLnBrk="0" hangingPunct="0">
              <a:lnSpc>
                <a:spcPct val="150000"/>
              </a:lnSpc>
            </a:pPr>
            <a:r>
              <a:rPr lang="zh-CN" altLang="en-US" sz="3200" b="1" dirty="0" smtClean="0"/>
              <a:t>手机   </a:t>
            </a:r>
            <a:r>
              <a:rPr lang="en-US" altLang="zh-CN" sz="3200" b="1" dirty="0" smtClean="0"/>
              <a:t>15656592631</a:t>
            </a:r>
          </a:p>
          <a:p>
            <a:pPr eaLnBrk="0" hangingPunct="0">
              <a:lnSpc>
                <a:spcPct val="150000"/>
              </a:lnSpc>
            </a:pPr>
            <a:r>
              <a:rPr lang="en-US" altLang="zh-CN" sz="3200" b="1" dirty="0" smtClean="0"/>
              <a:t>QQ    </a:t>
            </a:r>
            <a:r>
              <a:rPr lang="en-US" altLang="zh-CN" sz="3200" b="1" dirty="0" smtClean="0"/>
              <a:t> 1031290205</a:t>
            </a:r>
            <a:endParaRPr lang="zh-CN" altLang="en-US" sz="3200" dirty="0" smtClean="0"/>
          </a:p>
          <a:p>
            <a:pPr eaLnBrk="0" hangingPunct="0"/>
            <a:endParaRPr lang="en-US" altLang="zh-CN" b="1" dirty="0" smtClean="0"/>
          </a:p>
          <a:p>
            <a:pPr eaLnBrk="0" hangingPunct="0"/>
            <a:endParaRPr lang="zh-CN" altLang="en-US" b="1" dirty="0" smtClean="0"/>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3600" b="1"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sz="half" idx="1"/>
          </p:nvPr>
        </p:nvSpPr>
        <p:spPr>
          <a:xfrm>
            <a:off x="684213" y="476250"/>
            <a:ext cx="8172450" cy="4525963"/>
          </a:xfrm>
        </p:spPr>
        <p:txBody>
          <a:bodyPr/>
          <a:lstStyle/>
          <a:p>
            <a:pPr eaLnBrk="1" hangingPunct="1">
              <a:lnSpc>
                <a:spcPct val="115000"/>
              </a:lnSpc>
              <a:buFontTx/>
              <a:buNone/>
            </a:pPr>
            <a:r>
              <a:rPr lang="zh-CN" altLang="en-US" sz="3600" b="1" smtClean="0"/>
              <a:t>一、光是粒子还是波</a:t>
            </a:r>
          </a:p>
          <a:p>
            <a:pPr eaLnBrk="1" hangingPunct="1">
              <a:lnSpc>
                <a:spcPct val="115000"/>
              </a:lnSpc>
              <a:buFontTx/>
              <a:buNone/>
            </a:pPr>
            <a:r>
              <a:rPr lang="en-US" altLang="en-US" sz="3600" b="1" smtClean="0"/>
              <a:t>▲</a:t>
            </a:r>
            <a:r>
              <a:rPr lang="zh-CN" altLang="en-US" sz="3600" b="1" smtClean="0"/>
              <a:t>微粒说（笛卡儿  牛顿）</a:t>
            </a:r>
          </a:p>
          <a:p>
            <a:pPr eaLnBrk="1" hangingPunct="1">
              <a:lnSpc>
                <a:spcPct val="115000"/>
              </a:lnSpc>
              <a:buFontTx/>
              <a:buNone/>
            </a:pPr>
            <a:r>
              <a:rPr lang="zh-CN" altLang="en-US" sz="3600" b="1" smtClean="0"/>
              <a:t>根据：光直线传播；光传播无须介质</a:t>
            </a:r>
            <a:r>
              <a:rPr lang="en-US" altLang="zh-CN" sz="3600" b="1" smtClean="0"/>
              <a:t>.</a:t>
            </a:r>
          </a:p>
          <a:p>
            <a:pPr eaLnBrk="1" hangingPunct="1">
              <a:lnSpc>
                <a:spcPct val="115000"/>
              </a:lnSpc>
              <a:buFontTx/>
              <a:buNone/>
            </a:pPr>
            <a:r>
              <a:rPr lang="zh-CN" altLang="en-US" sz="3600" b="1" smtClean="0"/>
              <a:t>成功之处：用惯性以及弹性碰撞过程</a:t>
            </a:r>
          </a:p>
          <a:p>
            <a:pPr eaLnBrk="1" hangingPunct="1">
              <a:lnSpc>
                <a:spcPct val="115000"/>
              </a:lnSpc>
              <a:buFontTx/>
              <a:buNone/>
            </a:pPr>
            <a:r>
              <a:rPr lang="zh-CN" altLang="en-US" sz="3600" b="1" smtClean="0"/>
              <a:t>光的直线传播和反射现象。</a:t>
            </a:r>
          </a:p>
          <a:p>
            <a:pPr eaLnBrk="1" hangingPunct="1">
              <a:lnSpc>
                <a:spcPct val="115000"/>
              </a:lnSpc>
              <a:buFontTx/>
              <a:buNone/>
            </a:pPr>
            <a:r>
              <a:rPr lang="zh-CN" altLang="en-US" sz="3600" b="1" smtClean="0"/>
              <a:t>存在问题：无法解释折射定律</a:t>
            </a:r>
            <a:r>
              <a:rPr lang="en-US" altLang="zh-CN" sz="3600" b="1" smtClean="0"/>
              <a:t>, </a:t>
            </a:r>
            <a:r>
              <a:rPr lang="zh-CN" altLang="en-US" sz="3600" b="1" smtClean="0"/>
              <a:t>干涉、</a:t>
            </a:r>
          </a:p>
          <a:p>
            <a:pPr eaLnBrk="1" hangingPunct="1">
              <a:lnSpc>
                <a:spcPct val="115000"/>
              </a:lnSpc>
              <a:buFontTx/>
              <a:buNone/>
            </a:pPr>
            <a:r>
              <a:rPr lang="zh-CN" altLang="en-US" sz="3600" b="1" smtClean="0"/>
              <a:t>衍射以及偏振现象</a:t>
            </a:r>
            <a:r>
              <a:rPr lang="en-US" altLang="zh-CN" sz="3600" b="1" smtClean="0"/>
              <a:t>.</a:t>
            </a:r>
          </a:p>
          <a:p>
            <a:pPr eaLnBrk="1" hangingPunct="1">
              <a:lnSpc>
                <a:spcPct val="115000"/>
              </a:lnSpc>
              <a:buFontTx/>
              <a:buNone/>
            </a:pPr>
            <a:r>
              <a:rPr lang="zh-CN" altLang="en-US" sz="3600" b="1" smtClean="0"/>
              <a:t>解释折射现象</a:t>
            </a:r>
            <a:r>
              <a:rPr lang="en-US" altLang="zh-CN" sz="3600" b="1" smtClean="0"/>
              <a:t>:</a:t>
            </a:r>
            <a:r>
              <a:rPr lang="zh-CN" altLang="en-US" sz="3600" b="1" smtClean="0"/>
              <a:t>根据水平方向动量守恒，</a:t>
            </a:r>
          </a:p>
          <a:p>
            <a:pPr eaLnBrk="1" hangingPunct="1">
              <a:lnSpc>
                <a:spcPct val="130000"/>
              </a:lnSpc>
              <a:buFontTx/>
              <a:buNone/>
            </a:pPr>
            <a:endParaRPr lang="en-US" altLang="zh-CN" sz="4000" b="1" smtClean="0"/>
          </a:p>
        </p:txBody>
      </p:sp>
      <p:sp>
        <p:nvSpPr>
          <p:cNvPr id="50179" name="Text Box 11"/>
          <p:cNvSpPr txBox="1">
            <a:spLocks noChangeArrowheads="1"/>
          </p:cNvSpPr>
          <p:nvPr/>
        </p:nvSpPr>
        <p:spPr bwMode="auto">
          <a:xfrm>
            <a:off x="6084888" y="4292600"/>
            <a:ext cx="24479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endParaRPr lang="zh-CN" altLang="zh-CN" sz="4400"/>
          </a:p>
        </p:txBody>
      </p:sp>
      <p:sp>
        <p:nvSpPr>
          <p:cNvPr id="50180" name="Text Box 24"/>
          <p:cNvSpPr txBox="1">
            <a:spLocks noChangeArrowheads="1"/>
          </p:cNvSpPr>
          <p:nvPr/>
        </p:nvSpPr>
        <p:spPr bwMode="auto">
          <a:xfrm>
            <a:off x="6516688" y="4941888"/>
            <a:ext cx="19431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endParaRPr lang="zh-CN" altLang="zh-CN" sz="4400"/>
          </a:p>
        </p:txBody>
      </p:sp>
      <p:sp>
        <p:nvSpPr>
          <p:cNvPr id="50181" name="Text Box 25"/>
          <p:cNvSpPr txBox="1">
            <a:spLocks noChangeArrowheads="1"/>
          </p:cNvSpPr>
          <p:nvPr/>
        </p:nvSpPr>
        <p:spPr bwMode="auto">
          <a:xfrm>
            <a:off x="6084888" y="4292600"/>
            <a:ext cx="24479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endParaRPr lang="zh-CN" altLang="zh-CN" sz="4400"/>
          </a:p>
        </p:txBody>
      </p:sp>
      <p:sp>
        <p:nvSpPr>
          <p:cNvPr id="50182" name="Text Box 26"/>
          <p:cNvSpPr txBox="1">
            <a:spLocks noChangeArrowheads="1"/>
          </p:cNvSpPr>
          <p:nvPr/>
        </p:nvSpPr>
        <p:spPr bwMode="auto">
          <a:xfrm>
            <a:off x="6084888" y="4149725"/>
            <a:ext cx="2087562"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endParaRPr lang="zh-CN" altLang="zh-CN"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Line 2"/>
          <p:cNvSpPr>
            <a:spLocks noChangeShapeType="1"/>
          </p:cNvSpPr>
          <p:nvPr/>
        </p:nvSpPr>
        <p:spPr bwMode="auto">
          <a:xfrm flipV="1">
            <a:off x="4932363" y="2492375"/>
            <a:ext cx="3311525"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107" name="Line 3"/>
          <p:cNvSpPr>
            <a:spLocks noChangeShapeType="1"/>
          </p:cNvSpPr>
          <p:nvPr/>
        </p:nvSpPr>
        <p:spPr bwMode="auto">
          <a:xfrm>
            <a:off x="6516688" y="549275"/>
            <a:ext cx="0" cy="42481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108" name="Line 4"/>
          <p:cNvSpPr>
            <a:spLocks noChangeShapeType="1"/>
          </p:cNvSpPr>
          <p:nvPr/>
        </p:nvSpPr>
        <p:spPr bwMode="auto">
          <a:xfrm>
            <a:off x="5003800" y="836613"/>
            <a:ext cx="1512888" cy="158432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7109" name="Line 5"/>
          <p:cNvSpPr>
            <a:spLocks noChangeShapeType="1"/>
          </p:cNvSpPr>
          <p:nvPr/>
        </p:nvSpPr>
        <p:spPr bwMode="auto">
          <a:xfrm>
            <a:off x="6516688" y="2420938"/>
            <a:ext cx="792162" cy="208756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7110" name="Freeform 6"/>
          <p:cNvSpPr>
            <a:spLocks/>
          </p:cNvSpPr>
          <p:nvPr/>
        </p:nvSpPr>
        <p:spPr bwMode="auto">
          <a:xfrm rot="-10595004">
            <a:off x="5940425" y="1557338"/>
            <a:ext cx="504825" cy="215900"/>
          </a:xfrm>
          <a:custGeom>
            <a:avLst/>
            <a:gdLst>
              <a:gd name="T0" fmla="*/ 0 w 318"/>
              <a:gd name="T1" fmla="*/ 136 h 136"/>
              <a:gd name="T2" fmla="*/ 318 w 318"/>
              <a:gd name="T3" fmla="*/ 0 h 136"/>
              <a:gd name="T4" fmla="*/ 0 60000 65536"/>
              <a:gd name="T5" fmla="*/ 0 60000 65536"/>
              <a:gd name="T6" fmla="*/ 0 w 318"/>
              <a:gd name="T7" fmla="*/ 0 h 136"/>
              <a:gd name="T8" fmla="*/ 318 w 318"/>
              <a:gd name="T9" fmla="*/ 136 h 136"/>
            </a:gdLst>
            <a:ahLst/>
            <a:cxnLst>
              <a:cxn ang="T4">
                <a:pos x="T0" y="T1"/>
              </a:cxn>
              <a:cxn ang="T5">
                <a:pos x="T2" y="T3"/>
              </a:cxn>
            </a:cxnLst>
            <a:rect l="T6" t="T7" r="T8" b="T9"/>
            <a:pathLst>
              <a:path w="318" h="136">
                <a:moveTo>
                  <a:pt x="0" y="136"/>
                </a:moveTo>
                <a:cubicBezTo>
                  <a:pt x="132" y="83"/>
                  <a:pt x="265" y="30"/>
                  <a:pt x="318" y="0"/>
                </a:cubicBez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endParaRPr lang="zh-CN" altLang="en-US"/>
          </a:p>
        </p:txBody>
      </p:sp>
      <p:sp>
        <p:nvSpPr>
          <p:cNvPr id="47111" name="Freeform 7"/>
          <p:cNvSpPr>
            <a:spLocks/>
          </p:cNvSpPr>
          <p:nvPr/>
        </p:nvSpPr>
        <p:spPr bwMode="auto">
          <a:xfrm>
            <a:off x="6516688" y="3357563"/>
            <a:ext cx="360362" cy="71437"/>
          </a:xfrm>
          <a:custGeom>
            <a:avLst/>
            <a:gdLst>
              <a:gd name="T0" fmla="*/ 0 w 227"/>
              <a:gd name="T1" fmla="*/ 45 h 45"/>
              <a:gd name="T2" fmla="*/ 227 w 227"/>
              <a:gd name="T3" fmla="*/ 0 h 45"/>
              <a:gd name="T4" fmla="*/ 0 60000 65536"/>
              <a:gd name="T5" fmla="*/ 0 60000 65536"/>
              <a:gd name="T6" fmla="*/ 0 w 227"/>
              <a:gd name="T7" fmla="*/ 0 h 45"/>
              <a:gd name="T8" fmla="*/ 227 w 227"/>
              <a:gd name="T9" fmla="*/ 45 h 45"/>
            </a:gdLst>
            <a:ahLst/>
            <a:cxnLst>
              <a:cxn ang="T4">
                <a:pos x="T0" y="T1"/>
              </a:cxn>
              <a:cxn ang="T5">
                <a:pos x="T2" y="T3"/>
              </a:cxn>
            </a:cxnLst>
            <a:rect l="T6" t="T7" r="T8" b="T9"/>
            <a:pathLst>
              <a:path w="227" h="45">
                <a:moveTo>
                  <a:pt x="0" y="45"/>
                </a:moveTo>
                <a:cubicBezTo>
                  <a:pt x="94" y="26"/>
                  <a:pt x="189" y="7"/>
                  <a:pt x="227" y="0"/>
                </a:cubicBez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endParaRPr lang="zh-CN" altLang="en-US"/>
          </a:p>
        </p:txBody>
      </p:sp>
      <p:graphicFrame>
        <p:nvGraphicFramePr>
          <p:cNvPr id="47112" name="Object 8"/>
          <p:cNvGraphicFramePr>
            <a:graphicFrameLocks noChangeAspect="1"/>
          </p:cNvGraphicFramePr>
          <p:nvPr/>
        </p:nvGraphicFramePr>
        <p:xfrm>
          <a:off x="6516688" y="3716338"/>
          <a:ext cx="392112" cy="503237"/>
        </p:xfrm>
        <a:graphic>
          <a:graphicData uri="http://schemas.openxmlformats.org/presentationml/2006/ole">
            <p:oleObj spid="_x0000_s2128" name="公式" r:id="rId3" imgW="177646" imgH="228402" progId="">
              <p:embed/>
            </p:oleObj>
          </a:graphicData>
        </a:graphic>
      </p:graphicFrame>
      <p:graphicFrame>
        <p:nvGraphicFramePr>
          <p:cNvPr id="47113" name="Object 9"/>
          <p:cNvGraphicFramePr>
            <a:graphicFrameLocks noChangeAspect="1"/>
          </p:cNvGraphicFramePr>
          <p:nvPr/>
        </p:nvGraphicFramePr>
        <p:xfrm>
          <a:off x="6011863" y="1052513"/>
          <a:ext cx="365125" cy="504825"/>
        </p:xfrm>
        <a:graphic>
          <a:graphicData uri="http://schemas.openxmlformats.org/presentationml/2006/ole">
            <p:oleObj spid="_x0000_s2129" name="公式" r:id="rId4" imgW="165028" imgH="228501" progId="">
              <p:embed/>
            </p:oleObj>
          </a:graphicData>
        </a:graphic>
      </p:graphicFrame>
      <p:graphicFrame>
        <p:nvGraphicFramePr>
          <p:cNvPr id="47114" name="Object 10"/>
          <p:cNvGraphicFramePr>
            <a:graphicFrameLocks noChangeAspect="1"/>
          </p:cNvGraphicFramePr>
          <p:nvPr/>
        </p:nvGraphicFramePr>
        <p:xfrm>
          <a:off x="5364163" y="620713"/>
          <a:ext cx="504825" cy="560387"/>
        </p:xfrm>
        <a:graphic>
          <a:graphicData uri="http://schemas.openxmlformats.org/presentationml/2006/ole">
            <p:oleObj spid="_x0000_s2130" name="公式" r:id="rId5" imgW="228501" imgH="253890" progId="">
              <p:embed/>
            </p:oleObj>
          </a:graphicData>
        </a:graphic>
      </p:graphicFrame>
      <p:graphicFrame>
        <p:nvGraphicFramePr>
          <p:cNvPr id="47115" name="Object 11"/>
          <p:cNvGraphicFramePr>
            <a:graphicFrameLocks noChangeAspect="1"/>
          </p:cNvGraphicFramePr>
          <p:nvPr/>
        </p:nvGraphicFramePr>
        <p:xfrm>
          <a:off x="7380288" y="4076700"/>
          <a:ext cx="533400" cy="558800"/>
        </p:xfrm>
        <a:graphic>
          <a:graphicData uri="http://schemas.openxmlformats.org/presentationml/2006/ole">
            <p:oleObj spid="_x0000_s2131" name="公式" r:id="rId6" imgW="241195" imgH="253890" progId="">
              <p:embed/>
            </p:oleObj>
          </a:graphicData>
        </a:graphic>
      </p:graphicFrame>
      <p:graphicFrame>
        <p:nvGraphicFramePr>
          <p:cNvPr id="47116" name="Object 12"/>
          <p:cNvGraphicFramePr>
            <a:graphicFrameLocks noChangeAspect="1"/>
          </p:cNvGraphicFramePr>
          <p:nvPr/>
        </p:nvGraphicFramePr>
        <p:xfrm>
          <a:off x="7885113" y="2708275"/>
          <a:ext cx="363537" cy="363538"/>
        </p:xfrm>
        <a:graphic>
          <a:graphicData uri="http://schemas.openxmlformats.org/presentationml/2006/ole">
            <p:oleObj spid="_x0000_s2132" name="公式" r:id="rId7" imgW="164885" imgH="164885" progId="">
              <p:embed/>
            </p:oleObj>
          </a:graphicData>
        </a:graphic>
      </p:graphicFrame>
      <p:graphicFrame>
        <p:nvGraphicFramePr>
          <p:cNvPr id="47117" name="Object 13"/>
          <p:cNvGraphicFramePr>
            <a:graphicFrameLocks noChangeAspect="1"/>
          </p:cNvGraphicFramePr>
          <p:nvPr/>
        </p:nvGraphicFramePr>
        <p:xfrm>
          <a:off x="6804025" y="620713"/>
          <a:ext cx="363538" cy="447675"/>
        </p:xfrm>
        <a:graphic>
          <a:graphicData uri="http://schemas.openxmlformats.org/presentationml/2006/ole">
            <p:oleObj spid="_x0000_s2133" name="公式" r:id="rId8" imgW="164957" imgH="203024" progId="">
              <p:embed/>
            </p:oleObj>
          </a:graphicData>
        </a:graphic>
      </p:graphicFrame>
      <p:graphicFrame>
        <p:nvGraphicFramePr>
          <p:cNvPr id="47118" name="Object 14"/>
          <p:cNvGraphicFramePr>
            <a:graphicFrameLocks noChangeAspect="1"/>
          </p:cNvGraphicFramePr>
          <p:nvPr/>
        </p:nvGraphicFramePr>
        <p:xfrm>
          <a:off x="900113" y="2060575"/>
          <a:ext cx="4170362" cy="1346200"/>
        </p:xfrm>
        <a:graphic>
          <a:graphicData uri="http://schemas.openxmlformats.org/presentationml/2006/ole">
            <p:oleObj spid="_x0000_s2134" name="公式" r:id="rId9" imgW="1612900" imgH="520700" progId="">
              <p:embed/>
            </p:oleObj>
          </a:graphicData>
        </a:graphic>
      </p:graphicFrame>
      <p:graphicFrame>
        <p:nvGraphicFramePr>
          <p:cNvPr id="47119" name="Object 15"/>
          <p:cNvGraphicFramePr>
            <a:graphicFrameLocks noChangeAspect="1"/>
          </p:cNvGraphicFramePr>
          <p:nvPr/>
        </p:nvGraphicFramePr>
        <p:xfrm>
          <a:off x="971550" y="1341438"/>
          <a:ext cx="4038600" cy="647700"/>
        </p:xfrm>
        <a:graphic>
          <a:graphicData uri="http://schemas.openxmlformats.org/presentationml/2006/ole">
            <p:oleObj spid="_x0000_s2135" name="公式" r:id="rId10" imgW="1562100" imgH="254000" progId="">
              <p:embed/>
            </p:oleObj>
          </a:graphicData>
        </a:graphic>
      </p:graphicFrame>
      <p:sp>
        <p:nvSpPr>
          <p:cNvPr id="47120" name="Text Box 16"/>
          <p:cNvSpPr txBox="1">
            <a:spLocks noChangeArrowheads="1"/>
          </p:cNvSpPr>
          <p:nvPr/>
        </p:nvSpPr>
        <p:spPr bwMode="auto">
          <a:xfrm>
            <a:off x="827088" y="3789363"/>
            <a:ext cx="3529012"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r>
              <a:rPr lang="zh-CN" altLang="en-US" b="1"/>
              <a:t>折射定律为</a:t>
            </a:r>
          </a:p>
        </p:txBody>
      </p:sp>
      <p:graphicFrame>
        <p:nvGraphicFramePr>
          <p:cNvPr id="47121" name="Object 17"/>
          <p:cNvGraphicFramePr>
            <a:graphicFrameLocks noChangeAspect="1"/>
          </p:cNvGraphicFramePr>
          <p:nvPr/>
        </p:nvGraphicFramePr>
        <p:xfrm>
          <a:off x="3276600" y="3573463"/>
          <a:ext cx="2495550" cy="1281112"/>
        </p:xfrm>
        <a:graphic>
          <a:graphicData uri="http://schemas.openxmlformats.org/presentationml/2006/ole">
            <p:oleObj spid="_x0000_s2136" name="公式" r:id="rId11" imgW="964781" imgH="495085" progId="">
              <p:embed/>
            </p:oleObj>
          </a:graphicData>
        </a:graphic>
      </p:graphicFrame>
      <p:sp>
        <p:nvSpPr>
          <p:cNvPr id="47122" name="Text Box 18"/>
          <p:cNvSpPr txBox="1">
            <a:spLocks noChangeArrowheads="1"/>
          </p:cNvSpPr>
          <p:nvPr/>
        </p:nvSpPr>
        <p:spPr bwMode="auto">
          <a:xfrm>
            <a:off x="827088" y="4941888"/>
            <a:ext cx="777557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r>
              <a:rPr lang="zh-CN" altLang="en-US" b="1"/>
              <a:t>所以可以得出，</a:t>
            </a:r>
            <a:endParaRPr lang="zh-CN" altLang="en-US" sz="4400" b="1">
              <a:solidFill>
                <a:srgbClr val="FF3300"/>
              </a:solidFill>
            </a:endParaRPr>
          </a:p>
        </p:txBody>
      </p:sp>
      <p:graphicFrame>
        <p:nvGraphicFramePr>
          <p:cNvPr id="47123" name="Object 19"/>
          <p:cNvGraphicFramePr>
            <a:graphicFrameLocks noChangeAspect="1"/>
          </p:cNvGraphicFramePr>
          <p:nvPr/>
        </p:nvGraphicFramePr>
        <p:xfrm>
          <a:off x="3924300" y="5084763"/>
          <a:ext cx="1477963" cy="554037"/>
        </p:xfrm>
        <a:graphic>
          <a:graphicData uri="http://schemas.openxmlformats.org/presentationml/2006/ole">
            <p:oleObj spid="_x0000_s2137" name="公式" r:id="rId12" imgW="508000" imgH="190500" progId="">
              <p:embed/>
            </p:oleObj>
          </a:graphicData>
        </a:graphic>
      </p:graphicFrame>
      <p:sp>
        <p:nvSpPr>
          <p:cNvPr id="47124" name="Rectangle 20"/>
          <p:cNvSpPr>
            <a:spLocks noChangeArrowheads="1"/>
          </p:cNvSpPr>
          <p:nvPr/>
        </p:nvSpPr>
        <p:spPr bwMode="auto">
          <a:xfrm>
            <a:off x="827088" y="5734050"/>
            <a:ext cx="7777162"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r>
              <a:rPr lang="zh-CN" altLang="en-US" b="1"/>
              <a:t>即光在光密介质中传播速度快。</a:t>
            </a:r>
            <a:r>
              <a:rPr lang="en-US" altLang="zh-CN" b="1">
                <a:solidFill>
                  <a:srgbClr val="FF3300"/>
                </a:solidFill>
              </a:rPr>
              <a:t>×</a:t>
            </a:r>
          </a:p>
        </p:txBody>
      </p:sp>
      <p:graphicFrame>
        <p:nvGraphicFramePr>
          <p:cNvPr id="2060" name="Object 21"/>
          <p:cNvGraphicFramePr>
            <a:graphicFrameLocks noChangeAspect="1"/>
          </p:cNvGraphicFramePr>
          <p:nvPr/>
        </p:nvGraphicFramePr>
        <p:xfrm>
          <a:off x="4460875" y="3157538"/>
          <a:ext cx="127000" cy="254000"/>
        </p:xfrm>
        <a:graphic>
          <a:graphicData uri="http://schemas.openxmlformats.org/presentationml/2006/ole">
            <p:oleObj spid="_x0000_s2138" name="公式" r:id="rId13" imgW="126835" imgH="253670" progId="">
              <p:embed/>
            </p:oleObj>
          </a:graphicData>
        </a:graphic>
      </p:graphicFrame>
      <p:sp>
        <p:nvSpPr>
          <p:cNvPr id="47126" name="Rectangle 22"/>
          <p:cNvSpPr>
            <a:spLocks noChangeArrowheads="1"/>
          </p:cNvSpPr>
          <p:nvPr/>
        </p:nvSpPr>
        <p:spPr bwMode="auto">
          <a:xfrm>
            <a:off x="827088" y="549275"/>
            <a:ext cx="158432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zh-CN" altLang="en-US" b="1"/>
              <a:t>存在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2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0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711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711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11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711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11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711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4711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4711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4711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4711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712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4712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712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1" nodeType="clickEffect">
                                  <p:stCondLst>
                                    <p:cond delay="0"/>
                                  </p:stCondLst>
                                  <p:childTnLst>
                                    <p:set>
                                      <p:cBhvr>
                                        <p:cTn id="78" dur="1" fill="hold">
                                          <p:stCondLst>
                                            <p:cond delay="0"/>
                                          </p:stCondLst>
                                        </p:cTn>
                                        <p:tgtEl>
                                          <p:spTgt spid="47122"/>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47123"/>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7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nimBg="1"/>
      <p:bldP spid="47107" grpId="0" animBg="1"/>
      <p:bldP spid="47108" grpId="0" animBg="1"/>
      <p:bldP spid="47109" grpId="0" animBg="1"/>
      <p:bldP spid="47110" grpId="0" animBg="1"/>
      <p:bldP spid="47111" grpId="0" animBg="1"/>
      <p:bldP spid="47120" grpId="0"/>
      <p:bldP spid="47122" grpId="0"/>
      <p:bldP spid="47122" grpId="1"/>
      <p:bldP spid="4712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971550" y="679450"/>
            <a:ext cx="7272338" cy="1250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en-US" altLang="en-US" b="1"/>
              <a:t>▲</a:t>
            </a:r>
            <a:r>
              <a:rPr lang="zh-CN" altLang="en-US" b="1"/>
              <a:t>波动说（胡克 惠更斯 </a:t>
            </a:r>
            <a:r>
              <a:rPr lang="en-US" altLang="zh-CN" b="1"/>
              <a:t>17</a:t>
            </a:r>
            <a:r>
              <a:rPr lang="zh-CN" altLang="en-US" b="1"/>
              <a:t>世纪）</a:t>
            </a:r>
          </a:p>
          <a:p>
            <a:pPr eaLnBrk="1" hangingPunct="1"/>
            <a:endParaRPr lang="en-US" altLang="zh-CN" sz="4000" b="1"/>
          </a:p>
        </p:txBody>
      </p:sp>
      <p:sp>
        <p:nvSpPr>
          <p:cNvPr id="130051" name="Rectangle 3"/>
          <p:cNvSpPr>
            <a:spLocks noChangeArrowheads="1"/>
          </p:cNvSpPr>
          <p:nvPr/>
        </p:nvSpPr>
        <p:spPr bwMode="auto">
          <a:xfrm>
            <a:off x="971550" y="1268413"/>
            <a:ext cx="2808288" cy="4378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algn="just" eaLnBrk="1" hangingPunct="1">
              <a:lnSpc>
                <a:spcPct val="130000"/>
              </a:lnSpc>
            </a:pPr>
            <a:r>
              <a:rPr lang="en-US" altLang="zh-CN" sz="2000" b="1"/>
              <a:t>●</a:t>
            </a:r>
            <a:r>
              <a:rPr lang="zh-CN" altLang="en-US" b="1"/>
              <a:t>格里马迪、玻意耳和胡克等独立发现了光的衍射和干涉现象</a:t>
            </a:r>
            <a:r>
              <a:rPr lang="en-US" altLang="zh-CN" b="1"/>
              <a:t>.</a:t>
            </a:r>
          </a:p>
        </p:txBody>
      </p:sp>
      <p:pic>
        <p:nvPicPr>
          <p:cNvPr id="130053" name="Picture 5" descr="2013091415543630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95738" y="1341438"/>
            <a:ext cx="4176712" cy="2620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0054" name="Picture 6" descr="u=690356819,1053912226&amp;fm=23&amp;gp=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95738" y="4000500"/>
            <a:ext cx="4176712" cy="275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005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005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005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0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5"/>
          <p:cNvSpPr>
            <a:spLocks noChangeArrowheads="1"/>
          </p:cNvSpPr>
          <p:nvPr/>
        </p:nvSpPr>
        <p:spPr bwMode="auto">
          <a:xfrm>
            <a:off x="827088" y="1412875"/>
            <a:ext cx="4968875" cy="5037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algn="just" eaLnBrk="1" hangingPunct="1">
              <a:lnSpc>
                <a:spcPct val="120000"/>
              </a:lnSpc>
            </a:pPr>
            <a:endParaRPr lang="en-US" altLang="zh-CN" b="1"/>
          </a:p>
          <a:p>
            <a:pPr algn="just" eaLnBrk="1" hangingPunct="1">
              <a:lnSpc>
                <a:spcPct val="130000"/>
              </a:lnSpc>
            </a:pPr>
            <a:r>
              <a:rPr lang="zh-CN" altLang="en-US" b="1"/>
              <a:t>惠更斯</a:t>
            </a:r>
            <a:r>
              <a:rPr lang="en-US" altLang="zh-CN" b="1"/>
              <a:t>:</a:t>
            </a:r>
            <a:r>
              <a:rPr lang="zh-CN" altLang="en-US" b="1"/>
              <a:t>波动说满足光的独立传播原理</a:t>
            </a:r>
            <a:r>
              <a:rPr lang="en-US" altLang="zh-CN" b="1"/>
              <a:t>,</a:t>
            </a:r>
            <a:r>
              <a:rPr lang="zh-CN" altLang="en-US" b="1"/>
              <a:t>称光传播介质为以太</a:t>
            </a:r>
            <a:r>
              <a:rPr lang="en-US" altLang="zh-CN" b="1"/>
              <a:t>,</a:t>
            </a:r>
            <a:r>
              <a:rPr lang="zh-CN" altLang="en-US" b="1"/>
              <a:t>并提出惠更斯原理</a:t>
            </a:r>
            <a:r>
              <a:rPr lang="en-US" altLang="zh-CN" b="1"/>
              <a:t>,</a:t>
            </a:r>
            <a:r>
              <a:rPr lang="zh-CN" altLang="en-US" b="1"/>
              <a:t>即在波的传播过程中</a:t>
            </a:r>
            <a:r>
              <a:rPr lang="en-US" altLang="zh-CN" b="1"/>
              <a:t>, </a:t>
            </a:r>
            <a:r>
              <a:rPr lang="zh-CN" altLang="en-US" b="1"/>
              <a:t>波阵面上的每一点都可以看作是发射次</a:t>
            </a:r>
          </a:p>
        </p:txBody>
      </p:sp>
      <p:sp>
        <p:nvSpPr>
          <p:cNvPr id="48134" name="Rectangle 6"/>
          <p:cNvSpPr>
            <a:spLocks noChangeArrowheads="1"/>
          </p:cNvSpPr>
          <p:nvPr/>
        </p:nvSpPr>
        <p:spPr bwMode="auto">
          <a:xfrm>
            <a:off x="827088" y="476250"/>
            <a:ext cx="7632700" cy="152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lnSpc>
                <a:spcPct val="130000"/>
              </a:lnSpc>
            </a:pPr>
            <a:r>
              <a:rPr lang="zh-CN" altLang="en-US" b="1"/>
              <a:t>胡克</a:t>
            </a:r>
            <a:r>
              <a:rPr lang="en-US" altLang="zh-CN" b="1"/>
              <a:t>:</a:t>
            </a:r>
            <a:r>
              <a:rPr lang="zh-CN" altLang="en-US" b="1"/>
              <a:t>光是快振动组成</a:t>
            </a:r>
            <a:r>
              <a:rPr lang="en-US" altLang="zh-CN" b="1"/>
              <a:t>,</a:t>
            </a:r>
            <a:r>
              <a:rPr lang="zh-CN" altLang="en-US" b="1"/>
              <a:t>传播速度非常大</a:t>
            </a:r>
            <a:r>
              <a:rPr lang="en-US" altLang="zh-CN" b="1"/>
              <a:t>.</a:t>
            </a:r>
          </a:p>
        </p:txBody>
      </p:sp>
      <p:pic>
        <p:nvPicPr>
          <p:cNvPr id="48135" name="Picture 7" descr="u=2364223001,2502816446&amp;fm=23&amp;gp=0"/>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00788" y="2492375"/>
            <a:ext cx="1762125" cy="285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136" name="Rectangle 8"/>
          <p:cNvSpPr>
            <a:spLocks noChangeArrowheads="1"/>
          </p:cNvSpPr>
          <p:nvPr/>
        </p:nvSpPr>
        <p:spPr bwMode="auto">
          <a:xfrm>
            <a:off x="5435600" y="5589588"/>
            <a:ext cx="2927350" cy="806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lnSpc>
                <a:spcPct val="130000"/>
              </a:lnSpc>
            </a:pPr>
            <a:r>
              <a:rPr lang="zh-CN" altLang="en-US" b="1"/>
              <a:t>波的次波源，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3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p:bldP spid="4813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ChangeArrowheads="1"/>
          </p:cNvSpPr>
          <p:nvPr/>
        </p:nvSpPr>
        <p:spPr bwMode="auto">
          <a:xfrm>
            <a:off x="827088" y="476250"/>
            <a:ext cx="7416800" cy="152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algn="just" eaLnBrk="1" hangingPunct="1">
              <a:lnSpc>
                <a:spcPct val="130000"/>
              </a:lnSpc>
            </a:pPr>
            <a:r>
              <a:rPr lang="zh-CN" altLang="en-US" b="1"/>
              <a:t>可在其后的任一时刻，这些次波的包络面就是新的波阵面。</a:t>
            </a:r>
          </a:p>
        </p:txBody>
      </p:sp>
      <p:sp>
        <p:nvSpPr>
          <p:cNvPr id="155651" name="Rectangle 3"/>
          <p:cNvSpPr>
            <a:spLocks noChangeArrowheads="1"/>
          </p:cNvSpPr>
          <p:nvPr/>
        </p:nvSpPr>
        <p:spPr bwMode="auto">
          <a:xfrm>
            <a:off x="900113" y="1916113"/>
            <a:ext cx="5473700" cy="806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lnSpc>
                <a:spcPct val="130000"/>
              </a:lnSpc>
            </a:pPr>
            <a:r>
              <a:rPr lang="zh-CN" altLang="en-US" b="1"/>
              <a:t>次波源的波阵面半径为</a:t>
            </a:r>
          </a:p>
        </p:txBody>
      </p:sp>
      <p:graphicFrame>
        <p:nvGraphicFramePr>
          <p:cNvPr id="155652" name="Object 4"/>
          <p:cNvGraphicFramePr>
            <a:graphicFrameLocks noChangeAspect="1"/>
          </p:cNvGraphicFramePr>
          <p:nvPr/>
        </p:nvGraphicFramePr>
        <p:xfrm>
          <a:off x="5580063" y="2133600"/>
          <a:ext cx="2736850" cy="565150"/>
        </p:xfrm>
        <a:graphic>
          <a:graphicData uri="http://schemas.openxmlformats.org/presentationml/2006/ole">
            <p:oleObj spid="_x0000_s3084" name="公式" r:id="rId3" imgW="1168400" imgH="241300" progId="">
              <p:embed/>
            </p:oleObj>
          </a:graphicData>
        </a:graphic>
      </p:graphicFrame>
      <p:pic>
        <p:nvPicPr>
          <p:cNvPr id="155653" name="Picture 5" descr="2e2eb9389b504fc23c9219bfe5dde71191ef6db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843213" y="2852738"/>
            <a:ext cx="4321175" cy="400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565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565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565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5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5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908050"/>
            <a:ext cx="8815388" cy="4948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5"/>
          <p:cNvSpPr>
            <a:spLocks noChangeArrowheads="1"/>
          </p:cNvSpPr>
          <p:nvPr/>
        </p:nvSpPr>
        <p:spPr bwMode="auto">
          <a:xfrm>
            <a:off x="755650" y="620713"/>
            <a:ext cx="308927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zh-CN" altLang="en-US" b="1"/>
              <a:t>解释折射现象</a:t>
            </a:r>
            <a:r>
              <a:rPr lang="en-US" altLang="zh-CN" b="1"/>
              <a:t>:</a:t>
            </a:r>
          </a:p>
        </p:txBody>
      </p:sp>
      <p:sp>
        <p:nvSpPr>
          <p:cNvPr id="4112" name="AutoShape 7" descr="c8177f3e6709c93dc78a3c4a9f3df8dcd1005416"/>
          <p:cNvSpPr>
            <a:spLocks noChangeAspect="1" noChangeArrowheads="1"/>
          </p:cNvSpPr>
          <p:nvPr/>
        </p:nvSpPr>
        <p:spPr bwMode="auto">
          <a:xfrm>
            <a:off x="762000" y="-381000"/>
            <a:ext cx="7620000" cy="762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endParaRPr lang="zh-CN" altLang="en-US"/>
          </a:p>
        </p:txBody>
      </p:sp>
      <p:sp>
        <p:nvSpPr>
          <p:cNvPr id="4113" name="AutoShape 9" descr="c8177f3e6709c93dc78a3c4a9f3df8dcd1005416"/>
          <p:cNvSpPr>
            <a:spLocks noChangeAspect="1" noChangeArrowheads="1"/>
          </p:cNvSpPr>
          <p:nvPr/>
        </p:nvSpPr>
        <p:spPr bwMode="auto">
          <a:xfrm>
            <a:off x="762000" y="-381000"/>
            <a:ext cx="7620000" cy="762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endParaRPr lang="zh-CN" altLang="en-US"/>
          </a:p>
        </p:txBody>
      </p:sp>
      <p:sp>
        <p:nvSpPr>
          <p:cNvPr id="50187" name="Line 11"/>
          <p:cNvSpPr>
            <a:spLocks noChangeShapeType="1"/>
          </p:cNvSpPr>
          <p:nvPr/>
        </p:nvSpPr>
        <p:spPr bwMode="auto">
          <a:xfrm>
            <a:off x="5651500" y="836613"/>
            <a:ext cx="0" cy="460851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aphicFrame>
        <p:nvGraphicFramePr>
          <p:cNvPr id="50188" name="Object 12"/>
          <p:cNvGraphicFramePr>
            <a:graphicFrameLocks noChangeAspect="1"/>
          </p:cNvGraphicFramePr>
          <p:nvPr/>
        </p:nvGraphicFramePr>
        <p:xfrm>
          <a:off x="5076825" y="3357563"/>
          <a:ext cx="503238" cy="477837"/>
        </p:xfrm>
        <a:graphic>
          <a:graphicData uri="http://schemas.openxmlformats.org/presentationml/2006/ole">
            <p:oleObj spid="_x0000_s4193" name="公式" r:id="rId3" imgW="241300" imgH="228600" progId="">
              <p:embed/>
            </p:oleObj>
          </a:graphicData>
        </a:graphic>
      </p:graphicFrame>
      <p:graphicFrame>
        <p:nvGraphicFramePr>
          <p:cNvPr id="50189" name="Object 13"/>
          <p:cNvGraphicFramePr>
            <a:graphicFrameLocks noChangeAspect="1"/>
          </p:cNvGraphicFramePr>
          <p:nvPr/>
        </p:nvGraphicFramePr>
        <p:xfrm>
          <a:off x="6300788" y="2349500"/>
          <a:ext cx="504825" cy="455613"/>
        </p:xfrm>
        <a:graphic>
          <a:graphicData uri="http://schemas.openxmlformats.org/presentationml/2006/ole">
            <p:oleObj spid="_x0000_s4194" name="公式" r:id="rId4" imgW="253890" imgH="228501" progId="">
              <p:embed/>
            </p:oleObj>
          </a:graphicData>
        </a:graphic>
      </p:graphicFrame>
      <p:graphicFrame>
        <p:nvGraphicFramePr>
          <p:cNvPr id="50190" name="Object 14"/>
          <p:cNvGraphicFramePr>
            <a:graphicFrameLocks noChangeAspect="1"/>
          </p:cNvGraphicFramePr>
          <p:nvPr/>
        </p:nvGraphicFramePr>
        <p:xfrm>
          <a:off x="7596188" y="1916113"/>
          <a:ext cx="576262" cy="519112"/>
        </p:xfrm>
        <a:graphic>
          <a:graphicData uri="http://schemas.openxmlformats.org/presentationml/2006/ole">
            <p:oleObj spid="_x0000_s4195" name="公式" r:id="rId5" imgW="253890" imgH="228501" progId="">
              <p:embed/>
            </p:oleObj>
          </a:graphicData>
        </a:graphic>
      </p:graphicFrame>
      <p:graphicFrame>
        <p:nvGraphicFramePr>
          <p:cNvPr id="50191" name="Object 15"/>
          <p:cNvGraphicFramePr>
            <a:graphicFrameLocks noChangeAspect="1"/>
          </p:cNvGraphicFramePr>
          <p:nvPr/>
        </p:nvGraphicFramePr>
        <p:xfrm>
          <a:off x="6588125" y="2924175"/>
          <a:ext cx="504825" cy="455613"/>
        </p:xfrm>
        <a:graphic>
          <a:graphicData uri="http://schemas.openxmlformats.org/presentationml/2006/ole">
            <p:oleObj spid="_x0000_s4196" name="公式" r:id="rId6" imgW="253890" imgH="228501" progId="">
              <p:embed/>
            </p:oleObj>
          </a:graphicData>
        </a:graphic>
      </p:graphicFrame>
      <p:graphicFrame>
        <p:nvGraphicFramePr>
          <p:cNvPr id="50192" name="Object 16"/>
          <p:cNvGraphicFramePr>
            <a:graphicFrameLocks noChangeAspect="1"/>
          </p:cNvGraphicFramePr>
          <p:nvPr/>
        </p:nvGraphicFramePr>
        <p:xfrm>
          <a:off x="8027988" y="2781300"/>
          <a:ext cx="576262" cy="519113"/>
        </p:xfrm>
        <a:graphic>
          <a:graphicData uri="http://schemas.openxmlformats.org/presentationml/2006/ole">
            <p:oleObj spid="_x0000_s4197" name="公式" r:id="rId7" imgW="253890" imgH="228501" progId="">
              <p:embed/>
            </p:oleObj>
          </a:graphicData>
        </a:graphic>
      </p:graphicFrame>
      <p:graphicFrame>
        <p:nvGraphicFramePr>
          <p:cNvPr id="50193" name="Object 17"/>
          <p:cNvGraphicFramePr>
            <a:graphicFrameLocks noChangeAspect="1"/>
          </p:cNvGraphicFramePr>
          <p:nvPr/>
        </p:nvGraphicFramePr>
        <p:xfrm>
          <a:off x="5651500" y="4724400"/>
          <a:ext cx="476250" cy="614363"/>
        </p:xfrm>
        <a:graphic>
          <a:graphicData uri="http://schemas.openxmlformats.org/presentationml/2006/ole">
            <p:oleObj spid="_x0000_s4198" name="公式" r:id="rId8" imgW="177646" imgH="228402" progId="">
              <p:embed/>
            </p:oleObj>
          </a:graphicData>
        </a:graphic>
      </p:graphicFrame>
      <p:graphicFrame>
        <p:nvGraphicFramePr>
          <p:cNvPr id="50194" name="Object 18"/>
          <p:cNvGraphicFramePr>
            <a:graphicFrameLocks noChangeAspect="1"/>
          </p:cNvGraphicFramePr>
          <p:nvPr/>
        </p:nvGraphicFramePr>
        <p:xfrm>
          <a:off x="5148263" y="1989138"/>
          <a:ext cx="442912" cy="614362"/>
        </p:xfrm>
        <a:graphic>
          <a:graphicData uri="http://schemas.openxmlformats.org/presentationml/2006/ole">
            <p:oleObj spid="_x0000_s4199" name="公式" r:id="rId9" imgW="165028" imgH="228501" progId="">
              <p:embed/>
            </p:oleObj>
          </a:graphicData>
        </a:graphic>
      </p:graphicFrame>
      <p:graphicFrame>
        <p:nvGraphicFramePr>
          <p:cNvPr id="50195" name="Object 19"/>
          <p:cNvGraphicFramePr>
            <a:graphicFrameLocks noChangeAspect="1"/>
          </p:cNvGraphicFramePr>
          <p:nvPr/>
        </p:nvGraphicFramePr>
        <p:xfrm>
          <a:off x="6011863" y="4365625"/>
          <a:ext cx="334962" cy="358775"/>
        </p:xfrm>
        <a:graphic>
          <a:graphicData uri="http://schemas.openxmlformats.org/presentationml/2006/ole">
            <p:oleObj spid="_x0000_s4200" name="公式" r:id="rId10" imgW="190417" imgH="203112" progId="">
              <p:embed/>
            </p:oleObj>
          </a:graphicData>
        </a:graphic>
      </p:graphicFrame>
      <p:graphicFrame>
        <p:nvGraphicFramePr>
          <p:cNvPr id="50198" name="Object 22"/>
          <p:cNvGraphicFramePr>
            <a:graphicFrameLocks noChangeAspect="1"/>
          </p:cNvGraphicFramePr>
          <p:nvPr/>
        </p:nvGraphicFramePr>
        <p:xfrm>
          <a:off x="971550" y="2781300"/>
          <a:ext cx="3457575" cy="533400"/>
        </p:xfrm>
        <a:graphic>
          <a:graphicData uri="http://schemas.openxmlformats.org/presentationml/2006/ole">
            <p:oleObj spid="_x0000_s4201" name="公式" r:id="rId11" imgW="1625600" imgH="254000" progId="">
              <p:embed/>
            </p:oleObj>
          </a:graphicData>
        </a:graphic>
      </p:graphicFrame>
      <p:graphicFrame>
        <p:nvGraphicFramePr>
          <p:cNvPr id="50199" name="Object 23"/>
          <p:cNvGraphicFramePr>
            <a:graphicFrameLocks noChangeAspect="1"/>
          </p:cNvGraphicFramePr>
          <p:nvPr/>
        </p:nvGraphicFramePr>
        <p:xfrm>
          <a:off x="971550" y="3500438"/>
          <a:ext cx="3240088" cy="547687"/>
        </p:xfrm>
        <a:graphic>
          <a:graphicData uri="http://schemas.openxmlformats.org/presentationml/2006/ole">
            <p:oleObj spid="_x0000_s4202" name="公式" r:id="rId12" imgW="1497950" imgH="253890" progId="">
              <p:embed/>
            </p:oleObj>
          </a:graphicData>
        </a:graphic>
      </p:graphicFrame>
      <p:sp>
        <p:nvSpPr>
          <p:cNvPr id="50200" name="Line 24"/>
          <p:cNvSpPr>
            <a:spLocks noChangeShapeType="1"/>
          </p:cNvSpPr>
          <p:nvPr/>
        </p:nvSpPr>
        <p:spPr bwMode="auto">
          <a:xfrm>
            <a:off x="5076825" y="3429000"/>
            <a:ext cx="3743325"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0201" name="Line 25"/>
          <p:cNvSpPr>
            <a:spLocks noChangeShapeType="1"/>
          </p:cNvSpPr>
          <p:nvPr/>
        </p:nvSpPr>
        <p:spPr bwMode="auto">
          <a:xfrm flipV="1">
            <a:off x="5651500" y="3284538"/>
            <a:ext cx="2808288" cy="12969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0203" name="Arc 27"/>
          <p:cNvSpPr>
            <a:spLocks/>
          </p:cNvSpPr>
          <p:nvPr/>
        </p:nvSpPr>
        <p:spPr bwMode="auto">
          <a:xfrm rot="4702802">
            <a:off x="5356225" y="3182938"/>
            <a:ext cx="1152525" cy="1416050"/>
          </a:xfrm>
          <a:custGeom>
            <a:avLst/>
            <a:gdLst>
              <a:gd name="T0" fmla="*/ 238936 w 21600"/>
              <a:gd name="T1" fmla="*/ 0 h 26541"/>
              <a:gd name="T2" fmla="*/ 1115815 w 21600"/>
              <a:gd name="T3" fmla="*/ 1416050 h 26541"/>
              <a:gd name="T4" fmla="*/ 0 w 21600"/>
              <a:gd name="T5" fmla="*/ 1127409 h 26541"/>
              <a:gd name="T6" fmla="*/ 0 60000 65536"/>
              <a:gd name="T7" fmla="*/ 0 60000 65536"/>
              <a:gd name="T8" fmla="*/ 0 60000 65536"/>
              <a:gd name="T9" fmla="*/ 0 w 21600"/>
              <a:gd name="T10" fmla="*/ 0 h 26541"/>
              <a:gd name="T11" fmla="*/ 21600 w 21600"/>
              <a:gd name="T12" fmla="*/ 26541 h 26541"/>
            </a:gdLst>
            <a:ahLst/>
            <a:cxnLst>
              <a:cxn ang="T6">
                <a:pos x="T0" y="T1"/>
              </a:cxn>
              <a:cxn ang="T7">
                <a:pos x="T2" y="T3"/>
              </a:cxn>
              <a:cxn ang="T8">
                <a:pos x="T4" y="T5"/>
              </a:cxn>
            </a:cxnLst>
            <a:rect l="T9" t="T10" r="T11" b="T12"/>
            <a:pathLst>
              <a:path w="21600" h="26541" fill="none" extrusionOk="0">
                <a:moveTo>
                  <a:pt x="4477" y="0"/>
                </a:moveTo>
                <a:cubicBezTo>
                  <a:pt x="14459" y="2115"/>
                  <a:pt x="21600" y="10927"/>
                  <a:pt x="21600" y="21131"/>
                </a:cubicBezTo>
                <a:cubicBezTo>
                  <a:pt x="21600" y="22956"/>
                  <a:pt x="21368" y="24773"/>
                  <a:pt x="20911" y="26540"/>
                </a:cubicBezTo>
              </a:path>
              <a:path w="21600" h="26541" stroke="0" extrusionOk="0">
                <a:moveTo>
                  <a:pt x="4477" y="0"/>
                </a:moveTo>
                <a:cubicBezTo>
                  <a:pt x="14459" y="2115"/>
                  <a:pt x="21600" y="10927"/>
                  <a:pt x="21600" y="21131"/>
                </a:cubicBezTo>
                <a:cubicBezTo>
                  <a:pt x="21600" y="22956"/>
                  <a:pt x="21368" y="24773"/>
                  <a:pt x="20911" y="26540"/>
                </a:cubicBezTo>
                <a:lnTo>
                  <a:pt x="0" y="21131"/>
                </a:lnTo>
                <a:close/>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endParaRPr lang="zh-CN" altLang="en-US"/>
          </a:p>
        </p:txBody>
      </p:sp>
      <p:sp>
        <p:nvSpPr>
          <p:cNvPr id="50204" name="Arc 28"/>
          <p:cNvSpPr>
            <a:spLocks/>
          </p:cNvSpPr>
          <p:nvPr/>
        </p:nvSpPr>
        <p:spPr bwMode="auto">
          <a:xfrm rot="11549147" flipH="1">
            <a:off x="5999163" y="3355975"/>
            <a:ext cx="1008062" cy="806450"/>
          </a:xfrm>
          <a:custGeom>
            <a:avLst/>
            <a:gdLst>
              <a:gd name="T0" fmla="*/ 0 w 43182"/>
              <a:gd name="T1" fmla="*/ 621227 h 26890"/>
              <a:gd name="T2" fmla="*/ 992701 w 43182"/>
              <a:gd name="T3" fmla="*/ 806450 h 26890"/>
              <a:gd name="T4" fmla="*/ 503821 w 43182"/>
              <a:gd name="T5" fmla="*/ 647799 h 26890"/>
              <a:gd name="T6" fmla="*/ 0 60000 65536"/>
              <a:gd name="T7" fmla="*/ 0 60000 65536"/>
              <a:gd name="T8" fmla="*/ 0 60000 65536"/>
              <a:gd name="T9" fmla="*/ 0 w 43182"/>
              <a:gd name="T10" fmla="*/ 0 h 26890"/>
              <a:gd name="T11" fmla="*/ 43182 w 43182"/>
              <a:gd name="T12" fmla="*/ 26890 h 26890"/>
            </a:gdLst>
            <a:ahLst/>
            <a:cxnLst>
              <a:cxn ang="T6">
                <a:pos x="T0" y="T1"/>
              </a:cxn>
              <a:cxn ang="T7">
                <a:pos x="T2" y="T3"/>
              </a:cxn>
              <a:cxn ang="T8">
                <a:pos x="T4" y="T5"/>
              </a:cxn>
            </a:cxnLst>
            <a:rect l="T9" t="T10" r="T11" b="T12"/>
            <a:pathLst>
              <a:path w="43182" h="26890" fill="none" extrusionOk="0">
                <a:moveTo>
                  <a:pt x="0" y="20714"/>
                </a:moveTo>
                <a:cubicBezTo>
                  <a:pt x="475" y="9139"/>
                  <a:pt x="9997" y="-1"/>
                  <a:pt x="21582" y="0"/>
                </a:cubicBezTo>
                <a:cubicBezTo>
                  <a:pt x="33511" y="0"/>
                  <a:pt x="43182" y="9670"/>
                  <a:pt x="43182" y="21600"/>
                </a:cubicBezTo>
                <a:cubicBezTo>
                  <a:pt x="43182" y="23383"/>
                  <a:pt x="42961" y="25160"/>
                  <a:pt x="42524" y="26890"/>
                </a:cubicBezTo>
              </a:path>
              <a:path w="43182" h="26890" stroke="0" extrusionOk="0">
                <a:moveTo>
                  <a:pt x="0" y="20714"/>
                </a:moveTo>
                <a:cubicBezTo>
                  <a:pt x="475" y="9139"/>
                  <a:pt x="9997" y="-1"/>
                  <a:pt x="21582" y="0"/>
                </a:cubicBezTo>
                <a:cubicBezTo>
                  <a:pt x="33511" y="0"/>
                  <a:pt x="43182" y="9670"/>
                  <a:pt x="43182" y="21600"/>
                </a:cubicBezTo>
                <a:cubicBezTo>
                  <a:pt x="43182" y="23383"/>
                  <a:pt x="42961" y="25160"/>
                  <a:pt x="42524" y="26890"/>
                </a:cubicBezTo>
                <a:lnTo>
                  <a:pt x="21582" y="21600"/>
                </a:lnTo>
                <a:close/>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endParaRPr lang="zh-CN" altLang="en-US"/>
          </a:p>
        </p:txBody>
      </p:sp>
      <p:sp>
        <p:nvSpPr>
          <p:cNvPr id="50206" name="Line 30"/>
          <p:cNvSpPr>
            <a:spLocks noChangeShapeType="1"/>
          </p:cNvSpPr>
          <p:nvPr/>
        </p:nvSpPr>
        <p:spPr bwMode="auto">
          <a:xfrm>
            <a:off x="5292725" y="908050"/>
            <a:ext cx="1295400" cy="252095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0207" name="Line 31"/>
          <p:cNvSpPr>
            <a:spLocks noChangeShapeType="1"/>
          </p:cNvSpPr>
          <p:nvPr/>
        </p:nvSpPr>
        <p:spPr bwMode="auto">
          <a:xfrm>
            <a:off x="4500563" y="1557338"/>
            <a:ext cx="1152525" cy="187325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0208" name="Line 32"/>
          <p:cNvSpPr>
            <a:spLocks noChangeShapeType="1"/>
          </p:cNvSpPr>
          <p:nvPr/>
        </p:nvSpPr>
        <p:spPr bwMode="auto">
          <a:xfrm>
            <a:off x="6588125" y="404813"/>
            <a:ext cx="1511300" cy="3024187"/>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0209" name="Line 33"/>
          <p:cNvSpPr>
            <a:spLocks noChangeShapeType="1"/>
          </p:cNvSpPr>
          <p:nvPr/>
        </p:nvSpPr>
        <p:spPr bwMode="auto">
          <a:xfrm flipV="1">
            <a:off x="5724525" y="2349500"/>
            <a:ext cx="1800225" cy="10810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0210" name="Line 34"/>
          <p:cNvSpPr>
            <a:spLocks noChangeShapeType="1"/>
          </p:cNvSpPr>
          <p:nvPr/>
        </p:nvSpPr>
        <p:spPr bwMode="auto">
          <a:xfrm>
            <a:off x="5651500" y="3429000"/>
            <a:ext cx="576263" cy="223202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0211" name="Arc 35"/>
          <p:cNvSpPr>
            <a:spLocks/>
          </p:cNvSpPr>
          <p:nvPr/>
        </p:nvSpPr>
        <p:spPr bwMode="auto">
          <a:xfrm flipV="1">
            <a:off x="5364163" y="2852738"/>
            <a:ext cx="287337" cy="144462"/>
          </a:xfrm>
          <a:custGeom>
            <a:avLst/>
            <a:gdLst>
              <a:gd name="T0" fmla="*/ 0 w 21600"/>
              <a:gd name="T1" fmla="*/ 0 h 21600"/>
              <a:gd name="T2" fmla="*/ 287337 w 21600"/>
              <a:gd name="T3" fmla="*/ 144462 h 21600"/>
              <a:gd name="T4" fmla="*/ 0 w 21600"/>
              <a:gd name="T5" fmla="*/ 14446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endParaRPr lang="zh-CN" altLang="en-US"/>
          </a:p>
        </p:txBody>
      </p:sp>
      <p:graphicFrame>
        <p:nvGraphicFramePr>
          <p:cNvPr id="50212" name="Object 36"/>
          <p:cNvGraphicFramePr>
            <a:graphicFrameLocks noChangeAspect="1"/>
          </p:cNvGraphicFramePr>
          <p:nvPr/>
        </p:nvGraphicFramePr>
        <p:xfrm>
          <a:off x="827088" y="1412875"/>
          <a:ext cx="3240087" cy="571500"/>
        </p:xfrm>
        <a:graphic>
          <a:graphicData uri="http://schemas.openxmlformats.org/presentationml/2006/ole">
            <p:oleObj spid="_x0000_s4203" name="公式" r:id="rId13" imgW="1346200" imgH="241300" progId="">
              <p:embed/>
            </p:oleObj>
          </a:graphicData>
        </a:graphic>
      </p:graphicFrame>
      <p:graphicFrame>
        <p:nvGraphicFramePr>
          <p:cNvPr id="50213" name="Object 37"/>
          <p:cNvGraphicFramePr>
            <a:graphicFrameLocks noChangeAspect="1"/>
          </p:cNvGraphicFramePr>
          <p:nvPr/>
        </p:nvGraphicFramePr>
        <p:xfrm>
          <a:off x="1116013" y="2133600"/>
          <a:ext cx="2735262" cy="590550"/>
        </p:xfrm>
        <a:graphic>
          <a:graphicData uri="http://schemas.openxmlformats.org/presentationml/2006/ole">
            <p:oleObj spid="_x0000_s4204" name="公式" r:id="rId14" imgW="1117600" imgH="241300" progId="">
              <p:embed/>
            </p:oleObj>
          </a:graphicData>
        </a:graphic>
      </p:graphicFrame>
      <p:graphicFrame>
        <p:nvGraphicFramePr>
          <p:cNvPr id="50214" name="Object 38"/>
          <p:cNvGraphicFramePr>
            <a:graphicFrameLocks noChangeAspect="1"/>
          </p:cNvGraphicFramePr>
          <p:nvPr/>
        </p:nvGraphicFramePr>
        <p:xfrm>
          <a:off x="842963" y="4202113"/>
          <a:ext cx="3224212" cy="2268537"/>
        </p:xfrm>
        <a:graphic>
          <a:graphicData uri="http://schemas.openxmlformats.org/presentationml/2006/ole">
            <p:oleObj spid="_x0000_s4205" name="公式" r:id="rId15" imgW="1459866" imgH="1040948" progId="">
              <p:embed/>
            </p:oleObj>
          </a:graphicData>
        </a:graphic>
      </p:graphicFrame>
      <p:sp>
        <p:nvSpPr>
          <p:cNvPr id="50215" name="Rectangle 39"/>
          <p:cNvSpPr>
            <a:spLocks noChangeArrowheads="1"/>
          </p:cNvSpPr>
          <p:nvPr/>
        </p:nvSpPr>
        <p:spPr bwMode="auto">
          <a:xfrm>
            <a:off x="4211638" y="5589588"/>
            <a:ext cx="6413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en-US" altLang="zh-CN" b="1">
                <a:solidFill>
                  <a:srgbClr val="FF33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2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8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20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20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20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2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21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019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501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0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020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020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50191"/>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5019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209"/>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5018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50189"/>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5019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50195"/>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50212"/>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5021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50198"/>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50199"/>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50214"/>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0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p:bldP spid="50187" grpId="0" animBg="1"/>
      <p:bldP spid="50200" grpId="0" animBg="1"/>
      <p:bldP spid="50201" grpId="0" animBg="1"/>
      <p:bldP spid="50203" grpId="0" animBg="1"/>
      <p:bldP spid="50204" grpId="0" animBg="1"/>
      <p:bldP spid="50206" grpId="0" animBg="1"/>
      <p:bldP spid="50207" grpId="0" animBg="1"/>
      <p:bldP spid="50208" grpId="0" animBg="1"/>
      <p:bldP spid="50209" grpId="0" animBg="1"/>
      <p:bldP spid="50210" grpId="0" animBg="1"/>
      <p:bldP spid="50211" grpId="0" animBg="1"/>
      <p:bldP spid="502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Text Box 6"/>
          <p:cNvSpPr txBox="1">
            <a:spLocks noChangeArrowheads="1"/>
          </p:cNvSpPr>
          <p:nvPr/>
        </p:nvSpPr>
        <p:spPr bwMode="auto">
          <a:xfrm>
            <a:off x="827088" y="620713"/>
            <a:ext cx="7993062" cy="146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r>
              <a:rPr lang="en-US" altLang="zh-CN" sz="2000" b="1"/>
              <a:t>●</a:t>
            </a:r>
            <a:r>
              <a:rPr lang="zh-CN" altLang="en-US" b="1">
                <a:solidFill>
                  <a:srgbClr val="FF3300"/>
                </a:solidFill>
              </a:rPr>
              <a:t>杨氏（</a:t>
            </a:r>
            <a:r>
              <a:rPr lang="en-US" altLang="zh-CN" b="1">
                <a:solidFill>
                  <a:srgbClr val="FF3300"/>
                </a:solidFill>
              </a:rPr>
              <a:t>1801</a:t>
            </a:r>
            <a:r>
              <a:rPr lang="zh-CN" altLang="en-US" b="1">
                <a:solidFill>
                  <a:srgbClr val="FF3300"/>
                </a:solidFill>
              </a:rPr>
              <a:t>）：双缝实验测定光波长</a:t>
            </a:r>
            <a:r>
              <a:rPr lang="en-US" altLang="zh-CN" b="1">
                <a:solidFill>
                  <a:srgbClr val="FF3300"/>
                </a:solidFill>
              </a:rPr>
              <a:t>.</a:t>
            </a:r>
          </a:p>
          <a:p>
            <a:pPr eaLnBrk="1" hangingPunct="1">
              <a:spcBef>
                <a:spcPct val="50000"/>
              </a:spcBef>
            </a:pPr>
            <a:endParaRPr lang="en-US" altLang="zh-CN" b="1">
              <a:solidFill>
                <a:srgbClr val="FF3300"/>
              </a:solidFill>
            </a:endParaRPr>
          </a:p>
        </p:txBody>
      </p:sp>
      <p:pic>
        <p:nvPicPr>
          <p:cNvPr id="51208" name="Picture 8" descr="u=2667547779,54967542&amp;fm=23&amp;gp=0"/>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00113" y="1484313"/>
            <a:ext cx="7272337" cy="432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ChangeArrowheads="1"/>
          </p:cNvSpPr>
          <p:nvPr/>
        </p:nvSpPr>
        <p:spPr bwMode="auto">
          <a:xfrm>
            <a:off x="971550" y="620713"/>
            <a:ext cx="5357813"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r>
              <a:rPr lang="zh-CN" altLang="en-US" b="1"/>
              <a:t>马吕斯等研究了偏振现象</a:t>
            </a:r>
            <a:r>
              <a:rPr lang="en-US" altLang="zh-CN" b="1"/>
              <a:t>.</a:t>
            </a:r>
          </a:p>
        </p:txBody>
      </p:sp>
      <p:pic>
        <p:nvPicPr>
          <p:cNvPr id="52230" name="Picture 6" descr="image00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31913" y="1196975"/>
            <a:ext cx="5976937" cy="4895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ChangeArrowheads="1"/>
          </p:cNvSpPr>
          <p:nvPr/>
        </p:nvSpPr>
        <p:spPr bwMode="auto">
          <a:xfrm>
            <a:off x="971550" y="549275"/>
            <a:ext cx="7488238" cy="152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lnSpc>
                <a:spcPct val="130000"/>
              </a:lnSpc>
            </a:pPr>
            <a:r>
              <a:rPr lang="zh-CN" altLang="en-US" b="1">
                <a:solidFill>
                  <a:srgbClr val="FF3300"/>
                </a:solidFill>
              </a:rPr>
              <a:t>菲涅耳（</a:t>
            </a:r>
            <a:r>
              <a:rPr lang="en-US" altLang="zh-CN" b="1">
                <a:solidFill>
                  <a:srgbClr val="FF3300"/>
                </a:solidFill>
              </a:rPr>
              <a:t>1818</a:t>
            </a:r>
            <a:r>
              <a:rPr lang="zh-CN" altLang="en-US" b="1">
                <a:solidFill>
                  <a:srgbClr val="FF3300"/>
                </a:solidFill>
              </a:rPr>
              <a:t>）把惠更斯原理与干涉原理相结合，解释了衍射现象。</a:t>
            </a:r>
          </a:p>
        </p:txBody>
      </p:sp>
      <p:pic>
        <p:nvPicPr>
          <p:cNvPr id="53254" name="Picture 6" descr="u=4265170062,2599836455&amp;fm=23&amp;gp=0"/>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550" y="2492375"/>
            <a:ext cx="7200900" cy="25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323850" y="476250"/>
            <a:ext cx="8208963" cy="2652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r>
              <a:rPr lang="en-US" altLang="zh-CN" sz="4800"/>
              <a:t>                 </a:t>
            </a:r>
            <a:r>
              <a:rPr lang="zh-CN" altLang="en-US" sz="4800" b="1">
                <a:ea typeface="隶书" pitchFamily="49" charset="-122"/>
              </a:rPr>
              <a:t>课时安排</a:t>
            </a:r>
          </a:p>
          <a:p>
            <a:pPr eaLnBrk="1" hangingPunct="1">
              <a:spcBef>
                <a:spcPct val="50000"/>
              </a:spcBef>
            </a:pPr>
            <a:r>
              <a:rPr lang="zh-CN" altLang="en-US" sz="4000" b="1"/>
              <a:t>     光学         </a:t>
            </a:r>
            <a:r>
              <a:rPr lang="en-US" altLang="zh-CN" sz="4000" b="1"/>
              <a:t>1-9</a:t>
            </a:r>
            <a:r>
              <a:rPr lang="zh-CN" altLang="en-US" sz="4000" b="1"/>
              <a:t>周  （</a:t>
            </a:r>
            <a:r>
              <a:rPr lang="en-US" altLang="zh-CN" sz="4000" b="1"/>
              <a:t>2.22- 4.22</a:t>
            </a:r>
            <a:r>
              <a:rPr lang="zh-CN" altLang="en-US" sz="4000" b="1"/>
              <a:t>）</a:t>
            </a:r>
          </a:p>
          <a:p>
            <a:pPr eaLnBrk="1" hangingPunct="1">
              <a:spcBef>
                <a:spcPct val="50000"/>
              </a:spcBef>
            </a:pPr>
            <a:r>
              <a:rPr lang="zh-CN" altLang="en-US" sz="4000" b="1"/>
              <a:t>     原子物理 </a:t>
            </a:r>
            <a:r>
              <a:rPr lang="en-US" altLang="zh-CN" sz="4000" b="1"/>
              <a:t>10-18</a:t>
            </a:r>
            <a:r>
              <a:rPr lang="zh-CN" altLang="en-US" sz="4000" b="1"/>
              <a:t>周（</a:t>
            </a:r>
            <a:r>
              <a:rPr lang="en-US" altLang="zh-CN" sz="4000" b="1"/>
              <a:t>4.25-6.24</a:t>
            </a:r>
            <a:r>
              <a:rPr lang="zh-CN" altLang="en-US" sz="4000" b="1"/>
              <a:t>）</a:t>
            </a:r>
          </a:p>
        </p:txBody>
      </p:sp>
      <p:sp>
        <p:nvSpPr>
          <p:cNvPr id="4101" name="Text Box 5"/>
          <p:cNvSpPr txBox="1">
            <a:spLocks noChangeArrowheads="1"/>
          </p:cNvSpPr>
          <p:nvPr/>
        </p:nvSpPr>
        <p:spPr bwMode="auto">
          <a:xfrm>
            <a:off x="1042988" y="3429000"/>
            <a:ext cx="7272337" cy="2652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r>
              <a:rPr lang="en-US" altLang="zh-CN" sz="4800"/>
              <a:t>             </a:t>
            </a:r>
            <a:r>
              <a:rPr lang="zh-CN" altLang="en-US" sz="4800" b="1">
                <a:ea typeface="隶书" pitchFamily="49" charset="-122"/>
              </a:rPr>
              <a:t>成绩分布</a:t>
            </a:r>
          </a:p>
          <a:p>
            <a:pPr eaLnBrk="1" hangingPunct="1">
              <a:spcBef>
                <a:spcPct val="50000"/>
              </a:spcBef>
            </a:pPr>
            <a:r>
              <a:rPr lang="zh-CN" altLang="en-US" sz="4000" b="1"/>
              <a:t>光学  </a:t>
            </a:r>
            <a:r>
              <a:rPr lang="en-US" altLang="zh-CN" sz="4000" b="1"/>
              <a:t>40%         </a:t>
            </a:r>
            <a:r>
              <a:rPr lang="zh-CN" altLang="en-US" sz="4000" b="1"/>
              <a:t>原子物理  </a:t>
            </a:r>
            <a:r>
              <a:rPr lang="en-US" altLang="zh-CN" sz="4000" b="1"/>
              <a:t>40%</a:t>
            </a:r>
          </a:p>
          <a:p>
            <a:pPr eaLnBrk="1" hangingPunct="1">
              <a:spcBef>
                <a:spcPct val="50000"/>
              </a:spcBef>
            </a:pPr>
            <a:r>
              <a:rPr lang="zh-CN" altLang="en-US" sz="4000" b="1"/>
              <a:t>平时  </a:t>
            </a:r>
            <a:r>
              <a:rPr lang="en-US" altLang="zh-CN" sz="4000" b="1"/>
              <a:t>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0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01">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101">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allAtOnce"/>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Text Box 4"/>
          <p:cNvSpPr txBox="1">
            <a:spLocks noChangeArrowheads="1"/>
          </p:cNvSpPr>
          <p:nvPr/>
        </p:nvSpPr>
        <p:spPr bwMode="auto">
          <a:xfrm>
            <a:off x="900113" y="476250"/>
            <a:ext cx="7777162" cy="152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lnSpc>
                <a:spcPct val="130000"/>
              </a:lnSpc>
              <a:spcBef>
                <a:spcPct val="50000"/>
              </a:spcBef>
            </a:pPr>
            <a:r>
              <a:rPr lang="zh-CN" altLang="en-US" b="1"/>
              <a:t>泊松和阿喇果分别从理论和实验方面证实了圆屏衍射。</a:t>
            </a:r>
          </a:p>
        </p:txBody>
      </p:sp>
      <p:pic>
        <p:nvPicPr>
          <p:cNvPr id="54277" name="Picture 5" descr="slide0004_image02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55875" y="2133600"/>
            <a:ext cx="4038600" cy="4103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Text Box 4"/>
          <p:cNvSpPr txBox="1">
            <a:spLocks noChangeArrowheads="1"/>
          </p:cNvSpPr>
          <p:nvPr/>
        </p:nvSpPr>
        <p:spPr bwMode="auto">
          <a:xfrm>
            <a:off x="971550" y="549275"/>
            <a:ext cx="7416800" cy="152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algn="just" eaLnBrk="1" hangingPunct="1">
              <a:lnSpc>
                <a:spcPct val="130000"/>
              </a:lnSpc>
              <a:spcBef>
                <a:spcPct val="50000"/>
              </a:spcBef>
            </a:pPr>
            <a:r>
              <a:rPr lang="zh-CN" altLang="en-US" b="1"/>
              <a:t>傅科（</a:t>
            </a:r>
            <a:r>
              <a:rPr lang="en-US" altLang="zh-CN" b="1"/>
              <a:t>1850</a:t>
            </a:r>
            <a:r>
              <a:rPr lang="zh-CN" altLang="en-US" b="1"/>
              <a:t>）测定了水中和空气水光速</a:t>
            </a:r>
            <a:r>
              <a:rPr lang="en-US" altLang="zh-CN" b="1"/>
              <a:t>,</a:t>
            </a:r>
            <a:r>
              <a:rPr lang="zh-CN" altLang="en-US" b="1"/>
              <a:t>结果证实了波动说成立</a:t>
            </a:r>
            <a:r>
              <a:rPr lang="en-US" altLang="zh-CN" b="1"/>
              <a:t>.</a:t>
            </a:r>
          </a:p>
        </p:txBody>
      </p:sp>
      <p:sp>
        <p:nvSpPr>
          <p:cNvPr id="55301" name="Text Box 5"/>
          <p:cNvSpPr txBox="1">
            <a:spLocks noChangeArrowheads="1"/>
          </p:cNvSpPr>
          <p:nvPr/>
        </p:nvSpPr>
        <p:spPr bwMode="auto">
          <a:xfrm>
            <a:off x="900113" y="2060575"/>
            <a:ext cx="7775575" cy="806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algn="just" eaLnBrk="1" hangingPunct="1">
              <a:lnSpc>
                <a:spcPct val="130000"/>
              </a:lnSpc>
              <a:spcBef>
                <a:spcPct val="50000"/>
              </a:spcBef>
            </a:pPr>
            <a:r>
              <a:rPr lang="zh-CN" altLang="en-US" b="1"/>
              <a:t>二、为什么说光是电磁波</a:t>
            </a:r>
          </a:p>
        </p:txBody>
      </p:sp>
      <p:sp>
        <p:nvSpPr>
          <p:cNvPr id="55302" name="Rectangle 6"/>
          <p:cNvSpPr>
            <a:spLocks noChangeArrowheads="1"/>
          </p:cNvSpPr>
          <p:nvPr/>
        </p:nvSpPr>
        <p:spPr bwMode="auto">
          <a:xfrm>
            <a:off x="900113" y="2997200"/>
            <a:ext cx="7559675" cy="294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algn="just" eaLnBrk="1" hangingPunct="1">
              <a:lnSpc>
                <a:spcPct val="130000"/>
              </a:lnSpc>
            </a:pPr>
            <a:r>
              <a:rPr lang="en-US" altLang="zh-CN" sz="2000" b="1"/>
              <a:t>●</a:t>
            </a:r>
            <a:r>
              <a:rPr lang="en-US" altLang="zh-CN"/>
              <a:t> </a:t>
            </a:r>
            <a:r>
              <a:rPr lang="en-US" altLang="zh-CN" b="1"/>
              <a:t>19</a:t>
            </a:r>
            <a:r>
              <a:rPr lang="zh-CN" altLang="en-US" b="1"/>
              <a:t>世纪中叶</a:t>
            </a:r>
            <a:r>
              <a:rPr lang="en-US" altLang="zh-CN" b="1"/>
              <a:t>,</a:t>
            </a:r>
            <a:r>
              <a:rPr lang="zh-CN" altLang="en-US" b="1"/>
              <a:t>由麦克斯韦方程可导出真空中电磁波的传播速度等于光速</a:t>
            </a:r>
            <a:r>
              <a:rPr lang="en-US" altLang="zh-CN" b="1"/>
              <a:t>.</a:t>
            </a:r>
          </a:p>
          <a:p>
            <a:pPr algn="just" eaLnBrk="1" hangingPunct="1">
              <a:lnSpc>
                <a:spcPct val="130000"/>
              </a:lnSpc>
            </a:pPr>
            <a:r>
              <a:rPr lang="zh-CN" altLang="en-US" b="1"/>
              <a:t>赫兹在实验上给与证实</a:t>
            </a:r>
            <a:r>
              <a:rPr lang="en-US" altLang="zh-CN" b="1"/>
              <a:t>,</a:t>
            </a:r>
            <a:r>
              <a:rPr lang="zh-CN" altLang="en-US" b="1"/>
              <a:t>并且证明电磁波与光一样</a:t>
            </a:r>
            <a:r>
              <a:rPr lang="en-US" altLang="zh-CN" b="1"/>
              <a:t>,</a:t>
            </a:r>
            <a:r>
              <a:rPr lang="zh-CN" altLang="en-US" b="1"/>
              <a:t>能产生反射、折射、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30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30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5302">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530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611188" y="549275"/>
            <a:ext cx="8229600" cy="4525963"/>
          </a:xfrm>
        </p:spPr>
        <p:txBody>
          <a:bodyPr/>
          <a:lstStyle/>
          <a:p>
            <a:pPr eaLnBrk="1" hangingPunct="1">
              <a:lnSpc>
                <a:spcPct val="130000"/>
              </a:lnSpc>
              <a:spcBef>
                <a:spcPct val="0"/>
              </a:spcBef>
              <a:buFontTx/>
              <a:buNone/>
            </a:pPr>
            <a:r>
              <a:rPr lang="zh-CN" altLang="en-US" b="1" smtClean="0"/>
              <a:t>干</a:t>
            </a:r>
            <a:r>
              <a:rPr lang="zh-CN" altLang="en-US" sz="3600" b="1" smtClean="0"/>
              <a:t>涉、衍射、偏振等现象。</a:t>
            </a:r>
          </a:p>
          <a:p>
            <a:pPr eaLnBrk="1" hangingPunct="1">
              <a:lnSpc>
                <a:spcPct val="130000"/>
              </a:lnSpc>
              <a:buFontTx/>
              <a:buNone/>
            </a:pPr>
            <a:r>
              <a:rPr lang="zh-CN" altLang="en-US" sz="3600" b="1" smtClean="0"/>
              <a:t>电磁波谱</a:t>
            </a:r>
          </a:p>
        </p:txBody>
      </p:sp>
      <p:pic>
        <p:nvPicPr>
          <p:cNvPr id="56325" name="Picture 5" descr="1430000115125712998122073288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1188" y="2284413"/>
            <a:ext cx="7777162" cy="4573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6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Text Box 4"/>
          <p:cNvSpPr txBox="1">
            <a:spLocks noChangeArrowheads="1"/>
          </p:cNvSpPr>
          <p:nvPr/>
        </p:nvSpPr>
        <p:spPr bwMode="auto">
          <a:xfrm>
            <a:off x="900113" y="549275"/>
            <a:ext cx="7345362" cy="2235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algn="just" eaLnBrk="1" hangingPunct="1">
              <a:lnSpc>
                <a:spcPct val="130000"/>
              </a:lnSpc>
              <a:spcBef>
                <a:spcPct val="50000"/>
              </a:spcBef>
            </a:pPr>
            <a:r>
              <a:rPr lang="en-US" altLang="zh-CN" sz="2000" b="1"/>
              <a:t>●</a:t>
            </a:r>
            <a:r>
              <a:rPr lang="zh-CN" altLang="en-US" b="1"/>
              <a:t>洛伦兹（</a:t>
            </a:r>
            <a:r>
              <a:rPr lang="en-US" altLang="zh-CN" b="1"/>
              <a:t>1896</a:t>
            </a:r>
            <a:r>
              <a:rPr lang="zh-CN" altLang="en-US" b="1"/>
              <a:t>）创立电子论，根据电子与电磁波相互作用，解释了光发射、吸收以及色散现象。</a:t>
            </a:r>
          </a:p>
        </p:txBody>
      </p:sp>
      <p:sp>
        <p:nvSpPr>
          <p:cNvPr id="57349" name="Text Box 5"/>
          <p:cNvSpPr txBox="1">
            <a:spLocks noChangeArrowheads="1"/>
          </p:cNvSpPr>
          <p:nvPr/>
        </p:nvSpPr>
        <p:spPr bwMode="auto">
          <a:xfrm>
            <a:off x="827088" y="2781300"/>
            <a:ext cx="7416800" cy="294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algn="just" eaLnBrk="1" hangingPunct="1">
              <a:lnSpc>
                <a:spcPct val="130000"/>
              </a:lnSpc>
              <a:spcBef>
                <a:spcPct val="50000"/>
              </a:spcBef>
            </a:pPr>
            <a:r>
              <a:rPr lang="en-US" altLang="zh-CN" sz="2000" b="1"/>
              <a:t>●</a:t>
            </a:r>
            <a:r>
              <a:rPr lang="zh-CN" altLang="en-US" b="1"/>
              <a:t>迈克耳</a:t>
            </a:r>
            <a:r>
              <a:rPr lang="en-US" altLang="zh-CN" b="1"/>
              <a:t>-</a:t>
            </a:r>
            <a:r>
              <a:rPr lang="zh-CN" altLang="en-US" b="1"/>
              <a:t>莫雷实验（</a:t>
            </a:r>
            <a:r>
              <a:rPr lang="en-US" altLang="zh-CN" b="1"/>
              <a:t>1881</a:t>
            </a:r>
            <a:r>
              <a:rPr lang="zh-CN" altLang="en-US" b="1"/>
              <a:t>）以及狭义相对论否定了“以太”存在。电磁波的传播并不需要任何介质，本身就是一种特殊的物质。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34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34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ext Box 4"/>
          <p:cNvSpPr txBox="1">
            <a:spLocks noChangeArrowheads="1"/>
          </p:cNvSpPr>
          <p:nvPr/>
        </p:nvSpPr>
        <p:spPr bwMode="auto">
          <a:xfrm>
            <a:off x="971550" y="620713"/>
            <a:ext cx="61214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r>
              <a:rPr lang="zh-CN" altLang="en-US" b="1"/>
              <a:t>三、光的波粒二象性</a:t>
            </a:r>
          </a:p>
        </p:txBody>
      </p:sp>
      <p:sp>
        <p:nvSpPr>
          <p:cNvPr id="58373" name="Text Box 5"/>
          <p:cNvSpPr txBox="1">
            <a:spLocks noChangeArrowheads="1"/>
          </p:cNvSpPr>
          <p:nvPr/>
        </p:nvSpPr>
        <p:spPr bwMode="auto">
          <a:xfrm>
            <a:off x="879475" y="1220788"/>
            <a:ext cx="7397750" cy="152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lnSpc>
                <a:spcPct val="130000"/>
              </a:lnSpc>
            </a:pPr>
            <a:r>
              <a:rPr lang="en-US" altLang="en-US" sz="2000" b="1"/>
              <a:t>▲</a:t>
            </a:r>
            <a:r>
              <a:rPr lang="zh-CN" altLang="en-US" b="1"/>
              <a:t>普朗克（</a:t>
            </a:r>
            <a:r>
              <a:rPr lang="en-US" altLang="zh-CN" b="1"/>
              <a:t>1900</a:t>
            </a:r>
            <a:r>
              <a:rPr lang="zh-CN" altLang="en-US" b="1"/>
              <a:t>）提出首先提出物质</a:t>
            </a:r>
          </a:p>
          <a:p>
            <a:pPr eaLnBrk="1" hangingPunct="1">
              <a:lnSpc>
                <a:spcPct val="130000"/>
              </a:lnSpc>
            </a:pPr>
            <a:r>
              <a:rPr lang="zh-CN" altLang="en-US" b="1"/>
              <a:t>与电磁波交换的能量必须为</a:t>
            </a:r>
          </a:p>
        </p:txBody>
      </p:sp>
      <p:graphicFrame>
        <p:nvGraphicFramePr>
          <p:cNvPr id="58374" name="Object 6"/>
          <p:cNvGraphicFramePr>
            <a:graphicFrameLocks noChangeAspect="1"/>
          </p:cNvGraphicFramePr>
          <p:nvPr/>
        </p:nvGraphicFramePr>
        <p:xfrm>
          <a:off x="971550" y="2781300"/>
          <a:ext cx="5688013" cy="628650"/>
        </p:xfrm>
        <a:graphic>
          <a:graphicData uri="http://schemas.openxmlformats.org/presentationml/2006/ole">
            <p:oleObj spid="_x0000_s5142" name="公式" r:id="rId3" imgW="4826000" imgH="533400" progId="">
              <p:embed/>
            </p:oleObj>
          </a:graphicData>
        </a:graphic>
      </p:graphicFrame>
      <p:graphicFrame>
        <p:nvGraphicFramePr>
          <p:cNvPr id="58375" name="Object 7"/>
          <p:cNvGraphicFramePr>
            <a:graphicFrameLocks noChangeAspect="1"/>
          </p:cNvGraphicFramePr>
          <p:nvPr/>
        </p:nvGraphicFramePr>
        <p:xfrm>
          <a:off x="6659563" y="2133600"/>
          <a:ext cx="1079500" cy="557213"/>
        </p:xfrm>
        <a:graphic>
          <a:graphicData uri="http://schemas.openxmlformats.org/presentationml/2006/ole">
            <p:oleObj spid="_x0000_s5143" name="公式" r:id="rId4" imgW="393529" imgH="203112" progId="">
              <p:embed/>
            </p:oleObj>
          </a:graphicData>
        </a:graphic>
      </p:graphicFrame>
      <p:sp>
        <p:nvSpPr>
          <p:cNvPr id="5126" name="Text Box 8"/>
          <p:cNvSpPr txBox="1">
            <a:spLocks noChangeArrowheads="1"/>
          </p:cNvSpPr>
          <p:nvPr/>
        </p:nvSpPr>
        <p:spPr bwMode="auto">
          <a:xfrm>
            <a:off x="6551613" y="2781300"/>
            <a:ext cx="2592387"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endParaRPr lang="zh-CN" altLang="zh-CN"/>
          </a:p>
        </p:txBody>
      </p:sp>
      <p:sp>
        <p:nvSpPr>
          <p:cNvPr id="58377" name="Text Box 9"/>
          <p:cNvSpPr txBox="1">
            <a:spLocks noChangeArrowheads="1"/>
          </p:cNvSpPr>
          <p:nvPr/>
        </p:nvSpPr>
        <p:spPr bwMode="auto">
          <a:xfrm>
            <a:off x="6588125" y="2781300"/>
            <a:ext cx="17272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r>
              <a:rPr lang="zh-CN" altLang="en-US" b="1"/>
              <a:t>成功了</a:t>
            </a:r>
          </a:p>
        </p:txBody>
      </p:sp>
      <p:sp>
        <p:nvSpPr>
          <p:cNvPr id="58378" name="Text Box 10"/>
          <p:cNvSpPr txBox="1">
            <a:spLocks noChangeArrowheads="1"/>
          </p:cNvSpPr>
          <p:nvPr/>
        </p:nvSpPr>
        <p:spPr bwMode="auto">
          <a:xfrm>
            <a:off x="971550" y="3500438"/>
            <a:ext cx="61214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r>
              <a:rPr lang="zh-CN" altLang="en-US" b="1"/>
              <a:t>黑体辐射实验规律。</a:t>
            </a:r>
          </a:p>
        </p:txBody>
      </p:sp>
      <p:sp>
        <p:nvSpPr>
          <p:cNvPr id="58379" name="Text Box 11"/>
          <p:cNvSpPr txBox="1">
            <a:spLocks noChangeArrowheads="1"/>
          </p:cNvSpPr>
          <p:nvPr/>
        </p:nvSpPr>
        <p:spPr bwMode="auto">
          <a:xfrm>
            <a:off x="971550" y="4149725"/>
            <a:ext cx="7200900" cy="2235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algn="just" eaLnBrk="1" hangingPunct="1">
              <a:lnSpc>
                <a:spcPct val="130000"/>
              </a:lnSpc>
              <a:spcBef>
                <a:spcPct val="50000"/>
              </a:spcBef>
            </a:pPr>
            <a:r>
              <a:rPr lang="en-US" altLang="en-US" sz="2000" b="1"/>
              <a:t>▲</a:t>
            </a:r>
            <a:r>
              <a:rPr lang="zh-CN" altLang="en-US" b="1"/>
              <a:t>爱因斯坦</a:t>
            </a:r>
            <a:r>
              <a:rPr lang="en-US" altLang="zh-CN" b="1"/>
              <a:t>(1905)</a:t>
            </a:r>
            <a:r>
              <a:rPr lang="zh-CN" altLang="en-US" b="1"/>
              <a:t>提出光量子</a:t>
            </a:r>
            <a:r>
              <a:rPr lang="en-US" altLang="zh-CN" b="1"/>
              <a:t>,</a:t>
            </a:r>
            <a:r>
              <a:rPr lang="zh-CN" altLang="en-US" b="1"/>
              <a:t>成功解释了光电效应</a:t>
            </a:r>
            <a:r>
              <a:rPr lang="en-US" altLang="zh-CN" b="1"/>
              <a:t>.</a:t>
            </a:r>
            <a:r>
              <a:rPr lang="zh-CN" altLang="en-US" b="1"/>
              <a:t>光的波粒二象性由此产生。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37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373">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837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837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8377">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8378">
                                            <p:txEl>
                                              <p:pRg st="0" end="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837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Text Box 4"/>
          <p:cNvSpPr txBox="1">
            <a:spLocks noChangeArrowheads="1"/>
          </p:cNvSpPr>
          <p:nvPr/>
        </p:nvSpPr>
        <p:spPr bwMode="auto">
          <a:xfrm>
            <a:off x="971550" y="549275"/>
            <a:ext cx="7272338" cy="179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algn="just" eaLnBrk="1" hangingPunct="1">
              <a:lnSpc>
                <a:spcPct val="130000"/>
              </a:lnSpc>
              <a:spcBef>
                <a:spcPct val="50000"/>
              </a:spcBef>
            </a:pPr>
            <a:r>
              <a:rPr lang="en-US" altLang="en-US" sz="2000" b="1"/>
              <a:t>▲</a:t>
            </a:r>
            <a:r>
              <a:rPr lang="zh-CN" altLang="en-US" b="1"/>
              <a:t>玻尔</a:t>
            </a:r>
            <a:r>
              <a:rPr lang="en-US" altLang="zh-CN" b="1"/>
              <a:t>(1924)</a:t>
            </a:r>
            <a:r>
              <a:rPr lang="zh-CN" altLang="en-US" b="1"/>
              <a:t>提出氢原子中电子的轨</a:t>
            </a:r>
          </a:p>
          <a:p>
            <a:pPr algn="just" eaLnBrk="1" hangingPunct="1">
              <a:lnSpc>
                <a:spcPct val="130000"/>
              </a:lnSpc>
              <a:spcBef>
                <a:spcPct val="50000"/>
              </a:spcBef>
            </a:pPr>
            <a:endParaRPr lang="en-US" altLang="zh-CN" b="1"/>
          </a:p>
        </p:txBody>
      </p:sp>
      <p:sp>
        <p:nvSpPr>
          <p:cNvPr id="59399" name="Rectangle 7"/>
          <p:cNvSpPr>
            <a:spLocks noChangeArrowheads="1"/>
          </p:cNvSpPr>
          <p:nvPr/>
        </p:nvSpPr>
        <p:spPr bwMode="auto">
          <a:xfrm>
            <a:off x="1042988" y="1989138"/>
            <a:ext cx="7200900" cy="152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lnSpc>
                <a:spcPct val="130000"/>
              </a:lnSpc>
            </a:pPr>
            <a:r>
              <a:rPr lang="zh-CN" altLang="en-US" b="1"/>
              <a:t>徳布罗意（</a:t>
            </a:r>
            <a:r>
              <a:rPr lang="en-US" altLang="zh-CN" b="1"/>
              <a:t>1924</a:t>
            </a:r>
            <a:r>
              <a:rPr lang="zh-CN" altLang="en-US" b="1"/>
              <a:t>）首次提出基本粒</a:t>
            </a:r>
          </a:p>
          <a:p>
            <a:pPr eaLnBrk="1" hangingPunct="1">
              <a:lnSpc>
                <a:spcPct val="130000"/>
              </a:lnSpc>
            </a:pPr>
            <a:endParaRPr lang="en-US" altLang="zh-CN" b="1"/>
          </a:p>
        </p:txBody>
      </p:sp>
      <p:sp>
        <p:nvSpPr>
          <p:cNvPr id="59400" name="Rectangle 8"/>
          <p:cNvSpPr>
            <a:spLocks noChangeArrowheads="1"/>
          </p:cNvSpPr>
          <p:nvPr/>
        </p:nvSpPr>
        <p:spPr bwMode="auto">
          <a:xfrm>
            <a:off x="1042988" y="1412875"/>
            <a:ext cx="68389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zh-CN" altLang="en-US" b="1"/>
              <a:t>道量子化</a:t>
            </a:r>
            <a:r>
              <a:rPr lang="en-US" altLang="zh-CN" b="1"/>
              <a:t>,</a:t>
            </a:r>
            <a:r>
              <a:rPr lang="zh-CN" altLang="en-US" b="1"/>
              <a:t>成功解释了氢原子光谱</a:t>
            </a:r>
            <a:r>
              <a:rPr lang="en-US" altLang="zh-CN" b="1"/>
              <a:t>.</a:t>
            </a:r>
          </a:p>
        </p:txBody>
      </p:sp>
      <p:sp>
        <p:nvSpPr>
          <p:cNvPr id="59401" name="Rectangle 9"/>
          <p:cNvSpPr>
            <a:spLocks noChangeArrowheads="1"/>
          </p:cNvSpPr>
          <p:nvPr/>
        </p:nvSpPr>
        <p:spPr bwMode="auto">
          <a:xfrm>
            <a:off x="1042988" y="3573463"/>
            <a:ext cx="59245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zh-CN" altLang="en-US" b="1"/>
              <a:t>实验验证</a:t>
            </a:r>
            <a:r>
              <a:rPr lang="en-US" altLang="zh-CN" b="1"/>
              <a:t>.</a:t>
            </a:r>
            <a:r>
              <a:rPr lang="zh-CN" altLang="en-US" b="1"/>
              <a:t>量子力学由此产生</a:t>
            </a:r>
            <a:r>
              <a:rPr lang="en-US" altLang="zh-CN" b="1"/>
              <a:t>.</a:t>
            </a:r>
          </a:p>
        </p:txBody>
      </p:sp>
      <p:sp>
        <p:nvSpPr>
          <p:cNvPr id="59402" name="Rectangle 10"/>
          <p:cNvSpPr>
            <a:spLocks noChangeArrowheads="1"/>
          </p:cNvSpPr>
          <p:nvPr/>
        </p:nvSpPr>
        <p:spPr bwMode="auto">
          <a:xfrm>
            <a:off x="1042988" y="2852738"/>
            <a:ext cx="71945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zh-CN" altLang="en-US" b="1"/>
              <a:t>子也具有波动</a:t>
            </a:r>
            <a:r>
              <a:rPr lang="en-US" altLang="zh-CN" b="1"/>
              <a:t>-</a:t>
            </a:r>
            <a:r>
              <a:rPr lang="zh-CN" altLang="en-US" b="1"/>
              <a:t>粒子双重性，并得到</a:t>
            </a:r>
          </a:p>
        </p:txBody>
      </p:sp>
      <p:sp>
        <p:nvSpPr>
          <p:cNvPr id="59403" name="Text Box 11"/>
          <p:cNvSpPr txBox="1">
            <a:spLocks noChangeArrowheads="1"/>
          </p:cNvSpPr>
          <p:nvPr/>
        </p:nvSpPr>
        <p:spPr bwMode="auto">
          <a:xfrm>
            <a:off x="1042988" y="4292600"/>
            <a:ext cx="4392612"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r>
              <a:rPr lang="en-US" altLang="zh-CN" b="1"/>
              <a:t>1-2 </a:t>
            </a:r>
            <a:r>
              <a:rPr lang="zh-CN" altLang="en-US" b="1"/>
              <a:t>光学现象的分类</a:t>
            </a:r>
          </a:p>
        </p:txBody>
      </p:sp>
      <p:graphicFrame>
        <p:nvGraphicFramePr>
          <p:cNvPr id="59404" name="Object 12"/>
          <p:cNvGraphicFramePr>
            <a:graphicFrameLocks noChangeAspect="1"/>
          </p:cNvGraphicFramePr>
          <p:nvPr/>
        </p:nvGraphicFramePr>
        <p:xfrm>
          <a:off x="1116013" y="5013325"/>
          <a:ext cx="2878137" cy="601663"/>
        </p:xfrm>
        <a:graphic>
          <a:graphicData uri="http://schemas.openxmlformats.org/presentationml/2006/ole">
            <p:oleObj spid="_x0000_s6162" name="公式" r:id="rId3" imgW="1091726" imgH="228501" progId="">
              <p:embed/>
            </p:oleObj>
          </a:graphicData>
        </a:graphic>
      </p:graphicFrame>
      <p:sp>
        <p:nvSpPr>
          <p:cNvPr id="59405" name="Text Box 13"/>
          <p:cNvSpPr txBox="1">
            <a:spLocks noChangeArrowheads="1"/>
          </p:cNvSpPr>
          <p:nvPr/>
        </p:nvSpPr>
        <p:spPr bwMode="auto">
          <a:xfrm>
            <a:off x="3779838" y="4941888"/>
            <a:ext cx="496887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r>
              <a:rPr lang="zh-CN" altLang="en-US" b="1"/>
              <a:t>几何光学</a:t>
            </a:r>
            <a:r>
              <a:rPr lang="en-US" altLang="zh-CN" b="1"/>
              <a:t>, </a:t>
            </a:r>
            <a:r>
              <a:rPr lang="zh-CN" altLang="en-US" b="1"/>
              <a:t>理论基础是</a:t>
            </a:r>
          </a:p>
        </p:txBody>
      </p:sp>
      <p:sp>
        <p:nvSpPr>
          <p:cNvPr id="59406" name="Rectangle 14"/>
          <p:cNvSpPr>
            <a:spLocks noChangeArrowheads="1"/>
          </p:cNvSpPr>
          <p:nvPr/>
        </p:nvSpPr>
        <p:spPr bwMode="auto">
          <a:xfrm>
            <a:off x="1042988" y="5688013"/>
            <a:ext cx="21399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zh-CN" altLang="en-US" b="1"/>
              <a:t>费马原理</a:t>
            </a:r>
            <a:r>
              <a:rPr lang="en-US" altLang="zh-CN"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4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40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40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9403">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940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9405">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9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9" grpId="0"/>
      <p:bldP spid="59400" grpId="0"/>
      <p:bldP spid="59401" grpId="0"/>
      <p:bldP spid="59402" grpId="0"/>
      <p:bldP spid="5940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30" name="Object 14"/>
          <p:cNvGraphicFramePr>
            <a:graphicFrameLocks noChangeAspect="1"/>
          </p:cNvGraphicFramePr>
          <p:nvPr/>
        </p:nvGraphicFramePr>
        <p:xfrm>
          <a:off x="971550" y="260350"/>
          <a:ext cx="6337300" cy="1512888"/>
        </p:xfrm>
        <a:graphic>
          <a:graphicData uri="http://schemas.openxmlformats.org/presentationml/2006/ole">
            <p:oleObj spid="_x0000_s7199" name="公式" r:id="rId3" imgW="5041900" imgH="1346200" progId="">
              <p:embed/>
            </p:oleObj>
          </a:graphicData>
        </a:graphic>
      </p:graphicFrame>
      <p:graphicFrame>
        <p:nvGraphicFramePr>
          <p:cNvPr id="60431" name="Object 15"/>
          <p:cNvGraphicFramePr>
            <a:graphicFrameLocks noChangeAspect="1"/>
          </p:cNvGraphicFramePr>
          <p:nvPr/>
        </p:nvGraphicFramePr>
        <p:xfrm>
          <a:off x="971550" y="1700213"/>
          <a:ext cx="7248525" cy="1079500"/>
        </p:xfrm>
        <a:graphic>
          <a:graphicData uri="http://schemas.openxmlformats.org/presentationml/2006/ole">
            <p:oleObj spid="_x0000_s7200" name="公式" r:id="rId4" imgW="5765800" imgH="1028700" progId="">
              <p:embed/>
            </p:oleObj>
          </a:graphicData>
        </a:graphic>
      </p:graphicFrame>
      <p:graphicFrame>
        <p:nvGraphicFramePr>
          <p:cNvPr id="60432" name="Object 16"/>
          <p:cNvGraphicFramePr>
            <a:graphicFrameLocks noChangeAspect="1"/>
          </p:cNvGraphicFramePr>
          <p:nvPr/>
        </p:nvGraphicFramePr>
        <p:xfrm>
          <a:off x="900113" y="2924175"/>
          <a:ext cx="2876550" cy="601663"/>
        </p:xfrm>
        <a:graphic>
          <a:graphicData uri="http://schemas.openxmlformats.org/presentationml/2006/ole">
            <p:oleObj spid="_x0000_s7201" name="公式" r:id="rId5" imgW="1091726" imgH="228501" progId="">
              <p:embed/>
            </p:oleObj>
          </a:graphicData>
        </a:graphic>
      </p:graphicFrame>
      <p:sp>
        <p:nvSpPr>
          <p:cNvPr id="60433" name="Text Box 17"/>
          <p:cNvSpPr txBox="1">
            <a:spLocks noChangeArrowheads="1"/>
          </p:cNvSpPr>
          <p:nvPr/>
        </p:nvSpPr>
        <p:spPr bwMode="auto">
          <a:xfrm>
            <a:off x="3635375" y="2852738"/>
            <a:ext cx="4824413"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r>
              <a:rPr lang="zh-CN" altLang="en-US" b="1">
                <a:solidFill>
                  <a:srgbClr val="FF3300"/>
                </a:solidFill>
              </a:rPr>
              <a:t>若不计光的电磁性质，</a:t>
            </a:r>
          </a:p>
        </p:txBody>
      </p:sp>
      <p:sp>
        <p:nvSpPr>
          <p:cNvPr id="60434" name="Text Box 18"/>
          <p:cNvSpPr txBox="1">
            <a:spLocks noChangeArrowheads="1"/>
          </p:cNvSpPr>
          <p:nvPr/>
        </p:nvSpPr>
        <p:spPr bwMode="auto">
          <a:xfrm>
            <a:off x="827088" y="3429000"/>
            <a:ext cx="7559675" cy="2235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lnSpc>
                <a:spcPct val="130000"/>
              </a:lnSpc>
              <a:spcBef>
                <a:spcPct val="50000"/>
              </a:spcBef>
            </a:pPr>
            <a:r>
              <a:rPr lang="zh-CN" altLang="en-US" b="1">
                <a:solidFill>
                  <a:srgbClr val="FF3300"/>
                </a:solidFill>
              </a:rPr>
              <a:t>光波与机械波性质相同</a:t>
            </a:r>
            <a:r>
              <a:rPr lang="en-US" altLang="zh-CN" b="1"/>
              <a:t>.</a:t>
            </a:r>
            <a:r>
              <a:rPr lang="zh-CN" altLang="en-US" b="1"/>
              <a:t>若需考虑光的电磁性质</a:t>
            </a:r>
            <a:r>
              <a:rPr lang="en-US" altLang="zh-CN" b="1"/>
              <a:t>,</a:t>
            </a:r>
            <a:r>
              <a:rPr lang="zh-CN" altLang="en-US" b="1"/>
              <a:t>光波按电磁波处理</a:t>
            </a:r>
            <a:r>
              <a:rPr lang="en-US" altLang="zh-CN" b="1"/>
              <a:t>,</a:t>
            </a:r>
            <a:r>
              <a:rPr lang="zh-CN" altLang="en-US" b="1"/>
              <a:t>遵从麦克斯韦方程</a:t>
            </a:r>
            <a:r>
              <a:rPr lang="en-US" altLang="zh-CN" b="1"/>
              <a:t>.</a:t>
            </a:r>
          </a:p>
        </p:txBody>
      </p:sp>
      <p:graphicFrame>
        <p:nvGraphicFramePr>
          <p:cNvPr id="60435" name="Object 19"/>
          <p:cNvGraphicFramePr>
            <a:graphicFrameLocks noChangeAspect="1"/>
          </p:cNvGraphicFramePr>
          <p:nvPr/>
        </p:nvGraphicFramePr>
        <p:xfrm>
          <a:off x="900113" y="5805488"/>
          <a:ext cx="1604962" cy="601662"/>
        </p:xfrm>
        <a:graphic>
          <a:graphicData uri="http://schemas.openxmlformats.org/presentationml/2006/ole">
            <p:oleObj spid="_x0000_s7202" name="公式" r:id="rId6" imgW="609600" imgH="228600" progId="">
              <p:embed/>
            </p:oleObj>
          </a:graphicData>
        </a:graphic>
      </p:graphicFrame>
      <p:sp>
        <p:nvSpPr>
          <p:cNvPr id="60436" name="Text Box 20"/>
          <p:cNvSpPr txBox="1">
            <a:spLocks noChangeArrowheads="1"/>
          </p:cNvSpPr>
          <p:nvPr/>
        </p:nvSpPr>
        <p:spPr bwMode="auto">
          <a:xfrm>
            <a:off x="2555875" y="5734050"/>
            <a:ext cx="2303463"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r>
              <a:rPr lang="zh-CN" altLang="en-US" b="1"/>
              <a:t>量子光学</a:t>
            </a:r>
            <a:r>
              <a:rPr lang="en-US" altLang="zh-CN"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4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043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3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0434">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0434">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043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0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3" grpId="0"/>
      <p:bldP spid="6043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ctrTitle"/>
          </p:nvPr>
        </p:nvSpPr>
        <p:spPr>
          <a:xfrm>
            <a:off x="611188" y="0"/>
            <a:ext cx="7772400" cy="1470025"/>
          </a:xfrm>
        </p:spPr>
        <p:txBody>
          <a:bodyPr/>
          <a:lstStyle/>
          <a:p>
            <a:pPr eaLnBrk="1" hangingPunct="1"/>
            <a:r>
              <a:rPr lang="en-US" altLang="zh-CN" sz="3600" b="1" smtClean="0"/>
              <a:t>1-3  </a:t>
            </a:r>
            <a:r>
              <a:rPr lang="zh-CN" altLang="en-US" sz="3600" b="1" smtClean="0"/>
              <a:t>几何光学的基本定律</a:t>
            </a:r>
          </a:p>
        </p:txBody>
      </p:sp>
      <p:sp>
        <p:nvSpPr>
          <p:cNvPr id="79875" name="Rectangle 3"/>
          <p:cNvSpPr>
            <a:spLocks noGrp="1" noChangeArrowheads="1"/>
          </p:cNvSpPr>
          <p:nvPr>
            <p:ph type="subTitle" idx="1"/>
          </p:nvPr>
        </p:nvSpPr>
        <p:spPr>
          <a:xfrm>
            <a:off x="971550" y="1196975"/>
            <a:ext cx="7272338" cy="1752600"/>
          </a:xfrm>
        </p:spPr>
        <p:txBody>
          <a:bodyPr/>
          <a:lstStyle/>
          <a:p>
            <a:pPr algn="l" eaLnBrk="1" hangingPunct="1">
              <a:lnSpc>
                <a:spcPct val="130000"/>
              </a:lnSpc>
            </a:pPr>
            <a:r>
              <a:rPr lang="zh-CN" altLang="en-US" sz="3600" b="1" smtClean="0"/>
              <a:t>一、几何光学的三个基本定律</a:t>
            </a:r>
          </a:p>
          <a:p>
            <a:pPr algn="l" eaLnBrk="1" hangingPunct="1">
              <a:lnSpc>
                <a:spcPct val="130000"/>
              </a:lnSpc>
            </a:pPr>
            <a:r>
              <a:rPr lang="zh-CN" altLang="en-US" sz="3600" b="1" smtClean="0"/>
              <a:t>光线：表示光的传播方向的几何线</a:t>
            </a:r>
            <a:r>
              <a:rPr lang="en-US" altLang="zh-CN" sz="3600" b="1" smtClean="0"/>
              <a:t>.</a:t>
            </a:r>
          </a:p>
          <a:p>
            <a:pPr algn="l" eaLnBrk="1" hangingPunct="1">
              <a:lnSpc>
                <a:spcPct val="130000"/>
              </a:lnSpc>
            </a:pPr>
            <a:r>
              <a:rPr lang="en-US" altLang="zh-CN" sz="3600" b="1" smtClean="0"/>
              <a:t>1.</a:t>
            </a:r>
            <a:r>
              <a:rPr lang="zh-CN" altLang="en-US" sz="3600" b="1" smtClean="0"/>
              <a:t>光的直线传播定律</a:t>
            </a:r>
          </a:p>
          <a:p>
            <a:pPr algn="l" eaLnBrk="1" hangingPunct="1">
              <a:lnSpc>
                <a:spcPct val="130000"/>
              </a:lnSpc>
            </a:pPr>
            <a:r>
              <a:rPr lang="zh-CN" altLang="en-US" sz="3600" b="1" smtClean="0"/>
              <a:t>在真空或均匀介质中</a:t>
            </a:r>
            <a:r>
              <a:rPr lang="en-US" altLang="zh-CN" sz="3600" b="1" smtClean="0"/>
              <a:t>,</a:t>
            </a:r>
            <a:r>
              <a:rPr lang="zh-CN" altLang="en-US" sz="3600" b="1" smtClean="0"/>
              <a:t>光沿直线传播</a:t>
            </a:r>
            <a:r>
              <a:rPr lang="en-US" altLang="zh-CN" sz="3600" b="1" smtClean="0"/>
              <a:t>,</a:t>
            </a:r>
            <a:r>
              <a:rPr lang="zh-CN" altLang="en-US" sz="3600" b="1" smtClean="0"/>
              <a:t>即光线为一直线</a:t>
            </a:r>
            <a:r>
              <a:rPr lang="en-US" altLang="zh-CN" sz="3600" b="1" smtClean="0"/>
              <a:t>.</a:t>
            </a:r>
          </a:p>
          <a:p>
            <a:pPr algn="l" eaLnBrk="1" hangingPunct="1">
              <a:lnSpc>
                <a:spcPct val="130000"/>
              </a:lnSpc>
            </a:pPr>
            <a:r>
              <a:rPr lang="en-US" altLang="zh-CN" sz="3600" b="1" smtClean="0"/>
              <a:t>2.</a:t>
            </a:r>
            <a:r>
              <a:rPr lang="zh-CN" altLang="en-US" sz="3600" b="1" smtClean="0"/>
              <a:t>光的独立传播</a:t>
            </a:r>
          </a:p>
          <a:p>
            <a:pPr algn="l" eaLnBrk="1" hangingPunct="1">
              <a:lnSpc>
                <a:spcPct val="130000"/>
              </a:lnSpc>
            </a:pPr>
            <a:endParaRPr lang="en-US" altLang="zh-CN" sz="3600" b="1" smtClean="0"/>
          </a:p>
        </p:txBody>
      </p:sp>
      <p:pic>
        <p:nvPicPr>
          <p:cNvPr id="79877" name="Picture 5" descr="u=2303560147,3545587008&amp;fm=23&amp;gp=0"/>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19700" y="4652963"/>
            <a:ext cx="2808288" cy="186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9875">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9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900113" y="404813"/>
            <a:ext cx="7488237" cy="2235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lnSpc>
                <a:spcPct val="130000"/>
              </a:lnSpc>
              <a:spcBef>
                <a:spcPct val="50000"/>
              </a:spcBef>
            </a:pPr>
            <a:r>
              <a:rPr lang="zh-CN" altLang="en-US" b="1"/>
              <a:t>自不同方向或由不同物体发出的光线相交</a:t>
            </a:r>
            <a:r>
              <a:rPr lang="en-US" altLang="zh-CN" b="1"/>
              <a:t>,</a:t>
            </a:r>
            <a:r>
              <a:rPr lang="zh-CN" altLang="en-US" b="1"/>
              <a:t>对每一光线的独立传播不发生影响</a:t>
            </a:r>
            <a:r>
              <a:rPr lang="en-US" altLang="zh-CN" b="1"/>
              <a:t>.</a:t>
            </a:r>
          </a:p>
        </p:txBody>
      </p:sp>
      <p:sp>
        <p:nvSpPr>
          <p:cNvPr id="80899" name="Rectangle 3"/>
          <p:cNvSpPr>
            <a:spLocks noChangeArrowheads="1"/>
          </p:cNvSpPr>
          <p:nvPr/>
        </p:nvSpPr>
        <p:spPr bwMode="auto">
          <a:xfrm>
            <a:off x="971550" y="2708275"/>
            <a:ext cx="5616575" cy="3663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lnSpc>
                <a:spcPct val="130000"/>
              </a:lnSpc>
            </a:pPr>
            <a:r>
              <a:rPr lang="en-US" altLang="zh-CN" b="1"/>
              <a:t>3 .</a:t>
            </a:r>
            <a:r>
              <a:rPr lang="zh-CN" altLang="en-US" b="1"/>
              <a:t>光的反射和折射定律</a:t>
            </a:r>
          </a:p>
          <a:p>
            <a:pPr eaLnBrk="1" hangingPunct="1">
              <a:lnSpc>
                <a:spcPct val="130000"/>
              </a:lnSpc>
            </a:pPr>
            <a:r>
              <a:rPr lang="zh-CN" altLang="en-US" b="1"/>
              <a:t>条件：光线由一种各向</a:t>
            </a:r>
          </a:p>
          <a:p>
            <a:pPr eaLnBrk="1" hangingPunct="1">
              <a:lnSpc>
                <a:spcPct val="130000"/>
              </a:lnSpc>
            </a:pPr>
            <a:r>
              <a:rPr lang="zh-CN" altLang="en-US" b="1"/>
              <a:t>同性、均匀介质进入另</a:t>
            </a:r>
          </a:p>
          <a:p>
            <a:pPr eaLnBrk="1" hangingPunct="1">
              <a:lnSpc>
                <a:spcPct val="130000"/>
              </a:lnSpc>
            </a:pPr>
            <a:r>
              <a:rPr lang="zh-CN" altLang="en-US" b="1"/>
              <a:t>一种各向同性、均匀介</a:t>
            </a:r>
          </a:p>
          <a:p>
            <a:pPr eaLnBrk="1" hangingPunct="1">
              <a:lnSpc>
                <a:spcPct val="130000"/>
              </a:lnSpc>
            </a:pPr>
            <a:r>
              <a:rPr lang="zh-CN" altLang="en-US" b="1"/>
              <a:t>质</a:t>
            </a:r>
            <a:r>
              <a:rPr lang="en-US" altLang="zh-CN" b="1"/>
              <a:t>.</a:t>
            </a:r>
          </a:p>
        </p:txBody>
      </p:sp>
      <p:pic>
        <p:nvPicPr>
          <p:cNvPr id="80900"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08625" y="2565400"/>
            <a:ext cx="3635375" cy="355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89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0899">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809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900113" y="620713"/>
            <a:ext cx="7343775" cy="4378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lnSpc>
                <a:spcPct val="130000"/>
              </a:lnSpc>
            </a:pPr>
            <a:r>
              <a:rPr lang="zh-CN" altLang="en-US" b="1"/>
              <a:t>反射定律</a:t>
            </a:r>
          </a:p>
          <a:p>
            <a:pPr eaLnBrk="1" hangingPunct="1">
              <a:lnSpc>
                <a:spcPct val="130000"/>
              </a:lnSpc>
            </a:pPr>
            <a:r>
              <a:rPr lang="zh-CN" altLang="en-US" b="1"/>
              <a:t>入射光线</a:t>
            </a:r>
            <a:r>
              <a:rPr lang="en-US" altLang="zh-CN" b="1"/>
              <a:t>AB</a:t>
            </a:r>
            <a:r>
              <a:rPr lang="zh-CN" altLang="en-US" b="1"/>
              <a:t>、过</a:t>
            </a:r>
            <a:r>
              <a:rPr lang="en-US" altLang="zh-CN" b="1"/>
              <a:t>B</a:t>
            </a:r>
            <a:r>
              <a:rPr lang="zh-CN" altLang="en-US" b="1"/>
              <a:t>点所引的分界面法线</a:t>
            </a:r>
            <a:r>
              <a:rPr lang="en-US" altLang="zh-CN" b="1"/>
              <a:t>NB</a:t>
            </a:r>
            <a:r>
              <a:rPr lang="zh-CN" altLang="en-US" b="1"/>
              <a:t>和反射光线</a:t>
            </a:r>
            <a:r>
              <a:rPr lang="en-US" altLang="zh-CN" b="1"/>
              <a:t>BC,</a:t>
            </a:r>
            <a:r>
              <a:rPr lang="zh-CN" altLang="en-US" b="1"/>
              <a:t>三者在同一平面内</a:t>
            </a:r>
            <a:r>
              <a:rPr lang="en-US" altLang="zh-CN" b="1"/>
              <a:t>(</a:t>
            </a:r>
            <a:r>
              <a:rPr lang="zh-CN" altLang="en-US" b="1"/>
              <a:t>入射面</a:t>
            </a:r>
            <a:r>
              <a:rPr lang="en-US" altLang="zh-CN" b="1"/>
              <a:t>),</a:t>
            </a:r>
            <a:r>
              <a:rPr lang="zh-CN" altLang="en-US" b="1"/>
              <a:t>并且反射光线与法线间的夹角</a:t>
            </a:r>
            <a:r>
              <a:rPr lang="en-US" altLang="zh-CN" b="1"/>
              <a:t>r(</a:t>
            </a:r>
            <a:r>
              <a:rPr lang="zh-CN" altLang="en-US" b="1"/>
              <a:t>反射角</a:t>
            </a:r>
            <a:r>
              <a:rPr lang="en-US" altLang="zh-CN" b="1"/>
              <a:t>)</a:t>
            </a:r>
            <a:r>
              <a:rPr lang="zh-CN" altLang="en-US" b="1"/>
              <a:t>等于入射光线与法线间的夹角</a:t>
            </a:r>
            <a:r>
              <a:rPr lang="en-US" altLang="zh-CN" b="1"/>
              <a:t>i(</a:t>
            </a:r>
            <a:r>
              <a:rPr lang="zh-CN" altLang="en-US" b="1"/>
              <a:t>入射角</a:t>
            </a:r>
            <a:r>
              <a:rPr lang="en-US" altLang="zh-CN" b="1"/>
              <a:t>).</a:t>
            </a:r>
          </a:p>
        </p:txBody>
      </p:sp>
      <p:sp>
        <p:nvSpPr>
          <p:cNvPr id="81923" name="Rectangle 3"/>
          <p:cNvSpPr>
            <a:spLocks noChangeArrowheads="1"/>
          </p:cNvSpPr>
          <p:nvPr/>
        </p:nvSpPr>
        <p:spPr bwMode="auto">
          <a:xfrm>
            <a:off x="971550" y="5040313"/>
            <a:ext cx="5634038"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zh-CN" altLang="en-US" b="1"/>
              <a:t>折射定律</a:t>
            </a:r>
            <a:r>
              <a:rPr lang="en-US" altLang="zh-CN" b="1"/>
              <a:t>(</a:t>
            </a:r>
            <a:r>
              <a:rPr lang="zh-CN" altLang="en-US" b="1"/>
              <a:t>斯涅耳定律</a:t>
            </a:r>
            <a:r>
              <a:rPr lang="en-US" altLang="zh-CN" b="1"/>
              <a:t>1621)</a:t>
            </a:r>
          </a:p>
        </p:txBody>
      </p:sp>
      <p:sp>
        <p:nvSpPr>
          <p:cNvPr id="81924" name="Rectangle 4"/>
          <p:cNvSpPr>
            <a:spLocks noChangeArrowheads="1"/>
          </p:cNvSpPr>
          <p:nvPr/>
        </p:nvSpPr>
        <p:spPr bwMode="auto">
          <a:xfrm>
            <a:off x="971550" y="5734050"/>
            <a:ext cx="76327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zh-CN" altLang="en-US" b="1"/>
              <a:t>入射光线</a:t>
            </a:r>
            <a:r>
              <a:rPr lang="en-US" altLang="zh-CN" b="1"/>
              <a:t>AB</a:t>
            </a:r>
            <a:r>
              <a:rPr lang="zh-CN" altLang="en-US" b="1"/>
              <a:t>、过</a:t>
            </a:r>
            <a:r>
              <a:rPr lang="en-US" altLang="zh-CN" b="1"/>
              <a:t>B</a:t>
            </a:r>
            <a:r>
              <a:rPr lang="zh-CN" altLang="en-US" b="1"/>
              <a:t>点所引的分界面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2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1922">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1923">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19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1187450" y="476250"/>
            <a:ext cx="7632700" cy="4525963"/>
          </a:xfrm>
        </p:spPr>
        <p:txBody>
          <a:bodyPr/>
          <a:lstStyle/>
          <a:p>
            <a:pPr eaLnBrk="1" hangingPunct="1">
              <a:lnSpc>
                <a:spcPct val="150000"/>
              </a:lnSpc>
              <a:buFontTx/>
              <a:buNone/>
            </a:pPr>
            <a:r>
              <a:rPr lang="zh-CN" altLang="en-US" sz="5400" b="1" dirty="0" smtClean="0">
                <a:ea typeface="隶书" pitchFamily="49" charset="-122"/>
              </a:rPr>
              <a:t>课件网址</a:t>
            </a:r>
            <a:r>
              <a:rPr lang="zh-CN" altLang="en-US" sz="6000" b="1" dirty="0" smtClean="0"/>
              <a:t>：</a:t>
            </a:r>
            <a:r>
              <a:rPr lang="zh-CN" altLang="en-US" sz="4000" b="1" dirty="0" smtClean="0"/>
              <a:t>百度网盘</a:t>
            </a:r>
          </a:p>
          <a:p>
            <a:pPr eaLnBrk="1" hangingPunct="1">
              <a:lnSpc>
                <a:spcPct val="150000"/>
              </a:lnSpc>
              <a:buFontTx/>
              <a:buNone/>
            </a:pPr>
            <a:r>
              <a:rPr lang="zh-CN" altLang="en-US" sz="4000" b="1" dirty="0" smtClean="0"/>
              <a:t>用户名：</a:t>
            </a:r>
            <a:r>
              <a:rPr lang="en-US" altLang="zh-CN" sz="4000" b="1" dirty="0" smtClean="0"/>
              <a:t>13355699071</a:t>
            </a:r>
          </a:p>
          <a:p>
            <a:pPr eaLnBrk="1" hangingPunct="1">
              <a:lnSpc>
                <a:spcPct val="150000"/>
              </a:lnSpc>
              <a:buFontTx/>
              <a:buNone/>
            </a:pPr>
            <a:r>
              <a:rPr lang="zh-CN" altLang="en-US" sz="4000" b="1" dirty="0" smtClean="0"/>
              <a:t>密码：</a:t>
            </a:r>
            <a:r>
              <a:rPr lang="en-US" altLang="zh-CN" sz="4000" b="1" dirty="0" smtClean="0"/>
              <a:t>ustc2014</a:t>
            </a:r>
          </a:p>
          <a:p>
            <a:pPr eaLnBrk="1" hangingPunct="1">
              <a:lnSpc>
                <a:spcPct val="150000"/>
              </a:lnSpc>
              <a:buFontTx/>
              <a:buNone/>
            </a:pPr>
            <a:r>
              <a:rPr lang="zh-CN" altLang="en-US" sz="4000" b="1" dirty="0" smtClean="0"/>
              <a:t>网盘文件夹： </a:t>
            </a:r>
          </a:p>
          <a:p>
            <a:pPr eaLnBrk="1" hangingPunct="1">
              <a:lnSpc>
                <a:spcPct val="150000"/>
              </a:lnSpc>
              <a:buFontTx/>
              <a:buNone/>
            </a:pPr>
            <a:r>
              <a:rPr lang="zh-CN" altLang="en-US" sz="4000" b="1" dirty="0" smtClean="0"/>
              <a:t>   </a:t>
            </a:r>
            <a:r>
              <a:rPr lang="en-US" altLang="zh-CN" sz="4000" b="1" dirty="0" smtClean="0"/>
              <a:t>《</a:t>
            </a:r>
            <a:r>
              <a:rPr lang="zh-CN" altLang="en-US" sz="4000" b="1" dirty="0" smtClean="0"/>
              <a:t>光学与原子物理</a:t>
            </a:r>
            <a:r>
              <a:rPr lang="en-US" altLang="zh-CN" sz="4000" b="1" dirty="0" smtClean="0"/>
              <a:t>2016</a:t>
            </a:r>
            <a:r>
              <a:rPr lang="zh-CN" altLang="en-US" sz="4000" b="1" dirty="0" smtClean="0"/>
              <a:t>秋</a:t>
            </a:r>
            <a:r>
              <a:rPr lang="en-US" altLang="zh-CN" sz="4000" b="1" dirty="0" smtClean="0"/>
              <a:t>》</a:t>
            </a:r>
            <a:endParaRPr lang="en-US" altLang="zh-CN" sz="4000" b="1"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2"/>
          <p:cNvSpPr>
            <a:spLocks noChangeArrowheads="1"/>
          </p:cNvSpPr>
          <p:nvPr/>
        </p:nvSpPr>
        <p:spPr bwMode="auto">
          <a:xfrm>
            <a:off x="971550" y="542925"/>
            <a:ext cx="7200900" cy="4378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algn="just" eaLnBrk="1" hangingPunct="1">
              <a:lnSpc>
                <a:spcPct val="130000"/>
              </a:lnSpc>
            </a:pPr>
            <a:r>
              <a:rPr lang="zh-CN" altLang="en-US" b="1"/>
              <a:t>法线</a:t>
            </a:r>
            <a:r>
              <a:rPr lang="en-US" altLang="zh-CN" b="1"/>
              <a:t>NB</a:t>
            </a:r>
            <a:r>
              <a:rPr lang="zh-CN" altLang="en-US" b="1"/>
              <a:t>和折射光线</a:t>
            </a:r>
            <a:r>
              <a:rPr lang="en-US" altLang="zh-CN" b="1"/>
              <a:t>BD,</a:t>
            </a:r>
            <a:r>
              <a:rPr lang="zh-CN" altLang="en-US" b="1"/>
              <a:t>三者在同一</a:t>
            </a:r>
          </a:p>
          <a:p>
            <a:pPr algn="just" eaLnBrk="1" hangingPunct="1">
              <a:lnSpc>
                <a:spcPct val="130000"/>
              </a:lnSpc>
            </a:pPr>
            <a:r>
              <a:rPr lang="zh-CN" altLang="en-US" b="1"/>
              <a:t>平面内</a:t>
            </a:r>
            <a:r>
              <a:rPr lang="en-US" altLang="zh-CN" b="1"/>
              <a:t>(</a:t>
            </a:r>
            <a:r>
              <a:rPr lang="zh-CN" altLang="en-US" b="1"/>
              <a:t>折射面</a:t>
            </a:r>
            <a:r>
              <a:rPr lang="en-US" altLang="zh-CN" b="1"/>
              <a:t>),</a:t>
            </a:r>
            <a:r>
              <a:rPr lang="zh-CN" altLang="en-US" b="1"/>
              <a:t>并且入射角  的正弦与折射角   </a:t>
            </a:r>
            <a:r>
              <a:rPr lang="en-US" altLang="zh-CN" b="1"/>
              <a:t>(</a:t>
            </a:r>
            <a:r>
              <a:rPr lang="zh-CN" altLang="en-US" b="1"/>
              <a:t>折射光线与法线的夹角</a:t>
            </a:r>
            <a:r>
              <a:rPr lang="en-US" altLang="zh-CN" b="1"/>
              <a:t>)</a:t>
            </a:r>
            <a:r>
              <a:rPr lang="zh-CN" altLang="en-US" b="1"/>
              <a:t>的正弦之比等于第二介质的绝对折射率    和第一个介质的绝对折射率    之比</a:t>
            </a:r>
            <a:r>
              <a:rPr lang="en-US" altLang="zh-CN" b="1"/>
              <a:t>,</a:t>
            </a:r>
            <a:r>
              <a:rPr lang="zh-CN" altLang="en-US" b="1"/>
              <a:t>即</a:t>
            </a:r>
          </a:p>
        </p:txBody>
      </p:sp>
      <p:graphicFrame>
        <p:nvGraphicFramePr>
          <p:cNvPr id="8194" name="Object 3"/>
          <p:cNvGraphicFramePr>
            <a:graphicFrameLocks noChangeAspect="1"/>
          </p:cNvGraphicFramePr>
          <p:nvPr/>
        </p:nvGraphicFramePr>
        <p:xfrm>
          <a:off x="3419475" y="2133600"/>
          <a:ext cx="468313" cy="612775"/>
        </p:xfrm>
        <a:graphic>
          <a:graphicData uri="http://schemas.openxmlformats.org/presentationml/2006/ole">
            <p:oleObj spid="_x0000_s8228" name="公式" r:id="rId3" imgW="164885" imgH="215619" progId="">
              <p:embed/>
            </p:oleObj>
          </a:graphicData>
        </a:graphic>
      </p:graphicFrame>
      <p:graphicFrame>
        <p:nvGraphicFramePr>
          <p:cNvPr id="8195" name="Object 4"/>
          <p:cNvGraphicFramePr>
            <a:graphicFrameLocks noChangeAspect="1"/>
          </p:cNvGraphicFramePr>
          <p:nvPr/>
        </p:nvGraphicFramePr>
        <p:xfrm>
          <a:off x="2484438" y="3500438"/>
          <a:ext cx="576262" cy="612775"/>
        </p:xfrm>
        <a:graphic>
          <a:graphicData uri="http://schemas.openxmlformats.org/presentationml/2006/ole">
            <p:oleObj spid="_x0000_s8229" name="公式" r:id="rId4" imgW="203024" imgH="215713" progId="">
              <p:embed/>
            </p:oleObj>
          </a:graphicData>
        </a:graphic>
      </p:graphicFrame>
      <p:graphicFrame>
        <p:nvGraphicFramePr>
          <p:cNvPr id="8196" name="Object 5"/>
          <p:cNvGraphicFramePr>
            <a:graphicFrameLocks noChangeAspect="1"/>
          </p:cNvGraphicFramePr>
          <p:nvPr/>
        </p:nvGraphicFramePr>
        <p:xfrm>
          <a:off x="1547813" y="4365625"/>
          <a:ext cx="433387" cy="468313"/>
        </p:xfrm>
        <a:graphic>
          <a:graphicData uri="http://schemas.openxmlformats.org/presentationml/2006/ole">
            <p:oleObj spid="_x0000_s8230" name="公式" r:id="rId5" imgW="152268" imgH="164957" progId="">
              <p:embed/>
            </p:oleObj>
          </a:graphicData>
        </a:graphic>
      </p:graphicFrame>
      <p:graphicFrame>
        <p:nvGraphicFramePr>
          <p:cNvPr id="8197" name="Object 6"/>
          <p:cNvGraphicFramePr>
            <a:graphicFrameLocks noChangeAspect="1"/>
          </p:cNvGraphicFramePr>
          <p:nvPr/>
        </p:nvGraphicFramePr>
        <p:xfrm>
          <a:off x="3276600" y="4868863"/>
          <a:ext cx="2341563" cy="1370012"/>
        </p:xfrm>
        <a:graphic>
          <a:graphicData uri="http://schemas.openxmlformats.org/presentationml/2006/ole">
            <p:oleObj spid="_x0000_s8231" name="公式" r:id="rId6" imgW="825500" imgH="482600" progId="">
              <p:embed/>
            </p:oleObj>
          </a:graphicData>
        </a:graphic>
      </p:graphicFrame>
      <p:sp>
        <p:nvSpPr>
          <p:cNvPr id="8200" name="Text Box 7"/>
          <p:cNvSpPr txBox="1">
            <a:spLocks noChangeArrowheads="1"/>
          </p:cNvSpPr>
          <p:nvPr/>
        </p:nvSpPr>
        <p:spPr bwMode="auto">
          <a:xfrm>
            <a:off x="6659563" y="5445125"/>
            <a:ext cx="158432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r>
              <a:rPr lang="en-US" altLang="zh-CN"/>
              <a:t>(1-3-1)</a:t>
            </a:r>
          </a:p>
        </p:txBody>
      </p:sp>
      <p:graphicFrame>
        <p:nvGraphicFramePr>
          <p:cNvPr id="8198" name="Object 8"/>
          <p:cNvGraphicFramePr>
            <a:graphicFrameLocks noChangeAspect="1"/>
          </p:cNvGraphicFramePr>
          <p:nvPr/>
        </p:nvGraphicFramePr>
        <p:xfrm>
          <a:off x="6804025" y="1484313"/>
          <a:ext cx="250825" cy="503237"/>
        </p:xfrm>
        <a:graphic>
          <a:graphicData uri="http://schemas.openxmlformats.org/presentationml/2006/ole">
            <p:oleObj spid="_x0000_s8232" name="公式" r:id="rId7" imgW="165028" imgH="330057" progId="">
              <p:embed/>
            </p:oleObj>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970" name="Object 2"/>
          <p:cNvGraphicFramePr>
            <a:graphicFrameLocks noChangeAspect="1"/>
          </p:cNvGraphicFramePr>
          <p:nvPr/>
        </p:nvGraphicFramePr>
        <p:xfrm>
          <a:off x="971550" y="836613"/>
          <a:ext cx="333375" cy="360362"/>
        </p:xfrm>
        <a:graphic>
          <a:graphicData uri="http://schemas.openxmlformats.org/presentationml/2006/ole">
            <p:oleObj spid="_x0000_s9264" name="公式" r:id="rId3" imgW="152268" imgH="164957" progId="">
              <p:embed/>
            </p:oleObj>
          </a:graphicData>
        </a:graphic>
      </p:graphicFrame>
      <p:graphicFrame>
        <p:nvGraphicFramePr>
          <p:cNvPr id="83971" name="Object 3"/>
          <p:cNvGraphicFramePr>
            <a:graphicFrameLocks noChangeAspect="1"/>
          </p:cNvGraphicFramePr>
          <p:nvPr/>
        </p:nvGraphicFramePr>
        <p:xfrm>
          <a:off x="1692275" y="692150"/>
          <a:ext cx="474663" cy="504825"/>
        </p:xfrm>
        <a:graphic>
          <a:graphicData uri="http://schemas.openxmlformats.org/presentationml/2006/ole">
            <p:oleObj spid="_x0000_s9265" name="公式" r:id="rId4" imgW="203024" imgH="215713" progId="">
              <p:embed/>
            </p:oleObj>
          </a:graphicData>
        </a:graphic>
      </p:graphicFrame>
      <p:sp>
        <p:nvSpPr>
          <p:cNvPr id="83972" name="Text Box 4"/>
          <p:cNvSpPr txBox="1">
            <a:spLocks noChangeArrowheads="1"/>
          </p:cNvSpPr>
          <p:nvPr/>
        </p:nvSpPr>
        <p:spPr bwMode="auto">
          <a:xfrm>
            <a:off x="1331913" y="692150"/>
            <a:ext cx="1081087"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r>
              <a:rPr lang="zh-CN" altLang="en-US"/>
              <a:t>、</a:t>
            </a:r>
          </a:p>
        </p:txBody>
      </p:sp>
      <p:sp>
        <p:nvSpPr>
          <p:cNvPr id="83973" name="Text Box 5"/>
          <p:cNvSpPr txBox="1">
            <a:spLocks noChangeArrowheads="1"/>
          </p:cNvSpPr>
          <p:nvPr/>
        </p:nvSpPr>
        <p:spPr bwMode="auto">
          <a:xfrm>
            <a:off x="2195513" y="620713"/>
            <a:ext cx="21590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r>
              <a:rPr lang="zh-CN" altLang="en-US" b="1"/>
              <a:t>的定义是</a:t>
            </a:r>
          </a:p>
        </p:txBody>
      </p:sp>
      <p:graphicFrame>
        <p:nvGraphicFramePr>
          <p:cNvPr id="83974" name="Object 6"/>
          <p:cNvGraphicFramePr>
            <a:graphicFrameLocks noChangeAspect="1"/>
          </p:cNvGraphicFramePr>
          <p:nvPr/>
        </p:nvGraphicFramePr>
        <p:xfrm>
          <a:off x="3059113" y="1268413"/>
          <a:ext cx="3025775" cy="1370012"/>
        </p:xfrm>
        <a:graphic>
          <a:graphicData uri="http://schemas.openxmlformats.org/presentationml/2006/ole">
            <p:oleObj spid="_x0000_s9266" name="公式" r:id="rId5" imgW="1066800" imgH="482600" progId="">
              <p:embed/>
            </p:oleObj>
          </a:graphicData>
        </a:graphic>
      </p:graphicFrame>
      <p:sp>
        <p:nvSpPr>
          <p:cNvPr id="83975" name="Text Box 7"/>
          <p:cNvSpPr txBox="1">
            <a:spLocks noChangeArrowheads="1"/>
          </p:cNvSpPr>
          <p:nvPr/>
        </p:nvSpPr>
        <p:spPr bwMode="auto">
          <a:xfrm>
            <a:off x="6659563" y="1700213"/>
            <a:ext cx="18732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r>
              <a:rPr lang="en-US" altLang="zh-CN"/>
              <a:t>(1-3-2</a:t>
            </a:r>
            <a:r>
              <a:rPr lang="zh-CN" altLang="en-US"/>
              <a:t>）</a:t>
            </a:r>
          </a:p>
        </p:txBody>
      </p:sp>
      <p:sp>
        <p:nvSpPr>
          <p:cNvPr id="83976" name="Text Box 8"/>
          <p:cNvSpPr txBox="1">
            <a:spLocks noChangeArrowheads="1"/>
          </p:cNvSpPr>
          <p:nvPr/>
        </p:nvSpPr>
        <p:spPr bwMode="auto">
          <a:xfrm>
            <a:off x="971550" y="2636838"/>
            <a:ext cx="7129463"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r>
              <a:rPr lang="zh-CN" altLang="en-US" b="1"/>
              <a:t>其中</a:t>
            </a:r>
            <a:r>
              <a:rPr lang="en-US" altLang="zh-CN" b="1"/>
              <a:t>c</a:t>
            </a:r>
            <a:r>
              <a:rPr lang="zh-CN" altLang="en-US" b="1"/>
              <a:t>为光在真空中的速度</a:t>
            </a:r>
            <a:r>
              <a:rPr lang="en-US" altLang="zh-CN" b="1"/>
              <a:t>,</a:t>
            </a:r>
          </a:p>
        </p:txBody>
      </p:sp>
      <p:graphicFrame>
        <p:nvGraphicFramePr>
          <p:cNvPr id="83977" name="Object 9"/>
          <p:cNvGraphicFramePr>
            <a:graphicFrameLocks noChangeAspect="1"/>
          </p:cNvGraphicFramePr>
          <p:nvPr/>
        </p:nvGraphicFramePr>
        <p:xfrm>
          <a:off x="6588125" y="2781300"/>
          <a:ext cx="396875" cy="468313"/>
        </p:xfrm>
        <a:graphic>
          <a:graphicData uri="http://schemas.openxmlformats.org/presentationml/2006/ole">
            <p:oleObj spid="_x0000_s9267" name="公式" r:id="rId6" imgW="139579" imgH="164957" progId="">
              <p:embed/>
            </p:oleObj>
          </a:graphicData>
        </a:graphic>
      </p:graphicFrame>
      <p:sp>
        <p:nvSpPr>
          <p:cNvPr id="83978" name="Rectangle 10"/>
          <p:cNvSpPr>
            <a:spLocks noChangeArrowheads="1"/>
          </p:cNvSpPr>
          <p:nvPr/>
        </p:nvSpPr>
        <p:spPr bwMode="auto">
          <a:xfrm>
            <a:off x="6877050" y="2636838"/>
            <a:ext cx="642938"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zh-CN" altLang="en-US" b="1"/>
              <a:t>和</a:t>
            </a:r>
          </a:p>
        </p:txBody>
      </p:sp>
      <p:graphicFrame>
        <p:nvGraphicFramePr>
          <p:cNvPr id="83979" name="Object 11"/>
          <p:cNvGraphicFramePr>
            <a:graphicFrameLocks noChangeAspect="1"/>
          </p:cNvGraphicFramePr>
          <p:nvPr/>
        </p:nvGraphicFramePr>
        <p:xfrm>
          <a:off x="7524750" y="2636838"/>
          <a:ext cx="541338" cy="612775"/>
        </p:xfrm>
        <a:graphic>
          <a:graphicData uri="http://schemas.openxmlformats.org/presentationml/2006/ole">
            <p:oleObj spid="_x0000_s9268" name="公式" r:id="rId7" imgW="190335" imgH="215713" progId="">
              <p:embed/>
            </p:oleObj>
          </a:graphicData>
        </a:graphic>
      </p:graphicFrame>
      <p:sp>
        <p:nvSpPr>
          <p:cNvPr id="83980" name="Text Box 12"/>
          <p:cNvSpPr txBox="1">
            <a:spLocks noChangeArrowheads="1"/>
          </p:cNvSpPr>
          <p:nvPr/>
        </p:nvSpPr>
        <p:spPr bwMode="auto">
          <a:xfrm>
            <a:off x="900113" y="3213100"/>
            <a:ext cx="7273925" cy="152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lnSpc>
                <a:spcPct val="130000"/>
              </a:lnSpc>
              <a:spcBef>
                <a:spcPct val="50000"/>
              </a:spcBef>
            </a:pPr>
            <a:r>
              <a:rPr lang="zh-CN" altLang="en-US" b="1"/>
              <a:t>分别为光在第一个介质和第二介质中的</a:t>
            </a:r>
            <a:r>
              <a:rPr lang="zh-CN" altLang="en-US" b="1">
                <a:solidFill>
                  <a:srgbClr val="CC3300"/>
                </a:solidFill>
              </a:rPr>
              <a:t>相速度</a:t>
            </a:r>
            <a:r>
              <a:rPr lang="en-US" altLang="zh-CN" b="1"/>
              <a:t>.</a:t>
            </a:r>
          </a:p>
        </p:txBody>
      </p:sp>
      <p:sp>
        <p:nvSpPr>
          <p:cNvPr id="83981" name="Rectangle 13"/>
          <p:cNvSpPr>
            <a:spLocks noChangeArrowheads="1"/>
          </p:cNvSpPr>
          <p:nvPr/>
        </p:nvSpPr>
        <p:spPr bwMode="auto">
          <a:xfrm>
            <a:off x="900113" y="4581525"/>
            <a:ext cx="3854450" cy="152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lnSpc>
                <a:spcPct val="130000"/>
              </a:lnSpc>
            </a:pPr>
            <a:r>
              <a:rPr lang="zh-CN" altLang="en-US" b="1"/>
              <a:t>几种物质的折射率折射率</a:t>
            </a:r>
            <a:r>
              <a:rPr lang="en-US" altLang="zh-CN" b="1"/>
              <a:t>(</a:t>
            </a:r>
            <a:r>
              <a:rPr lang="zh-CN" altLang="en-US" b="1"/>
              <a:t>钠 </a:t>
            </a:r>
          </a:p>
        </p:txBody>
      </p:sp>
      <p:graphicFrame>
        <p:nvGraphicFramePr>
          <p:cNvPr id="83982" name="Object 14"/>
          <p:cNvGraphicFramePr>
            <a:graphicFrameLocks noChangeAspect="1"/>
          </p:cNvGraphicFramePr>
          <p:nvPr/>
        </p:nvGraphicFramePr>
        <p:xfrm>
          <a:off x="3059113" y="5300663"/>
          <a:ext cx="2089150" cy="733425"/>
        </p:xfrm>
        <a:graphic>
          <a:graphicData uri="http://schemas.openxmlformats.org/presentationml/2006/ole">
            <p:oleObj spid="_x0000_s9269" name="公式" r:id="rId8" imgW="901309" imgH="317362" progId="">
              <p:embed/>
            </p:oleObj>
          </a:graphicData>
        </a:graphic>
      </p:graphicFrame>
      <p:sp>
        <p:nvSpPr>
          <p:cNvPr id="83984" name="Text Box 16"/>
          <p:cNvSpPr txBox="1">
            <a:spLocks noChangeArrowheads="1"/>
          </p:cNvSpPr>
          <p:nvPr/>
        </p:nvSpPr>
        <p:spPr bwMode="auto">
          <a:xfrm>
            <a:off x="5076825" y="5445125"/>
            <a:ext cx="12954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r>
              <a:rPr lang="en-US" altLang="zh-CN"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397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97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397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397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397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397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8397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397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8397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398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398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83982"/>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39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p:bldP spid="83973" grpId="0"/>
      <p:bldP spid="83973" grpId="1"/>
      <p:bldP spid="83975" grpId="0"/>
      <p:bldP spid="83976" grpId="0"/>
      <p:bldP spid="83978" grpId="0"/>
      <p:bldP spid="83980" grpId="0"/>
      <p:bldP spid="83981" grpId="0"/>
      <p:bldP spid="8398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Line 2"/>
          <p:cNvSpPr>
            <a:spLocks noChangeShapeType="1"/>
          </p:cNvSpPr>
          <p:nvPr/>
        </p:nvSpPr>
        <p:spPr bwMode="auto">
          <a:xfrm>
            <a:off x="1403350" y="549275"/>
            <a:ext cx="55451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4995" name="Line 3"/>
          <p:cNvSpPr>
            <a:spLocks noChangeShapeType="1"/>
          </p:cNvSpPr>
          <p:nvPr/>
        </p:nvSpPr>
        <p:spPr bwMode="auto">
          <a:xfrm>
            <a:off x="1403350" y="1341438"/>
            <a:ext cx="5616575"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4996" name="Rectangle 4"/>
          <p:cNvSpPr>
            <a:spLocks noChangeArrowheads="1"/>
          </p:cNvSpPr>
          <p:nvPr/>
        </p:nvSpPr>
        <p:spPr bwMode="auto">
          <a:xfrm>
            <a:off x="2411413" y="620713"/>
            <a:ext cx="1296987"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zh-CN" altLang="en-US" b="1"/>
              <a:t>介质</a:t>
            </a:r>
          </a:p>
        </p:txBody>
      </p:sp>
      <p:sp>
        <p:nvSpPr>
          <p:cNvPr id="84997" name="Rectangle 5"/>
          <p:cNvSpPr>
            <a:spLocks noChangeArrowheads="1"/>
          </p:cNvSpPr>
          <p:nvPr/>
        </p:nvSpPr>
        <p:spPr bwMode="auto">
          <a:xfrm>
            <a:off x="5003800" y="620713"/>
            <a:ext cx="180022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zh-CN" altLang="en-US" b="1"/>
              <a:t>折射率</a:t>
            </a:r>
          </a:p>
        </p:txBody>
      </p:sp>
      <p:sp>
        <p:nvSpPr>
          <p:cNvPr id="84998" name="Rectangle 6"/>
          <p:cNvSpPr>
            <a:spLocks noChangeArrowheads="1"/>
          </p:cNvSpPr>
          <p:nvPr/>
        </p:nvSpPr>
        <p:spPr bwMode="auto">
          <a:xfrm>
            <a:off x="2339975" y="1412875"/>
            <a:ext cx="496887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zh-CN" altLang="en-US" b="1"/>
              <a:t>空气             </a:t>
            </a:r>
            <a:r>
              <a:rPr lang="en-US" altLang="zh-CN" b="1"/>
              <a:t>1.00028</a:t>
            </a:r>
          </a:p>
        </p:txBody>
      </p:sp>
      <p:sp>
        <p:nvSpPr>
          <p:cNvPr id="84999" name="Rectangle 7"/>
          <p:cNvSpPr>
            <a:spLocks noChangeArrowheads="1"/>
          </p:cNvSpPr>
          <p:nvPr/>
        </p:nvSpPr>
        <p:spPr bwMode="auto">
          <a:xfrm>
            <a:off x="2555875" y="1989138"/>
            <a:ext cx="4176713"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zh-CN" altLang="en-US" b="1"/>
              <a:t>水               </a:t>
            </a:r>
            <a:r>
              <a:rPr lang="en-US" altLang="zh-CN" b="1"/>
              <a:t>1.333</a:t>
            </a:r>
          </a:p>
        </p:txBody>
      </p:sp>
      <p:sp>
        <p:nvSpPr>
          <p:cNvPr id="85000" name="Rectangle 8"/>
          <p:cNvSpPr>
            <a:spLocks noChangeArrowheads="1"/>
          </p:cNvSpPr>
          <p:nvPr/>
        </p:nvSpPr>
        <p:spPr bwMode="auto">
          <a:xfrm>
            <a:off x="1835150" y="2708275"/>
            <a:ext cx="540067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zh-CN" altLang="en-US" b="1"/>
              <a:t>各种玻璃          </a:t>
            </a:r>
            <a:r>
              <a:rPr lang="en-US" altLang="zh-CN" b="1"/>
              <a:t>1.5</a:t>
            </a:r>
            <a:r>
              <a:rPr lang="zh-CN" altLang="en-US" b="1"/>
              <a:t>～</a:t>
            </a:r>
            <a:r>
              <a:rPr lang="en-US" altLang="zh-CN" b="1"/>
              <a:t>2.0</a:t>
            </a:r>
          </a:p>
        </p:txBody>
      </p:sp>
      <p:sp>
        <p:nvSpPr>
          <p:cNvPr id="85001" name="Rectangle 9"/>
          <p:cNvSpPr>
            <a:spLocks noChangeArrowheads="1"/>
          </p:cNvSpPr>
          <p:nvPr/>
        </p:nvSpPr>
        <p:spPr bwMode="auto">
          <a:xfrm>
            <a:off x="2411413" y="3429000"/>
            <a:ext cx="432117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zh-CN" altLang="en-US" b="1"/>
              <a:t>水晶             </a:t>
            </a:r>
            <a:r>
              <a:rPr lang="en-US" altLang="zh-CN" b="1"/>
              <a:t>1.54</a:t>
            </a:r>
          </a:p>
        </p:txBody>
      </p:sp>
      <p:sp>
        <p:nvSpPr>
          <p:cNvPr id="85002" name="Rectangle 10"/>
          <p:cNvSpPr>
            <a:spLocks noChangeArrowheads="1"/>
          </p:cNvSpPr>
          <p:nvPr/>
        </p:nvSpPr>
        <p:spPr bwMode="auto">
          <a:xfrm>
            <a:off x="2268538" y="4221163"/>
            <a:ext cx="5256212"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zh-CN" altLang="en-US" b="1"/>
              <a:t>金刚石           </a:t>
            </a:r>
            <a:r>
              <a:rPr lang="en-US" altLang="zh-CN" b="1"/>
              <a:t>2.417</a:t>
            </a:r>
          </a:p>
        </p:txBody>
      </p:sp>
      <p:sp>
        <p:nvSpPr>
          <p:cNvPr id="85003" name="Line 11"/>
          <p:cNvSpPr>
            <a:spLocks noChangeShapeType="1"/>
          </p:cNvSpPr>
          <p:nvPr/>
        </p:nvSpPr>
        <p:spPr bwMode="auto">
          <a:xfrm>
            <a:off x="1619250" y="4868863"/>
            <a:ext cx="5400675"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5004" name="Text Box 12"/>
          <p:cNvSpPr txBox="1">
            <a:spLocks noChangeArrowheads="1"/>
          </p:cNvSpPr>
          <p:nvPr/>
        </p:nvSpPr>
        <p:spPr bwMode="auto">
          <a:xfrm>
            <a:off x="1116013" y="5013325"/>
            <a:ext cx="691197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r>
              <a:rPr lang="zh-CN" altLang="en-US" b="1"/>
              <a:t>光密介质：折射率较大介质</a:t>
            </a:r>
            <a:r>
              <a:rPr lang="en-US" altLang="zh-CN" b="1"/>
              <a:t>.</a:t>
            </a:r>
          </a:p>
        </p:txBody>
      </p:sp>
      <p:sp>
        <p:nvSpPr>
          <p:cNvPr id="85005" name="Text Box 13"/>
          <p:cNvSpPr txBox="1">
            <a:spLocks noChangeArrowheads="1"/>
          </p:cNvSpPr>
          <p:nvPr/>
        </p:nvSpPr>
        <p:spPr bwMode="auto">
          <a:xfrm>
            <a:off x="1116013" y="5734050"/>
            <a:ext cx="691197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r>
              <a:rPr lang="zh-CN" altLang="en-US" b="1"/>
              <a:t>光疏介质：折射率较小介质</a:t>
            </a:r>
            <a:r>
              <a:rPr lang="en-US" altLang="zh-CN"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9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500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500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500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500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500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50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animBg="1"/>
      <p:bldP spid="84995" grpId="0" animBg="1"/>
      <p:bldP spid="84996" grpId="0"/>
      <p:bldP spid="84997" grpId="0"/>
      <p:bldP spid="84998" grpId="0"/>
      <p:bldP spid="84999" grpId="0"/>
      <p:bldP spid="85000" grpId="0"/>
      <p:bldP spid="85001" grpId="0"/>
      <p:bldP spid="85002" grpId="0"/>
      <p:bldP spid="85003" grpId="0" animBg="1"/>
      <p:bldP spid="85004" grpId="0"/>
      <p:bldP spid="8500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00113" y="333375"/>
            <a:ext cx="6049962"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r>
              <a:rPr lang="zh-CN" altLang="en-US" b="1"/>
              <a:t>二、光路可逆性原理</a:t>
            </a:r>
          </a:p>
        </p:txBody>
      </p:sp>
      <p:pic>
        <p:nvPicPr>
          <p:cNvPr id="86019" name="Picture 3" descr="光的可逆原理"/>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088" y="1196975"/>
            <a:ext cx="7705725" cy="3671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6020" name="Text Box 4"/>
          <p:cNvSpPr txBox="1">
            <a:spLocks noChangeArrowheads="1"/>
          </p:cNvSpPr>
          <p:nvPr/>
        </p:nvSpPr>
        <p:spPr bwMode="auto">
          <a:xfrm>
            <a:off x="827088" y="4724400"/>
            <a:ext cx="7559675" cy="1739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lnSpc>
                <a:spcPct val="150000"/>
              </a:lnSpc>
              <a:spcBef>
                <a:spcPct val="50000"/>
              </a:spcBef>
            </a:pPr>
            <a:r>
              <a:rPr lang="en-US" altLang="zh-CN"/>
              <a:t>       </a:t>
            </a:r>
            <a:r>
              <a:rPr lang="zh-CN" altLang="en-US" b="1"/>
              <a:t>当光线逆向传播时</a:t>
            </a:r>
            <a:r>
              <a:rPr lang="en-US" altLang="zh-CN" b="1"/>
              <a:t>,</a:t>
            </a:r>
            <a:r>
              <a:rPr lang="zh-CN" altLang="en-US" b="1"/>
              <a:t>它将沿正向传播时的同一路径反向传播</a:t>
            </a:r>
            <a:r>
              <a:rPr lang="en-US" altLang="zh-CN"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60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p:bldP spid="8602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1042988" y="476250"/>
            <a:ext cx="65532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r>
              <a:rPr lang="zh-CN" altLang="en-US" b="1"/>
              <a:t>三、全反射、光学纤维</a:t>
            </a:r>
          </a:p>
        </p:txBody>
      </p:sp>
      <p:sp>
        <p:nvSpPr>
          <p:cNvPr id="88067" name="Rectangle 3"/>
          <p:cNvSpPr>
            <a:spLocks noChangeArrowheads="1"/>
          </p:cNvSpPr>
          <p:nvPr/>
        </p:nvSpPr>
        <p:spPr bwMode="auto">
          <a:xfrm>
            <a:off x="900113" y="1268413"/>
            <a:ext cx="2519362"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en-US" altLang="zh-CN" b="1"/>
              <a:t>1.</a:t>
            </a:r>
            <a:r>
              <a:rPr lang="zh-CN" altLang="en-US" b="1"/>
              <a:t>全反射</a:t>
            </a:r>
          </a:p>
        </p:txBody>
      </p:sp>
      <p:pic>
        <p:nvPicPr>
          <p:cNvPr id="88068" name="Picture 4" descr="38_5ae9416301fad6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03350" y="2060575"/>
            <a:ext cx="6408738" cy="4313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80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p:bldP spid="8806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descr="u=933888928,1190614589&amp;fm=23&amp;gp=0"/>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58888" y="981075"/>
            <a:ext cx="6481762" cy="4743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8313" y="-315913"/>
            <a:ext cx="8243887" cy="64897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descr="RefractiveIndex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9475" y="0"/>
            <a:ext cx="5724525" cy="5075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1139" name="Text Box 3"/>
          <p:cNvSpPr txBox="1">
            <a:spLocks noChangeArrowheads="1"/>
          </p:cNvSpPr>
          <p:nvPr/>
        </p:nvSpPr>
        <p:spPr bwMode="auto">
          <a:xfrm>
            <a:off x="827088" y="549275"/>
            <a:ext cx="1728787"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r>
              <a:rPr lang="zh-CN" altLang="en-US" b="1"/>
              <a:t>临界角</a:t>
            </a:r>
          </a:p>
        </p:txBody>
      </p:sp>
      <p:graphicFrame>
        <p:nvGraphicFramePr>
          <p:cNvPr id="91140" name="Object 4"/>
          <p:cNvGraphicFramePr>
            <a:graphicFrameLocks noChangeAspect="1"/>
          </p:cNvGraphicFramePr>
          <p:nvPr/>
        </p:nvGraphicFramePr>
        <p:xfrm>
          <a:off x="2339975" y="620713"/>
          <a:ext cx="792163" cy="576262"/>
        </p:xfrm>
        <a:graphic>
          <a:graphicData uri="http://schemas.openxmlformats.org/presentationml/2006/ole">
            <p:oleObj spid="_x0000_s10278" name="公式" r:id="rId4" imgW="660113" imgH="482391" progId="">
              <p:embed/>
            </p:oleObj>
          </a:graphicData>
        </a:graphic>
      </p:graphicFrame>
      <p:sp>
        <p:nvSpPr>
          <p:cNvPr id="91141" name="Rectangle 5"/>
          <p:cNvSpPr>
            <a:spLocks noChangeArrowheads="1"/>
          </p:cNvSpPr>
          <p:nvPr/>
        </p:nvSpPr>
        <p:spPr bwMode="auto">
          <a:xfrm>
            <a:off x="827088" y="1341438"/>
            <a:ext cx="2449512"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zh-CN" altLang="en-US" b="1"/>
              <a:t>当入射角</a:t>
            </a:r>
          </a:p>
        </p:txBody>
      </p:sp>
      <p:graphicFrame>
        <p:nvGraphicFramePr>
          <p:cNvPr id="91142" name="Object 6"/>
          <p:cNvGraphicFramePr>
            <a:graphicFrameLocks noChangeAspect="1"/>
          </p:cNvGraphicFramePr>
          <p:nvPr/>
        </p:nvGraphicFramePr>
        <p:xfrm>
          <a:off x="971550" y="2133600"/>
          <a:ext cx="1349375" cy="608013"/>
        </p:xfrm>
        <a:graphic>
          <a:graphicData uri="http://schemas.openxmlformats.org/presentationml/2006/ole">
            <p:oleObj spid="_x0000_s10279" name="公式" r:id="rId5" imgW="533169" imgH="241195" progId="">
              <p:embed/>
            </p:oleObj>
          </a:graphicData>
        </a:graphic>
      </p:graphicFrame>
      <p:graphicFrame>
        <p:nvGraphicFramePr>
          <p:cNvPr id="91143" name="Object 7"/>
          <p:cNvGraphicFramePr>
            <a:graphicFrameLocks noChangeAspect="1"/>
          </p:cNvGraphicFramePr>
          <p:nvPr/>
        </p:nvGraphicFramePr>
        <p:xfrm>
          <a:off x="971550" y="2708275"/>
          <a:ext cx="1766888" cy="735013"/>
        </p:xfrm>
        <a:graphic>
          <a:graphicData uri="http://schemas.openxmlformats.org/presentationml/2006/ole">
            <p:oleObj spid="_x0000_s10280" name="公式" r:id="rId6" imgW="698197" imgH="291973" progId="">
              <p:embed/>
            </p:oleObj>
          </a:graphicData>
        </a:graphic>
      </p:graphicFrame>
      <p:graphicFrame>
        <p:nvGraphicFramePr>
          <p:cNvPr id="91144" name="Object 8"/>
          <p:cNvGraphicFramePr>
            <a:graphicFrameLocks noChangeAspect="1"/>
          </p:cNvGraphicFramePr>
          <p:nvPr/>
        </p:nvGraphicFramePr>
        <p:xfrm>
          <a:off x="900113" y="3573463"/>
          <a:ext cx="2520950" cy="1276350"/>
        </p:xfrm>
        <a:graphic>
          <a:graphicData uri="http://schemas.openxmlformats.org/presentationml/2006/ole">
            <p:oleObj spid="_x0000_s10281" name="公式" r:id="rId7" imgW="1002865" imgH="507780" progId="">
              <p:embed/>
            </p:oleObj>
          </a:graphicData>
        </a:graphic>
      </p:graphicFrame>
      <p:graphicFrame>
        <p:nvGraphicFramePr>
          <p:cNvPr id="91145" name="Object 9"/>
          <p:cNvGraphicFramePr>
            <a:graphicFrameLocks noChangeAspect="1"/>
          </p:cNvGraphicFramePr>
          <p:nvPr/>
        </p:nvGraphicFramePr>
        <p:xfrm>
          <a:off x="1042988" y="5013325"/>
          <a:ext cx="3240087" cy="1119188"/>
        </p:xfrm>
        <a:graphic>
          <a:graphicData uri="http://schemas.openxmlformats.org/presentationml/2006/ole">
            <p:oleObj spid="_x0000_s10282" name="公式" r:id="rId8" imgW="1397000" imgH="482600" progId="">
              <p:embed/>
            </p:oleObj>
          </a:graphicData>
        </a:graphic>
      </p:graphicFrame>
      <p:sp>
        <p:nvSpPr>
          <p:cNvPr id="91146" name="Text Box 10"/>
          <p:cNvSpPr txBox="1">
            <a:spLocks noChangeArrowheads="1"/>
          </p:cNvSpPr>
          <p:nvPr/>
        </p:nvSpPr>
        <p:spPr bwMode="auto">
          <a:xfrm>
            <a:off x="6588125" y="5229225"/>
            <a:ext cx="18732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r>
              <a:rPr lang="en-US" altLang="zh-CN" b="1"/>
              <a:t>(1-3-3</a:t>
            </a:r>
            <a:r>
              <a:rPr lang="zh-CN" altLang="en-US"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1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1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114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14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114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114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114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114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114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p:bldP spid="9114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900113" y="476250"/>
            <a:ext cx="604837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r>
              <a:rPr lang="zh-CN" altLang="en-US" b="1"/>
              <a:t>海市蜃楼</a:t>
            </a:r>
          </a:p>
        </p:txBody>
      </p:sp>
      <p:pic>
        <p:nvPicPr>
          <p:cNvPr id="92164" name="Picture 4" descr="01a5af6c-da8d-4827-892b-2925663ef6f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95850" y="3679825"/>
            <a:ext cx="4248150" cy="317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165" name="Picture 5" descr="original_5SUe_73b0000153f5118c"/>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86313" y="620713"/>
            <a:ext cx="4357687" cy="288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166" name="Picture 6" descr="281024616748033629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39750" y="2276475"/>
            <a:ext cx="4033838" cy="302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1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16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W02011100775553182428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268413"/>
            <a:ext cx="9144000" cy="500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539750" y="549275"/>
            <a:ext cx="7956550" cy="4525963"/>
          </a:xfrm>
        </p:spPr>
        <p:txBody>
          <a:bodyPr/>
          <a:lstStyle/>
          <a:p>
            <a:pPr eaLnBrk="1" hangingPunct="1">
              <a:lnSpc>
                <a:spcPct val="110000"/>
              </a:lnSpc>
              <a:buFontTx/>
              <a:buNone/>
            </a:pPr>
            <a:r>
              <a:rPr lang="en-US" altLang="zh-CN" sz="1400" b="1" smtClean="0"/>
              <a:t>                                            </a:t>
            </a:r>
            <a:r>
              <a:rPr lang="zh-CN" altLang="en-US" sz="5400" b="1" smtClean="0">
                <a:ea typeface="隶书" pitchFamily="49" charset="-122"/>
              </a:rPr>
              <a:t>本课程教材</a:t>
            </a:r>
          </a:p>
          <a:p>
            <a:pPr eaLnBrk="1" hangingPunct="1">
              <a:lnSpc>
                <a:spcPct val="150000"/>
              </a:lnSpc>
              <a:buFontTx/>
              <a:buNone/>
            </a:pPr>
            <a:r>
              <a:rPr lang="zh-CN" altLang="en-US" sz="4800" b="1" smtClean="0"/>
              <a:t>                 </a:t>
            </a:r>
            <a:r>
              <a:rPr lang="en-US" altLang="zh-CN" sz="4000" b="1" smtClean="0"/>
              <a:t>《</a:t>
            </a:r>
            <a:r>
              <a:rPr lang="zh-CN" altLang="en-US" sz="4000" b="1" smtClean="0"/>
              <a:t>光学</a:t>
            </a:r>
            <a:r>
              <a:rPr lang="en-US" altLang="zh-CN" sz="4000" b="1" smtClean="0"/>
              <a:t>》</a:t>
            </a:r>
          </a:p>
          <a:p>
            <a:pPr eaLnBrk="1" hangingPunct="1">
              <a:lnSpc>
                <a:spcPct val="150000"/>
              </a:lnSpc>
              <a:buFontTx/>
              <a:buNone/>
            </a:pPr>
            <a:r>
              <a:rPr lang="en-US" altLang="zh-CN" sz="4000" b="1" smtClean="0"/>
              <a:t>             </a:t>
            </a:r>
            <a:r>
              <a:rPr lang="zh-CN" altLang="en-US" sz="4000" b="1" smtClean="0"/>
              <a:t>（吴强</a:t>
            </a:r>
            <a:r>
              <a:rPr lang="en-US" altLang="zh-CN" sz="4000" b="1" smtClean="0"/>
              <a:t>2006</a:t>
            </a:r>
            <a:r>
              <a:rPr lang="zh-CN" altLang="en-US" sz="4000" b="1" smtClean="0"/>
              <a:t>年版）</a:t>
            </a:r>
          </a:p>
          <a:p>
            <a:pPr eaLnBrk="1" hangingPunct="1">
              <a:lnSpc>
                <a:spcPct val="150000"/>
              </a:lnSpc>
              <a:buFontTx/>
              <a:buNone/>
            </a:pPr>
            <a:r>
              <a:rPr lang="zh-CN" altLang="en-US" sz="4000" b="1" smtClean="0"/>
              <a:t>                 </a:t>
            </a:r>
            <a:r>
              <a:rPr lang="en-US" altLang="zh-CN" sz="4000" b="1" smtClean="0"/>
              <a:t>《</a:t>
            </a:r>
            <a:r>
              <a:rPr lang="zh-CN" altLang="en-US" sz="4000" b="1" smtClean="0"/>
              <a:t>原子物理</a:t>
            </a:r>
            <a:r>
              <a:rPr lang="en-US" altLang="zh-CN" sz="4000" b="1" smtClean="0"/>
              <a:t>》</a:t>
            </a:r>
          </a:p>
          <a:p>
            <a:pPr eaLnBrk="1" hangingPunct="1">
              <a:lnSpc>
                <a:spcPct val="150000"/>
              </a:lnSpc>
              <a:buFontTx/>
              <a:buNone/>
            </a:pPr>
            <a:r>
              <a:rPr lang="en-US" altLang="zh-CN" sz="4000" b="1" smtClean="0"/>
              <a:t>           </a:t>
            </a:r>
            <a:r>
              <a:rPr lang="zh-CN" altLang="en-US" sz="4000" b="1" smtClean="0"/>
              <a:t>（陈宏芳</a:t>
            </a:r>
            <a:r>
              <a:rPr lang="en-US" altLang="zh-CN" sz="4000" b="1" smtClean="0"/>
              <a:t>2006</a:t>
            </a:r>
            <a:r>
              <a:rPr lang="zh-CN" altLang="en-US" sz="4000" b="1" smtClean="0"/>
              <a:t>年版）</a:t>
            </a:r>
          </a:p>
          <a:p>
            <a:pPr eaLnBrk="1" hangingPunct="1">
              <a:lnSpc>
                <a:spcPct val="110000"/>
              </a:lnSpc>
              <a:buFontTx/>
              <a:buNone/>
            </a:pPr>
            <a:r>
              <a:rPr lang="zh-CN" altLang="en-US" b="1" smtClean="0"/>
              <a:t>                                </a:t>
            </a:r>
            <a:endParaRPr lang="zh-CN" altLang="en-US" sz="4800"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1042988" y="1916113"/>
            <a:ext cx="7488237" cy="2235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lnSpc>
                <a:spcPct val="130000"/>
              </a:lnSpc>
              <a:spcBef>
                <a:spcPct val="50000"/>
              </a:spcBef>
            </a:pPr>
            <a:r>
              <a:rPr lang="zh-CN" altLang="en-US" b="1"/>
              <a:t>当晚很冷，发生全反射</a:t>
            </a:r>
            <a:r>
              <a:rPr lang="en-US" altLang="zh-CN" b="1"/>
              <a:t>.</a:t>
            </a:r>
            <a:r>
              <a:rPr lang="zh-CN" altLang="en-US" b="1"/>
              <a:t>泰坦尼克号只看到加利福尼亚号的像，其实两者距离甚远，</a:t>
            </a:r>
          </a:p>
        </p:txBody>
      </p:sp>
      <p:sp>
        <p:nvSpPr>
          <p:cNvPr id="95235" name="Rectangle 3"/>
          <p:cNvSpPr>
            <a:spLocks noChangeArrowheads="1"/>
          </p:cNvSpPr>
          <p:nvPr/>
        </p:nvSpPr>
        <p:spPr bwMode="auto">
          <a:xfrm>
            <a:off x="1042988" y="476250"/>
            <a:ext cx="7561262" cy="152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lnSpc>
                <a:spcPct val="130000"/>
              </a:lnSpc>
              <a:spcBef>
                <a:spcPct val="50000"/>
              </a:spcBef>
            </a:pPr>
            <a:r>
              <a:rPr lang="en-US" altLang="zh-CN" b="1"/>
              <a:t>“</a:t>
            </a:r>
            <a:r>
              <a:rPr lang="zh-CN" altLang="en-US" b="1"/>
              <a:t>泰坦尼克号”看到“加利福尼亚”号，却没有得救？</a:t>
            </a:r>
          </a:p>
        </p:txBody>
      </p:sp>
      <p:sp>
        <p:nvSpPr>
          <p:cNvPr id="95236" name="Rectangle 4"/>
          <p:cNvSpPr>
            <a:spLocks noChangeArrowheads="1"/>
          </p:cNvSpPr>
          <p:nvPr/>
        </p:nvSpPr>
        <p:spPr bwMode="auto">
          <a:xfrm>
            <a:off x="1042988" y="4076700"/>
            <a:ext cx="7164387" cy="152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lnSpc>
                <a:spcPct val="130000"/>
              </a:lnSpc>
              <a:spcBef>
                <a:spcPct val="50000"/>
              </a:spcBef>
            </a:pPr>
            <a:r>
              <a:rPr lang="zh-CN" altLang="en-US" b="1"/>
              <a:t>救生艇只坐了一半人，是为了接送人到加利福尼亚号。</a:t>
            </a:r>
            <a:r>
              <a:rPr lang="en-US" altLang="zh-CN" b="1"/>
              <a:t>cctv1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2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p:bldP spid="95235" grpId="0"/>
      <p:bldP spid="9523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971550" y="576263"/>
            <a:ext cx="27368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en-US" altLang="zh-CN" b="1"/>
              <a:t>2.</a:t>
            </a:r>
            <a:r>
              <a:rPr lang="zh-CN" altLang="en-US" b="1"/>
              <a:t>光学纤维</a:t>
            </a:r>
          </a:p>
        </p:txBody>
      </p:sp>
      <p:pic>
        <p:nvPicPr>
          <p:cNvPr id="96259" name="Picture 3" descr="image00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00113" y="1125538"/>
            <a:ext cx="3887787" cy="2052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6260" name="Picture 4" descr="20112201512452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87900" y="1052513"/>
            <a:ext cx="3384550" cy="2274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6261"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619250" y="3500438"/>
            <a:ext cx="5832475" cy="304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62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626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6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9750" y="0"/>
            <a:ext cx="7777163" cy="5478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7284" name="Picture 4" descr="2008110608325228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63713" y="3429000"/>
            <a:ext cx="5616575" cy="3076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2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7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6" name="Object 2"/>
          <p:cNvGraphicFramePr>
            <a:graphicFrameLocks noChangeAspect="1"/>
          </p:cNvGraphicFramePr>
          <p:nvPr/>
        </p:nvGraphicFramePr>
        <p:xfrm>
          <a:off x="1108075" y="625475"/>
          <a:ext cx="6424613" cy="706438"/>
        </p:xfrm>
        <a:graphic>
          <a:graphicData uri="http://schemas.openxmlformats.org/presentationml/2006/ole">
            <p:oleObj spid="_x0000_s11287" name="公式" r:id="rId3" imgW="2768600" imgH="304800" progId="">
              <p:embed/>
            </p:oleObj>
          </a:graphicData>
        </a:graphic>
      </p:graphicFrame>
      <p:graphicFrame>
        <p:nvGraphicFramePr>
          <p:cNvPr id="98307" name="Object 3"/>
          <p:cNvGraphicFramePr>
            <a:graphicFrameLocks noChangeAspect="1"/>
          </p:cNvGraphicFramePr>
          <p:nvPr/>
        </p:nvGraphicFramePr>
        <p:xfrm>
          <a:off x="1042988" y="1557338"/>
          <a:ext cx="5688012" cy="2386012"/>
        </p:xfrm>
        <a:graphic>
          <a:graphicData uri="http://schemas.openxmlformats.org/presentationml/2006/ole">
            <p:oleObj spid="_x0000_s11288" name="公式" r:id="rId4" imgW="2451100" imgH="1028700" progId="">
              <p:embed/>
            </p:oleObj>
          </a:graphicData>
        </a:graphic>
      </p:graphicFrame>
      <p:graphicFrame>
        <p:nvGraphicFramePr>
          <p:cNvPr id="98308" name="Object 4"/>
          <p:cNvGraphicFramePr>
            <a:graphicFrameLocks noChangeAspect="1"/>
          </p:cNvGraphicFramePr>
          <p:nvPr/>
        </p:nvGraphicFramePr>
        <p:xfrm>
          <a:off x="1258888" y="4076700"/>
          <a:ext cx="4654550" cy="782638"/>
        </p:xfrm>
        <a:graphic>
          <a:graphicData uri="http://schemas.openxmlformats.org/presentationml/2006/ole">
            <p:oleObj spid="_x0000_s11289" name="公式" r:id="rId5" imgW="1968500" imgH="330200" progId="">
              <p:embed/>
            </p:oleObj>
          </a:graphicData>
        </a:graphic>
      </p:graphicFrame>
      <p:sp>
        <p:nvSpPr>
          <p:cNvPr id="98309" name="Text Box 5"/>
          <p:cNvSpPr txBox="1">
            <a:spLocks noChangeArrowheads="1"/>
          </p:cNvSpPr>
          <p:nvPr/>
        </p:nvSpPr>
        <p:spPr bwMode="auto">
          <a:xfrm>
            <a:off x="900113" y="4868863"/>
            <a:ext cx="7632700" cy="152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lnSpc>
                <a:spcPct val="130000"/>
              </a:lnSpc>
              <a:spcBef>
                <a:spcPct val="50000"/>
              </a:spcBef>
            </a:pPr>
            <a:r>
              <a:rPr lang="zh-CN" altLang="en-US" b="1"/>
              <a:t>选择两折射率差值较大的材料制造光学纤维</a:t>
            </a:r>
            <a:r>
              <a:rPr lang="en-US" altLang="zh-CN"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830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830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descr="gxsh_clip_image03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5288" y="1844675"/>
            <a:ext cx="6911975" cy="469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933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938838" y="0"/>
            <a:ext cx="3205162" cy="2605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2843213" y="0"/>
            <a:ext cx="3384550" cy="933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lnSpc>
                <a:spcPct val="115000"/>
              </a:lnSpc>
            </a:pPr>
            <a:r>
              <a:rPr lang="en-US" altLang="zh-CN" b="1"/>
              <a:t>﹡</a:t>
            </a:r>
            <a:r>
              <a:rPr lang="zh-CN" altLang="en-US" sz="4800" b="1">
                <a:ea typeface="隶书" pitchFamily="49" charset="-122"/>
              </a:rPr>
              <a:t>空气光纤</a:t>
            </a:r>
          </a:p>
        </p:txBody>
      </p:sp>
      <p:sp>
        <p:nvSpPr>
          <p:cNvPr id="157699" name="Rectangle 3"/>
          <p:cNvSpPr>
            <a:spLocks noChangeArrowheads="1"/>
          </p:cNvSpPr>
          <p:nvPr/>
        </p:nvSpPr>
        <p:spPr bwMode="auto">
          <a:xfrm>
            <a:off x="684213" y="1079500"/>
            <a:ext cx="7777162" cy="599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algn="just" eaLnBrk="1" hangingPunct="1">
              <a:lnSpc>
                <a:spcPct val="120000"/>
              </a:lnSpc>
            </a:pPr>
            <a:r>
              <a:rPr lang="en-US" altLang="zh-CN" b="1"/>
              <a:t>        </a:t>
            </a:r>
            <a:r>
              <a:rPr lang="zh-CN" altLang="en-US" b="1"/>
              <a:t>据英国</a:t>
            </a:r>
            <a:r>
              <a:rPr lang="en-US" altLang="zh-CN" b="1"/>
              <a:t>《</a:t>
            </a:r>
            <a:r>
              <a:rPr lang="zh-CN" altLang="en-US" b="1"/>
              <a:t>每日邮报</a:t>
            </a:r>
            <a:r>
              <a:rPr lang="en-US" altLang="zh-CN" b="1"/>
              <a:t>》</a:t>
            </a:r>
            <a:r>
              <a:rPr lang="zh-CN" altLang="en-US" b="1"/>
              <a:t>在线版</a:t>
            </a:r>
            <a:r>
              <a:rPr lang="en-US" altLang="zh-CN" b="1"/>
              <a:t>7</a:t>
            </a:r>
            <a:r>
              <a:rPr lang="zh-CN" altLang="en-US" b="1"/>
              <a:t>月</a:t>
            </a:r>
            <a:r>
              <a:rPr lang="en-US" altLang="zh-CN" b="1"/>
              <a:t>29</a:t>
            </a:r>
            <a:r>
              <a:rPr lang="zh-CN" altLang="en-US" b="1"/>
              <a:t>日报道，美国马里兰大学物理学教授霍华德</a:t>
            </a:r>
            <a:r>
              <a:rPr lang="en-US" altLang="zh-CN" b="1"/>
              <a:t>·</a:t>
            </a:r>
            <a:r>
              <a:rPr lang="zh-CN" altLang="en-US" b="1"/>
              <a:t>米尔克伯格研究表明：</a:t>
            </a:r>
            <a:r>
              <a:rPr lang="zh-CN" altLang="en-US" b="1">
                <a:solidFill>
                  <a:srgbClr val="FF3300"/>
                </a:solidFill>
              </a:rPr>
              <a:t>一个由低密度空气组成的“外壁”，包裹着充满高密度空气的内芯，与普通光纤一样，外壁的折射率低于内芯。这种结构的“空气”导波管能够长距离、无损耗地传送光信号。</a:t>
            </a:r>
          </a:p>
          <a:p>
            <a:pPr algn="just" eaLnBrk="1" hangingPunct="1">
              <a:lnSpc>
                <a:spcPct val="115000"/>
              </a:lnSpc>
            </a:pPr>
            <a:endParaRPr lang="en-US" altLang="zh-CN" b="1">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 grpId="0"/>
      <p:bldP spid="15769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1403350" y="620713"/>
            <a:ext cx="8229600" cy="4525962"/>
          </a:xfrm>
        </p:spPr>
        <p:txBody>
          <a:bodyPr/>
          <a:lstStyle/>
          <a:p>
            <a:pPr eaLnBrk="1" hangingPunct="1">
              <a:lnSpc>
                <a:spcPct val="110000"/>
              </a:lnSpc>
              <a:buFontTx/>
              <a:buNone/>
            </a:pPr>
            <a:r>
              <a:rPr lang="en-US" altLang="zh-CN" sz="4800" b="1" smtClean="0"/>
              <a:t>             </a:t>
            </a:r>
            <a:r>
              <a:rPr lang="zh-CN" altLang="en-US" sz="5400" b="1" smtClean="0">
                <a:ea typeface="隶书" pitchFamily="49" charset="-122"/>
              </a:rPr>
              <a:t>参考书</a:t>
            </a:r>
          </a:p>
          <a:p>
            <a:pPr eaLnBrk="1" hangingPunct="1">
              <a:lnSpc>
                <a:spcPct val="150000"/>
              </a:lnSpc>
              <a:buFontTx/>
              <a:buNone/>
            </a:pPr>
            <a:r>
              <a:rPr lang="zh-CN" altLang="en-US" sz="4800" b="1" smtClean="0"/>
              <a:t>             </a:t>
            </a:r>
            <a:r>
              <a:rPr lang="en-US" altLang="zh-CN" sz="4000" b="1" smtClean="0"/>
              <a:t>《</a:t>
            </a:r>
            <a:r>
              <a:rPr lang="zh-CN" altLang="en-US" sz="4000" b="1" smtClean="0"/>
              <a:t>光学</a:t>
            </a:r>
            <a:r>
              <a:rPr lang="en-US" altLang="zh-CN" sz="4000" b="1" smtClean="0"/>
              <a:t>》</a:t>
            </a:r>
          </a:p>
          <a:p>
            <a:pPr eaLnBrk="1" hangingPunct="1">
              <a:lnSpc>
                <a:spcPct val="150000"/>
              </a:lnSpc>
              <a:buFontTx/>
              <a:buNone/>
            </a:pPr>
            <a:r>
              <a:rPr lang="en-US" altLang="zh-CN" sz="4000" b="1" smtClean="0"/>
              <a:t>         </a:t>
            </a:r>
            <a:r>
              <a:rPr lang="zh-CN" altLang="en-US" sz="4000" b="1" smtClean="0"/>
              <a:t>（赵凯华 钟锡华）</a:t>
            </a:r>
          </a:p>
          <a:p>
            <a:pPr eaLnBrk="1" hangingPunct="1">
              <a:lnSpc>
                <a:spcPct val="150000"/>
              </a:lnSpc>
              <a:buFontTx/>
              <a:buNone/>
            </a:pPr>
            <a:r>
              <a:rPr lang="zh-CN" altLang="en-US" sz="4000" b="1" smtClean="0"/>
              <a:t>             </a:t>
            </a:r>
            <a:r>
              <a:rPr lang="en-US" altLang="zh-CN" sz="4000" b="1" smtClean="0"/>
              <a:t>《</a:t>
            </a:r>
            <a:r>
              <a:rPr lang="zh-CN" altLang="en-US" sz="4000" b="1" smtClean="0"/>
              <a:t>原子物理</a:t>
            </a:r>
            <a:r>
              <a:rPr lang="en-US" altLang="zh-CN" sz="4000" b="1" smtClean="0"/>
              <a:t>》</a:t>
            </a:r>
          </a:p>
          <a:p>
            <a:pPr eaLnBrk="1" hangingPunct="1">
              <a:lnSpc>
                <a:spcPct val="150000"/>
              </a:lnSpc>
              <a:buFontTx/>
              <a:buNone/>
            </a:pPr>
            <a:r>
              <a:rPr lang="en-US" altLang="zh-CN" sz="4000" b="1" smtClean="0"/>
              <a:t>               </a:t>
            </a:r>
            <a:r>
              <a:rPr lang="zh-CN" altLang="en-US" sz="4000" b="1" smtClean="0"/>
              <a:t>（杨福家）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195513" y="549275"/>
            <a:ext cx="4681537"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endParaRPr lang="zh-CN" altLang="zh-CN" b="1"/>
          </a:p>
        </p:txBody>
      </p:sp>
      <p:sp>
        <p:nvSpPr>
          <p:cNvPr id="122883" name="Text Box 3"/>
          <p:cNvSpPr txBox="1">
            <a:spLocks noChangeArrowheads="1"/>
          </p:cNvSpPr>
          <p:nvPr/>
        </p:nvSpPr>
        <p:spPr bwMode="auto">
          <a:xfrm>
            <a:off x="3203575" y="1125538"/>
            <a:ext cx="2736850" cy="823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spcBef>
                <a:spcPct val="50000"/>
              </a:spcBef>
            </a:pPr>
            <a:r>
              <a:rPr lang="zh-CN" altLang="en-US" sz="4800" b="1">
                <a:ea typeface="隶书" pitchFamily="49" charset="-122"/>
              </a:rPr>
              <a:t>本节要点</a:t>
            </a:r>
          </a:p>
        </p:txBody>
      </p:sp>
      <p:sp>
        <p:nvSpPr>
          <p:cNvPr id="122885" name="Rectangle 5"/>
          <p:cNvSpPr>
            <a:spLocks noChangeArrowheads="1"/>
          </p:cNvSpPr>
          <p:nvPr/>
        </p:nvSpPr>
        <p:spPr bwMode="auto">
          <a:xfrm>
            <a:off x="2195513" y="4076700"/>
            <a:ext cx="4824412"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en-US" altLang="zh-CN" b="1"/>
              <a:t>■</a:t>
            </a:r>
            <a:r>
              <a:rPr lang="zh-CN" altLang="en-US" b="1"/>
              <a:t>几何光学的基本定律</a:t>
            </a:r>
          </a:p>
        </p:txBody>
      </p:sp>
      <p:sp>
        <p:nvSpPr>
          <p:cNvPr id="122889" name="Rectangle 9"/>
          <p:cNvSpPr>
            <a:spLocks noChangeArrowheads="1"/>
          </p:cNvSpPr>
          <p:nvPr/>
        </p:nvSpPr>
        <p:spPr bwMode="auto">
          <a:xfrm>
            <a:off x="2195513" y="2708275"/>
            <a:ext cx="2735262"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600">
                <a:solidFill>
                  <a:schemeClr val="tx1"/>
                </a:solidFill>
                <a:latin typeface="Arial" charset="0"/>
                <a:ea typeface="宋体" charset="-122"/>
              </a:defRPr>
            </a:lvl1pPr>
            <a:lvl2pPr marL="742950" indent="-285750" eaLnBrk="0" hangingPunct="0">
              <a:defRPr sz="3600">
                <a:solidFill>
                  <a:schemeClr val="tx1"/>
                </a:solidFill>
                <a:latin typeface="Arial" charset="0"/>
                <a:ea typeface="宋体" charset="-122"/>
              </a:defRPr>
            </a:lvl2pPr>
            <a:lvl3pPr marL="1143000" indent="-228600" eaLnBrk="0" hangingPunct="0">
              <a:defRPr sz="3600">
                <a:solidFill>
                  <a:schemeClr val="tx1"/>
                </a:solidFill>
                <a:latin typeface="Arial" charset="0"/>
                <a:ea typeface="宋体" charset="-122"/>
              </a:defRPr>
            </a:lvl3pPr>
            <a:lvl4pPr marL="1600200" indent="-228600" eaLnBrk="0" hangingPunct="0">
              <a:defRPr sz="3600">
                <a:solidFill>
                  <a:schemeClr val="tx1"/>
                </a:solidFill>
                <a:latin typeface="Arial" charset="0"/>
                <a:ea typeface="宋体" charset="-122"/>
              </a:defRPr>
            </a:lvl4pPr>
            <a:lvl5pPr marL="2057400" indent="-228600" eaLnBrk="0" hangingPunct="0">
              <a:defRPr sz="3600">
                <a:solidFill>
                  <a:schemeClr val="tx1"/>
                </a:solidFill>
                <a:latin typeface="Arial" charset="0"/>
                <a:ea typeface="宋体" charset="-122"/>
              </a:defRPr>
            </a:lvl5pPr>
            <a:lvl6pPr marL="2514600" indent="-228600" eaLnBrk="0" fontAlgn="base" hangingPunct="0">
              <a:spcBef>
                <a:spcPct val="0"/>
              </a:spcBef>
              <a:spcAft>
                <a:spcPct val="0"/>
              </a:spcAft>
              <a:defRPr sz="3600">
                <a:solidFill>
                  <a:schemeClr val="tx1"/>
                </a:solidFill>
                <a:latin typeface="Arial" charset="0"/>
                <a:ea typeface="宋体" charset="-122"/>
              </a:defRPr>
            </a:lvl6pPr>
            <a:lvl7pPr marL="2971800" indent="-228600" eaLnBrk="0" fontAlgn="base" hangingPunct="0">
              <a:spcBef>
                <a:spcPct val="0"/>
              </a:spcBef>
              <a:spcAft>
                <a:spcPct val="0"/>
              </a:spcAft>
              <a:defRPr sz="3600">
                <a:solidFill>
                  <a:schemeClr val="tx1"/>
                </a:solidFill>
                <a:latin typeface="Arial" charset="0"/>
                <a:ea typeface="宋体" charset="-122"/>
              </a:defRPr>
            </a:lvl7pPr>
            <a:lvl8pPr marL="3429000" indent="-228600" eaLnBrk="0" fontAlgn="base" hangingPunct="0">
              <a:spcBef>
                <a:spcPct val="0"/>
              </a:spcBef>
              <a:spcAft>
                <a:spcPct val="0"/>
              </a:spcAft>
              <a:defRPr sz="3600">
                <a:solidFill>
                  <a:schemeClr val="tx1"/>
                </a:solidFill>
                <a:latin typeface="Arial" charset="0"/>
                <a:ea typeface="宋体" charset="-122"/>
              </a:defRPr>
            </a:lvl8pPr>
            <a:lvl9pPr marL="3886200" indent="-228600" eaLnBrk="0" fontAlgn="base" hangingPunct="0">
              <a:spcBef>
                <a:spcPct val="0"/>
              </a:spcBef>
              <a:spcAft>
                <a:spcPct val="0"/>
              </a:spcAft>
              <a:defRPr sz="3600">
                <a:solidFill>
                  <a:schemeClr val="tx1"/>
                </a:solidFill>
                <a:latin typeface="Arial" charset="0"/>
                <a:ea typeface="宋体" charset="-122"/>
              </a:defRPr>
            </a:lvl9pPr>
          </a:lstStyle>
          <a:p>
            <a:pPr eaLnBrk="1" hangingPunct="1"/>
            <a:r>
              <a:rPr lang="en-US" altLang="zh-CN" b="1"/>
              <a:t>■</a:t>
            </a:r>
            <a:r>
              <a:rPr lang="zh-CN" altLang="en-US" b="1"/>
              <a:t>光学简述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8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88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8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p:bldP spid="122885" grpId="0"/>
      <p:bldP spid="122889"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3699</TotalTime>
  <Words>3553</Words>
  <Application>Microsoft Office PowerPoint</Application>
  <PresentationFormat>全屏显示(4:3)</PresentationFormat>
  <Paragraphs>220</Paragraphs>
  <Slides>75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75</vt:i4>
      </vt:variant>
    </vt:vector>
  </HeadingPairs>
  <TitlesOfParts>
    <vt:vector size="77" baseType="lpstr">
      <vt:lpstr>默认设计模板</vt:lpstr>
      <vt:lpstr>公式</vt:lpstr>
      <vt:lpstr>幻灯片 1</vt:lpstr>
      <vt:lpstr>幻灯片 2</vt:lpstr>
      <vt:lpstr>   辅导老师  杨嘉雯 邮箱   yjw2013@mail.ustc.edu.cn 手机   18326105068 微信   yangjiawen_521  QQ    458488782     </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1-3  几何光学的基本定律</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Administrator</cp:lastModifiedBy>
  <cp:revision>762</cp:revision>
  <dcterms:created xsi:type="dcterms:W3CDTF">2013-02-19T10:55:28Z</dcterms:created>
  <dcterms:modified xsi:type="dcterms:W3CDTF">2016-08-27T10:44:00Z</dcterms:modified>
</cp:coreProperties>
</file>