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301" r:id="rId9"/>
    <p:sldId id="299" r:id="rId10"/>
    <p:sldId id="30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A631-8CF2-4458-9324-8E850A1760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2298D-2696-4430-81EB-95D6604AAD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0E536-3EF0-40A8-9C32-B6EF5E04D5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0BB20-6B0C-4B03-8E4D-50B81AD42D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BF578-E2BC-40FB-992A-222AD52C72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876FB-46B3-42A7-9DC7-A6D174FD2E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DAAE4-0411-4A0F-AA17-C36FC2DA33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28386-8E53-40AA-BB1D-5DAEAD7AD5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EE6E5-7BE8-4E35-BCA1-B4810C09F8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95536-2EBA-46AD-8515-704C604A52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ECC55-CFC9-40E5-9C46-902F18A403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725AD8-6DBA-467D-8060-16E65F3FD1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9.jpeg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7.jpe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67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1.bin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91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7.wmf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6.wmf"/><Relationship Id="rId19" Type="http://schemas.openxmlformats.org/officeDocument/2006/relationships/image" Target="../media/image90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0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0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28.jpeg"/><Relationship Id="rId4" Type="http://schemas.openxmlformats.org/officeDocument/2006/relationships/image" Target="../media/image12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971550" y="1412875"/>
            <a:ext cx="3735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/>
              <a:t>■</a:t>
            </a:r>
            <a:r>
              <a:rPr lang="zh-CN" altLang="en-US" sz="3200" b="1" dirty="0"/>
              <a:t>菲涅耳圆孔衍射</a:t>
            </a:r>
          </a:p>
        </p:txBody>
      </p:sp>
      <p:pic>
        <p:nvPicPr>
          <p:cNvPr id="6151" name="Picture 7" descr="旋转 mz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349500"/>
            <a:ext cx="724535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176588" y="414338"/>
            <a:ext cx="27368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上节小节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971550" y="692150"/>
            <a:ext cx="2151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透镜作用</a:t>
            </a:r>
            <a:r>
              <a:rPr lang="zh-CN" altLang="en-US" sz="3200"/>
              <a:t> 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4572000" y="1773238"/>
          <a:ext cx="1327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公式" r:id="rId3" imgW="1320480" imgH="901440" progId="Equation.3">
                  <p:embed/>
                </p:oleObj>
              </mc:Choice>
              <mc:Fallback>
                <p:oleObj name="公式" r:id="rId3" imgW="1320480" imgH="901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3238"/>
                        <a:ext cx="1327150" cy="89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2051050" y="1700213"/>
          <a:ext cx="21145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公式" r:id="rId5" imgW="2120760" imgH="977760" progId="Equation.3">
                  <p:embed/>
                </p:oleObj>
              </mc:Choice>
              <mc:Fallback>
                <p:oleObj name="公式" r:id="rId5" imgW="2120760" imgH="9777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00213"/>
                        <a:ext cx="2114550" cy="982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1042988" y="3068638"/>
            <a:ext cx="3954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此式与透镜成像公式</a:t>
            </a:r>
            <a:r>
              <a:rPr lang="zh-CN" altLang="en-US" sz="3200"/>
              <a:t> </a:t>
            </a:r>
          </a:p>
        </p:txBody>
      </p:sp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4932363" y="2852738"/>
          <a:ext cx="24130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公式" r:id="rId7" imgW="2412720" imgH="1015920" progId="Equation.3">
                  <p:embed/>
                </p:oleObj>
              </mc:Choice>
              <mc:Fallback>
                <p:oleObj name="公式" r:id="rId7" imgW="2412720" imgH="10159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852738"/>
                        <a:ext cx="24130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1042988" y="4005263"/>
            <a:ext cx="1222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比较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2268538" y="4581525"/>
          <a:ext cx="4413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公式" r:id="rId9" imgW="4406760" imgH="977760" progId="Equation.3">
                  <p:embed/>
                </p:oleObj>
              </mc:Choice>
              <mc:Fallback>
                <p:oleObj name="公式" r:id="rId9" imgW="4406760" imgH="9777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81525"/>
                        <a:ext cx="44132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92" grpId="0"/>
      <p:bldP spid="501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546350" y="2595563"/>
            <a:ext cx="3841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夫琅禾费单缝衍射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546350" y="3429000"/>
            <a:ext cx="384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细丝夫琅禾费衍射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357563" y="1223963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本节要点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71550" y="593725"/>
            <a:ext cx="439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</a:tabLst>
            </a:pPr>
            <a:r>
              <a:rPr lang="en-US" altLang="zh-CN" sz="3200" b="1"/>
              <a:t>3-4 </a:t>
            </a:r>
            <a:r>
              <a:rPr lang="zh-CN" altLang="en-US" sz="3200" b="1"/>
              <a:t>夫琅禾费单缝衍射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27100" y="1358900"/>
            <a:ext cx="5157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</a:tabLst>
            </a:pPr>
            <a:r>
              <a:rPr lang="zh-CN" altLang="en-US" sz="3200" b="1"/>
              <a:t>一、实验装置和实验现象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27100" y="2124075"/>
            <a:ext cx="1922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单缝宽度</a:t>
            </a:r>
            <a:r>
              <a:rPr lang="zh-CN" altLang="en-US" sz="3200"/>
              <a:t>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681288" y="2259013"/>
          <a:ext cx="990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3" imgW="965160" imgH="380880" progId="Equation.3">
                  <p:embed/>
                </p:oleObj>
              </mc:Choice>
              <mc:Fallback>
                <p:oleObj name="公式" r:id="rId3" imgW="965160" imgH="380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259013"/>
                        <a:ext cx="9906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716338" y="2124075"/>
            <a:ext cx="3617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</a:tabLst>
            </a:pPr>
            <a:r>
              <a:rPr lang="zh-CN" altLang="en-US" sz="3200" b="1"/>
              <a:t>并且缝长度</a:t>
            </a:r>
            <a:r>
              <a:rPr lang="en-US" altLang="zh-CN" sz="3200" b="1"/>
              <a:t>&gt;&gt;</a:t>
            </a:r>
            <a:r>
              <a:rPr lang="zh-CN" altLang="en-US" sz="3200" b="1"/>
              <a:t>宽度</a:t>
            </a:r>
            <a:r>
              <a:rPr lang="en-US" altLang="zh-CN" sz="3200" b="1"/>
              <a:t>.</a:t>
            </a:r>
          </a:p>
        </p:txBody>
      </p:sp>
      <p:pic>
        <p:nvPicPr>
          <p:cNvPr id="14344" name="Picture 8" descr="opt-d3_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800" y="3024188"/>
            <a:ext cx="823595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  <p:bldP spid="143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旋转 mz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368300"/>
            <a:ext cx="87122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opt-d21_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0"/>
            <a:ext cx="6003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36613" y="684213"/>
            <a:ext cx="4887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</a:tabLst>
            </a:pPr>
            <a:r>
              <a:rPr lang="zh-CN" altLang="en-US" sz="3200" b="1"/>
              <a:t>二、单缝衍射的强度公式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27100" y="1449388"/>
            <a:ext cx="2554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</a:tabLst>
            </a:pPr>
            <a:r>
              <a:rPr lang="en-US" altLang="zh-CN" sz="3200" b="1"/>
              <a:t>1.</a:t>
            </a:r>
            <a:r>
              <a:rPr lang="zh-CN" altLang="en-US" sz="3200" b="1"/>
              <a:t>复数积分法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81063" y="1943100"/>
            <a:ext cx="75152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tabLst>
                <a:tab pos="1943100" algn="l"/>
              </a:tabLst>
            </a:pPr>
            <a:r>
              <a:rPr lang="zh-CN" altLang="zh-CN" b="1"/>
              <a:t>▲</a:t>
            </a:r>
            <a:r>
              <a:rPr lang="zh-CN" altLang="en-US" sz="3200" b="1"/>
              <a:t>把缝内的波前分割为许多等宽的窄条</a:t>
            </a:r>
            <a:r>
              <a:rPr lang="en-US" altLang="zh-CN" sz="3200" b="1"/>
              <a:t>dx,</a:t>
            </a:r>
            <a:r>
              <a:rPr lang="zh-CN" altLang="en-US" sz="3200" b="1"/>
              <a:t>朝多个方向发出次波</a:t>
            </a:r>
            <a:r>
              <a:rPr lang="en-US" altLang="zh-CN" sz="3200" b="1"/>
              <a:t>.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881063" y="3608388"/>
            <a:ext cx="3087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</a:tabLst>
            </a:pPr>
            <a:r>
              <a:rPr lang="zh-CN" altLang="zh-CN" b="1"/>
              <a:t>▲</a:t>
            </a:r>
            <a:r>
              <a:rPr lang="zh-CN" altLang="en-US" sz="3200" b="1"/>
              <a:t>在傍轴条件下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62038" y="4373563"/>
          <a:ext cx="46878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公式" r:id="rId3" imgW="5092560" imgH="1079280" progId="Equation.3">
                  <p:embed/>
                </p:oleObj>
              </mc:Choice>
              <mc:Fallback>
                <p:oleObj name="公式" r:id="rId3" imgW="5092560" imgH="1079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373563"/>
                        <a:ext cx="468788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881063" y="5634038"/>
            <a:ext cx="1098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</a:tabLst>
            </a:pPr>
            <a:r>
              <a:rPr lang="zh-CN" altLang="en-US" sz="3200" b="1"/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  <p:bldP spid="17413" grpId="0"/>
      <p:bldP spid="174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旋转 mz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38" y="549275"/>
            <a:ext cx="8551862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00113" y="549275"/>
            <a:ext cx="6122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b="1"/>
              <a:t>●</a:t>
            </a:r>
            <a:r>
              <a:rPr lang="en-US" altLang="zh-CN" sz="3200" b="1"/>
              <a:t>r</a:t>
            </a:r>
            <a:r>
              <a:rPr lang="zh-CN" altLang="en-US" sz="3200" b="1"/>
              <a:t>是波前上坐标为</a:t>
            </a:r>
            <a:r>
              <a:rPr lang="en-US" altLang="zh-CN" sz="3200" b="1"/>
              <a:t>x</a:t>
            </a:r>
            <a:r>
              <a:rPr lang="zh-CN" altLang="en-US" sz="3200" b="1"/>
              <a:t>的点</a:t>
            </a:r>
            <a:r>
              <a:rPr lang="en-US" altLang="zh-CN" sz="3200" b="1"/>
              <a:t>Q</a:t>
            </a:r>
            <a:r>
              <a:rPr lang="zh-CN" altLang="en-US" sz="3200" b="1"/>
              <a:t>到场点</a:t>
            </a:r>
            <a:r>
              <a:rPr lang="zh-CN" altLang="en-US" sz="3200"/>
              <a:t>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877050" y="620713"/>
          <a:ext cx="3635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公式" r:id="rId3" imgW="368280" imgH="482400" progId="Equation.3">
                  <p:embed/>
                </p:oleObj>
              </mc:Choice>
              <mc:Fallback>
                <p:oleObj name="公式" r:id="rId3" imgW="3682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620713"/>
                        <a:ext cx="3635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308850" y="549275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的光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900113" y="1341438"/>
            <a:ext cx="704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程</a:t>
            </a:r>
            <a:r>
              <a:rPr lang="en-US" altLang="zh-CN" sz="3200" b="1"/>
              <a:t>.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900113" y="1989138"/>
            <a:ext cx="4014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b="1"/>
              <a:t>●</a:t>
            </a:r>
            <a:r>
              <a:rPr lang="zh-CN" altLang="en-US" sz="3200" b="1"/>
              <a:t>波前上点</a:t>
            </a:r>
            <a:r>
              <a:rPr lang="en-US" altLang="zh-CN" sz="3200" b="1"/>
              <a:t>Q</a:t>
            </a:r>
            <a:r>
              <a:rPr lang="zh-CN" altLang="en-US" sz="3200" b="1"/>
              <a:t>与</a:t>
            </a:r>
            <a:r>
              <a:rPr lang="en-US" altLang="zh-CN" sz="3200" b="1"/>
              <a:t>O</a:t>
            </a:r>
            <a:r>
              <a:rPr lang="zh-CN" altLang="en-US" sz="3200" b="1"/>
              <a:t>点到</a:t>
            </a:r>
            <a:r>
              <a:rPr lang="zh-CN" altLang="en-US" sz="3200"/>
              <a:t> 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841875" y="2079625"/>
          <a:ext cx="3635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公式" r:id="rId5" imgW="368280" imgH="482400" progId="Equation.3">
                  <p:embed/>
                </p:oleObj>
              </mc:Choice>
              <mc:Fallback>
                <p:oleObj name="公式" r:id="rId5" imgW="36828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2079625"/>
                        <a:ext cx="3635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246688" y="2033588"/>
            <a:ext cx="233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的光程差为</a:t>
            </a:r>
            <a:r>
              <a:rPr lang="zh-CN" altLang="en-US" sz="3200"/>
              <a:t> 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042988" y="2852738"/>
          <a:ext cx="44243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公式" r:id="rId7" imgW="4431960" imgH="482400" progId="Equation.3">
                  <p:embed/>
                </p:oleObj>
              </mc:Choice>
              <mc:Fallback>
                <p:oleObj name="公式" r:id="rId7" imgW="4431960" imgH="482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52738"/>
                        <a:ext cx="44243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5746750" y="2901950"/>
          <a:ext cx="12112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公式" r:id="rId9" imgW="1206360" imgH="431640" progId="Equation.3">
                  <p:embed/>
                </p:oleObj>
              </mc:Choice>
              <mc:Fallback>
                <p:oleObj name="公式" r:id="rId9" imgW="120636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2901950"/>
                        <a:ext cx="12112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1062038" y="3698875"/>
          <a:ext cx="5270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公式" r:id="rId11" imgW="533160" imgH="317160" progId="Equation.3">
                  <p:embed/>
                </p:oleObj>
              </mc:Choice>
              <mc:Fallback>
                <p:oleObj name="公式" r:id="rId11" imgW="533160" imgH="317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698875"/>
                        <a:ext cx="5270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511300" y="3563938"/>
            <a:ext cx="185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en-US" altLang="zh-CN" sz="3200" b="1"/>
              <a:t>y</a:t>
            </a:r>
            <a:r>
              <a:rPr lang="zh-CN" altLang="en-US" sz="3200" b="1"/>
              <a:t>无关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1062038" y="4329113"/>
          <a:ext cx="6858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公式" r:id="rId13" imgW="685800" imgH="482400" progId="Equation.3">
                  <p:embed/>
                </p:oleObj>
              </mc:Choice>
              <mc:Fallback>
                <p:oleObj name="公式" r:id="rId13" imgW="685800" imgH="482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329113"/>
                        <a:ext cx="6858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827213" y="4284663"/>
            <a:ext cx="3660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是一个固定长度</a:t>
            </a:r>
            <a:r>
              <a:rPr lang="en-US" altLang="zh-CN" sz="3200" b="1"/>
              <a:t>,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5381625" y="4329113"/>
          <a:ext cx="342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公式" r:id="rId15" imgW="342720" imgH="482400" progId="Equation.3">
                  <p:embed/>
                </p:oleObj>
              </mc:Choice>
              <mc:Fallback>
                <p:oleObj name="公式" r:id="rId15" imgW="342720" imgH="482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4329113"/>
                        <a:ext cx="3429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5741988" y="4284663"/>
            <a:ext cx="28622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200" b="1"/>
              <a:t>靠近衍射屏</a:t>
            </a:r>
            <a:r>
              <a:rPr lang="zh-CN" altLang="en-US" sz="3200"/>
              <a:t> 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927100" y="5003800"/>
            <a:ext cx="1922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时约等于</a:t>
            </a:r>
            <a:r>
              <a:rPr lang="zh-CN" altLang="en-US" sz="3200"/>
              <a:t> 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2727325" y="5049838"/>
          <a:ext cx="342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公式" r:id="rId17" imgW="342720" imgH="482400" progId="Equation.3">
                  <p:embed/>
                </p:oleObj>
              </mc:Choice>
              <mc:Fallback>
                <p:oleObj name="公式" r:id="rId17" imgW="342720" imgH="482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049838"/>
                        <a:ext cx="3429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3059113" y="5013325"/>
            <a:ext cx="1520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的焦距</a:t>
            </a:r>
            <a:r>
              <a:rPr lang="zh-CN" altLang="en-US" sz="3200"/>
              <a:t> </a:t>
            </a:r>
          </a:p>
        </p:txBody>
      </p:sp>
      <p:graphicFrame>
        <p:nvGraphicFramePr>
          <p:cNvPr id="19484" name="Object 28"/>
          <p:cNvGraphicFramePr>
            <a:graphicFrameLocks noChangeAspect="1"/>
          </p:cNvGraphicFramePr>
          <p:nvPr/>
        </p:nvGraphicFramePr>
        <p:xfrm>
          <a:off x="4437063" y="5138738"/>
          <a:ext cx="3619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公式" r:id="rId19" imgW="368280" imgH="317160" progId="Equation.3">
                  <p:embed/>
                </p:oleObj>
              </mc:Choice>
              <mc:Fallback>
                <p:oleObj name="公式" r:id="rId19" imgW="368280" imgH="3171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5138738"/>
                        <a:ext cx="3619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927100" y="5724525"/>
            <a:ext cx="3076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正入射情况下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9486" name="Object 30"/>
          <p:cNvGraphicFramePr>
            <a:graphicFrameLocks noChangeAspect="1"/>
          </p:cNvGraphicFramePr>
          <p:nvPr/>
        </p:nvGraphicFramePr>
        <p:xfrm>
          <a:off x="3941763" y="5768975"/>
          <a:ext cx="8937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公式" r:id="rId21" imgW="888840" imgH="520560" progId="Equation.3">
                  <p:embed/>
                </p:oleObj>
              </mc:Choice>
              <mc:Fallback>
                <p:oleObj name="公式" r:id="rId21" imgW="888840" imgH="5205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5768975"/>
                        <a:ext cx="8937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797425" y="5724525"/>
            <a:ext cx="3411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为定值</a:t>
            </a:r>
            <a:r>
              <a:rPr lang="en-US" altLang="zh-CN" sz="3200" b="1"/>
              <a:t>,</a:t>
            </a:r>
            <a:r>
              <a:rPr lang="zh-CN" altLang="en-US" sz="3200" b="1"/>
              <a:t>与</a:t>
            </a:r>
            <a:r>
              <a:rPr lang="en-US" altLang="zh-CN" sz="3200" b="1"/>
              <a:t>x,y</a:t>
            </a:r>
            <a:r>
              <a:rPr lang="zh-CN" altLang="en-US" sz="3200" b="1"/>
              <a:t>无关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1" grpId="0"/>
      <p:bldP spid="19462" grpId="0"/>
      <p:bldP spid="19463" grpId="0"/>
      <p:bldP spid="19465" grpId="0"/>
      <p:bldP spid="19472" grpId="0"/>
      <p:bldP spid="19475" grpId="0"/>
      <p:bldP spid="19478" grpId="0"/>
      <p:bldP spid="19479" grpId="0"/>
      <p:bldP spid="19482" grpId="0"/>
      <p:bldP spid="194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116013" y="404813"/>
          <a:ext cx="66294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公式" r:id="rId3" imgW="6629400" imgH="5943600" progId="Equation.3">
                  <p:embed/>
                </p:oleObj>
              </mc:Choice>
              <mc:Fallback>
                <p:oleObj name="公式" r:id="rId3" imgW="6629400" imgH="594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4813"/>
                        <a:ext cx="6629400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509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547813" y="620713"/>
          <a:ext cx="4595812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公式" r:id="rId3" imgW="4991040" imgH="2438280" progId="Equation.3">
                  <p:embed/>
                </p:oleObj>
              </mc:Choice>
              <mc:Fallback>
                <p:oleObj name="公式" r:id="rId3" imgW="4991040" imgH="243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20713"/>
                        <a:ext cx="4595812" cy="243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042988" y="3573463"/>
            <a:ext cx="704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692275" y="3357563"/>
          <a:ext cx="55419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公式" r:id="rId5" imgW="6806880" imgH="914400" progId="Equation.3">
                  <p:embed/>
                </p:oleObj>
              </mc:Choice>
              <mc:Fallback>
                <p:oleObj name="公式" r:id="rId5" imgW="680688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57563"/>
                        <a:ext cx="5541963" cy="920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042988" y="4724400"/>
            <a:ext cx="70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</a:t>
            </a:r>
            <a:r>
              <a:rPr lang="zh-CN" altLang="en-US" sz="3200"/>
              <a:t>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619250" y="4365625"/>
          <a:ext cx="67373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公式" r:id="rId7" imgW="7315200" imgH="1117440" progId="Equation.3">
                  <p:embed/>
                </p:oleObj>
              </mc:Choice>
              <mc:Fallback>
                <p:oleObj name="公式" r:id="rId7" imgW="7315200" imgH="1117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673735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971550" y="5768975"/>
            <a:ext cx="5600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上式表示从单缝中发出柱面波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1" grpId="0"/>
      <p:bldP spid="215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27100" y="549275"/>
            <a:ext cx="256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半波带法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331913" y="5589588"/>
          <a:ext cx="2595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公式" r:id="rId3" imgW="2603160" imgH="914400" progId="Equation.3">
                  <p:embed/>
                </p:oleObj>
              </mc:Choice>
              <mc:Fallback>
                <p:oleObj name="公式" r:id="rId3" imgW="260316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89588"/>
                        <a:ext cx="25955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00113" y="58769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●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187450" y="1196975"/>
            <a:ext cx="6840538" cy="4321175"/>
            <a:chOff x="521" y="875"/>
            <a:chExt cx="4582" cy="3005"/>
          </a:xfrm>
        </p:grpSpPr>
        <p:pic>
          <p:nvPicPr>
            <p:cNvPr id="7175" name="Picture 7" descr="2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1" y="875"/>
              <a:ext cx="4582" cy="3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2472" y="2387"/>
            <a:ext cx="131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公式" r:id="rId6" imgW="317160" imgH="330120" progId="Equation.3">
                    <p:embed/>
                  </p:oleObj>
                </mc:Choice>
                <mc:Fallback>
                  <p:oleObj name="公式" r:id="rId6" imgW="317160" imgH="3301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387"/>
                          <a:ext cx="131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2381" y="1979"/>
            <a:ext cx="22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公式" r:id="rId8" imgW="545760" imgH="457200" progId="Equation.3">
                    <p:embed/>
                  </p:oleObj>
                </mc:Choice>
                <mc:Fallback>
                  <p:oleObj name="公式" r:id="rId8" imgW="545760" imgH="457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979"/>
                          <a:ext cx="225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2336" y="1661"/>
            <a:ext cx="23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公式" r:id="rId10" imgW="558720" imgH="457200" progId="Equation.3">
                    <p:embed/>
                  </p:oleObj>
                </mc:Choice>
                <mc:Fallback>
                  <p:oleObj name="公式" r:id="rId10" imgW="558720" imgH="457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661"/>
                          <a:ext cx="230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1"/>
            <p:cNvGraphicFramePr>
              <a:graphicFrameLocks noChangeAspect="1"/>
            </p:cNvGraphicFramePr>
            <p:nvPr/>
          </p:nvGraphicFramePr>
          <p:xfrm>
            <a:off x="2154" y="1434"/>
            <a:ext cx="23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公式" r:id="rId12" imgW="558720" imgH="457200" progId="Equation.3">
                    <p:embed/>
                  </p:oleObj>
                </mc:Choice>
                <mc:Fallback>
                  <p:oleObj name="公式" r:id="rId12" imgW="558720" imgH="457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434"/>
                          <a:ext cx="230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27100" y="503238"/>
          <a:ext cx="598805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公式" r:id="rId3" imgW="5994360" imgH="1625400" progId="Equation.3">
                  <p:embed/>
                </p:oleObj>
              </mc:Choice>
              <mc:Fallback>
                <p:oleObj name="公式" r:id="rId3" imgW="5994360" imgH="1625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03238"/>
                        <a:ext cx="598805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927100" y="2349500"/>
          <a:ext cx="40655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公式" r:id="rId5" imgW="4406760" imgH="914400" progId="Equation.3">
                  <p:embed/>
                </p:oleObj>
              </mc:Choice>
              <mc:Fallback>
                <p:oleObj name="公式" r:id="rId5" imgW="440676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349500"/>
                        <a:ext cx="4065588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927100" y="3203575"/>
          <a:ext cx="32908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公式" r:id="rId7" imgW="3568680" imgH="1130040" progId="Equation.3">
                  <p:embed/>
                </p:oleObj>
              </mc:Choice>
              <mc:Fallback>
                <p:oleObj name="公式" r:id="rId7" imgW="3568680" imgH="1130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203575"/>
                        <a:ext cx="3290888" cy="1123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881063" y="4419600"/>
            <a:ext cx="1109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827213" y="4508500"/>
          <a:ext cx="361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公式" r:id="rId9" imgW="368280" imgH="482400" progId="Equation.3">
                  <p:embed/>
                </p:oleObj>
              </mc:Choice>
              <mc:Fallback>
                <p:oleObj name="公式" r:id="rId9" imgW="36828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508500"/>
                        <a:ext cx="3619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141538" y="4419600"/>
            <a:ext cx="4067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为衍射场中心光强度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062038" y="5138738"/>
          <a:ext cx="16319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公式" r:id="rId11" imgW="1638000" imgH="1130040" progId="Equation.3">
                  <p:embed/>
                </p:oleObj>
              </mc:Choice>
              <mc:Fallback>
                <p:oleObj name="公式" r:id="rId11" imgW="1638000" imgH="1130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138738"/>
                        <a:ext cx="1631950" cy="113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2636838" y="5408613"/>
            <a:ext cx="3141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>
                <a:solidFill>
                  <a:srgbClr val="FF6600"/>
                </a:solidFill>
              </a:rPr>
              <a:t>为单缝衍射因子</a:t>
            </a:r>
            <a:r>
              <a:rPr lang="en-US" altLang="zh-CN" sz="3200" b="1">
                <a:solidFill>
                  <a:srgbClr val="FF66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39" grpId="0"/>
      <p:bldP spid="225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旋转 mz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4638" y="368300"/>
            <a:ext cx="5059362" cy="6075363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2151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27100" y="549275"/>
            <a:ext cx="2852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3200" b="1"/>
              <a:t>2.</a:t>
            </a:r>
            <a:r>
              <a:rPr lang="zh-CN" altLang="en-US" sz="3200" b="1">
                <a:latin typeface="Times New Roman" pitchFamily="18" charset="0"/>
              </a:rPr>
              <a:t>矢量图解法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00113" y="1341438"/>
            <a:ext cx="3167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多光束干涉</a:t>
            </a:r>
            <a:r>
              <a:rPr lang="zh-CN" altLang="en-US" sz="3200"/>
              <a:t>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042988" y="1989138"/>
          <a:ext cx="34861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公式" r:id="rId4" imgW="3479760" imgH="1574640" progId="Equation.3">
                  <p:embed/>
                </p:oleObj>
              </mc:Choice>
              <mc:Fallback>
                <p:oleObj name="公式" r:id="rId4" imgW="3479760" imgH="1574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348615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16000" y="3743325"/>
          <a:ext cx="2152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公式" r:id="rId6" imgW="2158920" imgH="419040" progId="Equation.3">
                  <p:embed/>
                </p:oleObj>
              </mc:Choice>
              <mc:Fallback>
                <p:oleObj name="公式" r:id="rId6" imgW="215892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3325"/>
                        <a:ext cx="21526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881063" y="4373563"/>
            <a:ext cx="2322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因此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等腰</a:t>
            </a:r>
            <a:endParaRPr lang="zh-CN" altLang="en-US" sz="3200"/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771775" y="4437063"/>
          <a:ext cx="10080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公式" r:id="rId8" imgW="1002960" imgH="482400" progId="Equation.3">
                  <p:embed/>
                </p:oleObj>
              </mc:Choice>
              <mc:Fallback>
                <p:oleObj name="公式" r:id="rId8" imgW="1002960" imgH="482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437063"/>
                        <a:ext cx="10080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881063" y="5094288"/>
            <a:ext cx="1819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的顶角</a:t>
            </a:r>
            <a:endParaRPr lang="zh-CN" altLang="en-US" sz="320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042988" y="5949950"/>
          <a:ext cx="30797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公式" r:id="rId10" imgW="3085920" imgH="482400" progId="Equation.3">
                  <p:embed/>
                </p:oleObj>
              </mc:Choice>
              <mc:Fallback>
                <p:oleObj name="公式" r:id="rId10" imgW="3085920" imgH="482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949950"/>
                        <a:ext cx="30797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3995738" y="0"/>
            <a:ext cx="2089150" cy="7651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364163" y="3141663"/>
            <a:ext cx="792162" cy="5032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62" grpId="0"/>
      <p:bldP spid="23564" grpId="0"/>
      <p:bldP spid="23568" grpId="0" animBg="1"/>
      <p:bldP spid="2356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881063" y="549275"/>
            <a:ext cx="70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</a:t>
            </a:r>
            <a:r>
              <a:rPr lang="zh-CN" altLang="en-US" sz="3200"/>
              <a:t>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511300" y="458788"/>
          <a:ext cx="64595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公式" r:id="rId3" imgW="6972120" imgH="990360" progId="Equation.3">
                  <p:embed/>
                </p:oleObj>
              </mc:Choice>
              <mc:Fallback>
                <p:oleObj name="公式" r:id="rId3" imgW="6972120" imgH="990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58788"/>
                        <a:ext cx="6459538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27100" y="1403350"/>
            <a:ext cx="1109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等腰</a:t>
            </a:r>
            <a:r>
              <a:rPr lang="zh-CN" altLang="en-US" sz="3200"/>
              <a:t>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962150" y="1493838"/>
          <a:ext cx="10874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公式" r:id="rId5" imgW="1091880" imgH="482400" progId="Equation.3">
                  <p:embed/>
                </p:oleObj>
              </mc:Choice>
              <mc:Fallback>
                <p:oleObj name="公式" r:id="rId5" imgW="109188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1493838"/>
                        <a:ext cx="10874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997200" y="1403350"/>
            <a:ext cx="1520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的顶角</a:t>
            </a:r>
            <a:r>
              <a:rPr lang="en-US" altLang="zh-CN" sz="3200" b="1"/>
              <a:t>,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616450" y="1493838"/>
          <a:ext cx="31718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公式" r:id="rId7" imgW="3568680" imgH="482400" progId="Equation.3">
                  <p:embed/>
                </p:oleObj>
              </mc:Choice>
              <mc:Fallback>
                <p:oleObj name="公式" r:id="rId7" imgW="356868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1493838"/>
                        <a:ext cx="31718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81063" y="2124075"/>
            <a:ext cx="1922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总振幅为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2681288" y="2168525"/>
          <a:ext cx="4254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公式" r:id="rId9" imgW="4254480" imgH="520560" progId="Equation.3">
                  <p:embed/>
                </p:oleObj>
              </mc:Choice>
              <mc:Fallback>
                <p:oleObj name="公式" r:id="rId9" imgW="4254480" imgH="520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168525"/>
                        <a:ext cx="42545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958013" y="2168525"/>
            <a:ext cx="70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062038" y="2798763"/>
          <a:ext cx="483870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公式" r:id="rId11" imgW="4838400" imgH="2108160" progId="Equation.3">
                  <p:embed/>
                </p:oleObj>
              </mc:Choice>
              <mc:Fallback>
                <p:oleObj name="公式" r:id="rId11" imgW="4838400" imgH="2108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798763"/>
                        <a:ext cx="4838700" cy="211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1016000" y="5094288"/>
          <a:ext cx="67691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公式" r:id="rId13" imgW="6769080" imgH="1155600" progId="Equation.3">
                  <p:embed/>
                </p:oleObj>
              </mc:Choice>
              <mc:Fallback>
                <p:oleObj name="公式" r:id="rId13" imgW="6769080" imgH="1155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094288"/>
                        <a:ext cx="676910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1" grpId="0"/>
      <p:bldP spid="24584" grpId="0"/>
      <p:bldP spid="24587" grpId="0"/>
      <p:bldP spid="245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71550" y="593725"/>
            <a:ext cx="1112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916113" y="593725"/>
          <a:ext cx="1365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公式" r:id="rId3" imgW="1371600" imgH="545760" progId="Equation.3">
                  <p:embed/>
                </p:oleObj>
              </mc:Choice>
              <mc:Fallback>
                <p:oleObj name="公式" r:id="rId3" imgW="1371600" imgH="545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593725"/>
                        <a:ext cx="13652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222625" y="593725"/>
            <a:ext cx="3954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为每束光的强度，而</a:t>
            </a:r>
            <a:r>
              <a:rPr lang="zh-CN" altLang="en-US" sz="3200"/>
              <a:t> 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106488" y="1358900"/>
          <a:ext cx="23304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公式" r:id="rId5" imgW="2336760" imgH="1130040" progId="Equation.3">
                  <p:embed/>
                </p:oleObj>
              </mc:Choice>
              <mc:Fallback>
                <p:oleObj name="公式" r:id="rId5" imgW="2336760" imgH="1130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358900"/>
                        <a:ext cx="2330450" cy="1136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402013" y="1584325"/>
            <a:ext cx="3548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为多光束干涉因子</a:t>
            </a:r>
            <a:r>
              <a:rPr lang="en-US" altLang="zh-CN" sz="3200" b="1"/>
              <a:t>.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016000" y="2708275"/>
            <a:ext cx="1338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单缝</a:t>
            </a:r>
            <a:r>
              <a:rPr lang="zh-CN" altLang="en-US" sz="3200"/>
              <a:t> 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016000" y="3249613"/>
            <a:ext cx="729138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将单缝</a:t>
            </a:r>
            <a:r>
              <a:rPr lang="en-US" altLang="zh-CN" sz="3200" b="1"/>
              <a:t>a</a:t>
            </a:r>
            <a:r>
              <a:rPr lang="zh-CN" altLang="en-US" sz="3200" b="1"/>
              <a:t>均匀地分割为</a:t>
            </a:r>
            <a:r>
              <a:rPr lang="en-US" altLang="zh-CN" sz="3200" b="1"/>
              <a:t>N</a:t>
            </a:r>
            <a:r>
              <a:rPr lang="zh-CN" altLang="en-US" sz="3200" b="1"/>
              <a:t>条窄条</a:t>
            </a:r>
            <a:r>
              <a:rPr lang="en-US" altLang="zh-CN" sz="3200" b="1"/>
              <a:t>,</a:t>
            </a:r>
            <a:r>
              <a:rPr lang="zh-CN" altLang="en-US" sz="3200" b="1"/>
              <a:t>每窄条的宽度为</a:t>
            </a:r>
            <a:r>
              <a:rPr lang="zh-CN" altLang="en-US" sz="3200"/>
              <a:t> 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2771775" y="4329113"/>
          <a:ext cx="5397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公式" r:id="rId7" imgW="533160" imgH="317160" progId="Equation.3">
                  <p:embed/>
                </p:oleObj>
              </mc:Choice>
              <mc:Fallback>
                <p:oleObj name="公式" r:id="rId7" imgW="533160" imgH="317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329113"/>
                        <a:ext cx="539750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311525" y="4194175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zh-CN" altLang="en-US" sz="3200"/>
              <a:t> 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4392613" y="4014788"/>
          <a:ext cx="16192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公式" r:id="rId9" imgW="1625400" imgH="914400" progId="Equation.3">
                  <p:embed/>
                </p:oleObj>
              </mc:Choice>
              <mc:Fallback>
                <p:oleObj name="公式" r:id="rId9" imgW="1625400" imgH="914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014788"/>
                        <a:ext cx="161925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042988" y="4941888"/>
            <a:ext cx="418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各窄条发出的光波在</a:t>
            </a:r>
            <a:r>
              <a:rPr lang="zh-CN" altLang="en-US" sz="3200"/>
              <a:t> 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5003800" y="5013325"/>
          <a:ext cx="3635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公式" r:id="rId11" imgW="368280" imgH="482400" progId="Equation.3">
                  <p:embed/>
                </p:oleObj>
              </mc:Choice>
              <mc:Fallback>
                <p:oleObj name="公式" r:id="rId11" imgW="368280" imgH="482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013325"/>
                        <a:ext cx="3635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5292725" y="5013325"/>
            <a:ext cx="3254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点引起的光振动</a:t>
            </a:r>
            <a:r>
              <a:rPr lang="zh-CN" altLang="en-US" sz="3200"/>
              <a:t>  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1042988" y="5734050"/>
            <a:ext cx="1516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振幅为</a:t>
            </a:r>
            <a:r>
              <a:rPr lang="zh-CN" altLang="en-US" sz="3200"/>
              <a:t> 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2555875" y="5589588"/>
          <a:ext cx="5143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公式" r:id="rId13" imgW="5143320" imgH="939600" progId="Equation.3">
                  <p:embed/>
                </p:oleObj>
              </mc:Choice>
              <mc:Fallback>
                <p:oleObj name="公式" r:id="rId13" imgW="5143320" imgH="939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589588"/>
                        <a:ext cx="5143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5" grpId="0"/>
      <p:bldP spid="25607" grpId="0"/>
      <p:bldP spid="25608" grpId="0"/>
      <p:bldP spid="25609" grpId="0"/>
      <p:bldP spid="25612" grpId="0"/>
      <p:bldP spid="25615" grpId="0"/>
      <p:bldP spid="25618" grpId="0"/>
      <p:bldP spid="256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旋转 mz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0"/>
            <a:ext cx="7696200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81063" y="684213"/>
            <a:ext cx="4473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在平行光正入射单缝时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81063" y="1403350"/>
            <a:ext cx="7275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/>
              <a:t>a. </a:t>
            </a:r>
            <a:r>
              <a:rPr lang="zh-CN" altLang="en-US" sz="3200" b="1"/>
              <a:t>单缝面上光振动的复振幅处处相同；</a:t>
            </a:r>
            <a:r>
              <a:rPr lang="zh-CN" altLang="en-US" sz="3200"/>
              <a:t>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27100" y="2124075"/>
            <a:ext cx="657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/>
              <a:t>b.</a:t>
            </a:r>
            <a:r>
              <a:rPr lang="en-US" altLang="zh-CN" sz="3200"/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258888" y="2133600"/>
            <a:ext cx="612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 altLang="zh-CN" sz="3200" b="1">
                <a:latin typeface="宋体" charset="-122"/>
              </a:rPr>
              <a:t>θ</a:t>
            </a:r>
            <a:r>
              <a:rPr lang="zh-CN" altLang="en-US" sz="3200" b="1"/>
              <a:t>较小</a:t>
            </a:r>
            <a:r>
              <a:rPr lang="en-US" altLang="zh-CN" sz="3200" b="1"/>
              <a:t>,</a:t>
            </a:r>
            <a:r>
              <a:rPr lang="zh-CN" altLang="en-US" sz="3200" b="1"/>
              <a:t>各窄条发出的次光波达到</a:t>
            </a:r>
            <a:r>
              <a:rPr lang="zh-CN" altLang="en-US" sz="3200"/>
              <a:t> 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7227888" y="2168525"/>
          <a:ext cx="3635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公式" r:id="rId3" imgW="368280" imgH="482400" progId="Equation.3">
                  <p:embed/>
                </p:oleObj>
              </mc:Choice>
              <mc:Fallback>
                <p:oleObj name="公式" r:id="rId3" imgW="36828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2168525"/>
                        <a:ext cx="36353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881063" y="2843213"/>
            <a:ext cx="43767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点所经历的光程相近；</a:t>
            </a:r>
            <a:r>
              <a:rPr lang="zh-CN" altLang="en-US" sz="3200"/>
              <a:t> 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927100" y="3563938"/>
            <a:ext cx="10429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/>
              <a:t>c.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827213" y="3608388"/>
          <a:ext cx="3635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公式" r:id="rId5" imgW="368280" imgH="482400" progId="Equation.3">
                  <p:embed/>
                </p:oleObj>
              </mc:Choice>
              <mc:Fallback>
                <p:oleObj name="公式" r:id="rId5" imgW="368280" imgH="482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608388"/>
                        <a:ext cx="36353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141538" y="3563938"/>
            <a:ext cx="5692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点相交的各次光波平行</a:t>
            </a:r>
            <a:r>
              <a:rPr lang="en-US" altLang="zh-CN" sz="3200" b="1"/>
              <a:t>,</a:t>
            </a:r>
            <a:r>
              <a:rPr lang="zh-CN" altLang="en-US" sz="3200" b="1"/>
              <a:t>具有相</a:t>
            </a:r>
            <a:r>
              <a:rPr lang="zh-CN" altLang="en-US" sz="3200"/>
              <a:t> 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927100" y="4284663"/>
            <a:ext cx="4149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同的倾斜因子</a:t>
            </a:r>
            <a:r>
              <a:rPr lang="en-US" altLang="zh-CN" sz="3200" b="1"/>
              <a:t>;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971550" y="5003800"/>
            <a:ext cx="4897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各窄条发出的光波在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5741988" y="5049838"/>
          <a:ext cx="3635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公式" r:id="rId7" imgW="368280" imgH="482400" progId="Equation.3">
                  <p:embed/>
                </p:oleObj>
              </mc:Choice>
              <mc:Fallback>
                <p:oleObj name="公式" r:id="rId7" imgW="368280" imgH="482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5049838"/>
                        <a:ext cx="36353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011863" y="5003800"/>
            <a:ext cx="1928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点引起的</a:t>
            </a:r>
            <a:r>
              <a:rPr lang="zh-CN" altLang="en-US" sz="3200"/>
              <a:t> 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927100" y="5724525"/>
            <a:ext cx="4767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光振动具有相同的分振幅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  <p:bldP spid="27652" grpId="0"/>
      <p:bldP spid="27655" grpId="0"/>
      <p:bldP spid="27657" grpId="0"/>
      <p:bldP spid="27658" grpId="0"/>
      <p:bldP spid="27660" grpId="0"/>
      <p:bldP spid="27661" grpId="0"/>
      <p:bldP spid="27662" grpId="0"/>
      <p:bldP spid="276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27100" y="728663"/>
            <a:ext cx="5402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相邻窄条发出的次光波达到</a:t>
            </a:r>
            <a:r>
              <a:rPr lang="zh-CN" altLang="en-US" sz="3200"/>
              <a:t> 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102350" y="773113"/>
          <a:ext cx="3635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公式" r:id="rId3" imgW="368280" imgH="482400" progId="Equation.3">
                  <p:embed/>
                </p:oleObj>
              </mc:Choice>
              <mc:Fallback>
                <p:oleObj name="公式" r:id="rId3" imgW="3682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773113"/>
                        <a:ext cx="3635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372225" y="728663"/>
            <a:ext cx="1516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点的光</a:t>
            </a:r>
            <a:r>
              <a:rPr lang="zh-CN" altLang="en-US" sz="3200"/>
              <a:t>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16000" y="1493838"/>
            <a:ext cx="1928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程差都为</a:t>
            </a:r>
            <a:r>
              <a:rPr lang="zh-CN" altLang="en-US" sz="3200"/>
              <a:t>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771775" y="1628775"/>
          <a:ext cx="27114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公式" r:id="rId5" imgW="2705040" imgH="380880" progId="Equation.3">
                  <p:embed/>
                </p:oleObj>
              </mc:Choice>
              <mc:Fallback>
                <p:oleObj name="公式" r:id="rId5" imgW="2705040" imgH="380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28775"/>
                        <a:ext cx="271145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472113" y="1493838"/>
            <a:ext cx="233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相应位相差</a:t>
            </a:r>
            <a:r>
              <a:rPr lang="zh-CN" altLang="en-US" sz="3200"/>
              <a:t> 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116013" y="2276475"/>
          <a:ext cx="37925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公式" r:id="rId7" imgW="3797280" imgH="888840" progId="Equation.3">
                  <p:embed/>
                </p:oleObj>
              </mc:Choice>
              <mc:Fallback>
                <p:oleObj name="公式" r:id="rId7" imgW="3797280" imgH="8888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379253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900113" y="4292600"/>
            <a:ext cx="1631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en-US" altLang="zh-CN" b="1"/>
              <a:t>●</a:t>
            </a:r>
            <a:r>
              <a:rPr lang="zh-CN" altLang="en-US" sz="3200" b="1"/>
              <a:t>光强度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042988" y="5013325"/>
          <a:ext cx="3340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公式" r:id="rId9" imgW="3340080" imgH="1091880" progId="Equation.3">
                  <p:embed/>
                </p:oleObj>
              </mc:Choice>
              <mc:Fallback>
                <p:oleObj name="公式" r:id="rId9" imgW="3340080" imgH="10918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13325"/>
                        <a:ext cx="3340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5078413" y="2643824"/>
            <a:ext cx="2730500" cy="3400425"/>
            <a:chOff x="1474" y="799"/>
            <a:chExt cx="1720" cy="2142"/>
          </a:xfrm>
        </p:grpSpPr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1837" y="1298"/>
              <a:ext cx="0" cy="1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 flipV="1">
              <a:off x="1837" y="799"/>
              <a:ext cx="1043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V="1">
              <a:off x="1837" y="1888"/>
              <a:ext cx="1043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1882" y="2387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1837" y="1298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1837" y="1298"/>
              <a:ext cx="272" cy="95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92" name="Object 20"/>
            <p:cNvGraphicFramePr>
              <a:graphicFrameLocks noChangeAspect="1"/>
            </p:cNvGraphicFramePr>
            <p:nvPr/>
          </p:nvGraphicFramePr>
          <p:xfrm>
            <a:off x="1474" y="1797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3" name="公式" r:id="rId11" imgW="482400" imgH="317160" progId="Equation.3">
                    <p:embed/>
                  </p:oleObj>
                </mc:Choice>
                <mc:Fallback>
                  <p:oleObj name="公式" r:id="rId11" imgW="482400" imgH="31716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797"/>
                          <a:ext cx="3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21"/>
            <p:cNvGraphicFramePr>
              <a:graphicFrameLocks noChangeAspect="1"/>
            </p:cNvGraphicFramePr>
            <p:nvPr/>
          </p:nvGraphicFramePr>
          <p:xfrm>
            <a:off x="2426" y="2205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4" name="公式" r:id="rId13" imgW="253800" imgH="330120" progId="Equation.3">
                    <p:embed/>
                  </p:oleObj>
                </mc:Choice>
                <mc:Fallback>
                  <p:oleObj name="公式" r:id="rId13" imgW="253800" imgH="3301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05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884806"/>
                </p:ext>
              </p:extLst>
            </p:nvPr>
          </p:nvGraphicFramePr>
          <p:xfrm>
            <a:off x="1842" y="1680"/>
            <a:ext cx="13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5" name="公式" r:id="rId15" imgW="253800" imgH="330120" progId="Equation.3">
                    <p:embed/>
                  </p:oleObj>
                </mc:Choice>
                <mc:Fallback>
                  <p:oleObj name="公式" r:id="rId15" imgW="253800" imgH="33012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1680"/>
                          <a:ext cx="13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 flipV="1">
              <a:off x="1837" y="2251"/>
              <a:ext cx="272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96" name="Object 24"/>
            <p:cNvGraphicFramePr>
              <a:graphicFrameLocks noChangeAspect="1"/>
            </p:cNvGraphicFramePr>
            <p:nvPr/>
          </p:nvGraphicFramePr>
          <p:xfrm>
            <a:off x="1791" y="2704"/>
            <a:ext cx="140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6" name="公式" r:id="rId16" imgW="2222280" imgH="380880" progId="Equation.3">
                    <p:embed/>
                  </p:oleObj>
                </mc:Choice>
                <mc:Fallback>
                  <p:oleObj name="公式" r:id="rId16" imgW="2222280" imgH="38088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704"/>
                          <a:ext cx="1403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9128568"/>
                </p:ext>
              </p:extLst>
            </p:nvPr>
          </p:nvGraphicFramePr>
          <p:xfrm>
            <a:off x="1855" y="2124"/>
            <a:ext cx="251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" name="公式" r:id="rId18" imgW="507960" imgH="317160" progId="Equation.3">
                    <p:embed/>
                  </p:oleObj>
                </mc:Choice>
                <mc:Fallback>
                  <p:oleObj name="公式" r:id="rId18" imgW="507960" imgH="31716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2124"/>
                          <a:ext cx="251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98" name="Object 26"/>
          <p:cNvGraphicFramePr>
            <a:graphicFrameLocks noChangeAspect="1"/>
          </p:cNvGraphicFramePr>
          <p:nvPr/>
        </p:nvGraphicFramePr>
        <p:xfrm>
          <a:off x="1331913" y="3500438"/>
          <a:ext cx="184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公式" r:id="rId20" imgW="1841400" imgH="330120" progId="Equation.3">
                  <p:embed/>
                </p:oleObj>
              </mc:Choice>
              <mc:Fallback>
                <p:oleObj name="公式" r:id="rId20" imgW="1841400" imgH="3301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1841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6" grpId="0"/>
      <p:bldP spid="28677" grpId="0"/>
      <p:bldP spid="28680" grpId="0"/>
      <p:bldP spid="286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1866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116013" y="692150"/>
          <a:ext cx="48133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公式" r:id="rId3" imgW="4813200" imgH="4495680" progId="Equation.3">
                  <p:embed/>
                </p:oleObj>
              </mc:Choice>
              <mc:Fallback>
                <p:oleObj name="公式" r:id="rId3" imgW="4813200" imgH="4495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92150"/>
                        <a:ext cx="48133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1643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511300" y="0"/>
          <a:ext cx="5848350" cy="648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公式" r:id="rId3" imgW="5854680" imgH="6476760" progId="Equation.3">
                  <p:embed/>
                </p:oleObj>
              </mc:Choice>
              <mc:Fallback>
                <p:oleObj name="公式" r:id="rId3" imgW="5854680" imgH="6476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0"/>
                        <a:ext cx="5848350" cy="648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71550" y="476250"/>
            <a:ext cx="70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547813" y="620713"/>
          <a:ext cx="1466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公式" r:id="rId3" imgW="1460160" imgH="368280" progId="Equation.3">
                  <p:embed/>
                </p:oleObj>
              </mc:Choice>
              <mc:Fallback>
                <p:oleObj name="公式" r:id="rId3" imgW="146016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20713"/>
                        <a:ext cx="14668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042988" y="981075"/>
          <a:ext cx="6286500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公式" r:id="rId5" imgW="6286320" imgH="5333760" progId="Equation.3">
                  <p:embed/>
                </p:oleObj>
              </mc:Choice>
              <mc:Fallback>
                <p:oleObj name="公式" r:id="rId5" imgW="6286320" imgH="5333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6286500" cy="533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364163" y="5589588"/>
          <a:ext cx="18415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公式" r:id="rId7" imgW="2260440" imgH="965160" progId="Equation.3">
                  <p:embed/>
                </p:oleObj>
              </mc:Choice>
              <mc:Fallback>
                <p:oleObj name="公式" r:id="rId7" imgW="2260440" imgH="965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589588"/>
                        <a:ext cx="1841500" cy="971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403350" y="692150"/>
          <a:ext cx="625633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公式" r:id="rId3" imgW="6184800" imgH="1143000" progId="Equation.3">
                  <p:embed/>
                </p:oleObj>
              </mc:Choice>
              <mc:Fallback>
                <p:oleObj name="公式" r:id="rId3" imgW="618480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92150"/>
                        <a:ext cx="6256338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835150" y="2420938"/>
          <a:ext cx="36385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公式" r:id="rId5" imgW="3632040" imgH="1002960" progId="Equation.3">
                  <p:embed/>
                </p:oleObj>
              </mc:Choice>
              <mc:Fallback>
                <p:oleObj name="公式" r:id="rId5" imgW="3632040" imgH="1002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363855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724525" y="2420938"/>
          <a:ext cx="23828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公式" r:id="rId7" imgW="2387520" imgH="1002960" progId="Equation.3">
                  <p:embed/>
                </p:oleObj>
              </mc:Choice>
              <mc:Fallback>
                <p:oleObj name="公式" r:id="rId7" imgW="2387520" imgH="1002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420938"/>
                        <a:ext cx="2382838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00113" y="2565400"/>
            <a:ext cx="1260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其中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27088" y="3644900"/>
            <a:ext cx="185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en-US" altLang="zh-CN" sz="3200" b="1"/>
              <a:t>k</a:t>
            </a:r>
            <a:r>
              <a:rPr lang="zh-CN" altLang="en-US" sz="3200" b="1"/>
              <a:t>无关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555875" y="3644900"/>
            <a:ext cx="1109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考虑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492500" y="3716338"/>
          <a:ext cx="920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公式" r:id="rId9" imgW="914400" imgH="482400" progId="Equation.3">
                  <p:embed/>
                </p:oleObj>
              </mc:Choice>
              <mc:Fallback>
                <p:oleObj name="公式" r:id="rId9" imgW="91440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16338"/>
                        <a:ext cx="9207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356100" y="3644900"/>
            <a:ext cx="1109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影响</a:t>
            </a:r>
            <a:r>
              <a:rPr lang="en-US" altLang="zh-CN" sz="3200" b="1"/>
              <a:t>,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042988" y="4652963"/>
          <a:ext cx="7037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公式" r:id="rId11" imgW="7848360" imgH="482400" progId="Equation.3">
                  <p:embed/>
                </p:oleObj>
              </mc:Choice>
              <mc:Fallback>
                <p:oleObj name="公式" r:id="rId11" imgW="784836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52963"/>
                        <a:ext cx="7037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364163" y="3644900"/>
            <a:ext cx="1395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200" b="1"/>
              <a:t>可得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042988" y="5373688"/>
          <a:ext cx="626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公式" r:id="rId13" imgW="6260760" imgH="914400" progId="Equation.3">
                  <p:embed/>
                </p:oleObj>
              </mc:Choice>
              <mc:Fallback>
                <p:oleObj name="公式" r:id="rId13" imgW="6260760" imgH="914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6261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971550" y="69215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●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2771775" y="1557338"/>
          <a:ext cx="367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公式" r:id="rId15" imgW="3670200" imgH="545760" progId="Equation.3">
                  <p:embed/>
                </p:oleObj>
              </mc:Choice>
              <mc:Fallback>
                <p:oleObj name="公式" r:id="rId15" imgW="3670200" imgH="5457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557338"/>
                        <a:ext cx="3670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836613" y="593725"/>
            <a:ext cx="1109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62150" y="458788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公式" r:id="rId3" imgW="2514600" imgH="914400" progId="Equation.3">
                  <p:embed/>
                </p:oleObj>
              </mc:Choice>
              <mc:Fallback>
                <p:oleObj name="公式" r:id="rId3" imgW="25146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58788"/>
                        <a:ext cx="2514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881063" y="1493838"/>
            <a:ext cx="704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取</a:t>
            </a:r>
            <a:r>
              <a:rPr lang="zh-CN" altLang="en-US" sz="3200"/>
              <a:t> 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601788" y="1493838"/>
          <a:ext cx="5518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公式" r:id="rId5" imgW="6222960" imgH="545760" progId="Equation.3">
                  <p:embed/>
                </p:oleObj>
              </mc:Choice>
              <mc:Fallback>
                <p:oleObj name="公式" r:id="rId5" imgW="6222960" imgH="5457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493838"/>
                        <a:ext cx="55181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971550" y="2168525"/>
          <a:ext cx="2959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公式" r:id="rId7" imgW="2958840" imgH="1028520" progId="Equation.3">
                  <p:embed/>
                </p:oleObj>
              </mc:Choice>
              <mc:Fallback>
                <p:oleObj name="公式" r:id="rId7" imgW="2958840" imgH="10285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68525"/>
                        <a:ext cx="29591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836613" y="3111500"/>
            <a:ext cx="7407275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tabLst>
                <a:tab pos="1943100" algn="l"/>
                <a:tab pos="2400300" algn="l"/>
              </a:tabLst>
            </a:pPr>
            <a:r>
              <a:rPr lang="en-US" altLang="zh-CN" sz="3200" b="1"/>
              <a:t>3.</a:t>
            </a:r>
            <a:r>
              <a:rPr lang="zh-CN" altLang="en-US" sz="3200" b="1"/>
              <a:t>干涉与衍射的区别</a:t>
            </a:r>
            <a:endParaRPr lang="zh-CN" altLang="en-US" sz="3200"/>
          </a:p>
          <a:p>
            <a:pPr>
              <a:lnSpc>
                <a:spcPct val="170000"/>
              </a:lnSpc>
              <a:tabLst>
                <a:tab pos="1943100" algn="l"/>
                <a:tab pos="2400300" algn="l"/>
              </a:tabLst>
            </a:pPr>
            <a:r>
              <a:rPr lang="zh-CN" altLang="en-US" sz="3200" b="1"/>
              <a:t>干涉：分离的有限多光束的相干叠加；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881063" y="4806633"/>
            <a:ext cx="64166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衍射：连续的无限光束的相干叠加</a:t>
            </a:r>
            <a:r>
              <a:rPr lang="en-US" altLang="zh-CN" sz="32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3" grpId="0"/>
      <p:bldP spid="32778" grpId="0"/>
      <p:bldP spid="327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16113" y="728663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200" b="1"/>
              <a:t>单缝衍射</a:t>
            </a:r>
          </a:p>
        </p:txBody>
      </p:sp>
      <p:pic>
        <p:nvPicPr>
          <p:cNvPr id="33795" name="Picture 3" descr="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673225"/>
            <a:ext cx="56705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516563" y="728663"/>
            <a:ext cx="2079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/>
              <a:t>双缝干涉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旋转 mz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5538"/>
            <a:ext cx="9586913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22288" y="503238"/>
            <a:ext cx="3548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三、单缝衍射强度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71550" y="638175"/>
            <a:ext cx="4295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>
                <a:solidFill>
                  <a:srgbClr val="FF6600"/>
                </a:solidFill>
              </a:rPr>
              <a:t>主极强：零级衍射斑</a:t>
            </a:r>
            <a:r>
              <a:rPr lang="en-US" altLang="zh-CN" sz="3200" b="1">
                <a:solidFill>
                  <a:srgbClr val="FF6600"/>
                </a:solidFill>
              </a:rPr>
              <a:t>,</a:t>
            </a:r>
            <a:r>
              <a:rPr lang="en-US" altLang="zh-CN" sz="320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202238" y="773113"/>
          <a:ext cx="23098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公式" r:id="rId3" imgW="2603160" imgH="380880" progId="Equation.3">
                  <p:embed/>
                </p:oleObj>
              </mc:Choice>
              <mc:Fallback>
                <p:oleObj name="公式" r:id="rId3" imgW="2603160" imgH="38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773113"/>
                        <a:ext cx="2309812" cy="392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971550" y="1403350"/>
            <a:ext cx="2735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28600" algn="l"/>
                <a:tab pos="1943100" algn="l"/>
                <a:tab pos="2400300" algn="l"/>
              </a:tabLst>
            </a:pPr>
            <a:r>
              <a:rPr lang="zh-CN" altLang="en-US" sz="3200" b="1">
                <a:solidFill>
                  <a:srgbClr val="FF6600"/>
                </a:solidFill>
              </a:rPr>
              <a:t>几何像点位置</a:t>
            </a:r>
            <a:r>
              <a:rPr lang="en-US" altLang="zh-CN" sz="3200" b="1">
                <a:solidFill>
                  <a:srgbClr val="FF6600"/>
                </a:solidFill>
              </a:rPr>
              <a:t>.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016000" y="2168525"/>
            <a:ext cx="4837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b="1"/>
              <a:t>▲</a:t>
            </a:r>
            <a:r>
              <a:rPr lang="zh-CN" altLang="en-US" sz="3200" b="1"/>
              <a:t>次极强</a:t>
            </a:r>
            <a:r>
              <a:rPr lang="en-US" altLang="zh-CN" sz="3200" b="1"/>
              <a:t>:</a:t>
            </a:r>
            <a:r>
              <a:rPr lang="zh-CN" altLang="en-US" sz="3200" b="1"/>
              <a:t>高级衍射斑</a:t>
            </a:r>
            <a:r>
              <a:rPr lang="en-US" altLang="zh-CN" sz="3200" b="1"/>
              <a:t>,</a:t>
            </a:r>
            <a:r>
              <a:rPr lang="zh-CN" altLang="en-US" sz="3200" b="1"/>
              <a:t>满足</a:t>
            </a:r>
            <a:r>
              <a:rPr lang="zh-CN" altLang="en-US" sz="3200"/>
              <a:t> 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106488" y="3024188"/>
          <a:ext cx="31416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公式" r:id="rId5" imgW="3149280" imgH="1015920" progId="Equation.3">
                  <p:embed/>
                </p:oleObj>
              </mc:Choice>
              <mc:Fallback>
                <p:oleObj name="公式" r:id="rId5" imgW="3149280" imgH="10159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3024188"/>
                        <a:ext cx="3141662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4481513" y="3338513"/>
          <a:ext cx="19367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公式" r:id="rId7" imgW="1942920" imgH="406080" progId="Equation.3">
                  <p:embed/>
                </p:oleObj>
              </mc:Choice>
              <mc:Fallback>
                <p:oleObj name="公式" r:id="rId7" imgW="1942920" imgH="4060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3338513"/>
                        <a:ext cx="19367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462713" y="3203575"/>
            <a:ext cx="1520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的根</a:t>
            </a:r>
            <a:r>
              <a:rPr lang="en-US" altLang="zh-CN" sz="3200" b="1"/>
              <a:t>,</a:t>
            </a:r>
            <a:r>
              <a:rPr lang="zh-CN" altLang="en-US" sz="3200" b="1"/>
              <a:t>其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971550" y="4284663"/>
            <a:ext cx="1408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数值为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2366963" y="4419600"/>
          <a:ext cx="54038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公式" r:id="rId9" imgW="5397480" imgH="380880" progId="Equation.3">
                  <p:embed/>
                </p:oleObj>
              </mc:Choice>
              <mc:Fallback>
                <p:oleObj name="公式" r:id="rId9" imgW="5397480" imgH="3808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419600"/>
                        <a:ext cx="540385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971550" y="5094288"/>
            <a:ext cx="1109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对应</a:t>
            </a:r>
            <a:r>
              <a:rPr lang="zh-CN" altLang="en-US" sz="3200"/>
              <a:t> </a:t>
            </a: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2006600" y="5229225"/>
          <a:ext cx="8302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公式" r:id="rId11" imgW="927000" imgH="342720" progId="Equation.3">
                  <p:embed/>
                </p:oleObj>
              </mc:Choice>
              <mc:Fallback>
                <p:oleObj name="公式" r:id="rId11" imgW="927000" imgH="3427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5229225"/>
                        <a:ext cx="8302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906713" y="5094288"/>
            <a:ext cx="1109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值为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5" grpId="0"/>
      <p:bldP spid="35846" grpId="0"/>
      <p:bldP spid="35851" grpId="0"/>
      <p:bldP spid="35852" grpId="0"/>
      <p:bldP spid="35854" grpId="0"/>
      <p:bldP spid="358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16000" y="728663"/>
          <a:ext cx="66802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公式" r:id="rId3" imgW="6680160" imgH="914400" progId="Equation.3">
                  <p:embed/>
                </p:oleObj>
              </mc:Choice>
              <mc:Fallback>
                <p:oleObj name="公式" r:id="rId3" imgW="668016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728663"/>
                        <a:ext cx="668020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71550" y="1898650"/>
            <a:ext cx="3790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各次极强的光强为</a:t>
            </a:r>
            <a:r>
              <a:rPr lang="zh-CN" altLang="en-US" sz="3200"/>
              <a:t> 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016000" y="2798763"/>
          <a:ext cx="64611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公式" r:id="rId5" imgW="7302240" imgH="482400" progId="Equation.3">
                  <p:embed/>
                </p:oleObj>
              </mc:Choice>
              <mc:Fallback>
                <p:oleObj name="公式" r:id="rId5" imgW="730224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798763"/>
                        <a:ext cx="64611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827088" y="3573463"/>
            <a:ext cx="73453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考虑到倾斜因子</a:t>
            </a:r>
            <a:r>
              <a:rPr lang="en-US" altLang="zh-CN" sz="3200" b="1"/>
              <a:t>, </a:t>
            </a:r>
            <a:r>
              <a:rPr lang="zh-CN" altLang="en-US" sz="3200" b="1"/>
              <a:t>各次极强的光强还要进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881063" y="4329113"/>
            <a:ext cx="1922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一步减小</a:t>
            </a:r>
            <a:r>
              <a:rPr lang="en-US" altLang="zh-CN" sz="3200" b="1"/>
              <a:t>.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836613" y="5094288"/>
            <a:ext cx="731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绝大部分光能集中在零级衍射斑内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71" grpId="0"/>
      <p:bldP spid="36872" grpId="0"/>
      <p:bldP spid="368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00113" y="692150"/>
            <a:ext cx="266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1943100" algn="l"/>
                <a:tab pos="2400300" algn="l"/>
              </a:tabLst>
            </a:pPr>
            <a:r>
              <a:rPr lang="en-US" altLang="en-US" b="1"/>
              <a:t>▲</a:t>
            </a:r>
            <a:r>
              <a:rPr lang="zh-CN" altLang="en-US" sz="3200" b="1"/>
              <a:t>暗纹位置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71550" y="1449388"/>
            <a:ext cx="1109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满足</a:t>
            </a:r>
            <a:r>
              <a:rPr lang="zh-CN" altLang="en-US" sz="3200"/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006600" y="1538288"/>
          <a:ext cx="49085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公式" r:id="rId3" imgW="4902120" imgH="380880" progId="Equation.3">
                  <p:embed/>
                </p:oleObj>
              </mc:Choice>
              <mc:Fallback>
                <p:oleObj name="公式" r:id="rId3" imgW="4902120" imgH="380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538288"/>
                        <a:ext cx="490855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971550" y="2276475"/>
            <a:ext cx="122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124075" y="2492375"/>
          <a:ext cx="13525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公式" r:id="rId5" imgW="1358640" imgH="304560" progId="Equation.3">
                  <p:embed/>
                </p:oleObj>
              </mc:Choice>
              <mc:Fallback>
                <p:oleObj name="公式" r:id="rId5" imgW="1358640" imgH="304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92375"/>
                        <a:ext cx="13525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635375" y="2276475"/>
            <a:ext cx="70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979613" y="3141663"/>
          <a:ext cx="54927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公式" r:id="rId7" imgW="5486400" imgH="914400" progId="Equation.3">
                  <p:embed/>
                </p:oleObj>
              </mc:Choice>
              <mc:Fallback>
                <p:oleObj name="公式" r:id="rId7" imgW="5486400" imgH="914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41663"/>
                        <a:ext cx="5492750" cy="909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827088" y="4292600"/>
            <a:ext cx="3240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1943100" algn="l"/>
                <a:tab pos="2400300" algn="l"/>
              </a:tabLst>
            </a:pPr>
            <a:r>
              <a:rPr lang="en-US" altLang="en-US" b="1"/>
              <a:t>▲</a:t>
            </a:r>
            <a:r>
              <a:rPr lang="zh-CN" altLang="en-US" sz="3200" b="1"/>
              <a:t>亮斑的角宽度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827088" y="5084763"/>
            <a:ext cx="76406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相邻暗纹的角宽度作为其间亮斑的角宽度</a:t>
            </a:r>
            <a:r>
              <a:rPr lang="en-US" altLang="zh-CN" sz="3200" b="1"/>
              <a:t>.</a:t>
            </a:r>
            <a:endParaRPr lang="en-US" altLang="zh-CN" sz="3200"/>
          </a:p>
          <a:p>
            <a:r>
              <a:rPr lang="en-US" altLang="zh-CN" sz="3200"/>
              <a:t> 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827088" y="5661025"/>
            <a:ext cx="22240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tabLst>
                <a:tab pos="1943100" algn="l"/>
                <a:tab pos="2400300" algn="l"/>
              </a:tabLst>
            </a:pPr>
            <a:r>
              <a:rPr lang="zh-CN" altLang="en-US" sz="3200" b="1"/>
              <a:t>傍轴条件：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4500563" y="2133600"/>
          <a:ext cx="23987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公式" r:id="rId9" imgW="2946240" imgH="888840" progId="Equation.3">
                  <p:embed/>
                </p:oleObj>
              </mc:Choice>
              <mc:Fallback>
                <p:oleObj name="公式" r:id="rId9" imgW="2946240" imgH="8888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33600"/>
                        <a:ext cx="2398712" cy="89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4" grpId="0"/>
      <p:bldP spid="37897" grpId="0"/>
      <p:bldP spid="37900" grpId="0"/>
      <p:bldP spid="37901" grpId="0"/>
      <p:bldP spid="3790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27100" y="684213"/>
            <a:ext cx="1922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暗纹位置</a:t>
            </a:r>
            <a:r>
              <a:rPr lang="zh-CN" altLang="en-US" sz="3200"/>
              <a:t>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816225" y="549275"/>
          <a:ext cx="48006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公式" r:id="rId3" imgW="4800600" imgH="914400" progId="Equation.3">
                  <p:embed/>
                </p:oleObj>
              </mc:Choice>
              <mc:Fallback>
                <p:oleObj name="公式" r:id="rId3" imgW="48006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49275"/>
                        <a:ext cx="48006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881063" y="1449388"/>
            <a:ext cx="3954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6600"/>
                </a:solidFill>
              </a:rPr>
              <a:t>零级亮斑的半角宽度</a:t>
            </a:r>
            <a:r>
              <a:rPr lang="zh-CN" altLang="en-US" sz="3200"/>
              <a:t>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62038" y="2079625"/>
          <a:ext cx="37528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公式" r:id="rId5" imgW="3759120" imgH="914400" progId="Equation.3">
                  <p:embed/>
                </p:oleObj>
              </mc:Choice>
              <mc:Fallback>
                <p:oleObj name="公式" r:id="rId5" imgW="375912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079625"/>
                        <a:ext cx="3752850" cy="909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81063" y="2979738"/>
            <a:ext cx="2216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上式表明：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971550" y="3654425"/>
            <a:ext cx="6259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缝宽</a:t>
            </a:r>
            <a:r>
              <a:rPr lang="en-US" altLang="zh-CN" sz="3200" b="1"/>
              <a:t>a</a:t>
            </a:r>
            <a:r>
              <a:rPr lang="zh-CN" altLang="en-US" sz="3200" b="1"/>
              <a:t>越大</a:t>
            </a:r>
            <a:r>
              <a:rPr lang="en-US" altLang="zh-CN" sz="3200" b="1"/>
              <a:t>, </a:t>
            </a:r>
            <a:r>
              <a:rPr lang="zh-CN" altLang="en-US" sz="3200" b="1"/>
              <a:t>零级亮斑的半角宽度</a:t>
            </a:r>
            <a:r>
              <a:rPr lang="zh-CN" altLang="en-US" sz="3200"/>
              <a:t> 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7092950" y="3789363"/>
          <a:ext cx="5286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公式" r:id="rId7" imgW="533160" imgH="330120" progId="Equation.3">
                  <p:embed/>
                </p:oleObj>
              </mc:Choice>
              <mc:Fallback>
                <p:oleObj name="公式" r:id="rId7" imgW="533160" imgH="3301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789363"/>
                        <a:ext cx="5286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7586663" y="36083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越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971550" y="5049838"/>
            <a:ext cx="3313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当缝宽</a:t>
            </a:r>
            <a:r>
              <a:rPr lang="en-US" altLang="zh-CN" sz="3200" b="1"/>
              <a:t>a</a:t>
            </a:r>
            <a:r>
              <a:rPr lang="zh-CN" altLang="en-US" sz="3200" b="1"/>
              <a:t>很大时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4257675" y="5184775"/>
          <a:ext cx="1574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公式" r:id="rId9" imgW="1574640" imgH="380880" progId="Equation.3">
                  <p:embed/>
                </p:oleObj>
              </mc:Choice>
              <mc:Fallback>
                <p:oleObj name="公式" r:id="rId9" imgW="1574640" imgH="3808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5184775"/>
                        <a:ext cx="15748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5967413" y="5049838"/>
            <a:ext cx="2449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这表明衍射</a:t>
            </a:r>
            <a:r>
              <a:rPr lang="zh-CN" altLang="en-US" sz="3200"/>
              <a:t>  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971550" y="5768975"/>
            <a:ext cx="7345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场基本上集中在沿直线传播的原方向上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927100" y="4329113"/>
            <a:ext cx="703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小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7" grpId="0"/>
      <p:bldP spid="38920" grpId="0"/>
      <p:bldP spid="38921" grpId="0"/>
      <p:bldP spid="38924" grpId="0"/>
      <p:bldP spid="38925" grpId="0"/>
      <p:bldP spid="38928" grpId="0"/>
      <p:bldP spid="38929" grpId="0"/>
      <p:bldP spid="389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827088" y="404813"/>
            <a:ext cx="77057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tabLst>
                <a:tab pos="1943100" algn="l"/>
                <a:tab pos="2400300" algn="l"/>
              </a:tabLst>
            </a:pPr>
            <a:r>
              <a:rPr lang="zh-CN" altLang="en-US" sz="3200" b="1"/>
              <a:t>在透镜后焦平面上衍射斑收缩为几何光学的像点</a:t>
            </a:r>
            <a:r>
              <a:rPr lang="en-US" altLang="zh-CN" sz="3200" b="1"/>
              <a:t>.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27088" y="2060575"/>
            <a:ext cx="4129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在缝宽</a:t>
            </a:r>
            <a:r>
              <a:rPr lang="en-US" altLang="zh-CN" sz="3200" b="1"/>
              <a:t>a</a:t>
            </a:r>
            <a:r>
              <a:rPr lang="zh-CN" altLang="en-US" sz="3200" b="1"/>
              <a:t>不变条件下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886325" y="2214563"/>
          <a:ext cx="1504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公式" r:id="rId3" imgW="1511280" imgH="368280" progId="Equation.3">
                  <p:embed/>
                </p:oleObj>
              </mc:Choice>
              <mc:Fallback>
                <p:oleObj name="公式" r:id="rId3" imgW="151128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214563"/>
                        <a:ext cx="1504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372225" y="2079625"/>
            <a:ext cx="70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6867525" y="2214563"/>
          <a:ext cx="13144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公式" r:id="rId5" imgW="1320480" imgH="380880" progId="Equation.3">
                  <p:embed/>
                </p:oleObj>
              </mc:Choice>
              <mc:Fallback>
                <p:oleObj name="公式" r:id="rId5" imgW="1320480" imgH="380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2214563"/>
                        <a:ext cx="13144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900113" y="2924175"/>
          <a:ext cx="1574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公式" r:id="rId7" imgW="1574640" imgH="380880" progId="Equation.3">
                  <p:embed/>
                </p:oleObj>
              </mc:Choice>
              <mc:Fallback>
                <p:oleObj name="公式" r:id="rId7" imgW="1574640" imgH="380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15748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636838" y="2798763"/>
            <a:ext cx="4179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</a:t>
            </a:r>
            <a:r>
              <a:rPr lang="en-US" altLang="zh-CN" sz="3200" b="1"/>
              <a:t>, </a:t>
            </a:r>
            <a:r>
              <a:rPr lang="zh-CN" altLang="en-US" sz="3200" b="1">
                <a:solidFill>
                  <a:srgbClr val="FF6600"/>
                </a:solidFill>
              </a:rPr>
              <a:t>几何光学是短波</a:t>
            </a:r>
            <a:r>
              <a:rPr lang="zh-CN" altLang="en-US" sz="3200"/>
              <a:t> 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6686550" y="2889250"/>
          <a:ext cx="14541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公式" r:id="rId9" imgW="1447560" imgH="457200" progId="Equation.3">
                  <p:embed/>
                </p:oleObj>
              </mc:Choice>
              <mc:Fallback>
                <p:oleObj name="公式" r:id="rId9" imgW="144756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889250"/>
                        <a:ext cx="1454150" cy="452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827088" y="3573463"/>
            <a:ext cx="32654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6600"/>
                </a:solidFill>
              </a:rPr>
              <a:t>的极限近似理论</a:t>
            </a:r>
            <a:r>
              <a:rPr lang="en-US" altLang="zh-CN" sz="3200" b="1">
                <a:solidFill>
                  <a:srgbClr val="FF6600"/>
                </a:solidFill>
              </a:rPr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827088" y="4152900"/>
            <a:ext cx="748982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5000"/>
              </a:lnSpc>
              <a:tabLst>
                <a:tab pos="1943100" algn="l"/>
                <a:tab pos="2400300" algn="l"/>
              </a:tabLst>
            </a:pPr>
            <a:r>
              <a:rPr lang="en-US" altLang="zh-CN" b="1" dirty="0"/>
              <a:t>▲</a:t>
            </a:r>
            <a:r>
              <a:rPr lang="zh-CN" altLang="en-US" sz="3200" b="1" dirty="0"/>
              <a:t>线光源：各点光源形成衍射花样的</a:t>
            </a:r>
            <a:r>
              <a:rPr lang="zh-CN" altLang="en-US" sz="3200" b="1" dirty="0">
                <a:solidFill>
                  <a:srgbClr val="FF6600"/>
                </a:solidFill>
              </a:rPr>
              <a:t>非相干叠加</a:t>
            </a:r>
            <a:r>
              <a:rPr lang="en-US" altLang="zh-CN" sz="32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42" grpId="0"/>
      <p:bldP spid="39947" grpId="0"/>
      <p:bldP spid="39950" grpId="0"/>
      <p:bldP spid="399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旋转 mz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863600"/>
            <a:ext cx="74707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71550" y="684213"/>
            <a:ext cx="2041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 波长为</a:t>
            </a:r>
            <a:r>
              <a:rPr lang="zh-CN" altLang="en-US" sz="3200"/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862263" y="819150"/>
          <a:ext cx="1085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公式" r:id="rId3" imgW="1091880" imgH="419040" progId="Equation.3">
                  <p:embed/>
                </p:oleObj>
              </mc:Choice>
              <mc:Fallback>
                <p:oleObj name="公式" r:id="rId3" imgW="10918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819150"/>
                        <a:ext cx="10858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941763" y="684213"/>
            <a:ext cx="4410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200" b="1"/>
              <a:t>的一束平行光照射在</a:t>
            </a:r>
            <a:r>
              <a:rPr lang="zh-CN" altLang="en-US" sz="3200"/>
              <a:t> 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971550" y="1403350"/>
            <a:ext cx="1520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宽度为</a:t>
            </a:r>
            <a:r>
              <a:rPr lang="zh-CN" altLang="en-US" sz="3200"/>
              <a:t> 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366963" y="1538288"/>
          <a:ext cx="901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公式" r:id="rId5" imgW="901440" imgH="419040" progId="Equation.3">
                  <p:embed/>
                </p:oleObj>
              </mc:Choice>
              <mc:Fallback>
                <p:oleObj name="公式" r:id="rId5" imgW="90144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1538288"/>
                        <a:ext cx="901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267075" y="1449388"/>
            <a:ext cx="5192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200" b="1"/>
              <a:t>的单缝上</a:t>
            </a:r>
            <a:r>
              <a:rPr lang="en-US" altLang="zh-CN" sz="3200" b="1"/>
              <a:t>,</a:t>
            </a:r>
            <a:r>
              <a:rPr lang="zh-CN" altLang="en-US" sz="3200" b="1"/>
              <a:t>透镜的焦距为</a:t>
            </a:r>
            <a:r>
              <a:rPr lang="zh-CN" altLang="en-US" sz="3200"/>
              <a:t> 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1106488" y="2214563"/>
          <a:ext cx="990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公式" r:id="rId7" imgW="990360" imgH="419040" progId="Equation.3">
                  <p:embed/>
                </p:oleObj>
              </mc:Choice>
              <mc:Fallback>
                <p:oleObj name="公式" r:id="rId7" imgW="990360" imgH="419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2214563"/>
                        <a:ext cx="9906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185988" y="2124075"/>
            <a:ext cx="6562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  <a:tab pos="2400300" algn="l"/>
                <a:tab pos="3429000" algn="l"/>
              </a:tabLst>
            </a:pPr>
            <a:r>
              <a:rPr lang="zh-CN" altLang="en-US" sz="3200" b="1"/>
              <a:t>求零级夫琅禾费衍射斑的半角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971550" y="2843213"/>
            <a:ext cx="2328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宽度和线度</a:t>
            </a:r>
            <a:r>
              <a:rPr lang="en-US" altLang="zh-CN" sz="3200" b="1"/>
              <a:t>.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1042988" y="3644900"/>
            <a:ext cx="1112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解：</a:t>
            </a:r>
            <a:r>
              <a:rPr lang="zh-CN" altLang="en-US" sz="3200"/>
              <a:t> 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2124075" y="3500438"/>
          <a:ext cx="35242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公式" r:id="rId9" imgW="3517560" imgH="914400" progId="Equation.3">
                  <p:embed/>
                </p:oleObj>
              </mc:Choice>
              <mc:Fallback>
                <p:oleObj name="公式" r:id="rId9" imgW="3517560" imgH="914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00438"/>
                        <a:ext cx="352425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2124075" y="4724400"/>
          <a:ext cx="3625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公式" r:id="rId11" imgW="3619440" imgH="342720" progId="Equation.3">
                  <p:embed/>
                </p:oleObj>
              </mc:Choice>
              <mc:Fallback>
                <p:oleObj name="公式" r:id="rId11" imgW="3619440" imgH="3427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24400"/>
                        <a:ext cx="362585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9" grpId="0"/>
      <p:bldP spid="41990" grpId="0"/>
      <p:bldP spid="41993" grpId="0"/>
      <p:bldP spid="41996" grpId="0"/>
      <p:bldP spid="41997" grpId="0"/>
      <p:bldP spid="419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27100" y="503238"/>
          <a:ext cx="5683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3" imgW="5689440" imgH="914400" progId="Equation.3">
                  <p:embed/>
                </p:oleObj>
              </mc:Choice>
              <mc:Fallback>
                <p:oleObj name="公式" r:id="rId3" imgW="568944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03238"/>
                        <a:ext cx="5683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36613" y="1584325"/>
            <a:ext cx="6843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/>
              <a:t>n</a:t>
            </a:r>
            <a:r>
              <a:rPr lang="zh-CN" altLang="en-US" sz="3200" b="1"/>
              <a:t>为奇</a:t>
            </a:r>
            <a:r>
              <a:rPr lang="en-US" altLang="zh-CN" sz="3200" b="1"/>
              <a:t>,P</a:t>
            </a:r>
            <a:r>
              <a:rPr lang="zh-CN" altLang="en-US" sz="3200" b="1"/>
              <a:t>点为亮点；</a:t>
            </a:r>
            <a:r>
              <a:rPr lang="en-US" altLang="zh-CN" sz="3200" b="1"/>
              <a:t>n</a:t>
            </a:r>
            <a:r>
              <a:rPr lang="zh-CN" altLang="en-US" sz="3200" b="1"/>
              <a:t>为偶</a:t>
            </a:r>
            <a:r>
              <a:rPr lang="en-US" altLang="zh-CN" sz="3200" b="1"/>
              <a:t>,P</a:t>
            </a:r>
            <a:r>
              <a:rPr lang="zh-CN" altLang="en-US" sz="3200" b="1"/>
              <a:t>点为暗点</a:t>
            </a:r>
            <a:r>
              <a:rPr lang="en-US" altLang="zh-CN" sz="3200" b="1"/>
              <a:t>.</a:t>
            </a:r>
          </a:p>
        </p:txBody>
      </p:sp>
      <p:pic>
        <p:nvPicPr>
          <p:cNvPr id="9220" name="Picture 4" descr="旋转 旋转 mz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3350" y="2349500"/>
            <a:ext cx="619283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71550" y="638175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四、细丝夫琅禾费衍射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71550" y="1412875"/>
            <a:ext cx="460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zh-CN" b="1"/>
              <a:t>●</a:t>
            </a:r>
            <a:r>
              <a:rPr lang="zh-CN" altLang="en-US" sz="3200" b="1"/>
              <a:t>细丝与单缝互为互补屏</a:t>
            </a:r>
            <a:r>
              <a:rPr lang="en-US" altLang="zh-CN" sz="3200" b="1"/>
              <a:t>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71550" y="2168525"/>
            <a:ext cx="7191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自由波场</a:t>
            </a:r>
            <a:r>
              <a:rPr lang="en-US" altLang="zh-CN" sz="3200" b="1"/>
              <a:t>:</a:t>
            </a:r>
            <a:r>
              <a:rPr lang="zh-CN" altLang="en-US" sz="3200" b="1"/>
              <a:t>像点为焦平面上</a:t>
            </a:r>
            <a:r>
              <a:rPr lang="el-GR" altLang="zh-CN" sz="3200" b="1">
                <a:latin typeface="宋体" charset="-122"/>
              </a:rPr>
              <a:t>θ</a:t>
            </a:r>
            <a:r>
              <a:rPr lang="en-US" altLang="zh-CN" sz="3200" b="1">
                <a:latin typeface="宋体" charset="-122"/>
              </a:rPr>
              <a:t>=0</a:t>
            </a:r>
            <a:r>
              <a:rPr lang="zh-CN" altLang="en-US" sz="3200" b="1"/>
              <a:t>处亮点</a:t>
            </a:r>
            <a:r>
              <a:rPr lang="en-US" altLang="zh-CN" sz="3200" b="1"/>
              <a:t>.</a:t>
            </a:r>
            <a:endParaRPr lang="el-GR" altLang="zh-CN" sz="3200" b="1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8101013" y="549275"/>
            <a:ext cx="3384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zh-CN" sz="3200" b="1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927100" y="2933700"/>
            <a:ext cx="7677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其它地方细丝与单缝产生的光强分布相同</a:t>
            </a:r>
            <a:r>
              <a:rPr lang="en-US" altLang="zh-CN" sz="3200" b="1"/>
              <a:t>.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71550" y="3654425"/>
            <a:ext cx="6075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细丝夫琅禾费衍射零级也存在</a:t>
            </a:r>
            <a:r>
              <a:rPr lang="zh-CN" altLang="en-US" sz="3200"/>
              <a:t> 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6642100" y="3833813"/>
          <a:ext cx="16383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公式" r:id="rId3" imgW="1638000" imgH="368280" progId="Equation.3">
                  <p:embed/>
                </p:oleObj>
              </mc:Choice>
              <mc:Fallback>
                <p:oleObj name="公式" r:id="rId3" imgW="1638000" imgH="368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3833813"/>
                        <a:ext cx="1638300" cy="363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927100" y="4373563"/>
            <a:ext cx="3773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其中</a:t>
            </a:r>
            <a:r>
              <a:rPr lang="en-US" altLang="zh-CN" sz="3200" b="1"/>
              <a:t>a</a:t>
            </a:r>
            <a:r>
              <a:rPr lang="zh-CN" altLang="en-US" sz="3200" b="1"/>
              <a:t>为细丝的直径</a:t>
            </a:r>
            <a:r>
              <a:rPr lang="en-US" altLang="zh-CN" sz="3200" b="1"/>
              <a:t>.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927100" y="5049838"/>
            <a:ext cx="4476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  <a:tab pos="3429000" algn="l"/>
              </a:tabLst>
            </a:pPr>
            <a:r>
              <a:rPr lang="zh-CN" altLang="zh-CN" b="1"/>
              <a:t>●</a:t>
            </a:r>
            <a:r>
              <a:rPr lang="zh-CN" altLang="en-US" sz="3200" b="1"/>
              <a:t>激光衍射细丝测径仪：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27100" y="5768975"/>
            <a:ext cx="7205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精度比千分尺高一个数量级</a:t>
            </a:r>
            <a:r>
              <a:rPr lang="en-US" altLang="zh-CN" sz="3200" b="1"/>
              <a:t>,</a:t>
            </a:r>
            <a:r>
              <a:rPr lang="zh-CN" altLang="en-US" sz="3200" b="1"/>
              <a:t>测量时不需</a:t>
            </a:r>
          </a:p>
        </p:txBody>
      </p:sp>
      <p:pic>
        <p:nvPicPr>
          <p:cNvPr id="43023" name="Picture 15" descr="201309141554363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3300" y="0"/>
            <a:ext cx="3060700" cy="224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  <p:bldP spid="43015" grpId="0"/>
      <p:bldP spid="43016" grpId="0"/>
      <p:bldP spid="43017" grpId="0"/>
      <p:bldP spid="43020" grpId="0"/>
      <p:bldP spid="43021" grpId="0"/>
      <p:bldP spid="430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016000" y="638175"/>
            <a:ext cx="2328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要接触细丝</a:t>
            </a:r>
            <a:r>
              <a:rPr lang="en-US" altLang="zh-CN" sz="3200" b="1"/>
              <a:t>.</a:t>
            </a:r>
          </a:p>
        </p:txBody>
      </p:sp>
      <p:pic>
        <p:nvPicPr>
          <p:cNvPr id="44035" name="Picture 3" descr="旋转 mz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549275"/>
            <a:ext cx="6840538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 descr="1=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863" y="4667250"/>
            <a:ext cx="8532812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细丝衍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9275"/>
            <a:ext cx="8758238" cy="5040313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827088" y="5876925"/>
            <a:ext cx="5191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2400300" algn="l"/>
              </a:tabLst>
            </a:pPr>
            <a:r>
              <a:rPr lang="zh-CN" altLang="en-US" sz="3200" b="1"/>
              <a:t>作业：</a:t>
            </a:r>
            <a:r>
              <a:rPr lang="en-US" altLang="zh-CN" sz="3200" b="1"/>
              <a:t>3-11</a:t>
            </a:r>
            <a:r>
              <a:rPr lang="zh-CN" altLang="en-US" sz="3200" b="1"/>
              <a:t>，</a:t>
            </a:r>
            <a:r>
              <a:rPr lang="en-US" altLang="zh-CN" sz="3200" b="1"/>
              <a:t>-12</a:t>
            </a:r>
            <a:r>
              <a:rPr lang="zh-CN" altLang="en-US" sz="3200" b="1"/>
              <a:t>，</a:t>
            </a:r>
            <a:r>
              <a:rPr lang="en-US" altLang="zh-CN" sz="3200" b="1"/>
              <a:t>-13</a:t>
            </a:r>
            <a:r>
              <a:rPr lang="zh-CN" altLang="en-US" sz="3200" b="1"/>
              <a:t>，</a:t>
            </a:r>
            <a:r>
              <a:rPr lang="en-US" altLang="zh-CN" sz="3200" b="1"/>
              <a:t>-14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27100" y="1538288"/>
          <a:ext cx="29464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公式" r:id="rId3" imgW="2946240" imgH="1091880" progId="Equation.3">
                  <p:embed/>
                </p:oleObj>
              </mc:Choice>
              <mc:Fallback>
                <p:oleObj name="公式" r:id="rId3" imgW="2946240" imgH="1091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538288"/>
                        <a:ext cx="29464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6613" y="684213"/>
            <a:ext cx="2700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半波带数</a:t>
            </a:r>
            <a:r>
              <a:rPr lang="en-US" altLang="zh-CN" sz="3200" b="1"/>
              <a:t>k</a:t>
            </a:r>
          </a:p>
        </p:txBody>
      </p:sp>
      <p:pic>
        <p:nvPicPr>
          <p:cNvPr id="10244" name="Picture 4" descr="旋转 mz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6213" y="684213"/>
            <a:ext cx="470693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971550" y="2979738"/>
          <a:ext cx="3060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公式" r:id="rId6" imgW="3060360" imgH="495000" progId="Equation.3">
                  <p:embed/>
                </p:oleObj>
              </mc:Choice>
              <mc:Fallback>
                <p:oleObj name="公式" r:id="rId6" imgW="3060360" imgH="495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79738"/>
                        <a:ext cx="3060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971550" y="4914900"/>
          <a:ext cx="14287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公式" r:id="rId8" imgW="1422360" imgH="368280" progId="Equation.3">
                  <p:embed/>
                </p:oleObj>
              </mc:Choice>
              <mc:Fallback>
                <p:oleObj name="公式" r:id="rId8" imgW="1422360" imgH="368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14900"/>
                        <a:ext cx="14287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727325" y="4778375"/>
          <a:ext cx="213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公式" r:id="rId10" imgW="2133360" imgH="583920" progId="Equation.3">
                  <p:embed/>
                </p:oleObj>
              </mc:Choice>
              <mc:Fallback>
                <p:oleObj name="公式" r:id="rId10" imgW="2133360" imgH="5839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778375"/>
                        <a:ext cx="2133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92163" y="3878263"/>
            <a:ext cx="3548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平行光入射圆孔</a:t>
            </a:r>
            <a:r>
              <a:rPr lang="en-US" altLang="zh-CN" sz="3200" b="1"/>
              <a:t>,</a:t>
            </a:r>
            <a:r>
              <a:rPr lang="zh-CN" altLang="en-US" sz="3200" b="1"/>
              <a:t>则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8532813" y="1628775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公式" r:id="rId12" imgW="317160" imgH="317160" progId="Equation.3">
                  <p:embed/>
                </p:oleObj>
              </mc:Choice>
              <mc:Fallback>
                <p:oleObj name="公式" r:id="rId12" imgW="317160" imgH="31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3" y="1628775"/>
                        <a:ext cx="317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27088" y="1412875"/>
            <a:ext cx="2232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自由传播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27088" y="549275"/>
            <a:ext cx="716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半波带法解释自由传播</a:t>
            </a:r>
            <a:r>
              <a:rPr lang="en-US" altLang="zh-CN" sz="3200" b="1"/>
              <a:t>,</a:t>
            </a:r>
            <a:r>
              <a:rPr lang="zh-CN" altLang="en-US" sz="3200" b="1"/>
              <a:t>圆孔</a:t>
            </a:r>
            <a:r>
              <a:rPr lang="en-US" altLang="zh-CN" sz="3200" b="1"/>
              <a:t>,</a:t>
            </a:r>
            <a:r>
              <a:rPr lang="zh-CN" altLang="en-US" sz="3200" b="1"/>
              <a:t>圆屏衍射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203575" y="1268413"/>
          <a:ext cx="2684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3" imgW="2679480" imgH="914400" progId="Equation.3">
                  <p:embed/>
                </p:oleObj>
              </mc:Choice>
              <mc:Fallback>
                <p:oleObj name="Equation" r:id="rId3" imgW="267948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68413"/>
                        <a:ext cx="26844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27088" y="3213100"/>
            <a:ext cx="2449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圆孔衍射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042988" y="4797425"/>
          <a:ext cx="318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5" imgW="3187440" imgH="914400" progId="Equation.3">
                  <p:embed/>
                </p:oleObj>
              </mc:Choice>
              <mc:Fallback>
                <p:oleObj name="Equation" r:id="rId5" imgW="318744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7425"/>
                        <a:ext cx="3187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81063" y="5815013"/>
            <a:ext cx="339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/>
              <a:t>P</a:t>
            </a:r>
            <a:r>
              <a:rPr lang="zh-CN" altLang="en-US" sz="3200" b="1"/>
              <a:t>点离圆孔</a:t>
            </a:r>
            <a:r>
              <a:rPr lang="en-US" altLang="zh-CN" sz="3200" b="1"/>
              <a:t>S</a:t>
            </a:r>
            <a:r>
              <a:rPr lang="zh-CN" altLang="en-US" sz="3200" b="1"/>
              <a:t>越远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122738" y="5859463"/>
          <a:ext cx="12874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7" imgW="1282680" imgH="482400" progId="Equation.3">
                  <p:embed/>
                </p:oleObj>
              </mc:Choice>
              <mc:Fallback>
                <p:oleObj name="公式" r:id="rId7" imgW="128268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5859463"/>
                        <a:ext cx="12874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971550" y="4149725"/>
            <a:ext cx="295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zh-CN" b="1"/>
              <a:t>△</a:t>
            </a:r>
            <a:r>
              <a:rPr lang="zh-CN" altLang="en-US" sz="3200" b="1"/>
              <a:t>波数</a:t>
            </a:r>
            <a:r>
              <a:rPr lang="en-US" altLang="zh-CN" sz="3200" b="1"/>
              <a:t>k</a:t>
            </a:r>
            <a:r>
              <a:rPr lang="zh-CN" altLang="en-US" sz="3200" b="1"/>
              <a:t>很大即</a:t>
            </a:r>
            <a:r>
              <a:rPr lang="zh-CN" altLang="en-US" sz="3200"/>
              <a:t> 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337175" y="5815013"/>
            <a:ext cx="2847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越小</a:t>
            </a:r>
            <a:r>
              <a:rPr lang="en-US" altLang="zh-CN" sz="3200" b="1"/>
              <a:t>,</a:t>
            </a:r>
            <a:r>
              <a:rPr lang="zh-CN" altLang="en-US" sz="3200" b="1"/>
              <a:t>光强越弱</a:t>
            </a:r>
            <a:r>
              <a:rPr lang="en-US" altLang="zh-CN" sz="3200" b="1"/>
              <a:t>,</a:t>
            </a:r>
            <a:endParaRPr lang="en-US" altLang="zh-CN" sz="3200"/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971550" y="2349500"/>
          <a:ext cx="6699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9" imgW="6705360" imgH="545760" progId="Equation.3">
                  <p:embed/>
                </p:oleObj>
              </mc:Choice>
              <mc:Fallback>
                <p:oleObj name="公式" r:id="rId9" imgW="6705360" imgH="5457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66992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635375" y="4221163"/>
          <a:ext cx="26289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公式" r:id="rId11" imgW="2743200" imgH="457200" progId="Equation.3">
                  <p:embed/>
                </p:oleObj>
              </mc:Choice>
              <mc:Fallback>
                <p:oleObj name="公式" r:id="rId11" imgW="27432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21163"/>
                        <a:ext cx="26289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9" grpId="0"/>
      <p:bldP spid="11271" grpId="0"/>
      <p:bldP spid="11273" grpId="0"/>
      <p:bldP spid="112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71550" y="2168525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b="1"/>
              <a:t>△</a:t>
            </a:r>
            <a:r>
              <a:rPr lang="zh-CN" altLang="en-US" sz="3200" b="1"/>
              <a:t>波数</a:t>
            </a:r>
            <a:r>
              <a:rPr lang="en-US" altLang="zh-CN" sz="3200" b="1"/>
              <a:t>k</a:t>
            </a:r>
            <a:r>
              <a:rPr lang="zh-CN" altLang="en-US" sz="3200" b="1"/>
              <a:t>很小</a:t>
            </a:r>
            <a:r>
              <a:rPr lang="en-US" altLang="zh-CN" sz="3200" b="1"/>
              <a:t>,</a:t>
            </a:r>
            <a:r>
              <a:rPr lang="zh-CN" altLang="en-US" sz="3200" b="1"/>
              <a:t>呈现出明暗的衍射现象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71550" y="620713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/>
              <a:t>而</a:t>
            </a:r>
            <a:r>
              <a:rPr lang="el-GR" altLang="zh-CN" sz="3200" b="1"/>
              <a:t>ρ</a:t>
            </a:r>
            <a:r>
              <a:rPr lang="zh-CN" altLang="en-US" sz="3200" b="1"/>
              <a:t>和</a:t>
            </a:r>
            <a:r>
              <a:rPr lang="en-US" altLang="zh-CN" sz="3200" b="1"/>
              <a:t>b</a:t>
            </a:r>
            <a:r>
              <a:rPr lang="zh-CN" altLang="en-US" sz="3200" b="1"/>
              <a:t>的改变都不会引起</a:t>
            </a:r>
            <a:r>
              <a:rPr lang="en-US" altLang="zh-CN" sz="3200" b="1"/>
              <a:t>P</a:t>
            </a:r>
            <a:r>
              <a:rPr lang="zh-CN" altLang="en-US" sz="3200" b="1"/>
              <a:t>点的光强明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71550" y="1412875"/>
            <a:ext cx="4784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暗交替变化（几何光学）</a:t>
            </a:r>
            <a:r>
              <a:rPr lang="en-US" altLang="zh-CN" sz="3200" b="1"/>
              <a:t>.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971550" y="2924175"/>
            <a:ext cx="2305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圆屏衍射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016000" y="4373563"/>
          <a:ext cx="4016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4343400" imgH="914400" progId="Equation.3">
                  <p:embed/>
                </p:oleObj>
              </mc:Choice>
              <mc:Fallback>
                <p:oleObj name="Equation" r:id="rId3" imgW="434340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373563"/>
                        <a:ext cx="4016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00113" y="3716338"/>
            <a:ext cx="4602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设前</a:t>
            </a:r>
            <a:r>
              <a:rPr lang="en-US" altLang="zh-CN" sz="3200" b="1"/>
              <a:t>k</a:t>
            </a:r>
            <a:r>
              <a:rPr lang="zh-CN" altLang="en-US" sz="3200" b="1"/>
              <a:t>个半波带被遮住</a:t>
            </a:r>
            <a:r>
              <a:rPr lang="en-US" altLang="zh-CN" sz="3200" b="1"/>
              <a:t>,</a:t>
            </a:r>
            <a:r>
              <a:rPr lang="zh-CN" altLang="en-US" sz="3200" b="1"/>
              <a:t>则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81063" y="5300663"/>
            <a:ext cx="733583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tabLst>
                <a:tab pos="1943100" algn="l"/>
              </a:tabLst>
            </a:pPr>
            <a:r>
              <a:rPr lang="zh-CN" altLang="en-US" sz="3200" b="1"/>
              <a:t>半波带数越小</a:t>
            </a:r>
            <a:r>
              <a:rPr lang="en-US" altLang="zh-CN" sz="3200" b="1"/>
              <a:t>,</a:t>
            </a:r>
            <a:r>
              <a:rPr lang="zh-CN" altLang="en-US" sz="3200" b="1"/>
              <a:t>则中心点光强越大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/>
      <p:bldP spid="12293" grpId="0"/>
      <p:bldP spid="12295" grpId="0"/>
      <p:bldP spid="12297" grpId="0"/>
      <p:bldP spid="122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fne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844675"/>
            <a:ext cx="640871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27100" y="638175"/>
            <a:ext cx="4275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</a:tabLst>
            </a:pPr>
            <a:r>
              <a:rPr lang="en-US" altLang="en-US" b="1"/>
              <a:t>■</a:t>
            </a:r>
            <a:r>
              <a:rPr lang="zh-CN" altLang="en-US" sz="3200" b="1"/>
              <a:t>菲涅耳波带片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971550" y="1268413"/>
            <a:ext cx="5967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943100" algn="l"/>
                <a:tab pos="3429000" algn="l"/>
              </a:tabLst>
            </a:pPr>
            <a:r>
              <a:rPr lang="en-US" altLang="zh-CN" b="1"/>
              <a:t>●</a:t>
            </a:r>
            <a:r>
              <a:rPr lang="zh-CN" altLang="en-US" sz="3200" b="1"/>
              <a:t>遮住偶数带，轴上</a:t>
            </a:r>
            <a:r>
              <a:rPr lang="en-US" altLang="zh-CN" sz="3200" b="1"/>
              <a:t>P</a:t>
            </a:r>
            <a:r>
              <a:rPr lang="zh-CN" altLang="en-US" sz="3200" b="1"/>
              <a:t>点的振幅为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187450" y="2133600"/>
          <a:ext cx="6546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公式" r:id="rId3" imgW="6540480" imgH="457200" progId="Equation.3">
                  <p:embed/>
                </p:oleObj>
              </mc:Choice>
              <mc:Fallback>
                <p:oleObj name="公式" r:id="rId3" imgW="654048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6546850" cy="454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2771775" y="2852738"/>
          <a:ext cx="222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公式" r:id="rId5" imgW="2222280" imgH="457200" progId="Equation.3">
                  <p:embed/>
                </p:oleObj>
              </mc:Choice>
              <mc:Fallback>
                <p:oleObj name="公式" r:id="rId5" imgW="222228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52738"/>
                        <a:ext cx="2222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971550" y="3500438"/>
            <a:ext cx="608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遮住奇数带，轴上</a:t>
            </a:r>
            <a:r>
              <a:rPr lang="en-US" altLang="zh-CN" sz="3200" b="1"/>
              <a:t>P</a:t>
            </a:r>
            <a:r>
              <a:rPr lang="zh-CN" altLang="en-US" sz="3200" b="1"/>
              <a:t>点的振幅为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1187450" y="4292600"/>
          <a:ext cx="66055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公式" r:id="rId7" imgW="8635680" imgH="482400" progId="Equation.3">
                  <p:embed/>
                </p:oleObj>
              </mc:Choice>
              <mc:Fallback>
                <p:oleObj name="公式" r:id="rId7" imgW="8635680" imgH="482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6605588" cy="487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971550" y="4941888"/>
            <a:ext cx="2835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43100" algn="l"/>
              </a:tabLst>
            </a:pPr>
            <a:r>
              <a:rPr lang="en-US" altLang="zh-CN" b="1"/>
              <a:t>▲</a:t>
            </a:r>
            <a:r>
              <a:rPr lang="zh-CN" altLang="en-US" sz="3200" b="1"/>
              <a:t>半波带半径</a:t>
            </a: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2700338" y="5445125"/>
          <a:ext cx="369728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公式" r:id="rId9" imgW="3695400" imgH="927000" progId="Equation.3">
                  <p:embed/>
                </p:oleObj>
              </mc:Choice>
              <mc:Fallback>
                <p:oleObj name="公式" r:id="rId9" imgW="3695400" imgH="927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45125"/>
                        <a:ext cx="3697287" cy="922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971550" y="476250"/>
            <a:ext cx="3168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轴上</a:t>
            </a:r>
            <a:r>
              <a:rPr lang="en-US" altLang="zh-CN" sz="3200" b="1"/>
              <a:t>P</a:t>
            </a:r>
            <a:r>
              <a:rPr lang="zh-CN" altLang="en-US" sz="3200" b="1"/>
              <a:t>点的振幅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/>
      <p:bldP spid="46092" grpId="0"/>
      <p:bldP spid="46094" grpId="0"/>
      <p:bldP spid="4609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899</Words>
  <Application>Microsoft Office PowerPoint</Application>
  <PresentationFormat>全屏显示(4:3)</PresentationFormat>
  <Paragraphs>157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91</cp:revision>
  <dcterms:created xsi:type="dcterms:W3CDTF">2014-10-13T04:01:55Z</dcterms:created>
  <dcterms:modified xsi:type="dcterms:W3CDTF">2016-10-03T10:18:56Z</dcterms:modified>
</cp:coreProperties>
</file>