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26" r:id="rId3"/>
    <p:sldId id="325" r:id="rId4"/>
    <p:sldId id="265" r:id="rId5"/>
    <p:sldId id="266" r:id="rId6"/>
    <p:sldId id="267" r:id="rId7"/>
    <p:sldId id="268" r:id="rId8"/>
    <p:sldId id="323" r:id="rId9"/>
    <p:sldId id="257" r:id="rId10"/>
    <p:sldId id="269" r:id="rId11"/>
    <p:sldId id="270" r:id="rId12"/>
    <p:sldId id="328" r:id="rId13"/>
    <p:sldId id="327" r:id="rId14"/>
    <p:sldId id="32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314" r:id="rId34"/>
    <p:sldId id="315" r:id="rId35"/>
    <p:sldId id="311" r:id="rId36"/>
    <p:sldId id="292" r:id="rId37"/>
    <p:sldId id="293" r:id="rId38"/>
    <p:sldId id="294" r:id="rId39"/>
    <p:sldId id="295" r:id="rId40"/>
    <p:sldId id="330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83" autoAdjust="0"/>
  </p:normalViewPr>
  <p:slideViewPr>
    <p:cSldViewPr>
      <p:cViewPr varScale="1">
        <p:scale>
          <a:sx n="54" d="100"/>
          <a:sy n="54" d="100"/>
        </p:scale>
        <p:origin x="-15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BADFD-7554-44D1-BE21-3448ECCC67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E538D-8DDA-4124-A269-6A5144ECD0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2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EF7419-BC87-4E36-B76E-86196350D9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09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31603-A2C3-4A4C-9F89-43EBD981E2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63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46C98-F90C-4FFF-9F3D-218B966F2F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66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94FB9-DA30-40C9-B626-D00B8859E2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07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F01F1-125E-4404-A52B-2A31090D19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1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F646FE-94C3-4449-928E-51C1B77A74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97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1BBBB-E79D-4BCF-AF05-EBF1C08137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092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ADCB3-8140-40C1-86A2-528F71F9EE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6487-BF5D-48FD-AE2D-5408E3566D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26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71DC734-63CA-4FA6-BE61-31C081505B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37.wmf"/><Relationship Id="rId3" Type="http://schemas.openxmlformats.org/officeDocument/2006/relationships/image" Target="../media/image38.png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6.wmf"/><Relationship Id="rId4" Type="http://schemas.openxmlformats.org/officeDocument/2006/relationships/image" Target="../media/image39.png"/><Relationship Id="rId9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7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4.bin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2.wmf"/><Relationship Id="rId11" Type="http://schemas.openxmlformats.org/officeDocument/2006/relationships/image" Target="../media/image104.wmf"/><Relationship Id="rId5" Type="http://schemas.openxmlformats.org/officeDocument/2006/relationships/oleObject" Target="../embeddings/oleObject85.bin"/><Relationship Id="rId10" Type="http://schemas.openxmlformats.org/officeDocument/2006/relationships/oleObject" Target="../embeddings/oleObject87.bin"/><Relationship Id="rId4" Type="http://schemas.openxmlformats.org/officeDocument/2006/relationships/image" Target="../media/image101.wmf"/><Relationship Id="rId9" Type="http://schemas.openxmlformats.org/officeDocument/2006/relationships/image" Target="../media/image10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07.png"/><Relationship Id="rId4" Type="http://schemas.openxmlformats.org/officeDocument/2006/relationships/image" Target="../media/image10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0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36613" y="1179513"/>
            <a:ext cx="4591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夫琅禾费单缝衍射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881063" y="1898650"/>
            <a:ext cx="1709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b="1"/>
              <a:t>强度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3402013" y="2528888"/>
          <a:ext cx="468788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公式" r:id="rId3" imgW="5092560" imgH="1079280" progId="Equation.3">
                  <p:embed/>
                </p:oleObj>
              </mc:Choice>
              <mc:Fallback>
                <p:oleObj name="公式" r:id="rId3" imgW="5092560" imgH="1079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2528888"/>
                        <a:ext cx="4687887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016000" y="4419600"/>
          <a:ext cx="35274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公式" r:id="rId5" imgW="3822480" imgH="888840" progId="Equation.3">
                  <p:embed/>
                </p:oleObj>
              </mc:Choice>
              <mc:Fallback>
                <p:oleObj name="公式" r:id="rId5" imgW="3822480" imgH="88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419600"/>
                        <a:ext cx="35274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062038" y="5454650"/>
          <a:ext cx="20589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7" imgW="2527200" imgH="914400" progId="Equation.3">
                  <p:embed/>
                </p:oleObj>
              </mc:Choice>
              <mc:Fallback>
                <p:oleObj name="Equation" r:id="rId7" imgW="25272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5454650"/>
                        <a:ext cx="205898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4976813" y="4284663"/>
          <a:ext cx="290353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9" imgW="3149280" imgH="1130040" progId="Equation.3">
                  <p:embed/>
                </p:oleObj>
              </mc:Choice>
              <mc:Fallback>
                <p:oleObj name="Equation" r:id="rId9" imgW="3149280" imgH="1130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4284663"/>
                        <a:ext cx="2903537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881063" y="2619375"/>
            <a:ext cx="247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b="1"/>
              <a:t>复数积分法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1016000" y="3654425"/>
          <a:ext cx="44243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公式" r:id="rId11" imgW="4431960" imgH="482400" progId="Equation.3">
                  <p:embed/>
                </p:oleObj>
              </mc:Choice>
              <mc:Fallback>
                <p:oleObj name="公式" r:id="rId11" imgW="443196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654425"/>
                        <a:ext cx="44243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3041650" y="5678488"/>
            <a:ext cx="2790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单缝衍射因子</a:t>
            </a:r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5651500" y="5408613"/>
          <a:ext cx="16160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13" imgW="1752480" imgH="1130040" progId="Equation.3">
                  <p:embed/>
                </p:oleObj>
              </mc:Choice>
              <mc:Fallback>
                <p:oleObj name="Equation" r:id="rId13" imgW="1752480" imgH="1130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408613"/>
                        <a:ext cx="16160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3357563" y="323850"/>
            <a:ext cx="2384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ea typeface="隶书" pitchFamily="49" charset="-122"/>
              </a:rPr>
              <a:t>上节小结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51" grpId="0"/>
      <p:bldP spid="10253" grpId="0"/>
      <p:bldP spid="102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927100" y="638175"/>
            <a:ext cx="540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3-5 </a:t>
            </a:r>
            <a:r>
              <a:rPr lang="zh-CN" altLang="en-US" b="1"/>
              <a:t>光学仪器的像分辨本领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27100" y="1403350"/>
            <a:ext cx="4859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一、夫琅禾费圆孔衍射</a:t>
            </a:r>
          </a:p>
        </p:txBody>
      </p:sp>
      <p:pic>
        <p:nvPicPr>
          <p:cNvPr id="15366" name="Picture 6" descr="旋转 mz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2349500"/>
            <a:ext cx="5715000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2422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927100" y="2124075"/>
            <a:ext cx="1755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 b="1"/>
              <a:t>■</a:t>
            </a:r>
            <a:r>
              <a:rPr lang="zh-CN" altLang="en-US" b="1">
                <a:latin typeface="Times New Roman" pitchFamily="18" charset="0"/>
              </a:rPr>
              <a:t>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153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opt-d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0"/>
            <a:ext cx="3149600" cy="6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旋转 mz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75" y="549275"/>
            <a:ext cx="5865813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3" descr="旋转 mz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0"/>
            <a:ext cx="4981575" cy="666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6011863" y="2492375"/>
          <a:ext cx="22542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name="公式" r:id="rId5" imgW="342720" imgH="317160" progId="Equation.3">
                  <p:embed/>
                </p:oleObj>
              </mc:Choice>
              <mc:Fallback>
                <p:oleObj name="公式" r:id="rId5" imgW="34272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492375"/>
                        <a:ext cx="225425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5967413" y="773113"/>
          <a:ext cx="130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6" name="公式" r:id="rId7" imgW="1307880" imgH="457200" progId="Equation.3">
                  <p:embed/>
                </p:oleObj>
              </mc:Choice>
              <mc:Fallback>
                <p:oleObj name="公式" r:id="rId7" imgW="13078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773113"/>
                        <a:ext cx="1308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2457450" y="728663"/>
          <a:ext cx="1358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7" name="公式" r:id="rId9" imgW="1358640" imgH="507960" progId="Equation.3">
                  <p:embed/>
                </p:oleObj>
              </mc:Choice>
              <mc:Fallback>
                <p:oleObj name="公式" r:id="rId9" imgW="135864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728663"/>
                        <a:ext cx="1358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Line 7"/>
          <p:cNvSpPr>
            <a:spLocks noChangeShapeType="1"/>
          </p:cNvSpPr>
          <p:nvPr/>
        </p:nvSpPr>
        <p:spPr bwMode="auto">
          <a:xfrm flipH="1" flipV="1">
            <a:off x="1187450" y="2852738"/>
            <a:ext cx="10810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 flipH="1">
            <a:off x="2195513" y="2636838"/>
            <a:ext cx="576262" cy="865187"/>
          </a:xfrm>
          <a:prstGeom prst="line">
            <a:avLst/>
          </a:prstGeom>
          <a:noFill/>
          <a:ln w="19050">
            <a:solidFill>
              <a:srgbClr val="0099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 flipH="1">
            <a:off x="2124075" y="2060575"/>
            <a:ext cx="360363" cy="288925"/>
          </a:xfrm>
          <a:prstGeom prst="line">
            <a:avLst/>
          </a:prstGeom>
          <a:noFill/>
          <a:ln w="1905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2627313" y="2349500"/>
          <a:ext cx="22542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8" name="公式" r:id="rId11" imgW="342720" imgH="317160" progId="Equation.3">
                  <p:embed/>
                </p:oleObj>
              </mc:Choice>
              <mc:Fallback>
                <p:oleObj name="公式" r:id="rId11" imgW="342720" imgH="317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349500"/>
                        <a:ext cx="225425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0" y="0"/>
            <a:ext cx="165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b="1"/>
              <a:t>■</a:t>
            </a:r>
            <a:r>
              <a:rPr lang="zh-CN" altLang="en-US" b="1"/>
              <a:t>光强度</a:t>
            </a:r>
          </a:p>
        </p:txBody>
      </p:sp>
      <p:graphicFrame>
        <p:nvGraphicFramePr>
          <p:cNvPr id="77839" name="Object 15"/>
          <p:cNvGraphicFramePr>
            <a:graphicFrameLocks noChangeAspect="1"/>
          </p:cNvGraphicFramePr>
          <p:nvPr/>
        </p:nvGraphicFramePr>
        <p:xfrm>
          <a:off x="1954213" y="114300"/>
          <a:ext cx="242887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9" name="公式" r:id="rId12" imgW="266400" imgH="253800" progId="Equation.3">
                  <p:embed/>
                </p:oleObj>
              </mc:Choice>
              <mc:Fallback>
                <p:oleObj name="公式" r:id="rId12" imgW="266400" imgH="253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114300"/>
                        <a:ext cx="242887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2006600" y="3384550"/>
            <a:ext cx="571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4481513" y="1628775"/>
            <a:ext cx="0" cy="3330575"/>
          </a:xfrm>
          <a:prstGeom prst="line">
            <a:avLst/>
          </a:prstGeom>
          <a:noFill/>
          <a:ln w="57150">
            <a:solidFill>
              <a:srgbClr val="0033C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3176588" y="2349500"/>
            <a:ext cx="1350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3132138" y="4329113"/>
            <a:ext cx="1350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V="1">
            <a:off x="4481513" y="2798763"/>
            <a:ext cx="2881312" cy="153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4481513" y="2393950"/>
            <a:ext cx="2746375" cy="148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3132138" y="2349500"/>
            <a:ext cx="0" cy="20240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2636838" y="2124075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5" name="公式" r:id="rId3" imgW="317160" imgH="317160" progId="Equation.3">
                  <p:embed/>
                </p:oleObj>
              </mc:Choice>
              <mc:Fallback>
                <p:oleObj name="公式" r:id="rId3" imgW="317160" imgH="317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2124075"/>
                        <a:ext cx="317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2636838" y="4284663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6" name="公式" r:id="rId5" imgW="317160" imgH="317160" progId="Equation.3">
                  <p:embed/>
                </p:oleObj>
              </mc:Choice>
              <mc:Fallback>
                <p:oleObj name="公式" r:id="rId5" imgW="317160" imgH="317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4284663"/>
                        <a:ext cx="317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6134100" y="3743325"/>
          <a:ext cx="34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7" name="公式" r:id="rId7" imgW="342720" imgH="317160" progId="Equation.3">
                  <p:embed/>
                </p:oleObj>
              </mc:Choice>
              <mc:Fallback>
                <p:oleObj name="公式" r:id="rId7" imgW="342720" imgH="317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3743325"/>
                        <a:ext cx="342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3762375" y="638175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8" name="公式" r:id="rId9" imgW="1295280" imgH="457200" progId="Equation.3">
                  <p:embed/>
                </p:oleObj>
              </mc:Choice>
              <mc:Fallback>
                <p:oleObj name="公式" r:id="rId9" imgW="129528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638175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827088" y="549275"/>
            <a:ext cx="2847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在傍轴条件下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2268538" y="1268413"/>
          <a:ext cx="43180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0" name="Equation" r:id="rId3" imgW="4673520" imgH="1079280" progId="Equation.3">
                  <p:embed/>
                </p:oleObj>
              </mc:Choice>
              <mc:Fallback>
                <p:oleObj name="Equation" r:id="rId3" imgW="4673520" imgH="1079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268413"/>
                        <a:ext cx="43180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466850" y="3203575"/>
            <a:ext cx="5014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即为</a:t>
            </a:r>
            <a:r>
              <a:rPr lang="en-US" altLang="zh-CN" b="1"/>
              <a:t>Q</a:t>
            </a:r>
            <a:r>
              <a:rPr lang="zh-CN" altLang="en-US" b="1"/>
              <a:t>点向</a:t>
            </a:r>
            <a:r>
              <a:rPr lang="en-US" altLang="zh-CN" b="1"/>
              <a:t>x</a:t>
            </a:r>
            <a:r>
              <a:rPr lang="zh-CN" altLang="en-US" b="1"/>
              <a:t>轴投影</a:t>
            </a:r>
            <a:r>
              <a:rPr lang="en-US" altLang="zh-CN" b="1"/>
              <a:t>,</a:t>
            </a:r>
            <a:r>
              <a:rPr lang="en-US" altLang="zh-CN"/>
              <a:t> </a:t>
            </a:r>
            <a:r>
              <a:rPr lang="zh-CN" altLang="en-US" b="1"/>
              <a:t>于是有</a:t>
            </a: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1062038" y="3294063"/>
          <a:ext cx="428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1" name="Equation" r:id="rId5" imgW="457200" imgH="393480" progId="Equation.3">
                  <p:embed/>
                </p:oleObj>
              </mc:Choice>
              <mc:Fallback>
                <p:oleObj name="Equation" r:id="rId5" imgW="4572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3294063"/>
                        <a:ext cx="4286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4257675" y="4103688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2" name="Equation" r:id="rId7" imgW="2527200" imgH="431640" progId="Equation.3">
                  <p:embed/>
                </p:oleObj>
              </mc:Choice>
              <mc:Fallback>
                <p:oleObj name="Equation" r:id="rId7" imgW="252720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4103688"/>
                        <a:ext cx="2336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681288" y="4868863"/>
            <a:ext cx="2238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Q</a:t>
            </a:r>
            <a:r>
              <a:rPr lang="zh-CN" altLang="en-US" b="1"/>
              <a:t>点到场点</a:t>
            </a:r>
            <a:r>
              <a:rPr lang="zh-CN" altLang="en-US"/>
              <a:t> </a:t>
            </a:r>
          </a:p>
        </p:txBody>
      </p:sp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4841875" y="4914900"/>
          <a:ext cx="3349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3" name="Equation" r:id="rId9" imgW="368280" imgH="482400" progId="Equation.3">
                  <p:embed/>
                </p:oleObj>
              </mc:Choice>
              <mc:Fallback>
                <p:oleObj name="Equation" r:id="rId9" imgW="36828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4914900"/>
                        <a:ext cx="3349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5157788" y="4868863"/>
            <a:ext cx="2328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光程就等于</a:t>
            </a:r>
            <a:r>
              <a:rPr lang="zh-CN" altLang="en-US"/>
              <a:t> </a:t>
            </a:r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7316788" y="4959350"/>
          <a:ext cx="3333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4" name="Equation" r:id="rId11" imgW="355320" imgH="368280" progId="Equation.3">
                  <p:embed/>
                </p:oleObj>
              </mc:Choice>
              <mc:Fallback>
                <p:oleObj name="Equation" r:id="rId11" imgW="35532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4959350"/>
                        <a:ext cx="3333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881063" y="5724525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到场点</a:t>
            </a:r>
            <a:r>
              <a:rPr lang="zh-CN" altLang="en-US"/>
              <a:t> </a:t>
            </a:r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2232025" y="5815013"/>
          <a:ext cx="3349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5" name="Equation" r:id="rId13" imgW="368280" imgH="482400" progId="Equation.3">
                  <p:embed/>
                </p:oleObj>
              </mc:Choice>
              <mc:Fallback>
                <p:oleObj name="Equation" r:id="rId13" imgW="36828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5815013"/>
                        <a:ext cx="33496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2546350" y="5724525"/>
            <a:ext cx="1516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光程：</a:t>
            </a:r>
            <a:r>
              <a:rPr lang="zh-CN" altLang="en-US"/>
              <a:t> </a:t>
            </a:r>
          </a:p>
        </p:txBody>
      </p:sp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3851275" y="5724525"/>
          <a:ext cx="1397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6" name="Equation" r:id="rId15" imgW="1536480" imgH="495000" progId="Equation.3">
                  <p:embed/>
                </p:oleObj>
              </mc:Choice>
              <mc:Fallback>
                <p:oleObj name="Equation" r:id="rId15" imgW="1536480" imgH="495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724525"/>
                        <a:ext cx="13970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971550" y="2420938"/>
            <a:ext cx="2938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过</a:t>
            </a:r>
            <a:r>
              <a:rPr lang="en-US" altLang="zh-CN" b="1"/>
              <a:t>Q</a:t>
            </a:r>
            <a:r>
              <a:rPr lang="zh-CN" altLang="en-US" b="1"/>
              <a:t>点作垂直于</a:t>
            </a:r>
          </a:p>
        </p:txBody>
      </p:sp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3924300" y="2492375"/>
          <a:ext cx="9001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7" name="公式" r:id="rId17" imgW="990360" imgH="507960" progId="Equation.3">
                  <p:embed/>
                </p:oleObj>
              </mc:Choice>
              <mc:Fallback>
                <p:oleObj name="公式" r:id="rId17" imgW="990360" imgH="5079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492375"/>
                        <a:ext cx="9001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4859338" y="2420938"/>
            <a:ext cx="3254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的平面，交</a:t>
            </a:r>
            <a:r>
              <a:rPr lang="en-US" altLang="zh-CN" b="1"/>
              <a:t>x</a:t>
            </a:r>
            <a:r>
              <a:rPr lang="zh-CN" altLang="en-US" b="1"/>
              <a:t>轴于</a:t>
            </a:r>
          </a:p>
        </p:txBody>
      </p:sp>
      <p:graphicFrame>
        <p:nvGraphicFramePr>
          <p:cNvPr id="78867" name="Object 19"/>
          <p:cNvGraphicFramePr>
            <a:graphicFrameLocks noChangeAspect="1"/>
          </p:cNvGraphicFramePr>
          <p:nvPr/>
        </p:nvGraphicFramePr>
        <p:xfrm>
          <a:off x="971550" y="4914900"/>
          <a:ext cx="15128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8" name="公式" r:id="rId19" imgW="1663560" imgH="520560" progId="Equation.3">
                  <p:embed/>
                </p:oleObj>
              </mc:Choice>
              <mc:Fallback>
                <p:oleObj name="公式" r:id="rId19" imgW="166356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14900"/>
                        <a:ext cx="1512888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20"/>
          <p:cNvGraphicFramePr>
            <a:graphicFrameLocks noChangeAspect="1"/>
          </p:cNvGraphicFramePr>
          <p:nvPr/>
        </p:nvGraphicFramePr>
        <p:xfrm>
          <a:off x="2592388" y="4059238"/>
          <a:ext cx="147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9" name="公式" r:id="rId21" imgW="1473120" imgH="507960" progId="Equation.3">
                  <p:embed/>
                </p:oleObj>
              </mc:Choice>
              <mc:Fallback>
                <p:oleObj name="公式" r:id="rId21" imgW="1473120" imgH="5079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4059238"/>
                        <a:ext cx="1473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9" name="Rectangle 21"/>
          <p:cNvSpPr>
            <a:spLocks noChangeArrowheads="1"/>
          </p:cNvSpPr>
          <p:nvPr/>
        </p:nvSpPr>
        <p:spPr bwMode="auto">
          <a:xfrm>
            <a:off x="7586663" y="4824413"/>
            <a:ext cx="7699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P spid="78852" grpId="0"/>
      <p:bldP spid="78855" grpId="0"/>
      <p:bldP spid="78857" grpId="0"/>
      <p:bldP spid="78859" grpId="0"/>
      <p:bldP spid="78861" grpId="0"/>
      <p:bldP spid="78863" grpId="0"/>
      <p:bldP spid="78865" grpId="0"/>
      <p:bldP spid="788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016000" y="684213"/>
          <a:ext cx="56467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3" imgW="6121080" imgH="482400" progId="Equation.3">
                  <p:embed/>
                </p:oleObj>
              </mc:Choice>
              <mc:Fallback>
                <p:oleObj name="Equation" r:id="rId3" imgW="61210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684213"/>
                        <a:ext cx="5646738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732588" y="63817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其中</a:t>
            </a:r>
            <a:r>
              <a:rPr lang="zh-CN" altLang="en-US"/>
              <a:t> 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7677150" y="684213"/>
          <a:ext cx="3127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5" imgW="342720" imgH="482400" progId="Equation.3">
                  <p:embed/>
                </p:oleObj>
              </mc:Choice>
              <mc:Fallback>
                <p:oleObj name="Equation" r:id="rId5" imgW="3427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684213"/>
                        <a:ext cx="312738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881063" y="1358900"/>
            <a:ext cx="4262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是圆孔中心</a:t>
            </a:r>
            <a:r>
              <a:rPr lang="en-US" altLang="zh-CN" b="1"/>
              <a:t>C</a:t>
            </a:r>
            <a:r>
              <a:rPr lang="zh-CN" altLang="en-US" b="1"/>
              <a:t>点到场点</a:t>
            </a:r>
            <a:r>
              <a:rPr lang="zh-CN" altLang="en-US"/>
              <a:t> 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5067300" y="1403350"/>
          <a:ext cx="3349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7" imgW="368280" imgH="482400" progId="Equation.3">
                  <p:embed/>
                </p:oleObj>
              </mc:Choice>
              <mc:Fallback>
                <p:oleObj name="Equation" r:id="rId7" imgW="36828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1403350"/>
                        <a:ext cx="3349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427663" y="1358900"/>
            <a:ext cx="1222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光程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881063" y="2124075"/>
            <a:ext cx="3265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光波正入射圆孔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3986213" y="2124075"/>
          <a:ext cx="8937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9" imgW="888840" imgH="520560" progId="Equation.3">
                  <p:embed/>
                </p:oleObj>
              </mc:Choice>
              <mc:Fallback>
                <p:oleObj name="Equation" r:id="rId9" imgW="88884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2124075"/>
                        <a:ext cx="89376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4751388" y="2124075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为常数</a:t>
            </a:r>
            <a:r>
              <a:rPr lang="en-US" altLang="zh-CN" b="1"/>
              <a:t>.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2205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1016000" y="2800350"/>
          <a:ext cx="530860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11" imgW="5765760" imgH="4063680" progId="Equation.3">
                  <p:embed/>
                </p:oleObj>
              </mc:Choice>
              <mc:Fallback>
                <p:oleObj name="Equation" r:id="rId11" imgW="5765760" imgH="4063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800350"/>
                        <a:ext cx="5308600" cy="405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9" grpId="0"/>
      <p:bldP spid="20492" grpId="0"/>
      <p:bldP spid="20493" grpId="0"/>
      <p:bldP spid="204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971550" y="638175"/>
          <a:ext cx="2908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3" imgW="2908080" imgH="1015920" progId="Equation.3">
                  <p:embed/>
                </p:oleObj>
              </mc:Choice>
              <mc:Fallback>
                <p:oleObj name="Equation" r:id="rId3" imgW="2908080" imgH="1015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38175"/>
                        <a:ext cx="2908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81063" y="1989138"/>
            <a:ext cx="111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其中</a:t>
            </a:r>
            <a:r>
              <a:rPr lang="zh-CN" altLang="en-US"/>
              <a:t> 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871663" y="1763713"/>
          <a:ext cx="251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5" imgW="2514600" imgH="1066680" progId="Equation.3">
                  <p:embed/>
                </p:oleObj>
              </mc:Choice>
              <mc:Fallback>
                <p:oleObj name="Equation" r:id="rId5" imgW="2514600" imgH="1066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1763713"/>
                        <a:ext cx="2514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4527550" y="1808163"/>
          <a:ext cx="24066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7" imgW="2603160" imgH="914400" progId="Equation.3">
                  <p:embed/>
                </p:oleObj>
              </mc:Choice>
              <mc:Fallback>
                <p:oleObj name="Equation" r:id="rId7" imgW="260316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808163"/>
                        <a:ext cx="2406650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016000" y="2933700"/>
          <a:ext cx="9207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9" imgW="914400" imgH="482400" progId="Equation.3">
                  <p:embed/>
                </p:oleObj>
              </mc:Choice>
              <mc:Fallback>
                <p:oleObj name="Equation" r:id="rId9" imgW="91440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2933700"/>
                        <a:ext cx="92075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1916113" y="2889250"/>
            <a:ext cx="3560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是一阶贝塞尔函数</a:t>
            </a:r>
            <a:r>
              <a:rPr lang="en-US" altLang="zh-CN" b="1"/>
              <a:t>,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971550" y="3654425"/>
          <a:ext cx="3136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11" imgW="3403440" imgH="1130040" progId="Equation.3">
                  <p:embed/>
                </p:oleObj>
              </mc:Choice>
              <mc:Fallback>
                <p:oleObj name="Equation" r:id="rId11" imgW="3403440" imgH="1130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54425"/>
                        <a:ext cx="31369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971550" y="4824413"/>
          <a:ext cx="45529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13" imgW="4546440" imgH="1104840" progId="Equation.3">
                  <p:embed/>
                </p:oleObj>
              </mc:Choice>
              <mc:Fallback>
                <p:oleObj name="Equation" r:id="rId13" imgW="4546440" imgH="1104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24413"/>
                        <a:ext cx="455295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016000" y="773113"/>
          <a:ext cx="6350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3" imgW="6349680" imgH="482400" progId="Equation.3">
                  <p:embed/>
                </p:oleObj>
              </mc:Choice>
              <mc:Fallback>
                <p:oleObj name="Equation" r:id="rId3" imgW="63496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773113"/>
                        <a:ext cx="63500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971550" y="1584325"/>
          <a:ext cx="3619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5" imgW="368280" imgH="482400" progId="Equation.3">
                  <p:embed/>
                </p:oleObj>
              </mc:Choice>
              <mc:Fallback>
                <p:oleObj name="Equation" r:id="rId5" imgW="36828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84325"/>
                        <a:ext cx="36195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285875" y="153828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是</a:t>
            </a:r>
            <a:r>
              <a:rPr lang="zh-CN" altLang="en-US"/>
              <a:t> 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1871663" y="1628775"/>
          <a:ext cx="10350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7" imgW="1041120" imgH="342720" progId="Equation.3">
                  <p:embed/>
                </p:oleObj>
              </mc:Choice>
              <mc:Fallback>
                <p:oleObj name="Equation" r:id="rId7" imgW="1041120" imgH="342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1628775"/>
                        <a:ext cx="1035050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2951163" y="1538288"/>
            <a:ext cx="2857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处光强度</a:t>
            </a:r>
            <a:r>
              <a:rPr lang="en-US" altLang="zh-CN" b="1"/>
              <a:t>,</a:t>
            </a:r>
            <a:r>
              <a:rPr lang="zh-CN" altLang="en-US" b="1"/>
              <a:t>并且</a:t>
            </a:r>
            <a:r>
              <a:rPr lang="zh-CN" altLang="en-US"/>
              <a:t> </a:t>
            </a: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5651500" y="1403350"/>
          <a:ext cx="2755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Equation" r:id="rId9" imgW="2755800" imgH="660240" progId="Equation.3">
                  <p:embed/>
                </p:oleObj>
              </mc:Choice>
              <mc:Fallback>
                <p:oleObj name="Equation" r:id="rId9" imgW="2755800" imgH="660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403350"/>
                        <a:ext cx="27559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881063" y="2259013"/>
            <a:ext cx="2925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2000" b="1"/>
              <a:t>■</a:t>
            </a:r>
            <a:r>
              <a:rPr lang="zh-CN" altLang="en-US" b="1"/>
              <a:t>光强度分布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881063" y="2933700"/>
            <a:ext cx="55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en-US" altLang="zh-CN"/>
              <a:t> 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/>
        </p:nvGraphicFramePr>
        <p:xfrm>
          <a:off x="1511300" y="3068638"/>
          <a:ext cx="10350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quation" r:id="rId11" imgW="1041120" imgH="342720" progId="Equation.3">
                  <p:embed/>
                </p:oleObj>
              </mc:Choice>
              <mc:Fallback>
                <p:oleObj name="Equation" r:id="rId11" imgW="1041120" imgH="3427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068638"/>
                        <a:ext cx="1035050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881063" y="3654425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对应</a:t>
            </a:r>
            <a:r>
              <a:rPr lang="zh-CN" altLang="en-US"/>
              <a:t> 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1827213" y="3698875"/>
          <a:ext cx="8175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13" imgW="825480" imgH="482400" progId="Equation.3">
                  <p:embed/>
                </p:oleObj>
              </mc:Choice>
              <mc:Fallback>
                <p:oleObj name="Equation" r:id="rId13" imgW="825480" imgH="482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698875"/>
                        <a:ext cx="81756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2727325" y="3608388"/>
            <a:ext cx="5624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称为中央极大</a:t>
            </a:r>
            <a:r>
              <a:rPr lang="en-US" altLang="zh-CN" b="1"/>
              <a:t>,</a:t>
            </a:r>
            <a:r>
              <a:rPr lang="zh-CN" altLang="en-US" b="1"/>
              <a:t>爱里斑</a:t>
            </a:r>
            <a:r>
              <a:rPr lang="en-US" altLang="zh-CN" b="1"/>
              <a:t>,</a:t>
            </a:r>
            <a:r>
              <a:rPr lang="zh-CN" altLang="en-US" b="1"/>
              <a:t>等光程</a:t>
            </a:r>
            <a:r>
              <a:rPr lang="en-US" altLang="zh-CN" b="1"/>
              <a:t>,</a:t>
            </a:r>
            <a:r>
              <a:rPr lang="en-US" altLang="zh-CN"/>
              <a:t>  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881063" y="4373563"/>
            <a:ext cx="6118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几何光学像点</a:t>
            </a:r>
            <a:r>
              <a:rPr lang="en-US" altLang="zh-CN" b="1"/>
              <a:t>,</a:t>
            </a:r>
            <a:r>
              <a:rPr lang="zh-CN" altLang="en-US" b="1"/>
              <a:t>能量占总能量</a:t>
            </a:r>
            <a:r>
              <a:rPr lang="en-US" altLang="zh-CN" b="1"/>
              <a:t>84%.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881063" y="5049838"/>
            <a:ext cx="1663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b="1"/>
              <a:t>暗环：</a:t>
            </a:r>
          </a:p>
        </p:txBody>
      </p:sp>
      <p:graphicFrame>
        <p:nvGraphicFramePr>
          <p:cNvPr id="22553" name="Object 25"/>
          <p:cNvGraphicFramePr>
            <a:graphicFrameLocks noChangeAspect="1"/>
          </p:cNvGraphicFramePr>
          <p:nvPr/>
        </p:nvGraphicFramePr>
        <p:xfrm>
          <a:off x="1016000" y="5634038"/>
          <a:ext cx="65468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15" imgW="6540480" imgH="914400" progId="Equation.3">
                  <p:embed/>
                </p:oleObj>
              </mc:Choice>
              <mc:Fallback>
                <p:oleObj name="Equation" r:id="rId15" imgW="6540480" imgH="914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5634038"/>
                        <a:ext cx="6546850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  <p:bldP spid="22539" grpId="0"/>
      <p:bldP spid="22542" grpId="0"/>
      <p:bldP spid="22544" grpId="0"/>
      <p:bldP spid="22547" grpId="0"/>
      <p:bldP spid="22550" grpId="0"/>
      <p:bldP spid="22551" grpId="0"/>
      <p:bldP spid="225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旋转 mz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850"/>
            <a:ext cx="8731250" cy="626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836613" y="503238"/>
            <a:ext cx="3914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b="1"/>
              <a:t>次极大光强：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016000" y="1403350"/>
          <a:ext cx="65405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3" imgW="6540480" imgH="482400" progId="Equation.3">
                  <p:embed/>
                </p:oleObj>
              </mc:Choice>
              <mc:Fallback>
                <p:oleObj name="Equation" r:id="rId3" imgW="65404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403350"/>
                        <a:ext cx="65405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881063" y="2079625"/>
            <a:ext cx="36464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b="1"/>
              <a:t>中心角半径：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971550" y="2889250"/>
          <a:ext cx="55689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5" imgW="5574960" imgH="914400" progId="Equation.3">
                  <p:embed/>
                </p:oleObj>
              </mc:Choice>
              <mc:Fallback>
                <p:oleObj name="Equation" r:id="rId5" imgW="557496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89250"/>
                        <a:ext cx="556895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836613" y="4014788"/>
            <a:ext cx="56927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例 估算眼睛瞳孔爱里斑的大小</a:t>
            </a:r>
            <a:r>
              <a:rPr lang="en-US" altLang="zh-CN" b="1"/>
              <a:t>.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881063" y="4914900"/>
            <a:ext cx="4541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解 瞳孔直径在</a:t>
            </a:r>
            <a:r>
              <a:rPr lang="en-US" altLang="zh-CN" b="1"/>
              <a:t>2</a:t>
            </a:r>
            <a:r>
              <a:rPr lang="zh-CN" altLang="en-US" b="1"/>
              <a:t>～</a:t>
            </a:r>
            <a:r>
              <a:rPr lang="en-US" altLang="zh-CN" b="1"/>
              <a:t>8mm,</a:t>
            </a:r>
            <a:r>
              <a:rPr lang="en-US" altLang="zh-CN"/>
              <a:t> 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1016000" y="5949950"/>
          <a:ext cx="162083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7" imgW="1625400" imgH="380880" progId="Equation.3">
                  <p:embed/>
                </p:oleObj>
              </mc:Choice>
              <mc:Fallback>
                <p:oleObj name="Equation" r:id="rId7" imgW="1625400" imgH="380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5949950"/>
                        <a:ext cx="1620838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2771775" y="5949950"/>
          <a:ext cx="22288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9" imgW="2234880" imgH="419040" progId="Equation.3">
                  <p:embed/>
                </p:oleObj>
              </mc:Choice>
              <mc:Fallback>
                <p:oleObj name="Equation" r:id="rId9" imgW="223488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949950"/>
                        <a:ext cx="22288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5157788" y="5903913"/>
          <a:ext cx="1835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公式" r:id="rId11" imgW="1841400" imgH="406080" progId="Equation.3">
                  <p:embed/>
                </p:oleObj>
              </mc:Choice>
              <mc:Fallback>
                <p:oleObj name="公式" r:id="rId11" imgW="184140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5903913"/>
                        <a:ext cx="1835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3" grpId="0"/>
      <p:bldP spid="24586" grpId="0"/>
      <p:bldP spid="245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旋转 mz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549275"/>
            <a:ext cx="8551862" cy="548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71550" y="638175"/>
          <a:ext cx="5975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3" imgW="5981400" imgH="914400" progId="Equation.3">
                  <p:embed/>
                </p:oleObj>
              </mc:Choice>
              <mc:Fallback>
                <p:oleObj name="Equation" r:id="rId3" imgW="59814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38175"/>
                        <a:ext cx="59753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81063" y="1719263"/>
            <a:ext cx="2744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爱里斑的直径</a:t>
            </a:r>
            <a:r>
              <a:rPr lang="zh-CN" altLang="en-US"/>
              <a:t> 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536950" y="1854200"/>
          <a:ext cx="3257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5" imgW="3251160" imgH="419040" progId="Equation.3">
                  <p:embed/>
                </p:oleObj>
              </mc:Choice>
              <mc:Fallback>
                <p:oleObj name="Equation" r:id="rId5" imgW="325116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1854200"/>
                        <a:ext cx="32575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881063" y="2573338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在</a:t>
            </a:r>
            <a:r>
              <a:rPr lang="zh-CN" altLang="en-US"/>
              <a:t> 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1511300" y="2573338"/>
          <a:ext cx="7794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7" imgW="774360" imgH="444240" progId="Equation.3">
                  <p:embed/>
                </p:oleObj>
              </mc:Choice>
              <mc:Fallback>
                <p:oleObj name="Equation" r:id="rId7" imgW="77436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573338"/>
                        <a:ext cx="779463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2322513" y="2573338"/>
            <a:ext cx="6164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的视网膜面元</a:t>
            </a:r>
            <a:r>
              <a:rPr lang="en-US" altLang="zh-CN" b="1"/>
              <a:t>,</a:t>
            </a:r>
            <a:r>
              <a:rPr lang="zh-CN" altLang="en-US" b="1"/>
              <a:t>可以布满</a:t>
            </a:r>
            <a:r>
              <a:rPr lang="zh-CN" altLang="en-US"/>
              <a:t> </a:t>
            </a:r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1106488" y="3563938"/>
          <a:ext cx="486092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9" imgW="4559040" imgH="1143000" progId="Equation.3">
                  <p:embed/>
                </p:oleObj>
              </mc:Choice>
              <mc:Fallback>
                <p:oleObj name="Equation" r:id="rId9" imgW="4559040" imgH="1143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3563938"/>
                        <a:ext cx="4860925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5921375" y="3789363"/>
            <a:ext cx="704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个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9" grpId="0"/>
      <p:bldP spid="25612" grpId="0"/>
      <p:bldP spid="256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458788"/>
            <a:ext cx="7559675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836613" y="684213"/>
            <a:ext cx="445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二、光学仪器的分辨率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836613" y="1220788"/>
            <a:ext cx="7426325" cy="228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/>
              <a:t>瑞利判据：当一个圆斑的中心刚好落在另一圆斑像的边缘（即一级暗纹）上时</a:t>
            </a:r>
            <a:r>
              <a:rPr lang="en-US" altLang="zh-CN" b="1"/>
              <a:t>,</a:t>
            </a:r>
            <a:r>
              <a:rPr lang="zh-CN" altLang="en-US" b="1"/>
              <a:t>就算两个像刚刚能够被分辨</a:t>
            </a:r>
            <a:r>
              <a:rPr lang="en-US" altLang="zh-CN" b="1"/>
              <a:t>,</a:t>
            </a:r>
            <a:r>
              <a:rPr lang="zh-CN" altLang="en-US" b="1"/>
              <a:t>这种情况下</a:t>
            </a:r>
            <a:r>
              <a:rPr lang="en-US" altLang="zh-CN" b="1"/>
              <a:t>,</a:t>
            </a:r>
            <a:r>
              <a:rPr lang="en-US" altLang="zh-CN"/>
              <a:t> 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1016000" y="3698875"/>
          <a:ext cx="2438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3" imgW="2438280" imgH="520560" progId="Equation.3">
                  <p:embed/>
                </p:oleObj>
              </mc:Choice>
              <mc:Fallback>
                <p:oleObj name="Equation" r:id="rId3" imgW="24382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698875"/>
                        <a:ext cx="2438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旋转 mz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323850"/>
            <a:ext cx="6886575" cy="61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rlpj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414338"/>
            <a:ext cx="7381875" cy="595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81063" y="684213"/>
            <a:ext cx="2328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最小分辨角</a:t>
            </a:r>
            <a:r>
              <a:rPr lang="zh-CN" altLang="en-US"/>
              <a:t> 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357563" y="549275"/>
          <a:ext cx="36385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3" imgW="3644640" imgH="914400" progId="Equation.3">
                  <p:embed/>
                </p:oleObj>
              </mc:Choice>
              <mc:Fallback>
                <p:oleObj name="Equation" r:id="rId3" imgW="364464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549275"/>
                        <a:ext cx="3638550" cy="914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836613" y="1403350"/>
            <a:ext cx="2224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上式表示：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927100" y="2121407"/>
            <a:ext cx="57022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1800" b="1" dirty="0"/>
              <a:t>●</a:t>
            </a:r>
            <a:r>
              <a:rPr lang="zh-CN" altLang="en-US" b="1" dirty="0" smtClean="0"/>
              <a:t>光波</a:t>
            </a:r>
            <a:r>
              <a:rPr lang="zh-CN" altLang="en-US" b="1" dirty="0"/>
              <a:t>长越小</a:t>
            </a:r>
            <a:r>
              <a:rPr lang="en-US" altLang="zh-CN" b="1" dirty="0"/>
              <a:t>, </a:t>
            </a:r>
            <a:r>
              <a:rPr lang="zh-CN" altLang="en-US" b="1" dirty="0"/>
              <a:t>最小分辨角越小</a:t>
            </a:r>
            <a:r>
              <a:rPr lang="en-US" altLang="zh-CN" b="1" dirty="0"/>
              <a:t>.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881063" y="2889250"/>
            <a:ext cx="1109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电子</a:t>
            </a:r>
            <a:r>
              <a:rPr lang="zh-CN" altLang="en-US"/>
              <a:t> </a:t>
            </a:r>
          </a:p>
        </p:txBody>
      </p:sp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1871663" y="2889250"/>
          <a:ext cx="2051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5" imgW="2044440" imgH="495000" progId="Equation.3">
                  <p:embed/>
                </p:oleObj>
              </mc:Choice>
              <mc:Fallback>
                <p:oleObj name="Equation" r:id="rId5" imgW="2044440" imgH="495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889250"/>
                        <a:ext cx="20510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986213" y="2889250"/>
            <a:ext cx="43608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故最小分辨角越小</a:t>
            </a:r>
            <a:r>
              <a:rPr lang="en-US" altLang="zh-CN" b="1"/>
              <a:t>.</a:t>
            </a:r>
            <a:r>
              <a:rPr lang="zh-CN" altLang="en-US" b="1"/>
              <a:t>比光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881063" y="3654425"/>
            <a:ext cx="7431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学显微镜分辨率提高几万倍～几百万倍</a:t>
            </a:r>
            <a:r>
              <a:rPr lang="en-US" altLang="zh-CN" b="1"/>
              <a:t>,</a:t>
            </a:r>
            <a:r>
              <a:rPr lang="en-US" altLang="zh-CN"/>
              <a:t>  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881063" y="4373563"/>
            <a:ext cx="396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最小可分辨距离为～</a:t>
            </a:r>
            <a:r>
              <a:rPr lang="zh-CN" altLang="en-US"/>
              <a:t> </a:t>
            </a:r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4932363" y="4149725"/>
          <a:ext cx="19161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7" imgW="2412720" imgH="660240" progId="Equation.3">
                  <p:embed/>
                </p:oleObj>
              </mc:Choice>
              <mc:Fallback>
                <p:oleObj name="Equation" r:id="rId7" imgW="2412720" imgH="660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149725"/>
                        <a:ext cx="1916112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836613" y="4914900"/>
            <a:ext cx="7650162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b="1" dirty="0"/>
              <a:t>●</a:t>
            </a:r>
            <a:r>
              <a:rPr lang="zh-CN" altLang="en-US" b="1" dirty="0"/>
              <a:t>圆孔直径</a:t>
            </a:r>
            <a:r>
              <a:rPr lang="en-US" altLang="zh-CN" b="1" dirty="0"/>
              <a:t>D</a:t>
            </a:r>
            <a:r>
              <a:rPr lang="zh-CN" altLang="en-US" b="1" dirty="0"/>
              <a:t>越大</a:t>
            </a:r>
            <a:r>
              <a:rPr lang="en-US" altLang="zh-CN" b="1" dirty="0"/>
              <a:t>, </a:t>
            </a:r>
            <a:r>
              <a:rPr lang="zh-CN" altLang="en-US" b="1" dirty="0"/>
              <a:t>最小分辨角越小</a:t>
            </a:r>
            <a:r>
              <a:rPr lang="en-US" altLang="zh-CN" b="1" dirty="0"/>
              <a:t>.</a:t>
            </a:r>
            <a:r>
              <a:rPr lang="zh-CN" altLang="en-US" b="1" dirty="0"/>
              <a:t>如天文望远镜</a:t>
            </a:r>
            <a:r>
              <a:rPr lang="en-US" altLang="zh-CN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7" grpId="0"/>
      <p:bldP spid="30728" grpId="0"/>
      <p:bldP spid="30729" grpId="0"/>
      <p:bldP spid="30731" grpId="0"/>
      <p:bldP spid="30732" grpId="0"/>
      <p:bldP spid="30733" grpId="0"/>
      <p:bldP spid="307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971550" y="638175"/>
            <a:ext cx="7335838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zh-CN" altLang="en-US" b="1"/>
              <a:t>例 照相机物镜的分辨本领是以底片上每毫米能分辨的线条数</a:t>
            </a:r>
            <a:r>
              <a:rPr lang="en-US" altLang="zh-CN" b="1"/>
              <a:t>N</a:t>
            </a:r>
            <a:r>
              <a:rPr lang="zh-CN" altLang="en-US" b="1"/>
              <a:t>来量度</a:t>
            </a:r>
            <a:r>
              <a:rPr lang="en-US" altLang="zh-CN" b="1"/>
              <a:t>.</a:t>
            </a:r>
            <a:r>
              <a:rPr lang="zh-CN" altLang="en-US" b="1"/>
              <a:t>现若有架照相机</a:t>
            </a:r>
            <a:r>
              <a:rPr lang="en-US" altLang="zh-CN" b="1"/>
              <a:t>,</a:t>
            </a:r>
            <a:r>
              <a:rPr lang="zh-CN" altLang="en-US" b="1"/>
              <a:t>其物镜直径</a:t>
            </a:r>
            <a:r>
              <a:rPr lang="en-US" altLang="zh-CN" b="1"/>
              <a:t>D</a:t>
            </a:r>
            <a:r>
              <a:rPr lang="zh-CN" altLang="en-US" b="1"/>
              <a:t>为</a:t>
            </a:r>
            <a:r>
              <a:rPr lang="en-US" altLang="zh-CN" b="1"/>
              <a:t>5.0cm, </a:t>
            </a:r>
            <a:r>
              <a:rPr lang="zh-CN" altLang="en-US" b="1"/>
              <a:t>物镜焦距为</a:t>
            </a:r>
            <a:r>
              <a:rPr lang="en-US" altLang="zh-CN" b="1"/>
              <a:t>17.5cm,</a:t>
            </a:r>
            <a:r>
              <a:rPr lang="zh-CN" altLang="en-US" b="1"/>
              <a:t>取波长为</a:t>
            </a:r>
            <a:r>
              <a:rPr lang="zh-CN" altLang="en-US"/>
              <a:t> 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4706938" y="2979738"/>
          <a:ext cx="13843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3" imgW="1384200" imgH="419040" progId="Equation.3">
                  <p:embed/>
                </p:oleObj>
              </mc:Choice>
              <mc:Fallback>
                <p:oleObj name="Equation" r:id="rId3" imgW="138420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2979738"/>
                        <a:ext cx="13843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016000" y="3519488"/>
            <a:ext cx="409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机分辨本领是多少？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6102350" y="2798763"/>
            <a:ext cx="2384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问这架照相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016000" y="4284663"/>
            <a:ext cx="6480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解 在底片上能分开的最小距离</a:t>
            </a:r>
          </a:p>
        </p:txBody>
      </p:sp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1601788" y="5003800"/>
          <a:ext cx="1952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5" imgW="1942920" imgH="482400" progId="Equation.3">
                  <p:embed/>
                </p:oleObj>
              </mc:Choice>
              <mc:Fallback>
                <p:oleObj name="Equation" r:id="rId5" imgW="1942920" imgH="482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5003800"/>
                        <a:ext cx="19526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1422400" y="5634038"/>
            <a:ext cx="4905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每毫米能分辨的线条数</a:t>
            </a:r>
            <a:r>
              <a:rPr lang="en-US" altLang="zh-CN" b="1"/>
              <a:t>N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  <p:bldP spid="31755" grpId="0"/>
      <p:bldP spid="31756" grpId="0"/>
      <p:bldP spid="31757" grpId="0"/>
      <p:bldP spid="317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2686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1781175" y="773113"/>
          <a:ext cx="26289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公式" r:id="rId3" imgW="2628720" imgH="1650960" progId="Equation.3">
                  <p:embed/>
                </p:oleObj>
              </mc:Choice>
              <mc:Fallback>
                <p:oleObj name="公式" r:id="rId3" imgW="2628720" imgH="1650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773113"/>
                        <a:ext cx="26289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2185988" y="2168525"/>
          <a:ext cx="4749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公式" r:id="rId5" imgW="4749480" imgH="1574640" progId="Equation.3">
                  <p:embed/>
                </p:oleObj>
              </mc:Choice>
              <mc:Fallback>
                <p:oleObj name="公式" r:id="rId5" imgW="4749480" imgH="1574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2168525"/>
                        <a:ext cx="47498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2185988" y="3789363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公式" r:id="rId7" imgW="2743200" imgH="457200" progId="Equation.3">
                  <p:embed/>
                </p:oleObj>
              </mc:Choice>
              <mc:Fallback>
                <p:oleObj name="公式" r:id="rId7" imgW="27432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3789363"/>
                        <a:ext cx="274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8" name="Picture 6" descr="mz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1331913"/>
            <a:ext cx="5310187" cy="552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27100" y="638175"/>
            <a:ext cx="3014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3-6 </a:t>
            </a:r>
            <a:r>
              <a:rPr lang="zh-CN" altLang="en-US" b="1"/>
              <a:t>衍射光栅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 descr="opt-d23_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458788"/>
            <a:ext cx="5781675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4" descr="旋转 mz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0"/>
            <a:ext cx="5059363" cy="607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2097088" y="0"/>
            <a:ext cx="5535612" cy="323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927100" y="414338"/>
            <a:ext cx="2879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b="1"/>
              <a:t>多光束干涉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 descr="多缝衍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684213"/>
            <a:ext cx="7110412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 descr="opt-d22_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773113"/>
            <a:ext cx="7019925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27100" y="458788"/>
            <a:ext cx="76501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b="1"/>
              <a:t>▲</a:t>
            </a:r>
            <a:r>
              <a:rPr lang="zh-CN" altLang="en-US" b="1"/>
              <a:t>具有周期性的空间结构或光学性能（</a:t>
            </a:r>
            <a:r>
              <a:rPr lang="en-US" altLang="zh-CN" b="1"/>
              <a:t>T,</a:t>
            </a:r>
          </a:p>
          <a:p>
            <a:pPr>
              <a:lnSpc>
                <a:spcPct val="150000"/>
              </a:lnSpc>
            </a:pPr>
            <a:r>
              <a:rPr lang="en-US" altLang="zh-CN" b="1"/>
              <a:t>n</a:t>
            </a:r>
            <a:r>
              <a:rPr lang="zh-CN" altLang="en-US" b="1"/>
              <a:t>）的衍射屏</a:t>
            </a:r>
            <a:r>
              <a:rPr lang="en-US" altLang="zh-CN" b="1"/>
              <a:t>.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881063" y="2165857"/>
            <a:ext cx="27013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1600" b="1" dirty="0"/>
              <a:t>●</a:t>
            </a:r>
            <a:r>
              <a:rPr lang="zh-CN" altLang="en-US" b="1" dirty="0" smtClean="0"/>
              <a:t>透射</a:t>
            </a:r>
            <a:r>
              <a:rPr lang="zh-CN" altLang="en-US" b="1" dirty="0"/>
              <a:t>式</a:t>
            </a:r>
            <a:r>
              <a:rPr lang="en-US" altLang="zh-CN" b="1" dirty="0"/>
              <a:t>:</a:t>
            </a:r>
            <a:r>
              <a:rPr lang="zh-CN" altLang="en-US" b="1" dirty="0"/>
              <a:t>多缝</a:t>
            </a:r>
            <a:r>
              <a:rPr lang="en-US" altLang="zh-CN" b="1" dirty="0"/>
              <a:t>.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81063" y="2843213"/>
            <a:ext cx="3889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1800" b="1"/>
              <a:t>●</a:t>
            </a:r>
            <a:r>
              <a:rPr lang="zh-CN" altLang="en-US" b="1"/>
              <a:t>反射式：闪耀光栅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881063" y="3563938"/>
            <a:ext cx="5448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zh-CN" sz="2000" b="1"/>
              <a:t>▲</a:t>
            </a:r>
            <a:r>
              <a:rPr lang="zh-CN" altLang="en-US" b="1"/>
              <a:t>产生多束衍射光之间的干涉</a:t>
            </a:r>
            <a:r>
              <a:rPr lang="en-US" altLang="zh-CN" b="1"/>
              <a:t>.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836613" y="4284663"/>
            <a:ext cx="7740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单元越多</a:t>
            </a:r>
            <a:r>
              <a:rPr lang="en-US" altLang="zh-CN" b="1"/>
              <a:t>,</a:t>
            </a:r>
            <a:r>
              <a:rPr lang="zh-CN" altLang="en-US" b="1"/>
              <a:t>条纹越细锐</a:t>
            </a:r>
            <a:r>
              <a:rPr lang="en-US" altLang="zh-CN" b="1"/>
              <a:t>,</a:t>
            </a:r>
            <a:r>
              <a:rPr lang="zh-CN" altLang="en-US" b="1"/>
              <a:t>这表明相干叠加后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881063" y="5003800"/>
            <a:ext cx="5713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的方向性越强</a:t>
            </a:r>
            <a:r>
              <a:rPr lang="en-US" altLang="zh-CN" b="1"/>
              <a:t>,</a:t>
            </a:r>
            <a:r>
              <a:rPr lang="zh-CN" altLang="en-US" b="1"/>
              <a:t>光束单色性越好</a:t>
            </a:r>
            <a:r>
              <a:rPr lang="en-US" altLang="zh-CN" b="1"/>
              <a:t>.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881063" y="5724525"/>
            <a:ext cx="6489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000" b="1"/>
              <a:t>▲</a:t>
            </a:r>
            <a:r>
              <a:rPr lang="zh-CN" altLang="en-US" b="1"/>
              <a:t>通过光谱分析</a:t>
            </a:r>
            <a:r>
              <a:rPr lang="en-US" altLang="zh-CN" b="1"/>
              <a:t>,</a:t>
            </a:r>
            <a:r>
              <a:rPr lang="zh-CN" altLang="en-US" b="1"/>
              <a:t>可以了解物质结构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  <p:bldP spid="37895" grpId="0"/>
      <p:bldP spid="37896" grpId="0"/>
      <p:bldP spid="37897" grpId="0"/>
      <p:bldP spid="378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4" descr="旋转 mz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4338"/>
            <a:ext cx="4587875" cy="644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051050" y="0"/>
            <a:ext cx="4591050" cy="638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836613" y="59372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条纹细锐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8" name="Picture 4" descr="旋转 mz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4350" y="1179513"/>
            <a:ext cx="9180513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927100" y="638175"/>
            <a:ext cx="2024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矢量分析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836613" y="5094288"/>
            <a:ext cx="7831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干涉的光束越多</a:t>
            </a:r>
            <a:r>
              <a:rPr lang="en-US" altLang="zh-CN" b="1"/>
              <a:t>,</a:t>
            </a:r>
            <a:r>
              <a:rPr lang="zh-CN" altLang="en-US" b="1"/>
              <a:t>合成光矢量减小得越多，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881063" y="5859463"/>
            <a:ext cx="6529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光强度随位相差下降越快</a:t>
            </a:r>
            <a:r>
              <a:rPr lang="en-US" altLang="zh-CN" b="1"/>
              <a:t>,</a:t>
            </a:r>
            <a:r>
              <a:rPr lang="zh-CN" altLang="en-US" b="1"/>
              <a:t>条纹细锐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1" grpId="0"/>
      <p:bldP spid="6247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旋转 mz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14338"/>
            <a:ext cx="4587875" cy="644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871663" y="0"/>
            <a:ext cx="3825875" cy="593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71550" y="638175"/>
            <a:ext cx="5086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一、多缝夫琅和费衍射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881063" y="1358900"/>
            <a:ext cx="535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黑白光栅：缝宽</a:t>
            </a:r>
            <a:r>
              <a:rPr lang="en-US" altLang="zh-CN" b="1"/>
              <a:t>a,</a:t>
            </a:r>
            <a:r>
              <a:rPr lang="zh-CN" altLang="en-US" b="1"/>
              <a:t>缝间宽度</a:t>
            </a:r>
            <a:r>
              <a:rPr lang="en-US" altLang="zh-CN" b="1"/>
              <a:t>b,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881063" y="2079625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周期</a:t>
            </a:r>
            <a:r>
              <a:rPr lang="en-US" altLang="zh-CN" b="1"/>
              <a:t>d=a+b,</a:t>
            </a:r>
            <a:r>
              <a:rPr lang="zh-CN" altLang="en-US" b="1"/>
              <a:t>也即光栅常数</a:t>
            </a:r>
            <a:r>
              <a:rPr lang="en-US" altLang="zh-CN" b="1"/>
              <a:t>.</a:t>
            </a:r>
          </a:p>
        </p:txBody>
      </p:sp>
      <p:pic>
        <p:nvPicPr>
          <p:cNvPr id="38919" name="Picture 7" descr="旋转 mz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8188" y="2663825"/>
            <a:ext cx="9882188" cy="354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/>
      <p:bldP spid="389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881063" y="638175"/>
            <a:ext cx="2430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/>
              <a:t>■</a:t>
            </a:r>
            <a:r>
              <a:rPr lang="zh-CN" altLang="en-US" b="1"/>
              <a:t>振幅 强度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927100" y="1358900"/>
            <a:ext cx="1484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000" b="1"/>
              <a:t>▲</a:t>
            </a:r>
            <a:r>
              <a:rPr lang="zh-CN" altLang="en-US" b="1"/>
              <a:t>单缝</a:t>
            </a:r>
          </a:p>
        </p:txBody>
      </p:sp>
      <p:pic>
        <p:nvPicPr>
          <p:cNvPr id="39942" name="Picture 6" descr="旋转 mz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033588"/>
            <a:ext cx="6346825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016000" y="593725"/>
          <a:ext cx="57991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3" imgW="7124400" imgH="914400" progId="Equation.3">
                  <p:embed/>
                </p:oleObj>
              </mc:Choice>
              <mc:Fallback>
                <p:oleObj name="Equation" r:id="rId3" imgW="71244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593725"/>
                        <a:ext cx="579913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771775" y="1719263"/>
          <a:ext cx="36449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5" imgW="4076640" imgH="914400" progId="Equation.3">
                  <p:embed/>
                </p:oleObj>
              </mc:Choice>
              <mc:Fallback>
                <p:oleObj name="Equation" r:id="rId5" imgW="407664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19263"/>
                        <a:ext cx="3644900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2798763"/>
            <a:ext cx="3328987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836613" y="401478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也可写成</a:t>
            </a:r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2786063" y="3937000"/>
          <a:ext cx="34893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公式" r:id="rId8" imgW="3784320" imgH="888840" progId="Equation.3">
                  <p:embed/>
                </p:oleObj>
              </mc:Choice>
              <mc:Fallback>
                <p:oleObj name="公式" r:id="rId8" imgW="3784320" imgH="88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937000"/>
                        <a:ext cx="34893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2771775" y="4959350"/>
          <a:ext cx="29083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Equation" r:id="rId10" imgW="3149280" imgH="1130040" progId="Equation.3">
                  <p:embed/>
                </p:oleObj>
              </mc:Choice>
              <mc:Fallback>
                <p:oleObj name="Equation" r:id="rId10" imgW="3149280" imgH="1130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59350"/>
                        <a:ext cx="29083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971550" y="684213"/>
            <a:ext cx="111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其中</a:t>
            </a:r>
            <a:r>
              <a:rPr lang="zh-CN" altLang="en-US"/>
              <a:t> 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2006600" y="773113"/>
          <a:ext cx="3619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3" imgW="368280" imgH="482400" progId="Equation.3">
                  <p:embed/>
                </p:oleObj>
              </mc:Choice>
              <mc:Fallback>
                <p:oleObj name="Equation" r:id="rId3" imgW="3682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773113"/>
                        <a:ext cx="36195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366963" y="728663"/>
            <a:ext cx="3954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为衍射场中心光强度</a:t>
            </a:r>
            <a:r>
              <a:rPr lang="en-US" altLang="zh-CN" b="1"/>
              <a:t>.</a:t>
            </a:r>
          </a:p>
        </p:txBody>
      </p:sp>
      <p:pic>
        <p:nvPicPr>
          <p:cNvPr id="41992" name="Picture 8" descr="旋转 mz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358900"/>
            <a:ext cx="82169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419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916113" y="1719263"/>
          <a:ext cx="23304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公式" r:id="rId3" imgW="2336760" imgH="1130040" progId="Equation.3">
                  <p:embed/>
                </p:oleObj>
              </mc:Choice>
              <mc:Fallback>
                <p:oleObj name="公式" r:id="rId3" imgW="2336760" imgH="1130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719263"/>
                        <a:ext cx="233045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122738" y="1989138"/>
            <a:ext cx="3954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称为多光束干涉因子</a:t>
            </a:r>
            <a:r>
              <a:rPr lang="en-US" altLang="zh-CN" b="1"/>
              <a:t>.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062038" y="4689475"/>
          <a:ext cx="46672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公式" r:id="rId5" imgW="4673520" imgH="914400" progId="Equation.3">
                  <p:embed/>
                </p:oleObj>
              </mc:Choice>
              <mc:Fallback>
                <p:oleObj name="公式" r:id="rId5" imgW="467352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689475"/>
                        <a:ext cx="4667250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016000" y="5859463"/>
          <a:ext cx="14668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公式" r:id="rId7" imgW="1460160" imgH="368280" progId="Equation.3">
                  <p:embed/>
                </p:oleObj>
              </mc:Choice>
              <mc:Fallback>
                <p:oleObj name="公式" r:id="rId7" imgW="146016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5859463"/>
                        <a:ext cx="146685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2592388" y="5724525"/>
          <a:ext cx="19494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9" imgW="2197080" imgH="545760" progId="Equation.3">
                  <p:embed/>
                </p:oleObj>
              </mc:Choice>
              <mc:Fallback>
                <p:oleObj name="Equation" r:id="rId9" imgW="2197080" imgH="5457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5724525"/>
                        <a:ext cx="19494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1150938" y="458788"/>
          <a:ext cx="67691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公式" r:id="rId11" imgW="6769080" imgH="1155600" progId="Equation.3">
                  <p:embed/>
                </p:oleObj>
              </mc:Choice>
              <mc:Fallback>
                <p:oleObj name="公式" r:id="rId11" imgW="6769080" imgH="11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58788"/>
                        <a:ext cx="6769100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2051050" y="2933700"/>
          <a:ext cx="13652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公式" r:id="rId13" imgW="1371600" imgH="888840" progId="Equation.3">
                  <p:embed/>
                </p:oleObj>
              </mc:Choice>
              <mc:Fallback>
                <p:oleObj name="公式" r:id="rId13" imgW="1371600" imgH="88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33700"/>
                        <a:ext cx="1365250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3536950" y="3114675"/>
            <a:ext cx="4184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各窄条发出的光波在</a:t>
            </a: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7362825" y="3203575"/>
          <a:ext cx="3635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公式" r:id="rId15" imgW="368280" imgH="482400" progId="Equation.3">
                  <p:embed/>
                </p:oleObj>
              </mc:Choice>
              <mc:Fallback>
                <p:oleObj name="公式" r:id="rId15" imgW="368280" imgH="48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5" y="3203575"/>
                        <a:ext cx="36353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836613" y="3968750"/>
            <a:ext cx="7205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点引起的光振动</a:t>
            </a:r>
            <a:r>
              <a:rPr lang="zh-CN" altLang="en-US" b="1">
                <a:solidFill>
                  <a:srgbClr val="FF3300"/>
                </a:solidFill>
              </a:rPr>
              <a:t>近似</a:t>
            </a:r>
            <a:r>
              <a:rPr lang="zh-CN" altLang="en-US" b="1"/>
              <a:t>具有相同的分振幅</a:t>
            </a:r>
            <a:r>
              <a:rPr lang="en-US" altLang="zh-CN" b="1"/>
              <a:t>,</a:t>
            </a:r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881063" y="3114675"/>
            <a:ext cx="1131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单缝</a:t>
            </a:r>
            <a:r>
              <a:rPr lang="en-US" altLang="zh-CN" b="1"/>
              <a:t>:</a:t>
            </a:r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4751388" y="5543550"/>
          <a:ext cx="29591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公式" r:id="rId17" imgW="2958840" imgH="1028520" progId="Equation.3">
                  <p:embed/>
                </p:oleObj>
              </mc:Choice>
              <mc:Fallback>
                <p:oleObj name="公式" r:id="rId17" imgW="2958840" imgH="10285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5543550"/>
                        <a:ext cx="29591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881063" y="1943100"/>
            <a:ext cx="1484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其中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9" grpId="0"/>
      <p:bldP spid="11283" grpId="0"/>
      <p:bldP spid="11284" grpId="0"/>
      <p:bldP spid="1128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016000" y="773113"/>
          <a:ext cx="6524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0" name="Equation" r:id="rId3" imgW="711000" imgH="482400" progId="Equation.3">
                  <p:embed/>
                </p:oleObj>
              </mc:Choice>
              <mc:Fallback>
                <p:oleObj name="Equation" r:id="rId3" imgW="7110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773113"/>
                        <a:ext cx="652463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646238" y="684213"/>
            <a:ext cx="1922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只取决于</a:t>
            </a:r>
            <a:r>
              <a:rPr lang="zh-CN" altLang="en-US"/>
              <a:t>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3402013" y="863600"/>
          <a:ext cx="330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1" name="公式" r:id="rId5" imgW="355320" imgH="380880" progId="Equation.3">
                  <p:embed/>
                </p:oleObj>
              </mc:Choice>
              <mc:Fallback>
                <p:oleObj name="公式" r:id="rId5" imgW="35532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013" y="863600"/>
                        <a:ext cx="3302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881063" y="1314450"/>
            <a:ext cx="76517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/>
              <a:t>上的衍射图样并不移动</a:t>
            </a:r>
            <a:r>
              <a:rPr lang="en-US" altLang="zh-CN" b="1"/>
              <a:t>.</a:t>
            </a:r>
            <a:r>
              <a:rPr lang="zh-CN" altLang="en-US" b="1"/>
              <a:t>这样</a:t>
            </a:r>
            <a:r>
              <a:rPr lang="en-US" altLang="zh-CN" b="1"/>
              <a:t>, N</a:t>
            </a:r>
            <a:r>
              <a:rPr lang="zh-CN" altLang="en-US" b="1"/>
              <a:t>个单缝在屏幕上的衍射图样完全重叠</a:t>
            </a:r>
            <a:r>
              <a:rPr lang="en-US" altLang="zh-CN" b="1"/>
              <a:t>.</a:t>
            </a:r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3806825" y="684213"/>
            <a:ext cx="4679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因此</a:t>
            </a:r>
            <a:r>
              <a:rPr lang="en-US" altLang="zh-CN" b="1"/>
              <a:t>,</a:t>
            </a:r>
            <a:r>
              <a:rPr lang="zh-CN" altLang="en-US" b="1"/>
              <a:t>单缝上下移动</a:t>
            </a:r>
            <a:r>
              <a:rPr lang="en-US" altLang="zh-CN" b="1"/>
              <a:t>,</a:t>
            </a:r>
            <a:r>
              <a:rPr lang="zh-CN" altLang="en-US" b="1"/>
              <a:t>屏幕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49" name="Rectangle 29"/>
          <p:cNvSpPr>
            <a:spLocks noChangeArrowheads="1"/>
          </p:cNvSpPr>
          <p:nvPr/>
        </p:nvSpPr>
        <p:spPr bwMode="auto">
          <a:xfrm>
            <a:off x="1016000" y="5721857"/>
            <a:ext cx="4219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/>
              <a:t>作业：</a:t>
            </a:r>
            <a:r>
              <a:rPr lang="en-US" altLang="zh-CN" b="1" dirty="0" smtClean="0"/>
              <a:t>p.129 </a:t>
            </a:r>
            <a:r>
              <a:rPr lang="en-US" altLang="zh-CN" b="1" dirty="0"/>
              <a:t>3-16,-18.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  <p:bldP spid="81927" grpId="0"/>
      <p:bldP spid="81928" grpId="0"/>
      <p:bldP spid="819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旋转 mz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358900"/>
            <a:ext cx="8577262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81063" y="684213"/>
            <a:ext cx="29702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▲</a:t>
            </a:r>
            <a:r>
              <a:rPr lang="zh-CN" altLang="en-US" b="1"/>
              <a:t>条纹分布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27100" y="593725"/>
            <a:ext cx="4208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b="1"/>
              <a:t>主极强：零级衍射斑</a:t>
            </a:r>
            <a:r>
              <a:rPr lang="en-US" altLang="zh-CN" b="1"/>
              <a:t>,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5292725" y="728663"/>
          <a:ext cx="23098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公式" r:id="rId3" imgW="2603160" imgH="380880" progId="Equation.3">
                  <p:embed/>
                </p:oleObj>
              </mc:Choice>
              <mc:Fallback>
                <p:oleObj name="公式" r:id="rId3" imgW="2603160" imgH="380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728663"/>
                        <a:ext cx="23098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927100" y="1358900"/>
            <a:ext cx="2735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几何像点位置</a:t>
            </a:r>
            <a:r>
              <a:rPr lang="en-US" altLang="zh-CN" b="1"/>
              <a:t>.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927100" y="2124075"/>
            <a:ext cx="1792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b="1"/>
              <a:t>次极强</a:t>
            </a:r>
            <a:r>
              <a:rPr lang="en-US" altLang="zh-CN" b="1"/>
              <a:t>:</a:t>
            </a: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1062038" y="2798763"/>
          <a:ext cx="66802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公式" r:id="rId5" imgW="6680160" imgH="914400" progId="Equation.3">
                  <p:embed/>
                </p:oleObj>
              </mc:Choice>
              <mc:Fallback>
                <p:oleObj name="公式" r:id="rId5" imgW="668016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798763"/>
                        <a:ext cx="6680200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016000" y="3924300"/>
          <a:ext cx="64611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公式" r:id="rId7" imgW="7302240" imgH="482400" progId="Equation.3">
                  <p:embed/>
                </p:oleObj>
              </mc:Choice>
              <mc:Fallback>
                <p:oleObj name="公式" r:id="rId7" imgW="730224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924300"/>
                        <a:ext cx="64611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927100" y="4778375"/>
            <a:ext cx="6392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绝大部分光能集中在零级衍射斑内</a:t>
            </a:r>
            <a:r>
              <a:rPr lang="en-US" altLang="zh-CN" b="1"/>
              <a:t>.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927100" y="5634038"/>
            <a:ext cx="247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b="1"/>
              <a:t>暗纹位置：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3176588" y="5454650"/>
          <a:ext cx="54927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公式" r:id="rId9" imgW="5486400" imgH="914400" progId="Equation.3">
                  <p:embed/>
                </p:oleObj>
              </mc:Choice>
              <mc:Fallback>
                <p:oleObj name="公式" r:id="rId9" imgW="5486400" imgH="914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5454650"/>
                        <a:ext cx="54927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8" grpId="0"/>
      <p:bldP spid="13319" grpId="0"/>
      <p:bldP spid="13322" grpId="0"/>
      <p:bldP spid="133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881063" y="1268413"/>
            <a:ext cx="262255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b="1"/>
              <a:t>傍轴条件下：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836613" y="684213"/>
            <a:ext cx="42084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b="1"/>
              <a:t>▲</a:t>
            </a:r>
            <a:r>
              <a:rPr lang="zh-CN" altLang="en-US" b="1"/>
              <a:t>零级亮斑的半角宽度</a:t>
            </a:r>
            <a:r>
              <a:rPr lang="zh-CN" altLang="en-US"/>
              <a:t> </a:t>
            </a: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3357563" y="1314450"/>
          <a:ext cx="37528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公式" r:id="rId3" imgW="3759120" imgH="914400" progId="Equation.3">
                  <p:embed/>
                </p:oleObj>
              </mc:Choice>
              <mc:Fallback>
                <p:oleObj name="公式" r:id="rId3" imgW="375912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1314450"/>
                        <a:ext cx="37528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457325" y="2227263"/>
          <a:ext cx="24003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5" imgW="2425680" imgH="419040" progId="Equation.3">
                  <p:embed/>
                </p:oleObj>
              </mc:Choice>
              <mc:Fallback>
                <p:oleObj name="Equation" r:id="rId5" imgW="24256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227263"/>
                        <a:ext cx="24003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4076700" y="3068638"/>
          <a:ext cx="15748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公式" r:id="rId7" imgW="1574640" imgH="380880" progId="Equation.3">
                  <p:embed/>
                </p:oleObj>
              </mc:Choice>
              <mc:Fallback>
                <p:oleObj name="公式" r:id="rId7" imgW="1574640" imgH="380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3068638"/>
                        <a:ext cx="1574800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881063" y="2933700"/>
            <a:ext cx="3214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●</a:t>
            </a:r>
            <a:r>
              <a:rPr lang="zh-CN" altLang="en-US" b="1"/>
              <a:t>当缝宽</a:t>
            </a:r>
            <a:r>
              <a:rPr lang="en-US" altLang="zh-CN" b="1"/>
              <a:t>a</a:t>
            </a:r>
            <a:r>
              <a:rPr lang="zh-CN" altLang="en-US" b="1"/>
              <a:t>很大时</a:t>
            </a:r>
            <a:r>
              <a:rPr lang="en-US" altLang="zh-CN" b="1"/>
              <a:t>,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607050" y="2933700"/>
            <a:ext cx="1922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直线传播</a:t>
            </a:r>
            <a:r>
              <a:rPr lang="en-US" altLang="zh-CN" b="1"/>
              <a:t>.</a:t>
            </a: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1285875" y="3789363"/>
          <a:ext cx="13144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公式" r:id="rId9" imgW="1320480" imgH="380880" progId="Equation.3">
                  <p:embed/>
                </p:oleObj>
              </mc:Choice>
              <mc:Fallback>
                <p:oleObj name="公式" r:id="rId9" imgW="1320480" imgH="380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789363"/>
                        <a:ext cx="13144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2636838" y="3789363"/>
          <a:ext cx="1574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公式" r:id="rId11" imgW="1574640" imgH="380880" progId="Equation.3">
                  <p:embed/>
                </p:oleObj>
              </mc:Choice>
              <mc:Fallback>
                <p:oleObj name="公式" r:id="rId11" imgW="1574640" imgH="380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3789363"/>
                        <a:ext cx="15748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076700" y="3654425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几何光学是短波的极限</a:t>
            </a:r>
            <a:endParaRPr lang="zh-CN" alt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881063" y="4508500"/>
            <a:ext cx="204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近似理论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881063" y="23256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●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881063" y="374332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/>
              <a:t>●</a:t>
            </a:r>
          </a:p>
        </p:txBody>
      </p:sp>
      <p:grpSp>
        <p:nvGrpSpPr>
          <p:cNvPr id="14355" name="Group 19"/>
          <p:cNvGrpSpPr>
            <a:grpSpLocks/>
          </p:cNvGrpSpPr>
          <p:nvPr/>
        </p:nvGrpSpPr>
        <p:grpSpPr bwMode="auto">
          <a:xfrm>
            <a:off x="1422400" y="3776663"/>
            <a:ext cx="8621713" cy="3081337"/>
            <a:chOff x="0" y="629"/>
            <a:chExt cx="5760" cy="2315"/>
          </a:xfrm>
        </p:grpSpPr>
        <p:grpSp>
          <p:nvGrpSpPr>
            <p:cNvPr id="14356" name="Group 20"/>
            <p:cNvGrpSpPr>
              <a:grpSpLocks noChangeAspect="1"/>
            </p:cNvGrpSpPr>
            <p:nvPr/>
          </p:nvGrpSpPr>
          <p:grpSpPr bwMode="auto">
            <a:xfrm>
              <a:off x="924" y="629"/>
              <a:ext cx="3940" cy="2315"/>
              <a:chOff x="2725" y="663"/>
              <a:chExt cx="5541" cy="3261"/>
            </a:xfrm>
          </p:grpSpPr>
          <p:sp>
            <p:nvSpPr>
              <p:cNvPr id="14357" name="AutoShape 21"/>
              <p:cNvSpPr>
                <a:spLocks noChangeAspect="1" noChangeArrowheads="1"/>
              </p:cNvSpPr>
              <p:nvPr/>
            </p:nvSpPr>
            <p:spPr bwMode="auto">
              <a:xfrm>
                <a:off x="2725" y="663"/>
                <a:ext cx="5541" cy="3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Line 22"/>
              <p:cNvSpPr>
                <a:spLocks noChangeShapeType="1"/>
              </p:cNvSpPr>
              <p:nvPr/>
            </p:nvSpPr>
            <p:spPr bwMode="auto">
              <a:xfrm>
                <a:off x="2788" y="2158"/>
                <a:ext cx="485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Line 23"/>
              <p:cNvSpPr>
                <a:spLocks noChangeShapeType="1"/>
              </p:cNvSpPr>
              <p:nvPr/>
            </p:nvSpPr>
            <p:spPr bwMode="auto">
              <a:xfrm>
                <a:off x="4509" y="1614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Line 24"/>
              <p:cNvSpPr>
                <a:spLocks noChangeShapeType="1"/>
              </p:cNvSpPr>
              <p:nvPr/>
            </p:nvSpPr>
            <p:spPr bwMode="auto">
              <a:xfrm>
                <a:off x="4509" y="2429"/>
                <a:ext cx="0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Line 25"/>
              <p:cNvSpPr>
                <a:spLocks noChangeShapeType="1"/>
              </p:cNvSpPr>
              <p:nvPr/>
            </p:nvSpPr>
            <p:spPr bwMode="auto">
              <a:xfrm>
                <a:off x="5135" y="1206"/>
                <a:ext cx="1" cy="19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2" name="Line 26"/>
              <p:cNvSpPr>
                <a:spLocks noChangeShapeType="1"/>
              </p:cNvSpPr>
              <p:nvPr/>
            </p:nvSpPr>
            <p:spPr bwMode="auto">
              <a:xfrm>
                <a:off x="7640" y="1342"/>
                <a:ext cx="1" cy="19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Line 27"/>
              <p:cNvSpPr>
                <a:spLocks noChangeShapeType="1"/>
              </p:cNvSpPr>
              <p:nvPr/>
            </p:nvSpPr>
            <p:spPr bwMode="auto">
              <a:xfrm flipV="1">
                <a:off x="4509" y="1750"/>
                <a:ext cx="626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Line 28"/>
              <p:cNvSpPr>
                <a:spLocks noChangeShapeType="1"/>
              </p:cNvSpPr>
              <p:nvPr/>
            </p:nvSpPr>
            <p:spPr bwMode="auto">
              <a:xfrm flipV="1">
                <a:off x="4509" y="1886"/>
                <a:ext cx="626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Line 29"/>
              <p:cNvSpPr>
                <a:spLocks noChangeShapeType="1"/>
              </p:cNvSpPr>
              <p:nvPr/>
            </p:nvSpPr>
            <p:spPr bwMode="auto">
              <a:xfrm flipV="1">
                <a:off x="5135" y="1750"/>
                <a:ext cx="2505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6" name="Line 30"/>
              <p:cNvSpPr>
                <a:spLocks noChangeShapeType="1"/>
              </p:cNvSpPr>
              <p:nvPr/>
            </p:nvSpPr>
            <p:spPr bwMode="auto">
              <a:xfrm>
                <a:off x="5135" y="1750"/>
                <a:ext cx="250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7" name="Line 31"/>
              <p:cNvSpPr>
                <a:spLocks noChangeShapeType="1"/>
              </p:cNvSpPr>
              <p:nvPr/>
            </p:nvSpPr>
            <p:spPr bwMode="auto">
              <a:xfrm flipV="1">
                <a:off x="4509" y="1750"/>
                <a:ext cx="2974" cy="54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8" name="Arc 32"/>
              <p:cNvSpPr>
                <a:spLocks/>
              </p:cNvSpPr>
              <p:nvPr/>
            </p:nvSpPr>
            <p:spPr bwMode="auto">
              <a:xfrm>
                <a:off x="6075" y="2022"/>
                <a:ext cx="156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9" name="Line 33"/>
              <p:cNvSpPr>
                <a:spLocks noChangeShapeType="1"/>
              </p:cNvSpPr>
              <p:nvPr/>
            </p:nvSpPr>
            <p:spPr bwMode="auto">
              <a:xfrm flipH="1">
                <a:off x="5135" y="2701"/>
                <a:ext cx="9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0" name="Line 34"/>
              <p:cNvSpPr>
                <a:spLocks noChangeShapeType="1"/>
              </p:cNvSpPr>
              <p:nvPr/>
            </p:nvSpPr>
            <p:spPr bwMode="auto">
              <a:xfrm>
                <a:off x="6388" y="2701"/>
                <a:ext cx="12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Text Box 35"/>
              <p:cNvSpPr txBox="1">
                <a:spLocks noChangeArrowheads="1"/>
              </p:cNvSpPr>
              <p:nvPr/>
            </p:nvSpPr>
            <p:spPr bwMode="auto">
              <a:xfrm>
                <a:off x="6231" y="2158"/>
                <a:ext cx="470" cy="5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/>
              </a:p>
            </p:txBody>
          </p:sp>
          <p:sp>
            <p:nvSpPr>
              <p:cNvPr id="14372" name="Text Box 36"/>
              <p:cNvSpPr txBox="1">
                <a:spLocks noChangeArrowheads="1"/>
              </p:cNvSpPr>
              <p:nvPr/>
            </p:nvSpPr>
            <p:spPr bwMode="auto">
              <a:xfrm>
                <a:off x="6069" y="2839"/>
                <a:ext cx="173" cy="6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just"/>
                <a:endParaRPr lang="zh-CN" altLang="zh-CN"/>
              </a:p>
            </p:txBody>
          </p:sp>
        </p:grp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0" y="2100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374" name="Object 38"/>
            <p:cNvGraphicFramePr>
              <a:graphicFrameLocks noChangeAspect="1"/>
            </p:cNvGraphicFramePr>
            <p:nvPr/>
          </p:nvGraphicFramePr>
          <p:xfrm>
            <a:off x="3334" y="2047"/>
            <a:ext cx="17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4" name="Equation" r:id="rId13" imgW="291960" imgH="317160" progId="Equation.3">
                    <p:embed/>
                  </p:oleObj>
                </mc:Choice>
                <mc:Fallback>
                  <p:oleObj name="Equation" r:id="rId13" imgW="291960" imgH="31716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047"/>
                          <a:ext cx="17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0" y="2100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376" name="Object 40"/>
            <p:cNvGraphicFramePr>
              <a:graphicFrameLocks noChangeAspect="1"/>
            </p:cNvGraphicFramePr>
            <p:nvPr/>
          </p:nvGraphicFramePr>
          <p:xfrm>
            <a:off x="3419" y="1735"/>
            <a:ext cx="14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5" name="Equation" r:id="rId15" imgW="253800" imgH="330120" progId="Equation.3">
                    <p:embed/>
                  </p:oleObj>
                </mc:Choice>
                <mc:Fallback>
                  <p:oleObj name="Equation" r:id="rId15" imgW="253800" imgH="33012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" y="1735"/>
                          <a:ext cx="14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0" y="2100"/>
              <a:ext cx="576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378" name="Object 42"/>
            <p:cNvGraphicFramePr>
              <a:graphicFrameLocks noChangeAspect="1"/>
            </p:cNvGraphicFramePr>
            <p:nvPr/>
          </p:nvGraphicFramePr>
          <p:xfrm>
            <a:off x="2767" y="2614"/>
            <a:ext cx="150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6" name="Equation" r:id="rId17" imgW="1295280" imgH="330120" progId="Equation.3">
                    <p:embed/>
                  </p:oleObj>
                </mc:Choice>
                <mc:Fallback>
                  <p:oleObj name="Equation" r:id="rId17" imgW="1295280" imgH="33012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2614"/>
                          <a:ext cx="1502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4343" grpId="0"/>
      <p:bldP spid="14347" grpId="0"/>
      <p:bldP spid="14348" grpId="0"/>
      <p:bldP spid="14351" grpId="0"/>
      <p:bldP spid="14352" grpId="0"/>
      <p:bldP spid="14353" grpId="0"/>
      <p:bldP spid="143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927100" y="593725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■</a:t>
            </a:r>
            <a:r>
              <a:rPr lang="zh-CN" altLang="en-US" b="1"/>
              <a:t>细丝夫琅禾费衍射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971550" y="1403350"/>
            <a:ext cx="5402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光自由传播产生几何像点为</a:t>
            </a:r>
            <a:r>
              <a:rPr lang="zh-CN" altLang="en-US"/>
              <a:t> 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6146800" y="1493838"/>
          <a:ext cx="9001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0" name="公式" r:id="rId3" imgW="355320" imgH="177480" progId="Equation.3">
                  <p:embed/>
                </p:oleObj>
              </mc:Choice>
              <mc:Fallback>
                <p:oleObj name="公式" r:id="rId3" imgW="35532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493838"/>
                        <a:ext cx="90011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971550" y="2168525"/>
            <a:ext cx="7694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亮纹</a:t>
            </a:r>
            <a:r>
              <a:rPr lang="en-US" altLang="zh-CN" b="1"/>
              <a:t>, </a:t>
            </a:r>
            <a:r>
              <a:rPr lang="zh-CN" altLang="en-US" b="1"/>
              <a:t>其它地方细丝与单缝产生的光强分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927100" y="2889250"/>
            <a:ext cx="1516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943100" algn="l"/>
                <a:tab pos="2400300" algn="l"/>
              </a:tabLs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/>
              <a:t>布相同</a:t>
            </a:r>
            <a:r>
              <a:rPr lang="en-US" altLang="zh-CN" b="1"/>
              <a:t>.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927100" y="3563938"/>
            <a:ext cx="1484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/>
              <a:t>▲</a:t>
            </a:r>
            <a:r>
              <a:rPr lang="zh-CN" altLang="en-US" b="1"/>
              <a:t>零级</a:t>
            </a:r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2232025" y="3743325"/>
          <a:ext cx="16256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1" name="Equation" r:id="rId5" imgW="1625400" imgH="330120" progId="Equation.3">
                  <p:embed/>
                </p:oleObj>
              </mc:Choice>
              <mc:Fallback>
                <p:oleObj name="Equation" r:id="rId5" imgW="1625400" imgH="3301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743325"/>
                        <a:ext cx="16256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958013" y="1358900"/>
            <a:ext cx="1484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处几何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9" grpId="0"/>
      <p:bldP spid="70661" grpId="0"/>
      <p:bldP spid="70662" grpId="0"/>
      <p:bldP spid="70663" grpId="0"/>
      <p:bldP spid="706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771775" y="819150"/>
            <a:ext cx="36464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b="1">
                <a:ea typeface="隶书" pitchFamily="49" charset="-122"/>
              </a:rPr>
              <a:t>《</a:t>
            </a:r>
            <a:r>
              <a:rPr lang="zh-CN" altLang="en-US" sz="4400" b="1">
                <a:ea typeface="隶书" pitchFamily="49" charset="-122"/>
              </a:rPr>
              <a:t>本节要点</a:t>
            </a:r>
            <a:r>
              <a:rPr lang="en-US" altLang="zh-CN" sz="4400" b="1">
                <a:ea typeface="隶书" pitchFamily="49" charset="-122"/>
              </a:rPr>
              <a:t>》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636838" y="2214563"/>
            <a:ext cx="4049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■</a:t>
            </a:r>
            <a:r>
              <a:rPr lang="zh-CN" altLang="en-US" b="1"/>
              <a:t>夫琅禾费圆孔衍射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636838" y="3203575"/>
            <a:ext cx="400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■</a:t>
            </a:r>
            <a:r>
              <a:rPr lang="zh-CN" altLang="en-US" b="1"/>
              <a:t>光学仪器的分辨率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636838" y="4238625"/>
            <a:ext cx="1484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/>
              <a:t>■</a:t>
            </a:r>
            <a:r>
              <a:rPr lang="zh-CN" altLang="en-US" b="1"/>
              <a:t>光栅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8" grpId="0"/>
      <p:bldP spid="3079" grpId="0"/>
      <p:bldP spid="308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669</Words>
  <Application>Microsoft Office PowerPoint</Application>
  <PresentationFormat>全屏显示(4:3)</PresentationFormat>
  <Paragraphs>111</Paragraphs>
  <Slides>40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Administrator</cp:lastModifiedBy>
  <cp:revision>262</cp:revision>
  <dcterms:created xsi:type="dcterms:W3CDTF">2013-03-30T13:37:14Z</dcterms:created>
  <dcterms:modified xsi:type="dcterms:W3CDTF">2016-03-26T11:42:24Z</dcterms:modified>
</cp:coreProperties>
</file>