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3" r:id="rId2"/>
    <p:sldId id="304" r:id="rId3"/>
    <p:sldId id="305" r:id="rId4"/>
    <p:sldId id="311" r:id="rId5"/>
    <p:sldId id="312" r:id="rId6"/>
    <p:sldId id="31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10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6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C7BECF-D2C5-47BF-AF2A-947F1A8229EC}" type="datetimeFigureOut">
              <a:rPr lang="zh-CN" altLang="en-US"/>
              <a:pPr>
                <a:defRPr/>
              </a:pPr>
              <a:t>2016/10/3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F18BD9C-C82D-4A83-977B-7FAB8FBE00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8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58E9E4E-82CB-4EE8-89EE-E1495E6A56DB}" type="slidenum">
              <a:rPr lang="zh-CN" altLang="en-US"/>
              <a:pPr eaLnBrk="1" hangingPunct="1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0CB3EA-177B-48F4-9C55-91664BBCAD02}" type="slidenum">
              <a:rPr lang="zh-CN" altLang="en-US"/>
              <a:pPr eaLnBrk="1" hangingPunct="1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A6067-7494-46C5-A349-13E8C675C9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9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DFA7-67B5-4EC3-8477-F7A0A01A5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33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A91F-6A52-4DFA-A54F-7B09762C0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11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83DAB-B481-4492-9D06-D998E2922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67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336A7-67ED-4A7F-B54B-B23CF5FDF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03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1BFC4-968D-4A9C-8870-025F7BED5B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34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2D6DB-E9AB-44DB-BD9D-B103A5C33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12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A3AA-2B95-4812-BAC9-FBBA4B1A8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93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F7733-D2A6-4A9C-9B7F-5E2445462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40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7B78B-06DD-4CBC-AE9D-08F669F137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49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A6570-4529-4AAA-9331-C59D5F8DC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06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AE4EF9E-62E5-47A0-B50C-22C609FCE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png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0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7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3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8" name="Picture 14" descr="旋转 mz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916113"/>
            <a:ext cx="62642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27088" y="1196975"/>
            <a:ext cx="391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■</a:t>
            </a:r>
            <a:r>
              <a:rPr lang="zh-CN" altLang="en-US" sz="3200" b="1" dirty="0"/>
              <a:t>夫琅禾费圆孔衍射</a:t>
            </a: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000125" y="1916113"/>
          <a:ext cx="28225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公式" r:id="rId4" imgW="3174840" imgH="1054080" progId="Equation.3">
                  <p:embed/>
                </p:oleObj>
              </mc:Choice>
              <mc:Fallback>
                <p:oleObj name="公式" r:id="rId4" imgW="317484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916113"/>
                        <a:ext cx="28225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990600" y="2997200"/>
          <a:ext cx="21209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公式" r:id="rId6" imgW="2120760" imgH="888840" progId="Equation.3">
                  <p:embed/>
                </p:oleObj>
              </mc:Choice>
              <mc:Fallback>
                <p:oleObj name="公式" r:id="rId6" imgW="212076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97200"/>
                        <a:ext cx="21209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419475" y="333375"/>
            <a:ext cx="2384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隶书" pitchFamily="49" charset="-122"/>
              </a:rPr>
              <a:t>上节小结</a:t>
            </a:r>
          </a:p>
        </p:txBody>
      </p: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900113" y="4076700"/>
            <a:ext cx="3240087" cy="2060575"/>
            <a:chOff x="1655" y="663"/>
            <a:chExt cx="2631" cy="1996"/>
          </a:xfrm>
        </p:grpSpPr>
        <p:sp>
          <p:nvSpPr>
            <p:cNvPr id="2056" name="Line 27"/>
            <p:cNvSpPr>
              <a:spLocks noChangeShapeType="1"/>
            </p:cNvSpPr>
            <p:nvPr/>
          </p:nvSpPr>
          <p:spPr bwMode="auto">
            <a:xfrm>
              <a:off x="2381" y="66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Line 28"/>
            <p:cNvSpPr>
              <a:spLocks noChangeShapeType="1"/>
            </p:cNvSpPr>
            <p:nvPr/>
          </p:nvSpPr>
          <p:spPr bwMode="auto">
            <a:xfrm>
              <a:off x="2381" y="2115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Line 29"/>
            <p:cNvSpPr>
              <a:spLocks noChangeShapeType="1"/>
            </p:cNvSpPr>
            <p:nvPr/>
          </p:nvSpPr>
          <p:spPr bwMode="auto">
            <a:xfrm flipV="1">
              <a:off x="2381" y="845"/>
              <a:ext cx="95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Line 30"/>
            <p:cNvSpPr>
              <a:spLocks noChangeShapeType="1"/>
            </p:cNvSpPr>
            <p:nvPr/>
          </p:nvSpPr>
          <p:spPr bwMode="auto">
            <a:xfrm flipV="1">
              <a:off x="2336" y="1253"/>
              <a:ext cx="1179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Line 31"/>
            <p:cNvSpPr>
              <a:spLocks noChangeShapeType="1"/>
            </p:cNvSpPr>
            <p:nvPr/>
          </p:nvSpPr>
          <p:spPr bwMode="auto">
            <a:xfrm>
              <a:off x="2109" y="120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Line 32"/>
            <p:cNvSpPr>
              <a:spLocks noChangeShapeType="1"/>
            </p:cNvSpPr>
            <p:nvPr/>
          </p:nvSpPr>
          <p:spPr bwMode="auto">
            <a:xfrm>
              <a:off x="2018" y="211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62" name="Object 33"/>
            <p:cNvGraphicFramePr>
              <a:graphicFrameLocks noChangeAspect="1"/>
            </p:cNvGraphicFramePr>
            <p:nvPr/>
          </p:nvGraphicFramePr>
          <p:xfrm>
            <a:off x="1655" y="1570"/>
            <a:ext cx="28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" name="公式" r:id="rId8" imgW="444307" imgH="330057" progId="Equation.3">
                    <p:embed/>
                  </p:oleObj>
                </mc:Choice>
                <mc:Fallback>
                  <p:oleObj name="公式" r:id="rId8" imgW="444307" imgH="330057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570"/>
                          <a:ext cx="28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Line 34"/>
            <p:cNvSpPr>
              <a:spLocks noChangeShapeType="1"/>
            </p:cNvSpPr>
            <p:nvPr/>
          </p:nvSpPr>
          <p:spPr bwMode="auto">
            <a:xfrm>
              <a:off x="2245" y="1207"/>
              <a:ext cx="0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64" name="Object 35"/>
            <p:cNvGraphicFramePr>
              <a:graphicFrameLocks noChangeAspect="1"/>
            </p:cNvGraphicFramePr>
            <p:nvPr/>
          </p:nvGraphicFramePr>
          <p:xfrm>
            <a:off x="2835" y="1480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" name="公式" r:id="rId10" imgW="253890" imgH="330057" progId="Equation.3">
                    <p:embed/>
                  </p:oleObj>
                </mc:Choice>
                <mc:Fallback>
                  <p:oleObj name="公式" r:id="rId10" imgW="253890" imgH="33005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1480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Line 36"/>
            <p:cNvSpPr>
              <a:spLocks noChangeShapeType="1"/>
            </p:cNvSpPr>
            <p:nvPr/>
          </p:nvSpPr>
          <p:spPr bwMode="auto">
            <a:xfrm>
              <a:off x="2426" y="1706"/>
              <a:ext cx="186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Line 37"/>
            <p:cNvSpPr>
              <a:spLocks noChangeShapeType="1"/>
            </p:cNvSpPr>
            <p:nvPr/>
          </p:nvSpPr>
          <p:spPr bwMode="auto">
            <a:xfrm>
              <a:off x="2381" y="1207"/>
              <a:ext cx="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38"/>
            <p:cNvSpPr>
              <a:spLocks noChangeShapeType="1"/>
            </p:cNvSpPr>
            <p:nvPr/>
          </p:nvSpPr>
          <p:spPr bwMode="auto">
            <a:xfrm>
              <a:off x="2381" y="1253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Line 39"/>
            <p:cNvSpPr>
              <a:spLocks noChangeShapeType="1"/>
            </p:cNvSpPr>
            <p:nvPr/>
          </p:nvSpPr>
          <p:spPr bwMode="auto">
            <a:xfrm flipV="1">
              <a:off x="2381" y="1661"/>
              <a:ext cx="90" cy="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81063" y="593725"/>
            <a:ext cx="6211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2000" b="1" dirty="0"/>
              <a:t>■</a:t>
            </a:r>
            <a:r>
              <a:rPr lang="zh-CN" altLang="en-US" sz="3200" b="1" dirty="0"/>
              <a:t>缝间干涉因子和单缝衍射因子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81063" y="1584325"/>
            <a:ext cx="300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/>
              <a:t>▲</a:t>
            </a:r>
            <a:r>
              <a:rPr lang="zh-CN" altLang="en-US" sz="3200" b="1"/>
              <a:t>缝间干涉因子</a:t>
            </a:r>
            <a:r>
              <a:rPr lang="zh-CN" altLang="en-US" sz="3200"/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876675" y="1320800"/>
          <a:ext cx="2235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公式" r:id="rId3" imgW="2234880" imgH="1117440" progId="Equation.3">
                  <p:embed/>
                </p:oleObj>
              </mc:Choice>
              <mc:Fallback>
                <p:oleObj name="公式" r:id="rId3" imgW="2234880" imgH="1117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1320800"/>
                        <a:ext cx="2235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81063" y="2525713"/>
            <a:ext cx="206533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●</a:t>
            </a:r>
            <a:r>
              <a:rPr lang="zh-CN" altLang="en-US" sz="3200" b="1"/>
              <a:t>主极大：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195513" y="3614738"/>
          <a:ext cx="4340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公式" r:id="rId5" imgW="4343400" imgH="444240" progId="Equation.3">
                  <p:embed/>
                </p:oleObj>
              </mc:Choice>
              <mc:Fallback>
                <p:oleObj name="公式" r:id="rId5" imgW="43434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14738"/>
                        <a:ext cx="4340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927100" y="46894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而</a:t>
            </a:r>
            <a:r>
              <a:rPr lang="zh-CN" altLang="en-US" sz="3200"/>
              <a:t> 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631950" y="4538663"/>
          <a:ext cx="33337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公式" r:id="rId7" imgW="3619440" imgH="888840" progId="Equation.3">
                  <p:embed/>
                </p:oleObj>
              </mc:Choice>
              <mc:Fallback>
                <p:oleObj name="公式" r:id="rId7" imgW="361944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4538663"/>
                        <a:ext cx="33337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148263" y="474345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所以</a:t>
            </a:r>
            <a:r>
              <a:rPr lang="en-US" altLang="zh-CN" sz="3200" b="1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50" grpId="0"/>
      <p:bldP spid="6153" grpId="0"/>
      <p:bldP spid="61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92188" y="752475"/>
          <a:ext cx="635635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公式" r:id="rId3" imgW="6705360" imgH="2108160" progId="Equation.3">
                  <p:embed/>
                </p:oleObj>
              </mc:Choice>
              <mc:Fallback>
                <p:oleObj name="公式" r:id="rId3" imgW="6705360" imgH="2108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752475"/>
                        <a:ext cx="635635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36613" y="4508500"/>
            <a:ext cx="571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要使以上两式成立</a:t>
            </a:r>
            <a:r>
              <a:rPr lang="en-US" altLang="zh-CN" sz="3200" b="1"/>
              <a:t>,</a:t>
            </a:r>
            <a:r>
              <a:rPr lang="zh-CN" altLang="en-US" sz="3200" b="1"/>
              <a:t>必须满足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384300" y="5332413"/>
          <a:ext cx="51625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公式" r:id="rId5" imgW="5168880" imgH="888840" progId="Equation.3">
                  <p:embed/>
                </p:oleObj>
              </mc:Choice>
              <mc:Fallback>
                <p:oleObj name="公式" r:id="rId5" imgW="516888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5332413"/>
                        <a:ext cx="51625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028700" y="2682875"/>
          <a:ext cx="5981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公式" r:id="rId7" imgW="5981400" imgH="1523880" progId="Equation.3">
                  <p:embed/>
                </p:oleObj>
              </mc:Choice>
              <mc:Fallback>
                <p:oleObj name="公式" r:id="rId7" imgW="5981400" imgH="1523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682875"/>
                        <a:ext cx="5981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36613" y="63817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也即</a:t>
            </a:r>
            <a:r>
              <a:rPr lang="zh-CN" altLang="en-US" sz="3200"/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470150" y="766763"/>
          <a:ext cx="473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公式" r:id="rId3" imgW="4736880" imgH="393480" progId="Equation.3">
                  <p:embed/>
                </p:oleObj>
              </mc:Choice>
              <mc:Fallback>
                <p:oleObj name="公式" r:id="rId3" imgW="4736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766763"/>
                        <a:ext cx="47371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36613" y="1403350"/>
            <a:ext cx="395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该方程称为光栅方程</a:t>
            </a:r>
            <a:r>
              <a:rPr lang="en-US" altLang="zh-CN" sz="3200" b="1"/>
              <a:t>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162050" y="2298700"/>
          <a:ext cx="59499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公式" r:id="rId5" imgW="5943600" imgH="1117440" progId="Equation.3">
                  <p:embed/>
                </p:oleObj>
              </mc:Choice>
              <mc:Fallback>
                <p:oleObj name="公式" r:id="rId5" imgW="5943600" imgH="1117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298700"/>
                        <a:ext cx="59499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736725" y="3789363"/>
          <a:ext cx="567055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公式" r:id="rId7" imgW="5663880" imgH="2031840" progId="Equation.3">
                  <p:embed/>
                </p:oleObj>
              </mc:Choice>
              <mc:Fallback>
                <p:oleObj name="公式" r:id="rId7" imgW="5663880" imgH="2031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789363"/>
                        <a:ext cx="567055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355725" y="458788"/>
          <a:ext cx="616743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公式" r:id="rId3" imgW="6159240" imgH="2031840" progId="Equation.3">
                  <p:embed/>
                </p:oleObj>
              </mc:Choice>
              <mc:Fallback>
                <p:oleObj name="公式" r:id="rId3" imgW="6159240" imgH="2031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458788"/>
                        <a:ext cx="616743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150938" y="2573338"/>
          <a:ext cx="50498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公式" r:id="rId5" imgW="5054400" imgH="888840" progId="Equation.3">
                  <p:embed/>
                </p:oleObj>
              </mc:Choice>
              <mc:Fallback>
                <p:oleObj name="公式" r:id="rId5" imgW="505440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573338"/>
                        <a:ext cx="50498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176338" y="3608388"/>
          <a:ext cx="37766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公式" r:id="rId7" imgW="3771720" imgH="1054080" progId="Equation.3">
                  <p:embed/>
                </p:oleObj>
              </mc:Choice>
              <mc:Fallback>
                <p:oleObj name="公式" r:id="rId7" imgW="377172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608388"/>
                        <a:ext cx="377666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116013" y="4868863"/>
          <a:ext cx="46037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公式" r:id="rId9" imgW="4609800" imgH="888840" progId="Equation.3">
                  <p:embed/>
                </p:oleObj>
              </mc:Choice>
              <mc:Fallback>
                <p:oleObj name="公式" r:id="rId9" imgW="46098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68863"/>
                        <a:ext cx="46037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795963" y="5057775"/>
            <a:ext cx="2438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取整数或</a:t>
            </a:r>
            <a:r>
              <a:rPr lang="zh-CN" altLang="en-US" sz="3200"/>
              <a:t> </a:t>
            </a:r>
            <a:r>
              <a:rPr lang="en-US" altLang="zh-CN" sz="3200" b="1"/>
              <a:t>0.</a:t>
            </a:r>
          </a:p>
          <a:p>
            <a:pPr eaLnBrk="1" hangingPunct="1"/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z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279400"/>
            <a:ext cx="6526213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92165"/>
              </p:ext>
            </p:extLst>
          </p:nvPr>
        </p:nvGraphicFramePr>
        <p:xfrm>
          <a:off x="6768244" y="299236"/>
          <a:ext cx="675358" cy="37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公式" r:id="rId4" imgW="965160" imgH="533160" progId="Equation.3">
                  <p:embed/>
                </p:oleObj>
              </mc:Choice>
              <mc:Fallback>
                <p:oleObj name="公式" r:id="rId4" imgW="96516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244" y="299236"/>
                        <a:ext cx="675358" cy="374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48022"/>
              </p:ext>
            </p:extLst>
          </p:nvPr>
        </p:nvGraphicFramePr>
        <p:xfrm>
          <a:off x="1151701" y="4636802"/>
          <a:ext cx="2556203" cy="717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公式" r:id="rId6" imgW="3771900" imgH="1054100" progId="Equation.3">
                  <p:embed/>
                </p:oleObj>
              </mc:Choice>
              <mc:Fallback>
                <p:oleObj name="公式" r:id="rId6" imgW="3771900" imgH="105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701" y="4636802"/>
                        <a:ext cx="2556203" cy="717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>
            <a:off x="6516216" y="692696"/>
            <a:ext cx="2520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707904" y="5174539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041650" y="812800"/>
          <a:ext cx="19129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公式" r:id="rId3" imgW="1917360" imgH="393480" progId="Equation.3">
                  <p:embed/>
                </p:oleObj>
              </mc:Choice>
              <mc:Fallback>
                <p:oleObj name="公式" r:id="rId3" imgW="19173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812800"/>
                        <a:ext cx="19129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697538" y="830263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公式" r:id="rId5" imgW="977760" imgH="393480" progId="Equation.3">
                  <p:embed/>
                </p:oleObj>
              </mc:Choice>
              <mc:Fallback>
                <p:oleObj name="公式" r:id="rId5" imgW="9777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830263"/>
                        <a:ext cx="97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81063" y="684213"/>
            <a:ext cx="2271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例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d=2.5</a:t>
            </a:r>
            <a:r>
              <a:rPr lang="el-GR" altLang="zh-CN" sz="3200" b="1">
                <a:latin typeface="宋体" charset="-122"/>
                <a:cs typeface="Times New Roman" pitchFamily="18" charset="0"/>
              </a:rPr>
              <a:t>λ</a:t>
            </a:r>
            <a:r>
              <a:rPr lang="en-US" altLang="zh-CN" sz="3200" b="1">
                <a:latin typeface="宋体" charset="-122"/>
                <a:cs typeface="Times New Roman" pitchFamily="18" charset="0"/>
              </a:rPr>
              <a:t>,</a:t>
            </a:r>
            <a:endParaRPr lang="el-GR" altLang="zh-CN" sz="3200">
              <a:latin typeface="宋体" charset="-122"/>
              <a:cs typeface="Times New Roman" pitchFamily="18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003800" y="695325"/>
            <a:ext cx="69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若</a:t>
            </a:r>
            <a:endParaRPr lang="zh-CN" altLang="en-US" sz="3200">
              <a:cs typeface="Times New Roman" pitchFamily="18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659563" y="708025"/>
            <a:ext cx="175101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只有</a:t>
            </a:r>
            <a:r>
              <a:rPr lang="en-US" altLang="zh-CN" sz="3200" b="1"/>
              <a:t>0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>
              <a:cs typeface="Times New Roman" pitchFamily="18" charset="0"/>
            </a:endParaRPr>
          </a:p>
          <a:p>
            <a:pPr eaLnBrk="1" hangingPunct="1"/>
            <a:endParaRPr lang="en-US" altLang="zh-CN" sz="3200" b="1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95350" y="1495425"/>
            <a:ext cx="1749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●</a:t>
            </a:r>
            <a:r>
              <a:rPr lang="zh-CN" altLang="en-US" sz="3200" b="1"/>
              <a:t>极小：</a:t>
            </a:r>
            <a:r>
              <a:rPr lang="zh-CN" altLang="en-US" sz="3200"/>
              <a:t> 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316038" y="2319338"/>
          <a:ext cx="651033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" name="公式" r:id="rId7" imgW="6514920" imgH="1117440" progId="Equation.3">
                  <p:embed/>
                </p:oleObj>
              </mc:Choice>
              <mc:Fallback>
                <p:oleObj name="公式" r:id="rId7" imgW="6514920" imgH="1117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319338"/>
                        <a:ext cx="6510337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258888" y="3933825"/>
          <a:ext cx="5089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公式" r:id="rId9" imgW="4698720" imgH="444240" progId="Equation.3">
                  <p:embed/>
                </p:oleObj>
              </mc:Choice>
              <mc:Fallback>
                <p:oleObj name="公式" r:id="rId9" imgW="46987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5089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881063" y="4914900"/>
            <a:ext cx="1979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这就要求</a:t>
            </a:r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697163" y="4779963"/>
          <a:ext cx="41862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公式" r:id="rId11" imgW="4394160" imgH="888840" progId="Equation.3">
                  <p:embed/>
                </p:oleObj>
              </mc:Choice>
              <mc:Fallback>
                <p:oleObj name="公式" r:id="rId11" imgW="439416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779963"/>
                        <a:ext cx="41862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875463" y="4946650"/>
            <a:ext cx="1535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为</a:t>
            </a:r>
            <a:r>
              <a:rPr lang="en-US" altLang="zh-CN" sz="3200" b="1"/>
              <a:t>0</a:t>
            </a:r>
            <a:r>
              <a:rPr lang="zh-CN" altLang="en-US" sz="3200" b="1"/>
              <a:t>或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95350" y="5805488"/>
            <a:ext cx="142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整数；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1" grpId="0"/>
      <p:bldP spid="11272" grpId="0"/>
      <p:bldP spid="11277" grpId="0"/>
      <p:bldP spid="11280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81063" y="6842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而</a:t>
            </a:r>
            <a:r>
              <a:rPr lang="zh-CN" altLang="en-US" sz="3200"/>
              <a:t>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860550" y="560388"/>
          <a:ext cx="28400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公式" r:id="rId3" imgW="2844720" imgH="888840" progId="Equation.3">
                  <p:embed/>
                </p:oleObj>
              </mc:Choice>
              <mc:Fallback>
                <p:oleObj name="公式" r:id="rId3" imgW="284472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60388"/>
                        <a:ext cx="28400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021263" y="684213"/>
            <a:ext cx="3186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为</a:t>
            </a:r>
            <a:r>
              <a:rPr lang="en-US" altLang="zh-CN" sz="3200" b="1"/>
              <a:t>0</a:t>
            </a:r>
            <a:r>
              <a:rPr lang="zh-CN" altLang="en-US" sz="3200" b="1"/>
              <a:t>或整数</a:t>
            </a:r>
            <a:r>
              <a:rPr lang="en-US" altLang="zh-CN" sz="3200" b="1"/>
              <a:t>. </a:t>
            </a:r>
            <a:r>
              <a:rPr lang="zh-CN" altLang="en-US" sz="3200" b="1"/>
              <a:t>亦即</a:t>
            </a:r>
            <a:r>
              <a:rPr lang="zh-CN" altLang="en-US" sz="3200"/>
              <a:t>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3703638" y="1504950"/>
          <a:ext cx="17399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公式" r:id="rId5" imgW="1828800" imgH="888840" progId="Equation.3">
                  <p:embed/>
                </p:oleObj>
              </mc:Choice>
              <mc:Fallback>
                <p:oleObj name="公式" r:id="rId5" imgW="18288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1504950"/>
                        <a:ext cx="17399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81063" y="2663825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而同时要求</a:t>
            </a:r>
            <a:r>
              <a:rPr lang="zh-CN" altLang="en-US" sz="3200"/>
              <a:t> 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3578225" y="2497138"/>
          <a:ext cx="18748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公式" r:id="rId7" imgW="1879560" imgH="888840" progId="Equation.3">
                  <p:embed/>
                </p:oleObj>
              </mc:Choice>
              <mc:Fallback>
                <p:oleObj name="公式" r:id="rId7" imgW="187956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497138"/>
                        <a:ext cx="18748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7100" y="34290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2124075" y="3563938"/>
          <a:ext cx="7889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公式" r:id="rId9" imgW="838080" imgH="444240" progId="Equation.3">
                  <p:embed/>
                </p:oleObj>
              </mc:Choice>
              <mc:Fallback>
                <p:oleObj name="公式" r:id="rId9" imgW="83808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63938"/>
                        <a:ext cx="7889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951163" y="3473450"/>
            <a:ext cx="325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不能为整数</a:t>
            </a:r>
            <a:r>
              <a:rPr lang="en-US" altLang="zh-CN" sz="3200" b="1"/>
              <a:t>,</a:t>
            </a:r>
            <a:r>
              <a:rPr lang="zh-CN" altLang="en-US" sz="3200" b="1"/>
              <a:t>可设</a:t>
            </a:r>
            <a:r>
              <a:rPr lang="zh-CN" altLang="en-US" sz="3200"/>
              <a:t> 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571625" y="5094288"/>
          <a:ext cx="6054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公式" r:id="rId11" imgW="6349680" imgH="431640" progId="Equation.3">
                  <p:embed/>
                </p:oleObj>
              </mc:Choice>
              <mc:Fallback>
                <p:oleObj name="公式" r:id="rId11" imgW="634968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094288"/>
                        <a:ext cx="60547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671888" y="4103688"/>
          <a:ext cx="187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公式" r:id="rId13" imgW="1879560" imgH="888840" progId="Equation.3">
                  <p:embed/>
                </p:oleObj>
              </mc:Choice>
              <mc:Fallback>
                <p:oleObj name="公式" r:id="rId13" imgW="187956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103688"/>
                        <a:ext cx="1879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971550" y="5768975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所以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406344"/>
              </p:ext>
            </p:extLst>
          </p:nvPr>
        </p:nvGraphicFramePr>
        <p:xfrm>
          <a:off x="3279775" y="5589588"/>
          <a:ext cx="26749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公式" r:id="rId15" imgW="2806560" imgH="965160" progId="Equation.3">
                  <p:embed/>
                </p:oleObj>
              </mc:Choice>
              <mc:Fallback>
                <p:oleObj name="公式" r:id="rId15" imgW="2806560" imgH="965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5589588"/>
                        <a:ext cx="26749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3" grpId="0"/>
      <p:bldP spid="12296" grpId="0"/>
      <p:bldP spid="12299" grpId="0"/>
      <p:bldP spid="12301" grpId="0"/>
      <p:bldP spid="123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27100" y="638175"/>
            <a:ext cx="7046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这表明在两个主极大之间有</a:t>
            </a:r>
            <a:r>
              <a:rPr lang="en-US" altLang="zh-CN" sz="3200" b="1"/>
              <a:t>N-1</a:t>
            </a:r>
            <a:r>
              <a:rPr lang="zh-CN" altLang="en-US" sz="3200" b="1"/>
              <a:t>个零点</a:t>
            </a:r>
            <a:r>
              <a:rPr lang="en-US" altLang="zh-CN" sz="3200" b="1"/>
              <a:t>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27100" y="1400175"/>
            <a:ext cx="2065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●</a:t>
            </a:r>
            <a:r>
              <a:rPr lang="zh-CN" altLang="en-US" sz="3200" b="1"/>
              <a:t>次极大：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81063" y="1989138"/>
            <a:ext cx="7559675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en-US" sz="3200" b="1"/>
              <a:t>在两个主极大之间有</a:t>
            </a:r>
            <a:r>
              <a:rPr lang="en-US" altLang="zh-CN" sz="3200" b="1"/>
              <a:t>N-2</a:t>
            </a:r>
            <a:r>
              <a:rPr lang="zh-CN" altLang="en-US" sz="3200" b="1"/>
              <a:t>个次极大</a:t>
            </a:r>
            <a:r>
              <a:rPr lang="en-US" altLang="zh-CN" sz="3200" b="1"/>
              <a:t>.</a:t>
            </a:r>
            <a:endParaRPr lang="en-US" altLang="zh-CN" sz="320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b="1"/>
              <a:t>在</a:t>
            </a:r>
            <a:r>
              <a:rPr lang="en-US" altLang="zh-CN" sz="3200" b="1"/>
              <a:t>N</a:t>
            </a:r>
            <a:r>
              <a:rPr lang="zh-CN" altLang="en-US" sz="3200" b="1"/>
              <a:t>很大情况下</a:t>
            </a:r>
            <a:r>
              <a:rPr lang="en-US" altLang="zh-CN" sz="3200" b="1"/>
              <a:t>, </a:t>
            </a:r>
            <a:r>
              <a:rPr lang="zh-CN" altLang="en-US" sz="3200" b="1"/>
              <a:t>次极大的强度很弱</a:t>
            </a:r>
            <a:r>
              <a:rPr lang="en-US" altLang="zh-CN" sz="3200" b="1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74713" y="3589338"/>
            <a:ext cx="37115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●</a:t>
            </a:r>
            <a:r>
              <a:rPr lang="zh-CN" altLang="en-US" sz="3200" b="1"/>
              <a:t>主极大的半角宽度</a:t>
            </a:r>
          </a:p>
        </p:txBody>
      </p:sp>
      <p:pic>
        <p:nvPicPr>
          <p:cNvPr id="11" name="Picture 2" descr="mz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468688"/>
            <a:ext cx="3117850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81063" y="4221163"/>
            <a:ext cx="444341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/>
              <a:t>从主极大点到相邻的第一个极小点的角距离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13514"/>
              </p:ext>
            </p:extLst>
          </p:nvPr>
        </p:nvGraphicFramePr>
        <p:xfrm>
          <a:off x="6707188" y="4376078"/>
          <a:ext cx="10403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公式" r:id="rId4" imgW="1562040" imgH="965160" progId="Equation.3">
                  <p:embed/>
                </p:oleObj>
              </mc:Choice>
              <mc:Fallback>
                <p:oleObj name="公式" r:id="rId4" imgW="1562040" imgH="965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4376078"/>
                        <a:ext cx="10403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 flipH="1">
            <a:off x="6796611" y="4943804"/>
            <a:ext cx="288032" cy="36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25812" y="579775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根据</a:t>
            </a:r>
            <a:r>
              <a:rPr lang="zh-CN" altLang="en-US" sz="3200" dirty="0"/>
              <a:t> 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521075" y="704850"/>
          <a:ext cx="2100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公式" r:id="rId3" imgW="2095200" imgH="457200" progId="Equation.3">
                  <p:embed/>
                </p:oleObj>
              </mc:Choice>
              <mc:Fallback>
                <p:oleObj name="公式" r:id="rId3" imgW="2095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704850"/>
                        <a:ext cx="21002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240088" y="1557338"/>
          <a:ext cx="2663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公式" r:id="rId5" imgW="2793960" imgH="965160" progId="Equation.3">
                  <p:embed/>
                </p:oleObj>
              </mc:Choice>
              <mc:Fallback>
                <p:oleObj name="公式" r:id="rId5" imgW="279396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1557338"/>
                        <a:ext cx="26638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927100" y="2890838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可得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698750" y="3933825"/>
          <a:ext cx="374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公式" r:id="rId7" imgW="3746160" imgH="965160" progId="Equation.3">
                  <p:embed/>
                </p:oleObj>
              </mc:Choice>
              <mc:Fallback>
                <p:oleObj name="公式" r:id="rId7" imgW="374616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933825"/>
                        <a:ext cx="374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00113" y="544512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亦即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203575" y="5307013"/>
          <a:ext cx="25336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公式" r:id="rId9" imgW="2539800" imgH="990360" progId="Equation.3">
                  <p:embed/>
                </p:oleObj>
              </mc:Choice>
              <mc:Fallback>
                <p:oleObj name="公式" r:id="rId9" imgW="2539800" imgH="990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307013"/>
                        <a:ext cx="25336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2978150" y="2928938"/>
          <a:ext cx="318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公式" r:id="rId11" imgW="3187440" imgH="457200" progId="Equation.3">
                  <p:embed/>
                </p:oleObj>
              </mc:Choice>
              <mc:Fallback>
                <p:oleObj name="公式" r:id="rId11" imgW="31874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928938"/>
                        <a:ext cx="3187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52" grpId="0"/>
      <p:bldP spid="61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71550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608138" y="741363"/>
          <a:ext cx="3746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公式" r:id="rId3" imgW="368280" imgH="457200" progId="Equation.3">
                  <p:embed/>
                </p:oleObj>
              </mc:Choice>
              <mc:Fallback>
                <p:oleObj name="公式" r:id="rId3" imgW="368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741363"/>
                        <a:ext cx="3746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006600" y="684213"/>
            <a:ext cx="3490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比较小（</a:t>
            </a:r>
            <a:r>
              <a:rPr lang="en-US" altLang="zh-CN" sz="3200" b="1"/>
              <a:t>k</a:t>
            </a:r>
            <a:r>
              <a:rPr lang="zh-CN" altLang="en-US" sz="3200" b="1"/>
              <a:t>较小）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5740400" y="785813"/>
          <a:ext cx="1574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" name="公式" r:id="rId5" imgW="1574640" imgH="457200" progId="Equation.3">
                  <p:embed/>
                </p:oleObj>
              </mc:Choice>
              <mc:Fallback>
                <p:oleObj name="公式" r:id="rId5" imgW="15746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785813"/>
                        <a:ext cx="15748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214438" y="1506538"/>
          <a:ext cx="15811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公式" r:id="rId7" imgW="1587240" imgH="888840" progId="Equation.3">
                  <p:embed/>
                </p:oleObj>
              </mc:Choice>
              <mc:Fallback>
                <p:oleObj name="公式" r:id="rId7" imgW="158724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506538"/>
                        <a:ext cx="15811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971550" y="2663825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上式表明：</a:t>
            </a:r>
            <a:r>
              <a:rPr lang="zh-CN" altLang="en-US" sz="3200"/>
              <a:t> 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2836863" y="2881313"/>
          <a:ext cx="565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公式" r:id="rId9" imgW="558720" imgH="330120" progId="Equation.3">
                  <p:embed/>
                </p:oleObj>
              </mc:Choice>
              <mc:Fallback>
                <p:oleObj name="公式" r:id="rId9" imgW="55872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881313"/>
                        <a:ext cx="5651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402013" y="2708275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527550" y="2843213"/>
          <a:ext cx="5286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" name="公式" r:id="rId11" imgW="533160" imgH="330120" progId="Equation.3">
                  <p:embed/>
                </p:oleObj>
              </mc:Choice>
              <mc:Fallback>
                <p:oleObj name="公式" r:id="rId11" imgW="533160" imgH="330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2843213"/>
                        <a:ext cx="52863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5067300" y="2708275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越小</a:t>
            </a:r>
            <a:r>
              <a:rPr lang="en-US" altLang="zh-CN" sz="3200" b="1"/>
              <a:t>,</a:t>
            </a:r>
            <a:r>
              <a:rPr lang="zh-CN" altLang="en-US" sz="3200" b="1"/>
              <a:t>亮条纹越</a:t>
            </a:r>
            <a:r>
              <a:rPr lang="zh-CN" altLang="en-US" sz="3200"/>
              <a:t> 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971550" y="3519488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细锐</a:t>
            </a:r>
            <a:r>
              <a:rPr lang="en-US" altLang="zh-CN" sz="3200" b="1"/>
              <a:t>,</a:t>
            </a:r>
            <a:r>
              <a:rPr lang="zh-CN" altLang="en-US" sz="3200" b="1"/>
              <a:t>能量更集中在主极强方向上</a:t>
            </a:r>
            <a:r>
              <a:rPr lang="en-US" altLang="zh-CN" sz="3200" b="1"/>
              <a:t>.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971550" y="4329113"/>
            <a:ext cx="2851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单缝衍射因子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71550" y="5157788"/>
            <a:ext cx="7546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●</a:t>
            </a:r>
            <a:r>
              <a:rPr lang="zh-CN" altLang="en-US" sz="3200" b="1"/>
              <a:t>改变光强度在各级主极大条纹间的分配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3" grpId="0"/>
      <p:bldP spid="7178" grpId="0"/>
      <p:bldP spid="7181" grpId="0"/>
      <p:bldP spid="7184" grpId="0"/>
      <p:bldP spid="7185" grpId="0"/>
      <p:bldP spid="7186" grpId="0"/>
      <p:bldP spid="71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81063" y="728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438275" y="779463"/>
          <a:ext cx="8207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公式" r:id="rId3" imgW="825480" imgH="330120" progId="Equation.3">
                  <p:embed/>
                </p:oleObj>
              </mc:Choice>
              <mc:Fallback>
                <p:oleObj name="公式" r:id="rId3" imgW="8254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779463"/>
                        <a:ext cx="82073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366963" y="593725"/>
            <a:ext cx="134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对应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281363" y="696913"/>
          <a:ext cx="9699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公式" r:id="rId5" imgW="977760" imgH="457200" progId="Equation.3">
                  <p:embed/>
                </p:oleObj>
              </mc:Choice>
              <mc:Fallback>
                <p:oleObj name="公式" r:id="rId5" imgW="9777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696913"/>
                        <a:ext cx="9699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211638" y="638175"/>
            <a:ext cx="406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称为中央极大</a:t>
            </a:r>
            <a:r>
              <a:rPr lang="en-US" altLang="zh-CN" sz="3200" b="1"/>
              <a:t>,</a:t>
            </a:r>
            <a:r>
              <a:rPr lang="zh-CN" altLang="en-US" sz="3200" b="1"/>
              <a:t>爱里斑</a:t>
            </a:r>
            <a:r>
              <a:rPr lang="en-US" altLang="zh-CN" sz="3200" b="1"/>
              <a:t>,</a:t>
            </a:r>
            <a:endParaRPr lang="en-US" altLang="zh-CN" sz="320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836613" y="1358900"/>
            <a:ext cx="745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等光程</a:t>
            </a:r>
            <a:r>
              <a:rPr lang="en-US" altLang="zh-CN" sz="3200" b="1"/>
              <a:t>,</a:t>
            </a:r>
            <a:r>
              <a:rPr lang="zh-CN" altLang="en-US" sz="3200" b="1"/>
              <a:t>几何光学像点</a:t>
            </a:r>
            <a:r>
              <a:rPr lang="en-US" altLang="zh-CN" sz="3200" b="1"/>
              <a:t>,</a:t>
            </a:r>
            <a:r>
              <a:rPr lang="zh-CN" altLang="en-US" sz="3200" b="1"/>
              <a:t>能量占总能量</a:t>
            </a:r>
            <a:r>
              <a:rPr lang="en-US" altLang="zh-CN" sz="3200" b="1"/>
              <a:t>84%.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836613" y="2033588"/>
            <a:ext cx="1844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暗环：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646363" y="2124075"/>
          <a:ext cx="27447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公式" r:id="rId7" imgW="2743200" imgH="444240" progId="Equation.3">
                  <p:embed/>
                </p:oleObj>
              </mc:Choice>
              <mc:Fallback>
                <p:oleObj name="公式" r:id="rId7" imgW="27432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124075"/>
                        <a:ext cx="27447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27088" y="2781300"/>
            <a:ext cx="3330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中心角半径：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8949"/>
              </p:ext>
            </p:extLst>
          </p:nvPr>
        </p:nvGraphicFramePr>
        <p:xfrm>
          <a:off x="2348706" y="3360738"/>
          <a:ext cx="45291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公式" r:id="rId9" imgW="4533840" imgH="888840" progId="Equation.3">
                  <p:embed/>
                </p:oleObj>
              </mc:Choice>
              <mc:Fallback>
                <p:oleObj name="公式" r:id="rId9" imgW="453384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706" y="3360738"/>
                        <a:ext cx="45291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827088" y="4365625"/>
            <a:ext cx="409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■</a:t>
            </a:r>
            <a:r>
              <a:rPr lang="zh-CN" altLang="en-US" sz="3200" b="1" dirty="0"/>
              <a:t>光学仪器的分辨率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852488" y="4941888"/>
            <a:ext cx="74263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b="1" dirty="0"/>
              <a:t>▲</a:t>
            </a:r>
            <a:r>
              <a:rPr lang="zh-CN" altLang="en-US" sz="3200" b="1" dirty="0"/>
              <a:t>瑞利判据：当一个圆斑的中心刚好落在另一圆斑像的边缘（即一级暗纹）上时</a:t>
            </a:r>
            <a:r>
              <a:rPr lang="en-US" altLang="zh-CN" sz="3200" b="1" dirty="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2" grpId="0"/>
      <p:bldP spid="19463" grpId="0"/>
      <p:bldP spid="19464" grpId="0"/>
      <p:bldP spid="19466" grpId="0"/>
      <p:bldP spid="19468" grpId="0"/>
      <p:bldP spid="194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341563" y="431800"/>
          <a:ext cx="42084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公式" r:id="rId3" imgW="4203360" imgH="1054080" progId="Equation.3">
                  <p:embed/>
                </p:oleObj>
              </mc:Choice>
              <mc:Fallback>
                <p:oleObj name="公式" r:id="rId3" imgW="420336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31800"/>
                        <a:ext cx="420846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42988" y="1700213"/>
            <a:ext cx="3257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●</a:t>
            </a:r>
            <a:r>
              <a:rPr lang="zh-CN" altLang="en-US" sz="3200" b="1"/>
              <a:t>造成主极大缺级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71550" y="2565400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主极大</a:t>
            </a:r>
            <a:r>
              <a:rPr lang="zh-CN" altLang="en-US" sz="3200"/>
              <a:t>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876550" y="2701925"/>
          <a:ext cx="473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公式" r:id="rId5" imgW="4736880" imgH="393480" progId="Equation.3">
                  <p:embed/>
                </p:oleObj>
              </mc:Choice>
              <mc:Fallback>
                <p:oleObj name="公式" r:id="rId5" imgW="47368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701925"/>
                        <a:ext cx="473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971550" y="3384550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单缝极小</a:t>
            </a:r>
            <a:r>
              <a:rPr lang="zh-CN" altLang="en-US" sz="3200"/>
              <a:t> 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216275" y="3467100"/>
          <a:ext cx="4451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公式" r:id="rId7" imgW="4444920" imgH="393480" progId="Equation.3">
                  <p:embed/>
                </p:oleObj>
              </mc:Choice>
              <mc:Fallback>
                <p:oleObj name="公式" r:id="rId7" imgW="4444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467100"/>
                        <a:ext cx="44513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971550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068791"/>
              </p:ext>
            </p:extLst>
          </p:nvPr>
        </p:nvGraphicFramePr>
        <p:xfrm>
          <a:off x="1593341" y="4140200"/>
          <a:ext cx="24828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name="公式" r:id="rId9" imgW="2489040" imgH="888840" progId="Equation.3">
                  <p:embed/>
                </p:oleObj>
              </mc:Choice>
              <mc:Fallback>
                <p:oleObj name="公式" r:id="rId9" imgW="248904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341" y="4140200"/>
                        <a:ext cx="24828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139952" y="432911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时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即</a:t>
            </a:r>
            <a:r>
              <a:rPr lang="zh-CN" altLang="en-US" sz="3200" dirty="0"/>
              <a:t> 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89204"/>
              </p:ext>
            </p:extLst>
          </p:nvPr>
        </p:nvGraphicFramePr>
        <p:xfrm>
          <a:off x="5220072" y="4140200"/>
          <a:ext cx="10604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1" name="公式" r:id="rId11" imgW="1066680" imgH="888840" progId="Equation.3">
                  <p:embed/>
                </p:oleObj>
              </mc:Choice>
              <mc:Fallback>
                <p:oleObj name="公式" r:id="rId11" imgW="106668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140200"/>
                        <a:ext cx="10604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6228184" y="4329112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缺级</a:t>
            </a:r>
            <a:r>
              <a:rPr lang="en-US" altLang="zh-CN" sz="3200" b="1" dirty="0"/>
              <a:t>.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971550" y="5229225"/>
            <a:ext cx="350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如</a:t>
            </a:r>
            <a:r>
              <a:rPr lang="en-US" altLang="zh-CN" sz="3200" b="1"/>
              <a:t>d=4a,k=4n</a:t>
            </a:r>
            <a:r>
              <a:rPr lang="zh-CN" altLang="en-US" sz="3200" b="1"/>
              <a:t>缺级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6" grpId="1"/>
      <p:bldP spid="8197" grpId="0"/>
      <p:bldP spid="8200" grpId="0"/>
      <p:bldP spid="8203" grpId="0"/>
      <p:bldP spid="8206" grpId="0"/>
      <p:bldP spid="8208" grpId="0"/>
      <p:bldP spid="82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81063" y="63817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二、光栅光谱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27100" y="13589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/>
              <a:t>■</a:t>
            </a:r>
            <a:r>
              <a:rPr lang="zh-CN" altLang="en-US" sz="3200" b="1"/>
              <a:t>分光原理</a:t>
            </a:r>
          </a:p>
        </p:txBody>
      </p:sp>
      <p:pic>
        <p:nvPicPr>
          <p:cNvPr id="9220" name="Picture 4" descr="opt-d22_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2214563"/>
            <a:ext cx="517525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81063" y="63817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光栅色散：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76597"/>
              </p:ext>
            </p:extLst>
          </p:nvPr>
        </p:nvGraphicFramePr>
        <p:xfrm>
          <a:off x="1043608" y="1484784"/>
          <a:ext cx="2254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公式" r:id="rId3" imgW="2247840" imgH="393480" progId="Equation.3">
                  <p:embed/>
                </p:oleObj>
              </mc:Choice>
              <mc:Fallback>
                <p:oleObj name="公式" r:id="rId3" imgW="2247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84784"/>
                        <a:ext cx="2254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065213" y="2303463"/>
          <a:ext cx="5619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公式" r:id="rId5" imgW="571320" imgH="330120" progId="Equation.3">
                  <p:embed/>
                </p:oleObj>
              </mc:Choice>
              <mc:Fallback>
                <p:oleObj name="公式" r:id="rId5" imgW="57132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303463"/>
                        <a:ext cx="5619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692275" y="2124075"/>
            <a:ext cx="703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/>
              <a:t>～ 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232025" y="2246313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公式" r:id="rId7" imgW="368280" imgH="393480" progId="Equation.3">
                  <p:embed/>
                </p:oleObj>
              </mc:Choice>
              <mc:Fallback>
                <p:oleObj name="公式" r:id="rId7" imgW="3682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246313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592388" y="2124075"/>
            <a:ext cx="582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即除了零级主极大外</a:t>
            </a:r>
            <a:r>
              <a:rPr lang="en-US" altLang="zh-CN" sz="3200" b="1"/>
              <a:t>,</a:t>
            </a:r>
            <a:r>
              <a:rPr lang="zh-CN" altLang="en-US" sz="3200" b="1"/>
              <a:t>不同波长</a:t>
            </a:r>
            <a:r>
              <a:rPr lang="zh-CN" altLang="en-US" sz="3200"/>
              <a:t>  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81063" y="2798763"/>
            <a:ext cx="7345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的主极大对应不同的衍射角</a:t>
            </a:r>
            <a:r>
              <a:rPr lang="en-US" altLang="zh-CN" sz="3200" b="1"/>
              <a:t>.</a:t>
            </a:r>
            <a:r>
              <a:rPr lang="zh-CN" altLang="en-US" sz="3200" b="1"/>
              <a:t>长波衍射角</a:t>
            </a:r>
            <a:r>
              <a:rPr lang="zh-CN" altLang="en-US" sz="3200"/>
              <a:t> 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36613" y="3519488"/>
            <a:ext cx="337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大</a:t>
            </a:r>
            <a:r>
              <a:rPr lang="en-US" altLang="zh-CN" sz="3200" b="1"/>
              <a:t>, </a:t>
            </a:r>
            <a:r>
              <a:rPr lang="zh-CN" altLang="en-US" sz="3200" b="1"/>
              <a:t>短波衍射角小</a:t>
            </a:r>
            <a:r>
              <a:rPr lang="en-US" altLang="zh-CN" sz="3200" b="1"/>
              <a:t>.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81063" y="4238625"/>
            <a:ext cx="7345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除了零级主极大为白色亮线外</a:t>
            </a:r>
            <a:r>
              <a:rPr lang="en-US" altLang="zh-CN" sz="3200" b="1"/>
              <a:t>,</a:t>
            </a:r>
            <a:r>
              <a:rPr lang="zh-CN" altLang="en-US" sz="3200" b="1"/>
              <a:t>其它各级</a:t>
            </a:r>
            <a:r>
              <a:rPr lang="zh-CN" altLang="en-US" sz="3200"/>
              <a:t> 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81063" y="4959350"/>
            <a:ext cx="560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主极大都排列成连续的光谱带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7" grpId="0"/>
      <p:bldP spid="10250" grpId="0"/>
      <p:bldP spid="10251" grpId="0"/>
      <p:bldP spid="10252" grpId="0"/>
      <p:bldP spid="10253" grpId="0"/>
      <p:bldP spid="102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z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58788"/>
            <a:ext cx="6296025" cy="639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00113" y="620713"/>
            <a:ext cx="203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/>
              <a:t>■</a:t>
            </a:r>
            <a:r>
              <a:rPr lang="zh-CN" altLang="en-US" sz="3200" b="1"/>
              <a:t>色散本领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81063" y="1403350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描述光栅使不同谱线分开的能力的大小</a:t>
            </a:r>
            <a:r>
              <a:rPr lang="en-US" altLang="zh-CN" sz="3200" b="1"/>
              <a:t>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36613" y="2124075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设两光波的波长为</a:t>
            </a:r>
            <a:r>
              <a:rPr lang="zh-CN" altLang="en-US" sz="3200"/>
              <a:t>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00044"/>
              </p:ext>
            </p:extLst>
          </p:nvPr>
        </p:nvGraphicFramePr>
        <p:xfrm>
          <a:off x="4287837" y="2260885"/>
          <a:ext cx="2841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公式" r:id="rId3" imgW="279360" imgH="330120" progId="Equation.3">
                  <p:embed/>
                </p:oleObj>
              </mc:Choice>
              <mc:Fallback>
                <p:oleObj name="公式" r:id="rId3" imgW="27936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7" y="2260885"/>
                        <a:ext cx="2841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46125" y="4643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572000" y="21685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347178"/>
              </p:ext>
            </p:extLst>
          </p:nvPr>
        </p:nvGraphicFramePr>
        <p:xfrm>
          <a:off x="5136910" y="2298357"/>
          <a:ext cx="11684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公式" r:id="rId5" imgW="1168200" imgH="393480" progId="Equation.3">
                  <p:embed/>
                </p:oleObj>
              </mc:Choice>
              <mc:Fallback>
                <p:oleObj name="公式" r:id="rId5" imgW="11682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910" y="2298357"/>
                        <a:ext cx="11684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921375" y="270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372225" y="2168525"/>
            <a:ext cx="185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它们的</a:t>
            </a:r>
            <a:r>
              <a:rPr lang="en-US" altLang="zh-CN" sz="3200" b="1"/>
              <a:t>k</a:t>
            </a:r>
            <a:r>
              <a:rPr lang="en-US" altLang="zh-CN" sz="3200"/>
              <a:t>  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836613" y="2889250"/>
            <a:ext cx="4376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级谱线分开的角距离为</a:t>
            </a:r>
            <a:r>
              <a:rPr lang="zh-CN" altLang="en-US" sz="3200"/>
              <a:t> 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25036"/>
              </p:ext>
            </p:extLst>
          </p:nvPr>
        </p:nvGraphicFramePr>
        <p:xfrm>
          <a:off x="5057775" y="2990850"/>
          <a:ext cx="5794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公式" r:id="rId7" imgW="571320" imgH="393480" progId="Equation.3">
                  <p:embed/>
                </p:oleObj>
              </mc:Choice>
              <mc:Fallback>
                <p:oleObj name="公式" r:id="rId7" imgW="5713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2990850"/>
                        <a:ext cx="5794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651500" y="2889250"/>
            <a:ext cx="244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则色散本领</a:t>
            </a:r>
            <a:r>
              <a:rPr lang="zh-CN" altLang="en-US" sz="3200"/>
              <a:t>  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881063" y="360838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定义为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315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919413" y="4365625"/>
          <a:ext cx="14779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公式" r:id="rId9" imgW="1473120" imgH="888840" progId="Equation.3">
                  <p:embed/>
                </p:oleObj>
              </mc:Choice>
              <mc:Fallback>
                <p:oleObj name="公式" r:id="rId9" imgW="1473120" imgH="888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365625"/>
                        <a:ext cx="1477962" cy="88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4860925" y="4365625"/>
          <a:ext cx="15811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公式" r:id="rId11" imgW="1574640" imgH="1015920" progId="Equation.3">
                  <p:embed/>
                </p:oleObj>
              </mc:Choice>
              <mc:Fallback>
                <p:oleObj name="公式" r:id="rId11" imgW="1574640" imgH="1015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4365625"/>
                        <a:ext cx="15811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900113" y="5589588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所以</a:t>
            </a:r>
            <a:r>
              <a:rPr lang="en-US" altLang="zh-CN" sz="3200" b="1"/>
              <a:t>,</a:t>
            </a:r>
            <a:r>
              <a:rPr lang="zh-CN" altLang="en-US" sz="3200" b="1"/>
              <a:t>色散本领等于波长相差一个单位的</a:t>
            </a:r>
            <a:r>
              <a:rPr lang="zh-CN" altLang="en-US" sz="32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2" grpId="0"/>
      <p:bldP spid="12296" grpId="0"/>
      <p:bldP spid="12300" grpId="0"/>
      <p:bldP spid="12301" grpId="0"/>
      <p:bldP spid="12304" grpId="0"/>
      <p:bldP spid="12305" grpId="0"/>
      <p:bldP spid="123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71550" y="638175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两条谱线所分开的角距离</a:t>
            </a:r>
            <a:r>
              <a:rPr lang="en-US" altLang="zh-CN" sz="32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27100" y="13589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286000" y="1416050"/>
          <a:ext cx="21018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公式" r:id="rId3" imgW="2095200" imgH="457200" progId="Equation.3">
                  <p:embed/>
                </p:oleObj>
              </mc:Choice>
              <mc:Fallback>
                <p:oleObj name="公式" r:id="rId3" imgW="2095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16050"/>
                        <a:ext cx="21018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62488" y="140335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065463" y="2146300"/>
          <a:ext cx="29527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公式" r:id="rId5" imgW="2946240" imgH="457200" progId="Equation.3">
                  <p:embed/>
                </p:oleObj>
              </mc:Choice>
              <mc:Fallback>
                <p:oleObj name="公式" r:id="rId5" imgW="29462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2146300"/>
                        <a:ext cx="29527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81063" y="297973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所以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036888" y="2859088"/>
          <a:ext cx="32067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公式" r:id="rId7" imgW="3200400" imgH="990360" progId="Equation.3">
                  <p:embed/>
                </p:oleObj>
              </mc:Choice>
              <mc:Fallback>
                <p:oleObj name="公式" r:id="rId7" imgW="3200400" imgH="990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859088"/>
                        <a:ext cx="3206750" cy="985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2636838" y="4329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836613" y="383381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上式表明：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881063" y="4733925"/>
            <a:ext cx="616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●</a:t>
            </a:r>
            <a:r>
              <a:rPr lang="zh-CN" altLang="en-US" sz="3200" b="1"/>
              <a:t>光栅周期</a:t>
            </a:r>
            <a:r>
              <a:rPr lang="en-US" altLang="zh-CN" sz="3200" b="1"/>
              <a:t>d</a:t>
            </a:r>
            <a:r>
              <a:rPr lang="zh-CN" altLang="en-US" sz="3200" b="1"/>
              <a:t>越小</a:t>
            </a:r>
            <a:r>
              <a:rPr lang="en-US" altLang="zh-CN" sz="3200" b="1"/>
              <a:t>, </a:t>
            </a:r>
            <a:r>
              <a:rPr lang="zh-CN" altLang="en-US" sz="3200" b="1"/>
              <a:t>色散本领越大；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881063" y="5543550"/>
            <a:ext cx="4227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●</a:t>
            </a:r>
            <a:r>
              <a:rPr lang="zh-CN" altLang="en-US" sz="3200" b="1"/>
              <a:t>光谱级数</a:t>
            </a:r>
            <a:r>
              <a:rPr lang="en-US" altLang="zh-CN" sz="3200" b="1"/>
              <a:t>k</a:t>
            </a:r>
            <a:r>
              <a:rPr lang="zh-CN" altLang="en-US" sz="3200" b="1"/>
              <a:t>越高</a:t>
            </a:r>
            <a:r>
              <a:rPr lang="en-US" altLang="zh-CN" sz="3200" b="1"/>
              <a:t>, </a:t>
            </a:r>
            <a:r>
              <a:rPr lang="zh-CN" altLang="en-US" sz="3200" b="1"/>
              <a:t>同时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006620"/>
              </p:ext>
            </p:extLst>
          </p:nvPr>
        </p:nvGraphicFramePr>
        <p:xfrm>
          <a:off x="4921250" y="5602288"/>
          <a:ext cx="3746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3" name="公式" r:id="rId9" imgW="368280" imgH="457200" progId="Equation.3">
                  <p:embed/>
                </p:oleObj>
              </mc:Choice>
              <mc:Fallback>
                <p:oleObj name="公式" r:id="rId9" imgW="36828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5602288"/>
                        <a:ext cx="3746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5218906" y="554355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越大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色散本领</a:t>
            </a:r>
            <a:r>
              <a:rPr lang="zh-CN" alt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8" grpId="0"/>
      <p:bldP spid="13322" grpId="0"/>
      <p:bldP spid="13326" grpId="0"/>
      <p:bldP spid="13327" grpId="0"/>
      <p:bldP spid="13328" grpId="0"/>
      <p:bldP spid="133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27100" y="638175"/>
            <a:ext cx="7275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越大</a:t>
            </a:r>
            <a:r>
              <a:rPr lang="en-US" altLang="zh-CN" sz="3200" b="1"/>
              <a:t>.</a:t>
            </a:r>
            <a:r>
              <a:rPr lang="zh-CN" altLang="en-US" sz="3200" b="1"/>
              <a:t>但是</a:t>
            </a:r>
            <a:r>
              <a:rPr lang="en-US" altLang="zh-CN" sz="3200" b="1"/>
              <a:t>, </a:t>
            </a:r>
            <a:r>
              <a:rPr lang="zh-CN" altLang="en-US" sz="3200" b="1"/>
              <a:t>级数</a:t>
            </a:r>
            <a:r>
              <a:rPr lang="en-US" altLang="zh-CN" sz="3200" b="1"/>
              <a:t>k</a:t>
            </a:r>
            <a:r>
              <a:rPr lang="zh-CN" altLang="en-US" sz="3200" b="1"/>
              <a:t>高光谱受衍射因子的影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27100" y="1358900"/>
            <a:ext cx="244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响</a:t>
            </a:r>
            <a:r>
              <a:rPr lang="en-US" altLang="zh-CN" sz="3200" b="1"/>
              <a:t>,</a:t>
            </a:r>
            <a:r>
              <a:rPr lang="zh-CN" altLang="en-US" sz="3200" b="1"/>
              <a:t>强度较低</a:t>
            </a:r>
            <a:r>
              <a:rPr lang="en-US" altLang="zh-CN" sz="3200" b="1"/>
              <a:t>.</a:t>
            </a:r>
          </a:p>
        </p:txBody>
      </p:sp>
      <p:pic>
        <p:nvPicPr>
          <p:cNvPr id="14340" name="Picture 4" descr="opt-d4_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7291387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38175"/>
            <a:ext cx="616585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00113" y="620713"/>
            <a:ext cx="2970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/>
              <a:t>■</a:t>
            </a:r>
            <a:r>
              <a:rPr lang="zh-CN" altLang="en-US" sz="3200" b="1"/>
              <a:t>色分辨本领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36613" y="1449388"/>
            <a:ext cx="7831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若两光波的波长相差太小</a:t>
            </a:r>
            <a:r>
              <a:rPr lang="en-US" altLang="zh-CN" sz="3200" b="1"/>
              <a:t>,</a:t>
            </a:r>
            <a:r>
              <a:rPr lang="zh-CN" altLang="en-US" sz="3200" b="1"/>
              <a:t>则光谱无法分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81063" y="21685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辨</a:t>
            </a:r>
            <a:r>
              <a:rPr lang="en-US" altLang="zh-CN" sz="3200" b="1"/>
              <a:t>.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36613" y="2733675"/>
            <a:ext cx="38703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45000"/>
              </a:lnSpc>
            </a:pPr>
            <a:r>
              <a:rPr lang="zh-CN" altLang="en-US" sz="3200" b="1"/>
              <a:t>瑞利判据 ：最小分辨角等于光谱线的半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836613" y="437356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角宽度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789238" y="4508500"/>
          <a:ext cx="1435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公式" r:id="rId4" imgW="1434960" imgH="355320" progId="Equation.3">
                  <p:embed/>
                </p:oleObj>
              </mc:Choice>
              <mc:Fallback>
                <p:oleObj name="公式" r:id="rId4" imgW="1434960" imgH="355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4508500"/>
                        <a:ext cx="1435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7" name="Picture 9" descr="mz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1943100"/>
            <a:ext cx="33956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185863" y="5164138"/>
          <a:ext cx="25352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公式" r:id="rId7" imgW="2539800" imgH="990360" progId="Equation.3">
                  <p:embed/>
                </p:oleObj>
              </mc:Choice>
              <mc:Fallback>
                <p:oleObj name="公式" r:id="rId7" imgW="253980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164138"/>
                        <a:ext cx="25352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  <p:bldP spid="27652" grpId="0"/>
      <p:bldP spid="27653" grpId="0"/>
      <p:bldP spid="276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279525" y="1484313"/>
          <a:ext cx="35242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公式" r:id="rId3" imgW="3517560" imgH="990360" progId="Equation.3">
                  <p:embed/>
                </p:oleObj>
              </mc:Choice>
              <mc:Fallback>
                <p:oleObj name="公式" r:id="rId3" imgW="351756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1484313"/>
                        <a:ext cx="35242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301750" y="677863"/>
          <a:ext cx="2254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公式" r:id="rId5" imgW="2247840" imgH="393480" progId="Equation.3">
                  <p:embed/>
                </p:oleObj>
              </mc:Choice>
              <mc:Fallback>
                <p:oleObj name="公式" r:id="rId5" imgW="2247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677863"/>
                        <a:ext cx="2254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919288" y="2752725"/>
          <a:ext cx="3090862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公式" r:id="rId7" imgW="3085920" imgH="2997000" progId="Equation.3">
                  <p:embed/>
                </p:oleObj>
              </mc:Choice>
              <mc:Fallback>
                <p:oleObj name="公式" r:id="rId7" imgW="3085920" imgH="299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752725"/>
                        <a:ext cx="3090862" cy="300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116013" y="2819400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故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041650" y="5229225"/>
            <a:ext cx="2655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(</a:t>
            </a:r>
            <a:r>
              <a:rPr lang="zh-CN" altLang="en-US" sz="3200" b="1"/>
              <a:t>最短波长差</a:t>
            </a:r>
            <a:r>
              <a:rPr lang="en-US" altLang="zh-CN" sz="32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286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27100" y="503238"/>
            <a:ext cx="74310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/>
              <a:t>就算两个像刚刚能够被分辨</a:t>
            </a:r>
            <a:r>
              <a:rPr lang="en-US" altLang="zh-CN" sz="3200" b="1"/>
              <a:t>,</a:t>
            </a:r>
            <a:r>
              <a:rPr lang="zh-CN" altLang="en-US" sz="3200" b="1"/>
              <a:t>这种情况下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420813" y="2901950"/>
          <a:ext cx="2349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公式" r:id="rId3" imgW="2349360" imgH="495000" progId="Equation.3">
                  <p:embed/>
                </p:oleObj>
              </mc:Choice>
              <mc:Fallback>
                <p:oleObj name="公式" r:id="rId3" imgW="234936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901950"/>
                        <a:ext cx="2349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71550" y="1403350"/>
            <a:ext cx="256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最小分辨角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686175" y="1281113"/>
          <a:ext cx="30686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公式" r:id="rId5" imgW="3073320" imgH="888840" progId="Equation.3">
                  <p:embed/>
                </p:oleObj>
              </mc:Choice>
              <mc:Fallback>
                <p:oleObj name="公式" r:id="rId5" imgW="307332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1281113"/>
                        <a:ext cx="30686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303338" y="2168525"/>
          <a:ext cx="307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公式" r:id="rId7" imgW="3073320" imgH="507960" progId="Equation.3">
                  <p:embed/>
                </p:oleObj>
              </mc:Choice>
              <mc:Fallback>
                <p:oleObj name="公式" r:id="rId7" imgW="307332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2168525"/>
                        <a:ext cx="307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935450" y="3608386"/>
            <a:ext cx="252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■</a:t>
            </a:r>
            <a:r>
              <a:rPr lang="zh-CN" altLang="en-US" sz="3200" b="1" dirty="0"/>
              <a:t>衍射光栅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971550" y="29797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971550" y="5084763"/>
            <a:ext cx="7559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单元越多</a:t>
            </a:r>
            <a:r>
              <a:rPr lang="en-US" altLang="zh-CN" sz="3200" b="1"/>
              <a:t>,</a:t>
            </a:r>
            <a:r>
              <a:rPr lang="zh-CN" altLang="en-US" sz="3200" b="1"/>
              <a:t>条纹越细锐</a:t>
            </a:r>
            <a:r>
              <a:rPr lang="en-US" altLang="zh-CN" sz="3200" b="1"/>
              <a:t>,</a:t>
            </a:r>
            <a:r>
              <a:rPr lang="zh-CN" altLang="en-US" sz="3200" b="1"/>
              <a:t>这表明相干叠加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971550" y="5805488"/>
            <a:ext cx="609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后的方向性越强</a:t>
            </a:r>
            <a:r>
              <a:rPr lang="en-US" altLang="zh-CN" sz="3200" b="1"/>
              <a:t>,</a:t>
            </a:r>
            <a:r>
              <a:rPr lang="zh-CN" altLang="en-US" sz="3200" b="1"/>
              <a:t>光束单色性越好</a:t>
            </a:r>
            <a:r>
              <a:rPr lang="en-US" altLang="zh-CN" sz="3200" b="1"/>
              <a:t>.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971550" y="4365625"/>
            <a:ext cx="508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周期</a:t>
            </a:r>
            <a:r>
              <a:rPr lang="en-US" altLang="zh-CN" sz="3200" b="1"/>
              <a:t>d=a+b,</a:t>
            </a:r>
            <a:r>
              <a:rPr lang="zh-CN" altLang="en-US" sz="3200" b="1"/>
              <a:t>也即光栅常数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  <p:bldP spid="20487" grpId="0"/>
      <p:bldP spid="20488" grpId="0"/>
      <p:bldP spid="20489" grpId="0"/>
      <p:bldP spid="20490" grpId="0"/>
      <p:bldP spid="204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927100" y="68421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色分辨本领</a:t>
            </a:r>
            <a:r>
              <a:rPr lang="zh-CN" altLang="en-US" sz="3200"/>
              <a:t> 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406775" y="560388"/>
          <a:ext cx="21399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公式" r:id="rId3" imgW="2133360" imgH="888840" progId="Equation.3">
                  <p:embed/>
                </p:oleObj>
              </mc:Choice>
              <mc:Fallback>
                <p:oleObj name="公式" r:id="rId3" imgW="213336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560388"/>
                        <a:ext cx="2139950" cy="884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681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27100" y="18542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说明：</a:t>
            </a:r>
            <a:r>
              <a:rPr lang="en-US" altLang="zh-CN" sz="3200" b="1"/>
              <a:t>N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849688" y="1770063"/>
          <a:ext cx="24320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公式" r:id="rId5" imgW="2425680" imgH="990360" progId="Equation.3">
                  <p:embed/>
                </p:oleObj>
              </mc:Choice>
              <mc:Fallback>
                <p:oleObj name="公式" r:id="rId5" imgW="2425680" imgH="990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1770063"/>
                        <a:ext cx="24320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462713" y="1808163"/>
            <a:ext cx="1633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越小</a:t>
            </a:r>
            <a:r>
              <a:rPr lang="en-US" altLang="zh-CN" sz="3200" b="1"/>
              <a:t>,</a:t>
            </a:r>
            <a:r>
              <a:rPr lang="zh-CN" altLang="en-US" sz="3200" b="1"/>
              <a:t>条</a:t>
            </a:r>
            <a:r>
              <a:rPr lang="zh-CN" altLang="en-US" sz="3200"/>
              <a:t> 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27100" y="2979738"/>
            <a:ext cx="307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纹越细；</a:t>
            </a:r>
            <a:r>
              <a:rPr lang="en-US" altLang="zh-CN" sz="3200" b="1"/>
              <a:t>k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4381500" y="2849563"/>
          <a:ext cx="30924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公式" r:id="rId7" imgW="3085920" imgH="990360" progId="Equation.3">
                  <p:embed/>
                </p:oleObj>
              </mc:Choice>
              <mc:Fallback>
                <p:oleObj name="公式" r:id="rId7" imgW="3085920" imgH="990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2849563"/>
                        <a:ext cx="30924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370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971550" y="4059238"/>
            <a:ext cx="7050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不同波长主极强分离的越远</a:t>
            </a:r>
            <a:r>
              <a:rPr lang="en-US" altLang="zh-CN" sz="3200" b="1"/>
              <a:t>.</a:t>
            </a:r>
            <a:r>
              <a:rPr lang="zh-CN" altLang="en-US" sz="3200" b="1"/>
              <a:t>这两</a:t>
            </a:r>
            <a:r>
              <a:rPr lang="zh-CN" altLang="en-US" sz="3200"/>
              <a:t> 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927100" y="5049838"/>
            <a:ext cx="5713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方面因素使得色分辨本领增强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1" grpId="0"/>
      <p:bldP spid="29704" grpId="0"/>
      <p:bldP spid="29705" grpId="0"/>
      <p:bldP spid="29709" grpId="0"/>
      <p:bldP spid="297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27100" y="684213"/>
            <a:ext cx="3082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例题</a:t>
            </a:r>
            <a:r>
              <a:rPr lang="en-US" altLang="zh-CN" sz="3200" b="1"/>
              <a:t>1 </a:t>
            </a:r>
            <a:r>
              <a:rPr lang="zh-CN" altLang="en-US" sz="3200" b="1"/>
              <a:t>以波长为</a:t>
            </a:r>
            <a:r>
              <a:rPr lang="zh-CN" altLang="en-US" sz="3200"/>
              <a:t>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905250" y="588963"/>
          <a:ext cx="11001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4" name="公式" r:id="rId3" imgW="1104840" imgH="634680" progId="Equation.3">
                  <p:embed/>
                </p:oleObj>
              </mc:Choice>
              <mc:Fallback>
                <p:oleObj name="公式" r:id="rId3" imgW="110484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588963"/>
                        <a:ext cx="11001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886325" y="728663"/>
            <a:ext cx="3735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的钠黄光垂直入射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27100" y="1449388"/>
            <a:ext cx="6529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到光栅上</a:t>
            </a:r>
            <a:r>
              <a:rPr lang="en-US" altLang="zh-CN" sz="3200" b="1"/>
              <a:t>,</a:t>
            </a:r>
            <a:r>
              <a:rPr lang="zh-CN" altLang="en-US" sz="3200" b="1"/>
              <a:t>测得第二级谱线的偏角为</a:t>
            </a:r>
            <a:r>
              <a:rPr lang="zh-CN" altLang="en-US" sz="3200"/>
              <a:t> 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356475" y="1449388"/>
          <a:ext cx="939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公式" r:id="rId5" imgW="939600" imgH="507960" progId="Equation.3">
                  <p:embed/>
                </p:oleObj>
              </mc:Choice>
              <mc:Fallback>
                <p:oleObj name="公式" r:id="rId5" imgW="93960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1449388"/>
                        <a:ext cx="939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927100" y="2168525"/>
            <a:ext cx="7650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用另一未知波长的单色光入射时</a:t>
            </a:r>
            <a:r>
              <a:rPr lang="en-US" altLang="zh-CN" sz="3200" b="1"/>
              <a:t>,</a:t>
            </a:r>
            <a:r>
              <a:rPr lang="zh-CN" altLang="en-US" sz="3200" b="1"/>
              <a:t>它的第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881063" y="2889250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一级谱线的偏角为</a:t>
            </a:r>
            <a:r>
              <a:rPr lang="zh-CN" altLang="en-US" sz="3200"/>
              <a:t> 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4330700" y="2944813"/>
          <a:ext cx="11096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公式" r:id="rId7" imgW="1104840" imgH="444240" progId="Equation.3">
                  <p:embed/>
                </p:oleObj>
              </mc:Choice>
              <mc:Fallback>
                <p:oleObj name="公式" r:id="rId7" imgW="11048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944813"/>
                        <a:ext cx="11096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927100" y="3563938"/>
            <a:ext cx="391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⑴</a:t>
            </a:r>
            <a:r>
              <a:rPr lang="zh-CN" altLang="en-US" sz="3200" b="1"/>
              <a:t>求未知波长；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81063" y="4329113"/>
            <a:ext cx="7877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⑵</a:t>
            </a:r>
            <a:r>
              <a:rPr lang="zh-CN" altLang="en-US" sz="3200" b="1"/>
              <a:t>未知波长的谱线最多能观察到第几级？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927100" y="5094288"/>
            <a:ext cx="1633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解 ⑴由</a:t>
            </a:r>
            <a:r>
              <a:rPr lang="zh-CN" altLang="en-US" sz="3200"/>
              <a:t> </a:t>
            </a: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2774950" y="5151438"/>
          <a:ext cx="2006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公式" r:id="rId9" imgW="2006280" imgH="457200" progId="Equation.3">
                  <p:embed/>
                </p:oleObj>
              </mc:Choice>
              <mc:Fallback>
                <p:oleObj name="公式" r:id="rId9" imgW="200628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5151438"/>
                        <a:ext cx="2006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932363" y="5094288"/>
            <a:ext cx="1709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可得</a:t>
            </a: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2776538" y="5876925"/>
          <a:ext cx="35909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公式" r:id="rId11" imgW="3251160" imgH="444240" progId="Equation.3">
                  <p:embed/>
                </p:oleObj>
              </mc:Choice>
              <mc:Fallback>
                <p:oleObj name="公式" r:id="rId11" imgW="325116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876925"/>
                        <a:ext cx="35909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5" grpId="0"/>
      <p:bldP spid="30726" grpId="0"/>
      <p:bldP spid="30729" grpId="0"/>
      <p:bldP spid="30730" grpId="0"/>
      <p:bldP spid="30733" grpId="0"/>
      <p:bldP spid="30734" grpId="0"/>
      <p:bldP spid="30735" grpId="0"/>
      <p:bldP spid="307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082925" y="692150"/>
          <a:ext cx="2978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公式" r:id="rId3" imgW="2971800" imgH="507960" progId="Equation.3">
                  <p:embed/>
                </p:oleObj>
              </mc:Choice>
              <mc:Fallback>
                <p:oleObj name="公式" r:id="rId3" imgW="29718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692150"/>
                        <a:ext cx="2978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36613" y="14938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由以上两式可得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043363" y="1287463"/>
          <a:ext cx="18716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公式" r:id="rId5" imgW="1866600" imgH="634680" progId="Equation.3">
                  <p:embed/>
                </p:oleObj>
              </mc:Choice>
              <mc:Fallback>
                <p:oleObj name="公式" r:id="rId5" imgW="186660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1287463"/>
                        <a:ext cx="18716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00113" y="2708275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⑵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1997075" y="2314575"/>
          <a:ext cx="46672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公式" r:id="rId7" imgW="4673520" imgH="1384200" progId="Equation.3">
                  <p:embed/>
                </p:oleObj>
              </mc:Choice>
              <mc:Fallback>
                <p:oleObj name="公式" r:id="rId7" imgW="4673520" imgH="1384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314575"/>
                        <a:ext cx="466725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776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900113" y="4005263"/>
            <a:ext cx="3773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能观察到第</a:t>
            </a:r>
            <a:r>
              <a:rPr lang="en-US" altLang="zh-CN" sz="3200" b="1"/>
              <a:t>4</a:t>
            </a:r>
            <a:r>
              <a:rPr lang="zh-CN" altLang="en-US" sz="3200" b="1"/>
              <a:t>级谱线</a:t>
            </a:r>
            <a:r>
              <a:rPr lang="en-US" altLang="zh-CN" sz="3200" b="1"/>
              <a:t>.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900113" y="4941888"/>
            <a:ext cx="7608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例题</a:t>
            </a:r>
            <a:r>
              <a:rPr lang="en-US" altLang="zh-CN" sz="3200" b="1"/>
              <a:t>2 </a:t>
            </a:r>
            <a:r>
              <a:rPr lang="zh-CN" altLang="en-US" sz="3200" b="1"/>
              <a:t>一光栅在</a:t>
            </a:r>
            <a:r>
              <a:rPr lang="en-US" altLang="zh-CN" sz="3200" b="1"/>
              <a:t>5.00cm</a:t>
            </a:r>
            <a:r>
              <a:rPr lang="zh-CN" altLang="en-US" sz="3200" b="1"/>
              <a:t>的宽度内有</a:t>
            </a:r>
            <a:r>
              <a:rPr lang="en-US" altLang="zh-CN" sz="3200" b="1"/>
              <a:t>25000</a:t>
            </a:r>
            <a:r>
              <a:rPr lang="en-US" altLang="zh-CN" sz="3200"/>
              <a:t> 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81063" y="5768975"/>
            <a:ext cx="775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条刻线，以钠黄光入射，已知钠黄光包括</a:t>
            </a:r>
            <a:r>
              <a:rPr lang="zh-CN" altLang="en-US" sz="3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  <p:bldP spid="317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27100" y="68421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波长为</a:t>
            </a:r>
            <a:r>
              <a:rPr lang="zh-CN" altLang="en-US" sz="3200"/>
              <a:t>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289175" y="471488"/>
          <a:ext cx="11001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4" name="公式" r:id="rId3" imgW="1104840" imgH="634680" progId="Equation.3">
                  <p:embed/>
                </p:oleObj>
              </mc:Choice>
              <mc:Fallback>
                <p:oleObj name="公式" r:id="rId3" imgW="110484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471488"/>
                        <a:ext cx="11001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357563" y="6842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和</a:t>
            </a:r>
            <a:r>
              <a:rPr lang="zh-CN" altLang="en-US" sz="3200" dirty="0"/>
              <a:t>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954463" y="471488"/>
          <a:ext cx="11001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5" name="公式" r:id="rId5" imgW="1104840" imgH="634680" progId="Equation.3">
                  <p:embed/>
                </p:oleObj>
              </mc:Choice>
              <mc:Fallback>
                <p:oleObj name="公式" r:id="rId5" imgW="1104840" imgH="634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471488"/>
                        <a:ext cx="11001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81063" y="1358900"/>
            <a:ext cx="765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光谱中两谱线的平均位置，每条谱线的半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021263" y="638175"/>
            <a:ext cx="373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两种成分。求一级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927100" y="2079625"/>
            <a:ext cx="797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角宽和两谱线的角距离</a:t>
            </a:r>
            <a:r>
              <a:rPr lang="en-US" altLang="zh-CN" sz="3200" b="1"/>
              <a:t>,</a:t>
            </a:r>
            <a:r>
              <a:rPr lang="zh-CN" altLang="en-US" sz="3200" b="1"/>
              <a:t>两谱线能否分辨？</a:t>
            </a:r>
            <a:r>
              <a:rPr lang="zh-CN" altLang="en-US" sz="3200"/>
              <a:t>   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900113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解</a:t>
            </a:r>
            <a:r>
              <a:rPr lang="zh-CN" altLang="en-US" sz="3200"/>
              <a:t> 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511300" y="2781300"/>
          <a:ext cx="37576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6" name="公式" r:id="rId7" imgW="4063680" imgH="888840" progId="Equation.3">
                  <p:embed/>
                </p:oleObj>
              </mc:Choice>
              <mc:Fallback>
                <p:oleObj name="公式" r:id="rId7" imgW="406368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781300"/>
                        <a:ext cx="37576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5508625" y="2781300"/>
          <a:ext cx="190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7" name="公式" r:id="rId9" imgW="1904760" imgH="634680" progId="Equation.3">
                  <p:embed/>
                </p:oleObj>
              </mc:Choice>
              <mc:Fallback>
                <p:oleObj name="公式" r:id="rId9" imgW="1904760" imgH="634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81300"/>
                        <a:ext cx="1905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1533525" y="3902075"/>
          <a:ext cx="44132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8" name="公式" r:id="rId11" imgW="4406760" imgH="533160" progId="Equation.3">
                  <p:embed/>
                </p:oleObj>
              </mc:Choice>
              <mc:Fallback>
                <p:oleObj name="公式" r:id="rId11" imgW="440676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902075"/>
                        <a:ext cx="44132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1946275" y="5386388"/>
          <a:ext cx="50847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9" name="公式" r:id="rId13" imgW="5079960" imgH="977760" progId="Equation.3">
                  <p:embed/>
                </p:oleObj>
              </mc:Choice>
              <mc:Fallback>
                <p:oleObj name="公式" r:id="rId13" imgW="5079960" imgH="9777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5386388"/>
                        <a:ext cx="508476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1331913" y="47244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半角宽度为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3" grpId="0"/>
      <p:bldP spid="32776" grpId="0"/>
      <p:bldP spid="32777" grpId="0"/>
      <p:bldP spid="32778" grpId="0"/>
      <p:bldP spid="32779" grpId="0"/>
      <p:bldP spid="327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963613" y="392113"/>
          <a:ext cx="14351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公式" r:id="rId3" imgW="1434960" imgH="698400" progId="Equation.3">
                  <p:embed/>
                </p:oleObj>
              </mc:Choice>
              <mc:Fallback>
                <p:oleObj name="公式" r:id="rId3" imgW="1434960" imgH="69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392113"/>
                        <a:ext cx="14351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256088" y="1347788"/>
          <a:ext cx="27606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公式" r:id="rId5" imgW="2755800" imgH="990360" progId="Equation.3">
                  <p:embed/>
                </p:oleObj>
              </mc:Choice>
              <mc:Fallback>
                <p:oleObj name="公式" r:id="rId5" imgW="2755800" imgH="990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1347788"/>
                        <a:ext cx="276066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370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935163" y="2379663"/>
          <a:ext cx="52736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公式" r:id="rId7" imgW="5270400" imgH="1549080" progId="Equation.3">
                  <p:embed/>
                </p:oleObj>
              </mc:Choice>
              <mc:Fallback>
                <p:oleObj name="公式" r:id="rId7" imgW="5270400" imgH="1549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379663"/>
                        <a:ext cx="52736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383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755650" y="4292600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可分辨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1427163" y="5032375"/>
          <a:ext cx="6191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公式" r:id="rId9" imgW="6413400" imgH="914400" progId="Equation.3">
                  <p:embed/>
                </p:oleObj>
              </mc:Choice>
              <mc:Fallback>
                <p:oleObj name="公式" r:id="rId9" imgW="641340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5032375"/>
                        <a:ext cx="6191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0" y="3905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827088" y="148431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两谱线的角距离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/>
      <p:bldP spid="338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27100" y="684213"/>
            <a:ext cx="724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例题</a:t>
            </a:r>
            <a:r>
              <a:rPr lang="en-US" altLang="zh-CN" sz="3200" b="1"/>
              <a:t>3</a:t>
            </a:r>
            <a:r>
              <a:rPr lang="zh-CN" altLang="en-US" sz="3200" b="1"/>
              <a:t>一光栅每厘米刻线</a:t>
            </a:r>
            <a:r>
              <a:rPr lang="en-US" altLang="zh-CN" sz="3200" b="1"/>
              <a:t>5000</a:t>
            </a:r>
            <a:r>
              <a:rPr lang="zh-CN" altLang="en-US" sz="3200" b="1"/>
              <a:t>条</a:t>
            </a:r>
            <a:r>
              <a:rPr lang="en-US" altLang="zh-CN" sz="3200" b="1"/>
              <a:t>,</a:t>
            </a:r>
            <a:r>
              <a:rPr lang="zh-CN" altLang="en-US" sz="3200" b="1"/>
              <a:t>共</a:t>
            </a:r>
            <a:r>
              <a:rPr lang="en-US" altLang="zh-CN" sz="3200" b="1"/>
              <a:t>3cm.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27100" y="1403350"/>
            <a:ext cx="437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⑴</a:t>
            </a:r>
            <a:r>
              <a:rPr lang="zh-CN" altLang="en-US" sz="3200" b="1"/>
              <a:t>求该光栅二级光谱在</a:t>
            </a:r>
            <a:r>
              <a:rPr lang="zh-CN" altLang="en-US" sz="3200"/>
              <a:t>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5124450" y="1236663"/>
          <a:ext cx="10541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1" name="公式" r:id="rId3" imgW="1104840" imgH="634680" progId="Equation.3">
                  <p:embed/>
                </p:oleObj>
              </mc:Choice>
              <mc:Fallback>
                <p:oleObj name="公式" r:id="rId3" imgW="110484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1236663"/>
                        <a:ext cx="10541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146800" y="1449388"/>
            <a:ext cx="2116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附近的角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00113" y="2060575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色散本领；</a:t>
            </a:r>
            <a:r>
              <a:rPr lang="zh-CN" altLang="en-US" sz="3200"/>
              <a:t> 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881063" y="279876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⑵</a:t>
            </a:r>
            <a:r>
              <a:rPr lang="zh-CN" altLang="en-US" sz="3200" b="1"/>
              <a:t>在二级光谱的</a:t>
            </a:r>
            <a:r>
              <a:rPr lang="zh-CN" altLang="en-US" sz="3200"/>
              <a:t> 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3954463" y="2632075"/>
          <a:ext cx="11001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2" name="公式" r:id="rId5" imgW="1104840" imgH="634680" progId="Equation.3">
                  <p:embed/>
                </p:oleObj>
              </mc:Choice>
              <mc:Fallback>
                <p:oleObj name="公式" r:id="rId5" imgW="1104840" imgH="634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2632075"/>
                        <a:ext cx="110013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067300" y="284321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附近能分辨的最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881063" y="351948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小波长差是多少？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927100" y="42846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解</a:t>
            </a:r>
            <a:r>
              <a:rPr lang="zh-CN" altLang="en-US" sz="3200"/>
              <a:t> 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511300" y="43291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⑴</a:t>
            </a:r>
            <a:r>
              <a:rPr lang="en-US" altLang="zh-CN" sz="3200"/>
              <a:t> 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2484438" y="4162425"/>
          <a:ext cx="38687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3" name="公式" r:id="rId7" imgW="3860640" imgH="888840" progId="Equation.3">
                  <p:embed/>
                </p:oleObj>
              </mc:Choice>
              <mc:Fallback>
                <p:oleObj name="公式" r:id="rId7" imgW="386064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62425"/>
                        <a:ext cx="38687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80335"/>
              </p:ext>
            </p:extLst>
          </p:nvPr>
        </p:nvGraphicFramePr>
        <p:xfrm>
          <a:off x="1690688" y="5313363"/>
          <a:ext cx="1784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4" name="公式" r:id="rId9" imgW="1790640" imgH="393480" progId="Equation.3">
                  <p:embed/>
                </p:oleObj>
              </mc:Choice>
              <mc:Fallback>
                <p:oleObj name="公式" r:id="rId9" imgW="179064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313363"/>
                        <a:ext cx="17843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2179638" y="5910263"/>
          <a:ext cx="51371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5" name="公式" r:id="rId11" imgW="5130720" imgH="533160" progId="Equation.3">
                  <p:embed/>
                </p:oleObj>
              </mc:Choice>
              <mc:Fallback>
                <p:oleObj name="公式" r:id="rId11" imgW="513072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5910263"/>
                        <a:ext cx="51371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2" grpId="0"/>
      <p:bldP spid="34823" grpId="0"/>
      <p:bldP spid="34824" grpId="0"/>
      <p:bldP spid="34827" grpId="0"/>
      <p:bldP spid="34828" grpId="0"/>
      <p:bldP spid="34829" grpId="0"/>
      <p:bldP spid="348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144588" y="627063"/>
          <a:ext cx="1384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公式" r:id="rId3" imgW="1384200" imgH="533160" progId="Equation.3">
                  <p:embed/>
                </p:oleObj>
              </mc:Choice>
              <mc:Fallback>
                <p:oleObj name="公式" r:id="rId3" imgW="13842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627063"/>
                        <a:ext cx="13843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057275" y="1414463"/>
          <a:ext cx="5295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公式" r:id="rId5" imgW="5295600" imgH="2031840" progId="Equation.3">
                  <p:embed/>
                </p:oleObj>
              </mc:Choice>
              <mc:Fallback>
                <p:oleObj name="公式" r:id="rId5" imgW="5295600" imgH="2031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414463"/>
                        <a:ext cx="52959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781175" y="3608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81063" y="414972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⑵</a:t>
            </a:r>
            <a:r>
              <a:rPr lang="zh-CN" altLang="en-US" sz="3200" b="1"/>
              <a:t>由</a:t>
            </a:r>
            <a:r>
              <a:rPr lang="zh-CN" altLang="en-US" sz="3200"/>
              <a:t> 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2055813" y="4071938"/>
          <a:ext cx="20494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" name="公式" r:id="rId7" imgW="2044440" imgH="888840" progId="Equation.3">
                  <p:embed/>
                </p:oleObj>
              </mc:Choice>
              <mc:Fallback>
                <p:oleObj name="公式" r:id="rId7" imgW="204444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071938"/>
                        <a:ext cx="20494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1492250" y="4894263"/>
          <a:ext cx="50609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5" name="公式" r:id="rId9" imgW="5054400" imgH="1143000" progId="Equation.3">
                  <p:embed/>
                </p:oleObj>
              </mc:Choice>
              <mc:Fallback>
                <p:oleObj name="公式" r:id="rId9" imgW="505440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4894263"/>
                        <a:ext cx="50609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3767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mz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0"/>
            <a:ext cx="35115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27100" y="68421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三、闪耀光栅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635375" y="404813"/>
            <a:ext cx="3384550" cy="50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27100" y="68421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/>
              <a:t>■</a:t>
            </a:r>
            <a:r>
              <a:rPr lang="zh-CN" altLang="en-US" sz="3200" b="1"/>
              <a:t>装置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27100" y="1493838"/>
            <a:ext cx="151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闪耀角</a:t>
            </a:r>
            <a:r>
              <a:rPr lang="zh-CN" altLang="en-US" sz="3200"/>
              <a:t>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276475" y="1550988"/>
          <a:ext cx="609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公式" r:id="rId3" imgW="609480" imgH="457200" progId="Equation.3">
                  <p:embed/>
                </p:oleObj>
              </mc:Choice>
              <mc:Fallback>
                <p:oleObj name="公式" r:id="rId3" imgW="609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550988"/>
                        <a:ext cx="609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862263" y="1493838"/>
            <a:ext cx="517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反射面相对光栅平面的倾角</a:t>
            </a:r>
            <a:r>
              <a:rPr lang="en-US" altLang="zh-CN" sz="3200" b="1"/>
              <a:t>.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927100" y="2214563"/>
            <a:ext cx="1922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槽面宽度</a:t>
            </a:r>
            <a:r>
              <a:rPr lang="zh-CN" altLang="en-US" sz="3200"/>
              <a:t> 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2835275" y="2393950"/>
          <a:ext cx="863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公式" r:id="rId5" imgW="863280" imgH="330120" progId="Equation.3">
                  <p:embed/>
                </p:oleObj>
              </mc:Choice>
              <mc:Fallback>
                <p:oleObj name="公式" r:id="rId5" imgW="86328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393950"/>
                        <a:ext cx="8636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4149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851275" y="2214563"/>
            <a:ext cx="3389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相邻槽间的距离</a:t>
            </a:r>
            <a:r>
              <a:rPr lang="en-US" altLang="zh-CN" sz="3200" b="1"/>
              <a:t>d.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971550" y="297973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/>
              <a:t>■</a:t>
            </a:r>
            <a:r>
              <a:rPr lang="zh-CN" altLang="en-US" sz="3200" b="1"/>
              <a:t>原理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016000" y="3833813"/>
            <a:ext cx="6215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相邻两束槽面衍射光的光程差为</a:t>
            </a:r>
            <a:r>
              <a:rPr lang="zh-CN" altLang="en-US" sz="3200"/>
              <a:t> 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1384300" y="4695825"/>
          <a:ext cx="18621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公式" r:id="rId7" imgW="1866600" imgH="330120" progId="Equation.3">
                  <p:embed/>
                </p:oleObj>
              </mc:Choice>
              <mc:Fallback>
                <p:oleObj name="公式" r:id="rId7" imgW="1866600" imgH="3301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695825"/>
                        <a:ext cx="18621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3529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062038" y="5319713"/>
            <a:ext cx="2851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零级的角位置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5" grpId="0"/>
      <p:bldP spid="37896" grpId="0"/>
      <p:bldP spid="37900" grpId="0"/>
      <p:bldP spid="37901" grpId="0"/>
      <p:bldP spid="379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390650" y="869950"/>
          <a:ext cx="2705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6" name="公式" r:id="rId3" imgW="2705040" imgH="330120" progId="Equation.3">
                  <p:embed/>
                </p:oleObj>
              </mc:Choice>
              <mc:Fallback>
                <p:oleObj name="公式" r:id="rId3" imgW="270504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869950"/>
                        <a:ext cx="27051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322388" y="1577975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name="公式" r:id="rId5" imgW="1854000" imgH="393480" progId="Equation.3">
                  <p:embed/>
                </p:oleObj>
              </mc:Choice>
              <mc:Fallback>
                <p:oleObj name="公式" r:id="rId5" imgW="1854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1577975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7563" y="1449388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</a:rPr>
              <a:t>槽间干涉</a:t>
            </a:r>
            <a:r>
              <a:rPr lang="zh-CN" altLang="en-US" sz="3200" b="1"/>
              <a:t>零级主极大即入射</a:t>
            </a:r>
            <a:endParaRPr lang="zh-CN" altLang="en-US" sz="320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881063" y="2168525"/>
            <a:ext cx="203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光方向</a:t>
            </a:r>
            <a:r>
              <a:rPr lang="en-US" altLang="zh-CN" sz="3200" b="1"/>
              <a:t>,</a:t>
            </a:r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714625" y="2271713"/>
          <a:ext cx="4191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8" name="公式" r:id="rId7" imgW="419040" imgH="457200" progId="Equation.3">
                  <p:embed/>
                </p:oleObj>
              </mc:Choice>
              <mc:Fallback>
                <p:oleObj name="公式" r:id="rId7" imgW="4190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271713"/>
                        <a:ext cx="4191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3041650" y="2168525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无关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881063" y="2933700"/>
            <a:ext cx="731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</a:rPr>
              <a:t>入射光方向与光栅平面垂直</a:t>
            </a:r>
            <a:r>
              <a:rPr lang="en-US" altLang="zh-CN" sz="3200" b="1">
                <a:solidFill>
                  <a:srgbClr val="FF3300"/>
                </a:solidFill>
              </a:rPr>
              <a:t>, </a:t>
            </a:r>
            <a:r>
              <a:rPr lang="zh-CN" altLang="en-US" sz="3200" b="1">
                <a:solidFill>
                  <a:srgbClr val="FF3300"/>
                </a:solidFill>
              </a:rPr>
              <a:t>反射光方向</a:t>
            </a:r>
            <a:endParaRPr lang="zh-CN" altLang="en-US" sz="3200">
              <a:solidFill>
                <a:srgbClr val="FF3300"/>
              </a:solidFill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900113" y="3573463"/>
            <a:ext cx="576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</a:rPr>
              <a:t>为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1606550" y="3711575"/>
          <a:ext cx="13525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" name="公式" r:id="rId9" imgW="1346040" imgH="457200" progId="Equation.3">
                  <p:embed/>
                </p:oleObj>
              </mc:Choice>
              <mc:Fallback>
                <p:oleObj name="公式" r:id="rId9" imgW="134604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711575"/>
                        <a:ext cx="1352550" cy="461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3041650" y="3654425"/>
            <a:ext cx="5173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</a:rPr>
              <a:t>即单槽衍射光的衍射峰位置</a:t>
            </a:r>
            <a:r>
              <a:rPr lang="en-US" altLang="zh-CN" sz="3200" b="1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881063" y="4103688"/>
            <a:ext cx="75152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FF3300"/>
                </a:solidFill>
              </a:rPr>
              <a:t>因此，单槽衍射光的中央极大与槽间干涉零级主极大的角位置不重合</a:t>
            </a:r>
            <a:r>
              <a:rPr lang="en-US" altLang="zh-CN" sz="3200" b="1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881063" y="5724525"/>
            <a:ext cx="1338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选择</a:t>
            </a:r>
            <a:r>
              <a:rPr lang="zh-CN" altLang="en-US" sz="3200"/>
              <a:t> 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2084388" y="5827713"/>
          <a:ext cx="4191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" name="公式" r:id="rId11" imgW="419040" imgH="457200" progId="Equation.3">
                  <p:embed/>
                </p:oleObj>
              </mc:Choice>
              <mc:Fallback>
                <p:oleObj name="公式" r:id="rId11" imgW="4190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5827713"/>
                        <a:ext cx="4191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2366963" y="57245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使得单槽衍射光的中央极大与槽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2" grpId="0"/>
      <p:bldP spid="38923" grpId="0"/>
      <p:bldP spid="38924" grpId="0"/>
      <p:bldP spid="38927" grpId="0"/>
      <p:bldP spid="38928" grpId="0"/>
      <p:bldP spid="38929" grpId="0"/>
      <p:bldP spid="389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81063" y="638175"/>
            <a:ext cx="2430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振幅 强度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27100" y="1358900"/>
            <a:ext cx="148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单缝</a:t>
            </a:r>
          </a:p>
        </p:txBody>
      </p:sp>
      <p:pic>
        <p:nvPicPr>
          <p:cNvPr id="39942" name="Picture 6" descr="旋转 mz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033588"/>
            <a:ext cx="6346825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971550" y="638175"/>
            <a:ext cx="623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间干涉</a:t>
            </a:r>
            <a:r>
              <a:rPr lang="en-US" altLang="zh-CN" sz="3200" b="1"/>
              <a:t>k</a:t>
            </a:r>
            <a:r>
              <a:rPr lang="zh-CN" altLang="en-US" sz="3200" b="1"/>
              <a:t>级主极大的角位置重合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328988" y="1419225"/>
          <a:ext cx="2527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公式" r:id="rId3" imgW="2527200" imgH="533160" progId="Equation.3">
                  <p:embed/>
                </p:oleObj>
              </mc:Choice>
              <mc:Fallback>
                <p:oleObj name="公式" r:id="rId3" imgW="25272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1419225"/>
                        <a:ext cx="2527300" cy="539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71550" y="2124075"/>
            <a:ext cx="267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k</a:t>
            </a:r>
            <a:r>
              <a:rPr lang="zh-CN" altLang="en-US" sz="3200" b="1"/>
              <a:t>级被“照亮”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43371"/>
              </p:ext>
            </p:extLst>
          </p:nvPr>
        </p:nvGraphicFramePr>
        <p:xfrm>
          <a:off x="3532188" y="2130425"/>
          <a:ext cx="425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公式" r:id="rId5" imgW="431640" imgH="533160" progId="Equation.3">
                  <p:embed/>
                </p:oleObj>
              </mc:Choice>
              <mc:Fallback>
                <p:oleObj name="公式" r:id="rId5" imgW="43164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130425"/>
                        <a:ext cx="425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941763" y="212407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闪耀波长</a:t>
            </a:r>
            <a:r>
              <a:rPr lang="en-US" altLang="zh-CN" sz="3200" b="1"/>
              <a:t>.</a:t>
            </a:r>
          </a:p>
        </p:txBody>
      </p:sp>
      <p:pic>
        <p:nvPicPr>
          <p:cNvPr id="39945" name="Picture 9" descr="mz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924175"/>
            <a:ext cx="4500563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971550" y="2781300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▲</a:t>
            </a:r>
            <a:r>
              <a:rPr lang="zh-CN" altLang="en-US" sz="3200" b="1"/>
              <a:t>缺级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1" grpId="0"/>
      <p:bldP spid="39944" grpId="0"/>
      <p:bldP spid="399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71550" y="6381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因为</a:t>
            </a:r>
            <a:r>
              <a:rPr lang="zh-CN" altLang="en-US" sz="3200"/>
              <a:t> 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074863" y="766763"/>
          <a:ext cx="933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公式" r:id="rId3" imgW="939600" imgH="393480" progId="Equation.3">
                  <p:embed/>
                </p:oleObj>
              </mc:Choice>
              <mc:Fallback>
                <p:oleObj name="公式" r:id="rId3" imgW="9396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766763"/>
                        <a:ext cx="933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222625" y="6381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所以</a:t>
            </a:r>
            <a:r>
              <a:rPr lang="zh-CN" altLang="en-US" sz="3200"/>
              <a:t> 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454525" y="644525"/>
          <a:ext cx="2609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公式" r:id="rId5" imgW="2603160" imgH="533160" progId="Equation.3">
                  <p:embed/>
                </p:oleObj>
              </mc:Choice>
              <mc:Fallback>
                <p:oleObj name="公式" r:id="rId5" imgW="26031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644525"/>
                        <a:ext cx="26098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181850" y="6381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也成</a:t>
            </a:r>
            <a:r>
              <a:rPr lang="zh-CN" altLang="en-US" sz="3200"/>
              <a:t> 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927100" y="1358900"/>
            <a:ext cx="560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立，即其它干涉级均成为缺级</a:t>
            </a:r>
            <a:r>
              <a:rPr lang="en-US" altLang="zh-CN" sz="3200" b="1"/>
              <a:t>.</a:t>
            </a:r>
          </a:p>
        </p:txBody>
      </p:sp>
      <p:sp>
        <p:nvSpPr>
          <p:cNvPr id="43019" name="Rectangle 13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0" name="Rectangle 15"/>
          <p:cNvSpPr>
            <a:spLocks noChangeArrowheads="1"/>
          </p:cNvSpPr>
          <p:nvPr/>
        </p:nvSpPr>
        <p:spPr bwMode="auto">
          <a:xfrm>
            <a:off x="0" y="3605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915988" y="4619973"/>
            <a:ext cx="52401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作业：</a:t>
            </a:r>
            <a:r>
              <a:rPr lang="en-US" altLang="zh-CN" sz="3200" b="1" dirty="0"/>
              <a:t>p.126 </a:t>
            </a:r>
            <a:r>
              <a:rPr lang="en-US" altLang="zh-CN" sz="3200" b="1" dirty="0" smtClean="0"/>
              <a:t>3-20</a:t>
            </a:r>
            <a:r>
              <a:rPr lang="en-US" altLang="zh-CN" sz="3200" b="1" dirty="0"/>
              <a:t>,-21,-22</a:t>
            </a:r>
            <a:r>
              <a:rPr lang="en-US" altLang="zh-CN" sz="3200" b="1" dirty="0" smtClean="0"/>
              <a:t>,</a:t>
            </a:r>
          </a:p>
          <a:p>
            <a:pPr eaLnBrk="1" hangingPunct="1"/>
            <a:r>
              <a:rPr lang="en-US" altLang="zh-CN" sz="3200" b="1"/>
              <a:t> </a:t>
            </a:r>
            <a:r>
              <a:rPr lang="en-US" altLang="zh-CN" sz="3200" b="1" smtClean="0"/>
              <a:t>           -</a:t>
            </a:r>
            <a:r>
              <a:rPr lang="en-US" altLang="zh-CN" sz="3200" b="1" dirty="0"/>
              <a:t>27</a:t>
            </a:r>
            <a:r>
              <a:rPr lang="en-US" altLang="zh-CN" sz="3200" b="1" dirty="0" smtClean="0"/>
              <a:t>,-</a:t>
            </a:r>
            <a:r>
              <a:rPr lang="en-US" altLang="zh-CN" sz="3200" b="1" dirty="0"/>
              <a:t>28 -30</a:t>
            </a:r>
            <a:r>
              <a:rPr lang="en-US" altLang="zh-CN" sz="3200" b="1" dirty="0" smtClean="0"/>
              <a:t>,-</a:t>
            </a:r>
            <a:r>
              <a:rPr lang="en-US" altLang="zh-CN" sz="3200" b="1" dirty="0"/>
              <a:t>31</a:t>
            </a:r>
            <a:r>
              <a:rPr lang="en-US" altLang="zh-CN" sz="3200" b="1"/>
              <a:t>,-</a:t>
            </a:r>
            <a:r>
              <a:rPr lang="en-US" altLang="zh-CN" sz="3200" b="1" smtClean="0"/>
              <a:t>32.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5" grpId="0"/>
      <p:bldP spid="40969" grpId="0"/>
      <p:bldP spid="4097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71550" y="1773238"/>
          <a:ext cx="55610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公式" r:id="rId3" imgW="6832440" imgH="888840" progId="Equation.3">
                  <p:embed/>
                </p:oleObj>
              </mc:Choice>
              <mc:Fallback>
                <p:oleObj name="公式" r:id="rId3" imgW="683244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55610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944563" y="620713"/>
          <a:ext cx="36544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公式" r:id="rId5" imgW="3962160" imgH="888840" progId="Equation.3">
                  <p:embed/>
                </p:oleObj>
              </mc:Choice>
              <mc:Fallback>
                <p:oleObj name="公式" r:id="rId5" imgW="396216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620713"/>
                        <a:ext cx="36544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5091113" y="514350"/>
          <a:ext cx="2590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公式" r:id="rId7" imgW="2806560" imgH="1054080" progId="Equation.3">
                  <p:embed/>
                </p:oleObj>
              </mc:Choice>
              <mc:Fallback>
                <p:oleObj name="公式" r:id="rId7" imgW="2806560" imgH="1054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14350"/>
                        <a:ext cx="2590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01863" y="2944813"/>
          <a:ext cx="3492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公式" r:id="rId9" imgW="355320" imgH="457200" progId="Equation.3">
                  <p:embed/>
                </p:oleObj>
              </mc:Choice>
              <mc:Fallback>
                <p:oleObj name="公式" r:id="rId9" imgW="355320" imgH="457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944813"/>
                        <a:ext cx="3492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68575" y="2884488"/>
            <a:ext cx="40068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为衍射场中心光强度</a:t>
            </a:r>
            <a:r>
              <a:rPr lang="en-US" altLang="zh-CN" sz="3200" b="1"/>
              <a:t>.</a:t>
            </a:r>
          </a:p>
        </p:txBody>
      </p:sp>
      <p:pic>
        <p:nvPicPr>
          <p:cNvPr id="13" name="Picture 8" descr="旋转 mz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06788"/>
            <a:ext cx="5954713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062038" y="785813"/>
          <a:ext cx="558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公式" r:id="rId3" imgW="609480" imgH="457200" progId="Equation.3">
                  <p:embed/>
                </p:oleObj>
              </mc:Choice>
              <mc:Fallback>
                <p:oleObj name="公式" r:id="rId3" imgW="6094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785813"/>
                        <a:ext cx="5588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646238" y="681038"/>
            <a:ext cx="19462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只取决于</a:t>
            </a:r>
            <a:r>
              <a:rPr lang="zh-CN" altLang="en-US" sz="3200"/>
              <a:t>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402013" y="863600"/>
          <a:ext cx="330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公式" r:id="rId5" imgW="355446" imgH="380835" progId="Equation.3">
                  <p:embed/>
                </p:oleObj>
              </mc:Choice>
              <mc:Fallback>
                <p:oleObj name="公式" r:id="rId5" imgW="355446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863600"/>
                        <a:ext cx="330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881063" y="1233488"/>
            <a:ext cx="765175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/>
              <a:t>上的衍射图样并不移动</a:t>
            </a:r>
            <a:r>
              <a:rPr lang="en-US" altLang="zh-CN" sz="3200" b="1"/>
              <a:t>.</a:t>
            </a:r>
            <a:r>
              <a:rPr lang="zh-CN" altLang="en-US" sz="3200" b="1"/>
              <a:t>这样</a:t>
            </a:r>
            <a:r>
              <a:rPr lang="en-US" altLang="zh-CN" sz="3200" b="1"/>
              <a:t>, N</a:t>
            </a:r>
            <a:r>
              <a:rPr lang="zh-CN" altLang="en-US" sz="3200" b="1"/>
              <a:t>个单缝在屏幕上的衍射图样完全重叠</a:t>
            </a:r>
            <a:r>
              <a:rPr lang="en-US" altLang="zh-CN" sz="3200" b="1"/>
              <a:t>.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806825" y="684213"/>
            <a:ext cx="467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单缝上下移动</a:t>
            </a:r>
            <a:r>
              <a:rPr lang="en-US" altLang="zh-CN" sz="3200" b="1"/>
              <a:t>,</a:t>
            </a:r>
            <a:r>
              <a:rPr lang="zh-CN" altLang="en-US" sz="3200" b="1"/>
              <a:t>屏幕</a:t>
            </a:r>
          </a:p>
        </p:txBody>
      </p:sp>
      <p:sp>
        <p:nvSpPr>
          <p:cNvPr id="7177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822575" y="3340100"/>
            <a:ext cx="30146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>
                <a:ea typeface="隶书" pitchFamily="49" charset="-122"/>
              </a:rPr>
              <a:t>《</a:t>
            </a:r>
            <a:r>
              <a:rPr lang="zh-CN" altLang="en-US" sz="4400" b="1">
                <a:ea typeface="隶书" pitchFamily="49" charset="-122"/>
              </a:rPr>
              <a:t>本节要点</a:t>
            </a:r>
            <a:r>
              <a:rPr lang="en-US" altLang="zh-CN" sz="4400" b="1">
                <a:ea typeface="隶书" pitchFamily="49" charset="-122"/>
              </a:rPr>
              <a:t>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67088" y="4446588"/>
            <a:ext cx="247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/>
              <a:t>■</a:t>
            </a:r>
            <a:r>
              <a:rPr lang="zh-CN" altLang="en-US" sz="3200" b="1"/>
              <a:t>光栅光谱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67088" y="5302250"/>
            <a:ext cx="2609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/>
              <a:t>■</a:t>
            </a:r>
            <a:r>
              <a:rPr lang="zh-CN" altLang="en-US" sz="3200" b="1"/>
              <a:t>闪耀光栅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7" grpId="0"/>
      <p:bldP spid="81928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933450" y="511175"/>
            <a:ext cx="207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/>
              <a:t>▲</a:t>
            </a:r>
            <a:r>
              <a:rPr lang="zh-CN" altLang="en-US" sz="3200" b="1"/>
              <a:t>多缝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909638" y="1411288"/>
            <a:ext cx="7561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/>
              <a:t>●</a:t>
            </a:r>
            <a:r>
              <a:rPr lang="en-US" altLang="zh-CN" sz="3200" b="1"/>
              <a:t>N</a:t>
            </a:r>
            <a:r>
              <a:rPr lang="zh-CN" altLang="en-US" sz="3200" b="1"/>
              <a:t>个单缝发出的衍射光彼此存在固定的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909638" y="23495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光程差</a:t>
            </a:r>
            <a:r>
              <a:rPr lang="zh-CN" altLang="en-US" sz="3200"/>
              <a:t> </a:t>
            </a:r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2073275" y="3336925"/>
          <a:ext cx="1812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公式" r:id="rId4" imgW="1968480" imgH="393480" progId="Equation.3">
                  <p:embed/>
                </p:oleObj>
              </mc:Choice>
              <mc:Fallback>
                <p:oleObj name="公式" r:id="rId4" imgW="196848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336925"/>
                        <a:ext cx="1812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971550" y="423068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位相差</a:t>
            </a:r>
            <a:r>
              <a:rPr lang="zh-CN" altLang="en-US" sz="3200"/>
              <a:t> </a:t>
            </a:r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2901950" y="5241925"/>
          <a:ext cx="33385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公式" r:id="rId6" imgW="3619440" imgH="888840" progId="Equation.3">
                  <p:embed/>
                </p:oleObj>
              </mc:Choice>
              <mc:Fallback>
                <p:oleObj name="公式" r:id="rId6" imgW="361944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5241925"/>
                        <a:ext cx="33385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5431252" y="2366561"/>
            <a:ext cx="2082800" cy="2305050"/>
            <a:chOff x="1474" y="799"/>
            <a:chExt cx="1720" cy="2142"/>
          </a:xfrm>
        </p:grpSpPr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1837" y="1298"/>
              <a:ext cx="0" cy="1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1837" y="799"/>
              <a:ext cx="1043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 flipV="1">
              <a:off x="1837" y="1888"/>
              <a:ext cx="1043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1882" y="2387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837" y="1298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1837" y="1298"/>
              <a:ext cx="272" cy="95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" name="Object 20"/>
            <p:cNvGraphicFramePr>
              <a:graphicFrameLocks noChangeAspect="1"/>
            </p:cNvGraphicFramePr>
            <p:nvPr/>
          </p:nvGraphicFramePr>
          <p:xfrm>
            <a:off x="1474" y="1797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3" name="公式" r:id="rId8" imgW="482400" imgH="317160" progId="Equation.3">
                    <p:embed/>
                  </p:oleObj>
                </mc:Choice>
                <mc:Fallback>
                  <p:oleObj name="公式" r:id="rId8" imgW="4824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797"/>
                          <a:ext cx="3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1"/>
            <p:cNvGraphicFramePr>
              <a:graphicFrameLocks noChangeAspect="1"/>
            </p:cNvGraphicFramePr>
            <p:nvPr/>
          </p:nvGraphicFramePr>
          <p:xfrm>
            <a:off x="2426" y="2205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4" name="公式" r:id="rId10" imgW="253800" imgH="330120" progId="Equation.3">
                    <p:embed/>
                  </p:oleObj>
                </mc:Choice>
                <mc:Fallback>
                  <p:oleObj name="公式" r:id="rId10" imgW="2538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05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638781"/>
                </p:ext>
              </p:extLst>
            </p:nvPr>
          </p:nvGraphicFramePr>
          <p:xfrm>
            <a:off x="1842" y="1680"/>
            <a:ext cx="13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5" name="公式" r:id="rId12" imgW="253800" imgH="330120" progId="Equation.3">
                    <p:embed/>
                  </p:oleObj>
                </mc:Choice>
                <mc:Fallback>
                  <p:oleObj name="公式" r:id="rId12" imgW="2538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1680"/>
                          <a:ext cx="13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V="1">
              <a:off x="1837" y="2251"/>
              <a:ext cx="272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" name="Object 24"/>
            <p:cNvGraphicFramePr>
              <a:graphicFrameLocks noChangeAspect="1"/>
            </p:cNvGraphicFramePr>
            <p:nvPr/>
          </p:nvGraphicFramePr>
          <p:xfrm>
            <a:off x="1791" y="2704"/>
            <a:ext cx="140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6" name="公式" r:id="rId13" imgW="2222280" imgH="380880" progId="Equation.3">
                    <p:embed/>
                  </p:oleObj>
                </mc:Choice>
                <mc:Fallback>
                  <p:oleObj name="公式" r:id="rId13" imgW="222228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704"/>
                          <a:ext cx="1403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720312"/>
                </p:ext>
              </p:extLst>
            </p:nvPr>
          </p:nvGraphicFramePr>
          <p:xfrm>
            <a:off x="1855" y="2124"/>
            <a:ext cx="251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" name="公式" r:id="rId15" imgW="507960" imgH="317160" progId="Equation.3">
                    <p:embed/>
                  </p:oleObj>
                </mc:Choice>
                <mc:Fallback>
                  <p:oleObj name="公式" r:id="rId15" imgW="507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2124"/>
                          <a:ext cx="251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  <p:bldP spid="3083" grpId="0"/>
      <p:bldP spid="30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旋转 mz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458788"/>
            <a:ext cx="4683125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185988" y="0"/>
            <a:ext cx="5265737" cy="81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81063" y="549275"/>
            <a:ext cx="3186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●</a:t>
            </a:r>
            <a:r>
              <a:rPr lang="zh-CN" altLang="en-US" sz="3200" b="1"/>
              <a:t>缝间干涉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81063" y="153828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总振幅为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905125" y="1428750"/>
          <a:ext cx="431800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公式" r:id="rId3" imgW="4317840" imgH="2057400" progId="Equation.3">
                  <p:embed/>
                </p:oleObj>
              </mc:Choice>
              <mc:Fallback>
                <p:oleObj name="公式" r:id="rId3" imgW="431784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1428750"/>
                        <a:ext cx="4318000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81063" y="410368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总强度为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835275" y="3846513"/>
          <a:ext cx="53149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5" imgW="5321160" imgH="2361960" progId="Equation.3">
                  <p:embed/>
                </p:oleObj>
              </mc:Choice>
              <mc:Fallback>
                <p:oleObj name="公式" r:id="rId5" imgW="5321160" imgH="236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3846513"/>
                        <a:ext cx="53149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1004</Words>
  <Application>Microsoft Office PowerPoint</Application>
  <PresentationFormat>全屏显示(4:3)</PresentationFormat>
  <Paragraphs>183</Paragraphs>
  <Slides>41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94</cp:revision>
  <dcterms:created xsi:type="dcterms:W3CDTF">2015-10-07T07:43:57Z</dcterms:created>
  <dcterms:modified xsi:type="dcterms:W3CDTF">2016-10-03T10:30:49Z</dcterms:modified>
</cp:coreProperties>
</file>