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0" r:id="rId3"/>
    <p:sldId id="312" r:id="rId4"/>
    <p:sldId id="313" r:id="rId5"/>
    <p:sldId id="263" r:id="rId6"/>
    <p:sldId id="266" r:id="rId7"/>
    <p:sldId id="267" r:id="rId8"/>
    <p:sldId id="268" r:id="rId9"/>
    <p:sldId id="262" r:id="rId10"/>
    <p:sldId id="269"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6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2.wmf"/><Relationship Id="rId4"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17.wmf"/><Relationship Id="rId6" Type="http://schemas.openxmlformats.org/officeDocument/2006/relationships/image" Target="../media/image128.wmf"/><Relationship Id="rId5" Type="http://schemas.openxmlformats.org/officeDocument/2006/relationships/image" Target="../media/image115.wmf"/><Relationship Id="rId4" Type="http://schemas.openxmlformats.org/officeDocument/2006/relationships/image" Target="../media/image12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D0C0B73-1C30-4579-87FC-CD1EF2147E6E}" type="slidenum">
              <a:rPr lang="en-US" altLang="zh-CN"/>
              <a:pPr/>
              <a:t>‹#›</a:t>
            </a:fld>
            <a:endParaRPr lang="en-US" altLang="zh-CN"/>
          </a:p>
        </p:txBody>
      </p:sp>
    </p:spTree>
    <p:extLst>
      <p:ext uri="{BB962C8B-B14F-4D97-AF65-F5344CB8AC3E}">
        <p14:creationId xmlns:p14="http://schemas.microsoft.com/office/powerpoint/2010/main" val="2661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DD7F6F5-8EF0-4150-AF03-5498D9094E3F}" type="slidenum">
              <a:rPr lang="en-US" altLang="zh-CN"/>
              <a:pPr/>
              <a:t>‹#›</a:t>
            </a:fld>
            <a:endParaRPr lang="en-US" altLang="zh-CN"/>
          </a:p>
        </p:txBody>
      </p:sp>
    </p:spTree>
    <p:extLst>
      <p:ext uri="{BB962C8B-B14F-4D97-AF65-F5344CB8AC3E}">
        <p14:creationId xmlns:p14="http://schemas.microsoft.com/office/powerpoint/2010/main" val="80481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958CC2F-284B-400C-B570-66378EAE6DB6}" type="slidenum">
              <a:rPr lang="en-US" altLang="zh-CN"/>
              <a:pPr/>
              <a:t>‹#›</a:t>
            </a:fld>
            <a:endParaRPr lang="en-US" altLang="zh-CN"/>
          </a:p>
        </p:txBody>
      </p:sp>
    </p:spTree>
    <p:extLst>
      <p:ext uri="{BB962C8B-B14F-4D97-AF65-F5344CB8AC3E}">
        <p14:creationId xmlns:p14="http://schemas.microsoft.com/office/powerpoint/2010/main" val="381854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70489E0-96F1-41E0-B6C4-25DEEBEE6240}" type="slidenum">
              <a:rPr lang="en-US" altLang="zh-CN"/>
              <a:pPr/>
              <a:t>‹#›</a:t>
            </a:fld>
            <a:endParaRPr lang="en-US" altLang="zh-CN"/>
          </a:p>
        </p:txBody>
      </p:sp>
    </p:spTree>
    <p:extLst>
      <p:ext uri="{BB962C8B-B14F-4D97-AF65-F5344CB8AC3E}">
        <p14:creationId xmlns:p14="http://schemas.microsoft.com/office/powerpoint/2010/main" val="2149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43FA01-2FE1-40B7-BE4A-F0936C6AAAE7}" type="slidenum">
              <a:rPr lang="en-US" altLang="zh-CN"/>
              <a:pPr/>
              <a:t>‹#›</a:t>
            </a:fld>
            <a:endParaRPr lang="en-US" altLang="zh-CN"/>
          </a:p>
        </p:txBody>
      </p:sp>
    </p:spTree>
    <p:extLst>
      <p:ext uri="{BB962C8B-B14F-4D97-AF65-F5344CB8AC3E}">
        <p14:creationId xmlns:p14="http://schemas.microsoft.com/office/powerpoint/2010/main" val="241576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0CAB84-B31C-420F-B632-F466B607BB27}" type="slidenum">
              <a:rPr lang="en-US" altLang="zh-CN"/>
              <a:pPr/>
              <a:t>‹#›</a:t>
            </a:fld>
            <a:endParaRPr lang="en-US" altLang="zh-CN"/>
          </a:p>
        </p:txBody>
      </p:sp>
    </p:spTree>
    <p:extLst>
      <p:ext uri="{BB962C8B-B14F-4D97-AF65-F5344CB8AC3E}">
        <p14:creationId xmlns:p14="http://schemas.microsoft.com/office/powerpoint/2010/main" val="346383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32DC275-AA12-4055-A6CC-C6D0DE87694A}" type="slidenum">
              <a:rPr lang="en-US" altLang="zh-CN"/>
              <a:pPr/>
              <a:t>‹#›</a:t>
            </a:fld>
            <a:endParaRPr lang="en-US" altLang="zh-CN"/>
          </a:p>
        </p:txBody>
      </p:sp>
    </p:spTree>
    <p:extLst>
      <p:ext uri="{BB962C8B-B14F-4D97-AF65-F5344CB8AC3E}">
        <p14:creationId xmlns:p14="http://schemas.microsoft.com/office/powerpoint/2010/main" val="121414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C759559-0BAB-4BDF-B7F5-F3E870C0975E}" type="slidenum">
              <a:rPr lang="en-US" altLang="zh-CN"/>
              <a:pPr/>
              <a:t>‹#›</a:t>
            </a:fld>
            <a:endParaRPr lang="en-US" altLang="zh-CN"/>
          </a:p>
        </p:txBody>
      </p:sp>
    </p:spTree>
    <p:extLst>
      <p:ext uri="{BB962C8B-B14F-4D97-AF65-F5344CB8AC3E}">
        <p14:creationId xmlns:p14="http://schemas.microsoft.com/office/powerpoint/2010/main" val="2648738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BA49161-3DA5-46DD-B889-60A7BBE604F2}" type="slidenum">
              <a:rPr lang="en-US" altLang="zh-CN"/>
              <a:pPr/>
              <a:t>‹#›</a:t>
            </a:fld>
            <a:endParaRPr lang="en-US" altLang="zh-CN"/>
          </a:p>
        </p:txBody>
      </p:sp>
    </p:spTree>
    <p:extLst>
      <p:ext uri="{BB962C8B-B14F-4D97-AF65-F5344CB8AC3E}">
        <p14:creationId xmlns:p14="http://schemas.microsoft.com/office/powerpoint/2010/main" val="172782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471D59D-4D1A-4F18-9EFA-6A7C28E256BA}" type="slidenum">
              <a:rPr lang="en-US" altLang="zh-CN"/>
              <a:pPr/>
              <a:t>‹#›</a:t>
            </a:fld>
            <a:endParaRPr lang="en-US" altLang="zh-CN"/>
          </a:p>
        </p:txBody>
      </p:sp>
    </p:spTree>
    <p:extLst>
      <p:ext uri="{BB962C8B-B14F-4D97-AF65-F5344CB8AC3E}">
        <p14:creationId xmlns:p14="http://schemas.microsoft.com/office/powerpoint/2010/main" val="196693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AB4ECB6-B7C1-4AA5-A774-FC3F887C2382}" type="slidenum">
              <a:rPr lang="en-US" altLang="zh-CN"/>
              <a:pPr/>
              <a:t>‹#›</a:t>
            </a:fld>
            <a:endParaRPr lang="en-US" altLang="zh-CN"/>
          </a:p>
        </p:txBody>
      </p:sp>
    </p:spTree>
    <p:extLst>
      <p:ext uri="{BB962C8B-B14F-4D97-AF65-F5344CB8AC3E}">
        <p14:creationId xmlns:p14="http://schemas.microsoft.com/office/powerpoint/2010/main" val="273112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1C9B3BB-D3FE-4C13-9284-F6A6BBE0854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45.jpeg"/><Relationship Id="rId4" Type="http://schemas.openxmlformats.org/officeDocument/2006/relationships/image" Target="../media/image4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image" Target="../media/image48.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42.bin"/><Relationship Id="rId4" Type="http://schemas.openxmlformats.org/officeDocument/2006/relationships/image" Target="../media/image46.wmf"/></Relationships>
</file>

<file path=ppt/slides/_rels/slide1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2.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6.bin"/><Relationship Id="rId14" Type="http://schemas.openxmlformats.org/officeDocument/2006/relationships/image" Target="../media/image56.wmf"/></Relationships>
</file>

<file path=ppt/slides/_rels/slide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9.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2.bin"/></Relationships>
</file>

<file path=ppt/slides/_rels/slide1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hyperlink" Target="http://www.chinadaily.com.cn/gb/doc/2004-06/23/xinsrc_44060123101071623761.jp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8.wmf"/><Relationship Id="rId5" Type="http://schemas.openxmlformats.org/officeDocument/2006/relationships/oleObject" Target="../embeddings/oleObject55.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5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71.wmf"/></Relationships>
</file>

<file path=ppt/slides/_rels/slide2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4.wmf"/><Relationship Id="rId5" Type="http://schemas.openxmlformats.org/officeDocument/2006/relationships/oleObject" Target="../embeddings/oleObject60.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2.bin"/></Relationships>
</file>

<file path=ppt/slides/_rels/slide25.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8.wmf"/><Relationship Id="rId5" Type="http://schemas.openxmlformats.org/officeDocument/2006/relationships/oleObject" Target="../embeddings/oleObject64.bin"/><Relationship Id="rId4" Type="http://schemas.openxmlformats.org/officeDocument/2006/relationships/image" Target="../media/image77.wmf"/></Relationships>
</file>

<file path=ppt/slides/_rels/slide26.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1.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69.bin"/><Relationship Id="rId14" Type="http://schemas.openxmlformats.org/officeDocument/2006/relationships/image" Target="../media/image85.wmf"/></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86.wmf"/><Relationship Id="rId4" Type="http://schemas.openxmlformats.org/officeDocument/2006/relationships/oleObject" Target="../embeddings/oleObject72.bin"/></Relationships>
</file>

<file path=ppt/slides/_rels/slide28.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4.png"/><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30.xml.rels><?xml version="1.0" encoding="UTF-8" standalone="yes"?>
<Relationships xmlns="http://schemas.openxmlformats.org/package/2006/relationships"><Relationship Id="rId3" Type="http://schemas.openxmlformats.org/officeDocument/2006/relationships/image" Target="../media/image91.gif"/><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gif"/></Relationships>
</file>

<file path=ppt/slides/_rels/slide31.xml.rels><?xml version="1.0" encoding="UTF-8" standalone="yes"?>
<Relationships xmlns="http://schemas.openxmlformats.org/package/2006/relationships"><Relationship Id="rId3" Type="http://schemas.openxmlformats.org/officeDocument/2006/relationships/image" Target="../media/image95.jpeg"/><Relationship Id="rId7" Type="http://schemas.openxmlformats.org/officeDocument/2006/relationships/image" Target="../media/image94.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74.bin"/><Relationship Id="rId5" Type="http://schemas.openxmlformats.org/officeDocument/2006/relationships/image" Target="../media/image93.wmf"/><Relationship Id="rId4" Type="http://schemas.openxmlformats.org/officeDocument/2006/relationships/oleObject" Target="../embeddings/oleObject7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6.png"/><Relationship Id="rId5" Type="http://schemas.openxmlformats.org/officeDocument/2006/relationships/oleObject" Target="../embeddings/oleObject76.bin"/><Relationship Id="rId4" Type="http://schemas.openxmlformats.org/officeDocument/2006/relationships/image" Target="../media/image94.wmf"/></Relationships>
</file>

<file path=ppt/slides/_rels/slide33.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8.wmf"/><Relationship Id="rId5" Type="http://schemas.openxmlformats.org/officeDocument/2006/relationships/oleObject" Target="../embeddings/oleObject78.bin"/><Relationship Id="rId4" Type="http://schemas.openxmlformats.org/officeDocument/2006/relationships/image" Target="../media/image97.wmf"/><Relationship Id="rId9" Type="http://schemas.openxmlformats.org/officeDocument/2006/relationships/image" Target="../media/image100.jpeg"/></Relationships>
</file>

<file path=ppt/slides/_rels/slide3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101.wmf"/><Relationship Id="rId4" Type="http://schemas.openxmlformats.org/officeDocument/2006/relationships/oleObject" Target="../embeddings/oleObject80.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6.wmf"/><Relationship Id="rId5" Type="http://schemas.openxmlformats.org/officeDocument/2006/relationships/oleObject" Target="../embeddings/oleObject82.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84.bin"/></Relationships>
</file>

<file path=ppt/slides/_rels/slide3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4.bin"/><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image" Target="../media/image18.wmf"/><Relationship Id="rId5" Type="http://schemas.openxmlformats.org/officeDocument/2006/relationships/oleObject" Target="../embeddings/oleObject15.bin"/><Relationship Id="rId10" Type="http://schemas.openxmlformats.org/officeDocument/2006/relationships/oleObject" Target="../embeddings/oleObject17.bin"/><Relationship Id="rId4" Type="http://schemas.openxmlformats.org/officeDocument/2006/relationships/image" Target="../media/image15.wmf"/><Relationship Id="rId9" Type="http://schemas.openxmlformats.org/officeDocument/2006/relationships/image" Target="../media/image17.wmf"/></Relationships>
</file>

<file path=ppt/slides/_rels/slide4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3.jpeg"/><Relationship Id="rId2" Type="http://schemas.openxmlformats.org/officeDocument/2006/relationships/image" Target="../media/image112.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90.bin"/><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119.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6.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image" Target="../media/image120.wmf"/><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88.bin"/><Relationship Id="rId14" Type="http://schemas.openxmlformats.org/officeDocument/2006/relationships/oleObject" Target="../embeddings/oleObject91.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image" Target="../media/image124.jpeg"/><Relationship Id="rId7" Type="http://schemas.openxmlformats.org/officeDocument/2006/relationships/image" Target="../media/image122.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93.bin"/><Relationship Id="rId5" Type="http://schemas.openxmlformats.org/officeDocument/2006/relationships/image" Target="../media/image121.wmf"/><Relationship Id="rId4" Type="http://schemas.openxmlformats.org/officeDocument/2006/relationships/oleObject" Target="../embeddings/oleObject92.bin"/><Relationship Id="rId9" Type="http://schemas.openxmlformats.org/officeDocument/2006/relationships/image" Target="../media/image123.wmf"/></Relationships>
</file>

<file path=ppt/slides/_rels/slide47.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image" Target="../media/image115.wmf"/><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oleObject" Target="../embeddings/oleObject100.bin"/><Relationship Id="rId2" Type="http://schemas.openxmlformats.org/officeDocument/2006/relationships/slideLayout" Target="../slideLayouts/slideLayout7.xml"/><Relationship Id="rId16" Type="http://schemas.openxmlformats.org/officeDocument/2006/relationships/image" Target="../media/image129.jpeg"/><Relationship Id="rId1" Type="http://schemas.openxmlformats.org/officeDocument/2006/relationships/vmlDrawing" Target="../drawings/vmlDrawing26.vml"/><Relationship Id="rId6" Type="http://schemas.openxmlformats.org/officeDocument/2006/relationships/image" Target="../media/image125.w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image" Target="../media/image128.wmf"/><Relationship Id="rId10" Type="http://schemas.openxmlformats.org/officeDocument/2006/relationships/image" Target="../media/image127.wmf"/><Relationship Id="rId4" Type="http://schemas.openxmlformats.org/officeDocument/2006/relationships/image" Target="../media/image117.wmf"/><Relationship Id="rId9" Type="http://schemas.openxmlformats.org/officeDocument/2006/relationships/oleObject" Target="../embeddings/oleObject98.bin"/><Relationship Id="rId14" Type="http://schemas.openxmlformats.org/officeDocument/2006/relationships/oleObject" Target="../embeddings/oleObject101.bin"/></Relationships>
</file>

<file path=ppt/slides/_rels/slide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image" Target="../media/image26.wmf"/><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1.bin"/><Relationship Id="rId14" Type="http://schemas.openxmlformats.org/officeDocument/2006/relationships/image" Target="../media/image25.wmf"/></Relationships>
</file>

<file path=ppt/slides/_rels/slide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6.wmf"/><Relationship Id="rId3" Type="http://schemas.openxmlformats.org/officeDocument/2006/relationships/oleObject" Target="../embeddings/oleObject30.bin"/><Relationship Id="rId7" Type="http://schemas.openxmlformats.org/officeDocument/2006/relationships/image" Target="../media/image33.wmf"/><Relationship Id="rId12"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1.bin"/><Relationship Id="rId11" Type="http://schemas.openxmlformats.org/officeDocument/2006/relationships/image" Target="../media/image35.wmf"/><Relationship Id="rId5" Type="http://schemas.openxmlformats.org/officeDocument/2006/relationships/image" Target="../media/image38.png"/><Relationship Id="rId15" Type="http://schemas.openxmlformats.org/officeDocument/2006/relationships/image" Target="../media/image37.wmf"/><Relationship Id="rId10" Type="http://schemas.openxmlformats.org/officeDocument/2006/relationships/oleObject" Target="../embeddings/oleObject33.bin"/><Relationship Id="rId4" Type="http://schemas.openxmlformats.org/officeDocument/2006/relationships/image" Target="../media/image32.wmf"/><Relationship Id="rId9" Type="http://schemas.openxmlformats.org/officeDocument/2006/relationships/image" Target="../media/image34.wmf"/><Relationship Id="rId14"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43.png"/><Relationship Id="rId7"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7.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3276600" y="260350"/>
            <a:ext cx="259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ea typeface="隶书" pitchFamily="49" charset="-122"/>
              </a:rPr>
              <a:t>上节小结</a:t>
            </a:r>
          </a:p>
        </p:txBody>
      </p:sp>
      <p:sp>
        <p:nvSpPr>
          <p:cNvPr id="20487" name="Rectangle 7"/>
          <p:cNvSpPr>
            <a:spLocks noChangeArrowheads="1"/>
          </p:cNvSpPr>
          <p:nvPr/>
        </p:nvSpPr>
        <p:spPr bwMode="auto">
          <a:xfrm>
            <a:off x="827088" y="981075"/>
            <a:ext cx="252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衍射光栅</a:t>
            </a:r>
          </a:p>
        </p:txBody>
      </p:sp>
      <p:graphicFrame>
        <p:nvGraphicFramePr>
          <p:cNvPr id="22530" name="Object 2"/>
          <p:cNvGraphicFramePr>
            <a:graphicFrameLocks noChangeAspect="1"/>
          </p:cNvGraphicFramePr>
          <p:nvPr/>
        </p:nvGraphicFramePr>
        <p:xfrm>
          <a:off x="1331913" y="1557338"/>
          <a:ext cx="6265862" cy="1117600"/>
        </p:xfrm>
        <a:graphic>
          <a:graphicData uri="http://schemas.openxmlformats.org/presentationml/2006/ole">
            <mc:AlternateContent xmlns:mc="http://schemas.openxmlformats.org/markup-compatibility/2006">
              <mc:Choice xmlns:v="urn:schemas-microsoft-com:vml" Requires="v">
                <p:oleObj spid="_x0000_s62514" name="公式" r:id="rId3" imgW="6273720" imgH="1117440" progId="Equation.3">
                  <p:embed/>
                </p:oleObj>
              </mc:Choice>
              <mc:Fallback>
                <p:oleObj name="公式" r:id="rId3" imgW="6273720" imgH="11174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557338"/>
                        <a:ext cx="626586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9" name="Rectangle 11"/>
          <p:cNvSpPr>
            <a:spLocks noChangeArrowheads="1"/>
          </p:cNvSpPr>
          <p:nvPr/>
        </p:nvSpPr>
        <p:spPr bwMode="auto">
          <a:xfrm>
            <a:off x="827088" y="2852738"/>
            <a:ext cx="1296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其中</a:t>
            </a:r>
          </a:p>
        </p:txBody>
      </p:sp>
      <p:graphicFrame>
        <p:nvGraphicFramePr>
          <p:cNvPr id="22532" name="Object 4"/>
          <p:cNvGraphicFramePr>
            <a:graphicFrameLocks noChangeAspect="1"/>
          </p:cNvGraphicFramePr>
          <p:nvPr/>
        </p:nvGraphicFramePr>
        <p:xfrm>
          <a:off x="4373563" y="4581525"/>
          <a:ext cx="3335337" cy="882650"/>
        </p:xfrm>
        <a:graphic>
          <a:graphicData uri="http://schemas.openxmlformats.org/presentationml/2006/ole">
            <mc:AlternateContent xmlns:mc="http://schemas.openxmlformats.org/markup-compatibility/2006">
              <mc:Choice xmlns:v="urn:schemas-microsoft-com:vml" Requires="v">
                <p:oleObj spid="_x0000_s62515" name="公式" r:id="rId5" imgW="3619440" imgH="888840" progId="Equation.3">
                  <p:embed/>
                </p:oleObj>
              </mc:Choice>
              <mc:Fallback>
                <p:oleObj name="公式" r:id="rId5" imgW="3619440" imgH="8888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3563" y="4581525"/>
                        <a:ext cx="333533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5" name="Rectangle 11"/>
          <p:cNvSpPr>
            <a:spLocks noChangeArrowheads="1"/>
          </p:cNvSpPr>
          <p:nvPr/>
        </p:nvSpPr>
        <p:spPr bwMode="auto">
          <a:xfrm>
            <a:off x="900113" y="5516563"/>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缝间干涉因子</a:t>
            </a:r>
          </a:p>
        </p:txBody>
      </p:sp>
      <p:sp>
        <p:nvSpPr>
          <p:cNvPr id="62476" name="Rectangle 12"/>
          <p:cNvSpPr>
            <a:spLocks noChangeArrowheads="1"/>
          </p:cNvSpPr>
          <p:nvPr/>
        </p:nvSpPr>
        <p:spPr bwMode="auto">
          <a:xfrm>
            <a:off x="827088" y="4652963"/>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相邻两缝间位相差</a:t>
            </a:r>
          </a:p>
        </p:txBody>
      </p:sp>
      <p:sp>
        <p:nvSpPr>
          <p:cNvPr id="22537" name="Rectangle 9"/>
          <p:cNvSpPr>
            <a:spLocks noChangeArrowheads="1"/>
          </p:cNvSpPr>
          <p:nvPr/>
        </p:nvSpPr>
        <p:spPr bwMode="auto">
          <a:xfrm>
            <a:off x="2843213" y="2852738"/>
            <a:ext cx="568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为单缝衍射在</a:t>
            </a:r>
            <a:r>
              <a:rPr lang="el-GR" altLang="zh-CN" sz="3200" b="1">
                <a:latin typeface="宋体" charset="-122"/>
              </a:rPr>
              <a:t>θ=0</a:t>
            </a:r>
            <a:r>
              <a:rPr lang="zh-CN" altLang="el-GR" sz="3200" b="1">
                <a:latin typeface="宋体" charset="-122"/>
              </a:rPr>
              <a:t>处产生振幅</a:t>
            </a:r>
            <a:r>
              <a:rPr lang="en-US" altLang="zh-CN" sz="3200" b="1">
                <a:latin typeface="宋体" charset="-122"/>
              </a:rPr>
              <a:t>;</a:t>
            </a:r>
            <a:endParaRPr lang="el-GR" altLang="zh-CN" sz="3200" b="1">
              <a:latin typeface="宋体" charset="-122"/>
            </a:endParaRPr>
          </a:p>
        </p:txBody>
      </p:sp>
      <p:graphicFrame>
        <p:nvGraphicFramePr>
          <p:cNvPr id="22535" name="Object 7"/>
          <p:cNvGraphicFramePr>
            <a:graphicFrameLocks noChangeAspect="1"/>
          </p:cNvGraphicFramePr>
          <p:nvPr/>
        </p:nvGraphicFramePr>
        <p:xfrm>
          <a:off x="3492500" y="3500438"/>
          <a:ext cx="1685925" cy="1047750"/>
        </p:xfrm>
        <a:graphic>
          <a:graphicData uri="http://schemas.openxmlformats.org/presentationml/2006/ole">
            <mc:AlternateContent xmlns:mc="http://schemas.openxmlformats.org/markup-compatibility/2006">
              <mc:Choice xmlns:v="urn:schemas-microsoft-com:vml" Requires="v">
                <p:oleObj spid="_x0000_s62516" name="公式" r:id="rId7" imgW="1688760" imgH="1054080" progId="Equation.3">
                  <p:embed/>
                </p:oleObj>
              </mc:Choice>
              <mc:Fallback>
                <p:oleObj name="公式" r:id="rId7" imgW="1688760" imgH="1054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3500438"/>
                        <a:ext cx="16859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2"/>
          <p:cNvGraphicFramePr>
            <a:graphicFrameLocks noChangeAspect="1"/>
          </p:cNvGraphicFramePr>
          <p:nvPr/>
        </p:nvGraphicFramePr>
        <p:xfrm>
          <a:off x="3492500" y="5445125"/>
          <a:ext cx="2346325" cy="1117600"/>
        </p:xfrm>
        <a:graphic>
          <a:graphicData uri="http://schemas.openxmlformats.org/presentationml/2006/ole">
            <mc:AlternateContent xmlns:mc="http://schemas.openxmlformats.org/markup-compatibility/2006">
              <mc:Choice xmlns:v="urn:schemas-microsoft-com:vml" Requires="v">
                <p:oleObj spid="_x0000_s62517" name="公式" r:id="rId9" imgW="2349360" imgH="1117440" progId="Equation.3">
                  <p:embed/>
                </p:oleObj>
              </mc:Choice>
              <mc:Fallback>
                <p:oleObj name="公式" r:id="rId9" imgW="2349360" imgH="111744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5445125"/>
                        <a:ext cx="2346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9"/>
          <p:cNvSpPr>
            <a:spLocks noChangeArrowheads="1"/>
          </p:cNvSpPr>
          <p:nvPr/>
        </p:nvSpPr>
        <p:spPr bwMode="auto">
          <a:xfrm>
            <a:off x="827088" y="3789363"/>
            <a:ext cx="3644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单缝衍射因子</a:t>
            </a:r>
          </a:p>
        </p:txBody>
      </p:sp>
      <p:graphicFrame>
        <p:nvGraphicFramePr>
          <p:cNvPr id="62482" name="Object 18"/>
          <p:cNvGraphicFramePr>
            <a:graphicFrameLocks noChangeAspect="1"/>
          </p:cNvGraphicFramePr>
          <p:nvPr/>
        </p:nvGraphicFramePr>
        <p:xfrm>
          <a:off x="1835150" y="2924175"/>
          <a:ext cx="1117600" cy="533400"/>
        </p:xfrm>
        <a:graphic>
          <a:graphicData uri="http://schemas.openxmlformats.org/presentationml/2006/ole">
            <mc:AlternateContent xmlns:mc="http://schemas.openxmlformats.org/markup-compatibility/2006">
              <mc:Choice xmlns:v="urn:schemas-microsoft-com:vml" Requires="v">
                <p:oleObj spid="_x0000_s62518" name="公式" r:id="rId11" imgW="1117440" imgH="533160" progId="Equation.3">
                  <p:embed/>
                </p:oleObj>
              </mc:Choice>
              <mc:Fallback>
                <p:oleObj name="公式" r:id="rId11" imgW="1117440" imgH="53316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2924175"/>
                        <a:ext cx="111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83" name="Object 19"/>
          <p:cNvGraphicFramePr>
            <a:graphicFrameLocks noChangeAspect="1"/>
          </p:cNvGraphicFramePr>
          <p:nvPr/>
        </p:nvGraphicFramePr>
        <p:xfrm>
          <a:off x="5219700" y="3573463"/>
          <a:ext cx="1612900" cy="895350"/>
        </p:xfrm>
        <a:graphic>
          <a:graphicData uri="http://schemas.openxmlformats.org/presentationml/2006/ole">
            <mc:AlternateContent xmlns:mc="http://schemas.openxmlformats.org/markup-compatibility/2006">
              <mc:Choice xmlns:v="urn:schemas-microsoft-com:vml" Requires="v">
                <p:oleObj spid="_x0000_s62519" name="公式" r:id="rId13" imgW="1981080" imgH="888840" progId="Equation.3">
                  <p:embed/>
                </p:oleObj>
              </mc:Choice>
              <mc:Fallback>
                <p:oleObj name="公式" r:id="rId13" imgW="1981080" imgH="88884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3573463"/>
                        <a:ext cx="16129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4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53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24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247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53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47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20487" grpId="0"/>
      <p:bldP spid="22539" grpId="0"/>
      <p:bldP spid="62475" grpId="0"/>
      <p:bldP spid="62476" grpId="0"/>
      <p:bldP spid="2253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15366" name="Rectangle 6"/>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15368" name="Rectangle 8"/>
          <p:cNvSpPr>
            <a:spLocks noChangeArrowheads="1"/>
          </p:cNvSpPr>
          <p:nvPr/>
        </p:nvSpPr>
        <p:spPr bwMode="auto">
          <a:xfrm>
            <a:off x="0" y="3576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0971" name="Rectangle 11"/>
          <p:cNvSpPr>
            <a:spLocks noChangeArrowheads="1"/>
          </p:cNvSpPr>
          <p:nvPr/>
        </p:nvSpPr>
        <p:spPr bwMode="auto">
          <a:xfrm>
            <a:off x="971550" y="692150"/>
            <a:ext cx="4811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sz="3200" b="1"/>
              <a:t>3-7 X</a:t>
            </a:r>
            <a:r>
              <a:rPr lang="zh-CN" altLang="en-US" sz="3200" b="1"/>
              <a:t>射线在晶体上的衍射</a:t>
            </a:r>
          </a:p>
        </p:txBody>
      </p:sp>
      <p:sp>
        <p:nvSpPr>
          <p:cNvPr id="40972" name="Rectangle 12"/>
          <p:cNvSpPr>
            <a:spLocks noChangeArrowheads="1"/>
          </p:cNvSpPr>
          <p:nvPr/>
        </p:nvSpPr>
        <p:spPr bwMode="auto">
          <a:xfrm>
            <a:off x="971550" y="1268413"/>
            <a:ext cx="74707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nSpc>
                <a:spcPct val="140000"/>
              </a:lnSpc>
            </a:pPr>
            <a:r>
              <a:rPr lang="en-US" altLang="en-US" b="1" dirty="0"/>
              <a:t>■</a:t>
            </a:r>
            <a:r>
              <a:rPr lang="en-US" altLang="zh-CN" dirty="0"/>
              <a:t> </a:t>
            </a:r>
            <a:r>
              <a:rPr lang="en-US" altLang="zh-CN" sz="3200" b="1" dirty="0"/>
              <a:t>X</a:t>
            </a:r>
            <a:r>
              <a:rPr lang="zh-CN" altLang="en-US" sz="3200" b="1" dirty="0"/>
              <a:t>射线：</a:t>
            </a:r>
            <a:r>
              <a:rPr lang="en-US" altLang="zh-CN" sz="3200" b="1" dirty="0"/>
              <a:t>1895</a:t>
            </a:r>
            <a:r>
              <a:rPr lang="zh-CN" altLang="en-US" sz="3200" b="1" dirty="0"/>
              <a:t>年由伦琴在进行阴极射线放电管实验中发现</a:t>
            </a:r>
            <a:r>
              <a:rPr lang="en-US" altLang="zh-CN" sz="3200" b="1" dirty="0"/>
              <a:t>.</a:t>
            </a:r>
            <a:r>
              <a:rPr lang="zh-CN" altLang="en-US" sz="3200" b="1" dirty="0"/>
              <a:t>是波长为</a:t>
            </a:r>
            <a:r>
              <a:rPr lang="zh-CN" altLang="en-US" sz="3200" dirty="0"/>
              <a:t> </a:t>
            </a:r>
          </a:p>
        </p:txBody>
      </p:sp>
      <p:graphicFrame>
        <p:nvGraphicFramePr>
          <p:cNvPr id="40974" name="Object 14"/>
          <p:cNvGraphicFramePr>
            <a:graphicFrameLocks noChangeAspect="1"/>
          </p:cNvGraphicFramePr>
          <p:nvPr>
            <p:extLst>
              <p:ext uri="{D42A27DB-BD31-4B8C-83A1-F6EECF244321}">
                <p14:modId xmlns:p14="http://schemas.microsoft.com/office/powerpoint/2010/main" val="2038083718"/>
              </p:ext>
            </p:extLst>
          </p:nvPr>
        </p:nvGraphicFramePr>
        <p:xfrm>
          <a:off x="6168430" y="1920876"/>
          <a:ext cx="250825" cy="655637"/>
        </p:xfrm>
        <a:graphic>
          <a:graphicData uri="http://schemas.openxmlformats.org/presentationml/2006/ole">
            <mc:AlternateContent xmlns:mc="http://schemas.openxmlformats.org/markup-compatibility/2006">
              <mc:Choice xmlns:v="urn:schemas-microsoft-com:vml" Requires="v">
                <p:oleObj spid="_x0000_s15385" name="Equation" r:id="rId3" imgW="253890" imgH="660113" progId="Equation.3">
                  <p:embed/>
                </p:oleObj>
              </mc:Choice>
              <mc:Fallback>
                <p:oleObj name="Equation" r:id="rId3" imgW="253890" imgH="660113"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430" y="1920876"/>
                        <a:ext cx="2508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5" name="Rectangle 15"/>
          <p:cNvSpPr>
            <a:spLocks noChangeArrowheads="1"/>
          </p:cNvSpPr>
          <p:nvPr/>
        </p:nvSpPr>
        <p:spPr bwMode="auto">
          <a:xfrm>
            <a:off x="0" y="3605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0976" name="Rectangle 16"/>
          <p:cNvSpPr>
            <a:spLocks noChangeArrowheads="1"/>
          </p:cNvSpPr>
          <p:nvPr/>
        </p:nvSpPr>
        <p:spPr bwMode="auto">
          <a:xfrm>
            <a:off x="6443663" y="2025015"/>
            <a:ext cx="2070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dirty="0"/>
              <a:t>数量级的</a:t>
            </a:r>
          </a:p>
        </p:txBody>
      </p:sp>
      <p:sp>
        <p:nvSpPr>
          <p:cNvPr id="40977" name="Rectangle 17"/>
          <p:cNvSpPr>
            <a:spLocks noChangeArrowheads="1"/>
          </p:cNvSpPr>
          <p:nvPr/>
        </p:nvSpPr>
        <p:spPr bwMode="auto">
          <a:xfrm>
            <a:off x="1042988" y="2781300"/>
            <a:ext cx="3954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电磁波，穿透性很强</a:t>
            </a:r>
            <a:r>
              <a:rPr lang="en-US" altLang="zh-CN" sz="3200" b="1"/>
              <a:t>.</a:t>
            </a:r>
          </a:p>
        </p:txBody>
      </p:sp>
      <p:sp>
        <p:nvSpPr>
          <p:cNvPr id="40978" name="Rectangle 18"/>
          <p:cNvSpPr>
            <a:spLocks noChangeArrowheads="1"/>
          </p:cNvSpPr>
          <p:nvPr/>
        </p:nvSpPr>
        <p:spPr bwMode="auto">
          <a:xfrm>
            <a:off x="971550" y="3500438"/>
            <a:ext cx="1631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en-US" b="1"/>
              <a:t>■</a:t>
            </a:r>
            <a:r>
              <a:rPr lang="zh-CN" altLang="en-US" sz="3200" b="1"/>
              <a:t>晶体：</a:t>
            </a:r>
          </a:p>
        </p:txBody>
      </p:sp>
      <p:pic>
        <p:nvPicPr>
          <p:cNvPr id="41986" name="Picture 2" descr="opt-d6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105275"/>
            <a:ext cx="617537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7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1" grpId="0"/>
      <p:bldP spid="40972" grpId="0"/>
      <p:bldP spid="40976" grpId="0"/>
      <p:bldP spid="40977" grpId="0"/>
      <p:bldP spid="409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900113" y="620713"/>
            <a:ext cx="2328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晶格常数：</a:t>
            </a:r>
            <a:r>
              <a:rPr lang="zh-CN" altLang="en-US" sz="3200"/>
              <a:t> </a:t>
            </a:r>
          </a:p>
        </p:txBody>
      </p:sp>
      <p:sp>
        <p:nvSpPr>
          <p:cNvPr id="17411" name="Rectangle 3"/>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3012" name="Object 4"/>
          <p:cNvGraphicFramePr>
            <a:graphicFrameLocks noChangeAspect="1"/>
          </p:cNvGraphicFramePr>
          <p:nvPr/>
        </p:nvGraphicFramePr>
        <p:xfrm>
          <a:off x="3041650" y="414338"/>
          <a:ext cx="250825" cy="655637"/>
        </p:xfrm>
        <a:graphic>
          <a:graphicData uri="http://schemas.openxmlformats.org/presentationml/2006/ole">
            <mc:AlternateContent xmlns:mc="http://schemas.openxmlformats.org/markup-compatibility/2006">
              <mc:Choice xmlns:v="urn:schemas-microsoft-com:vml" Requires="v">
                <p:oleObj spid="_x0000_s17432" name="Equation" r:id="rId3" imgW="253890" imgH="660113" progId="Equation.3">
                  <p:embed/>
                </p:oleObj>
              </mc:Choice>
              <mc:Fallback>
                <p:oleObj name="Equation" r:id="rId3" imgW="253890" imgH="6601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650" y="414338"/>
                        <a:ext cx="2508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3" name="Rectangle 5"/>
          <p:cNvSpPr>
            <a:spLocks noChangeArrowheads="1"/>
          </p:cNvSpPr>
          <p:nvPr/>
        </p:nvSpPr>
        <p:spPr bwMode="auto">
          <a:xfrm>
            <a:off x="0" y="3605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3014" name="Rectangle 6"/>
          <p:cNvSpPr>
            <a:spLocks noChangeArrowheads="1"/>
          </p:cNvSpPr>
          <p:nvPr/>
        </p:nvSpPr>
        <p:spPr bwMode="auto">
          <a:xfrm>
            <a:off x="3357563" y="638175"/>
            <a:ext cx="1928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数量级～</a:t>
            </a:r>
            <a:r>
              <a:rPr lang="zh-CN" altLang="en-US" sz="3200"/>
              <a:t> </a:t>
            </a:r>
          </a:p>
        </p:txBody>
      </p:sp>
      <p:sp>
        <p:nvSpPr>
          <p:cNvPr id="17415" name="Rectangle 7"/>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3016" name="Object 8"/>
          <p:cNvGraphicFramePr>
            <a:graphicFrameLocks noChangeAspect="1"/>
          </p:cNvGraphicFramePr>
          <p:nvPr/>
        </p:nvGraphicFramePr>
        <p:xfrm>
          <a:off x="5292725" y="684213"/>
          <a:ext cx="552450" cy="487362"/>
        </p:xfrm>
        <a:graphic>
          <a:graphicData uri="http://schemas.openxmlformats.org/presentationml/2006/ole">
            <mc:AlternateContent xmlns:mc="http://schemas.openxmlformats.org/markup-compatibility/2006">
              <mc:Choice xmlns:v="urn:schemas-microsoft-com:vml" Requires="v">
                <p:oleObj spid="_x0000_s17433" name="Equation" r:id="rId5" imgW="558558" imgH="482391" progId="Equation.3">
                  <p:embed/>
                </p:oleObj>
              </mc:Choice>
              <mc:Fallback>
                <p:oleObj name="Equation" r:id="rId5" imgW="558558" imgH="48239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684213"/>
                        <a:ext cx="5524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0" y="3576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3018" name="Rectangle 10"/>
          <p:cNvSpPr>
            <a:spLocks noChangeArrowheads="1"/>
          </p:cNvSpPr>
          <p:nvPr/>
        </p:nvSpPr>
        <p:spPr bwMode="auto">
          <a:xfrm>
            <a:off x="900113" y="1341438"/>
            <a:ext cx="5808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en-US" b="1"/>
              <a:t>■</a:t>
            </a:r>
            <a:r>
              <a:rPr lang="zh-CN" altLang="en-US" sz="3200" b="1"/>
              <a:t>三维空间周期性形成三维光栅</a:t>
            </a:r>
            <a:r>
              <a:rPr lang="en-US" altLang="zh-CN" sz="3200" b="1"/>
              <a:t>.</a:t>
            </a:r>
          </a:p>
        </p:txBody>
      </p:sp>
      <p:sp>
        <p:nvSpPr>
          <p:cNvPr id="43019" name="Rectangle 11"/>
          <p:cNvSpPr>
            <a:spLocks noChangeArrowheads="1"/>
          </p:cNvSpPr>
          <p:nvPr/>
        </p:nvSpPr>
        <p:spPr bwMode="auto">
          <a:xfrm>
            <a:off x="881063" y="2124075"/>
            <a:ext cx="1603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劳厄斑</a:t>
            </a:r>
          </a:p>
        </p:txBody>
      </p:sp>
      <p:pic>
        <p:nvPicPr>
          <p:cNvPr id="43020" name="Picture 12" descr="mz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1288" y="2124075"/>
            <a:ext cx="5400675"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Rectangle 13"/>
          <p:cNvSpPr>
            <a:spLocks noChangeArrowheads="1"/>
          </p:cNvSpPr>
          <p:nvPr/>
        </p:nvSpPr>
        <p:spPr bwMode="auto">
          <a:xfrm>
            <a:off x="900113" y="2852738"/>
            <a:ext cx="1368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a:t>▲</a:t>
            </a:r>
            <a:r>
              <a:rPr lang="zh-CN" altLang="en-US" sz="3200" b="1"/>
              <a:t>产生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0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4" grpId="0"/>
      <p:bldP spid="43018" grpId="0"/>
      <p:bldP spid="43019" grpId="0"/>
      <p:bldP spid="430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opt-d5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93725"/>
            <a:ext cx="7875587"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ChangeArrowheads="1"/>
          </p:cNvSpPr>
          <p:nvPr/>
        </p:nvSpPr>
        <p:spPr bwMode="auto">
          <a:xfrm>
            <a:off x="522288" y="3435350"/>
            <a:ext cx="805497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lnSpc>
                <a:spcPct val="150000"/>
              </a:lnSpc>
            </a:pPr>
            <a:r>
              <a:rPr lang="zh-CN" altLang="en-US" sz="3200" b="1"/>
              <a:t>原子内部的电子在</a:t>
            </a:r>
            <a:r>
              <a:rPr lang="en-US" altLang="zh-CN" sz="3200" b="1"/>
              <a:t>X</a:t>
            </a:r>
            <a:r>
              <a:rPr lang="zh-CN" altLang="en-US" sz="3200" b="1"/>
              <a:t>光的作用下作受迫振动，发出与照射</a:t>
            </a:r>
            <a:r>
              <a:rPr lang="en-US" altLang="zh-CN" sz="3200" b="1"/>
              <a:t>X</a:t>
            </a:r>
            <a:r>
              <a:rPr lang="zh-CN" altLang="en-US" sz="3200" b="1"/>
              <a:t>光频率相同的散射光</a:t>
            </a:r>
            <a:r>
              <a:rPr lang="en-US" altLang="zh-CN" sz="3200" b="1"/>
              <a:t>.</a:t>
            </a:r>
            <a:r>
              <a:rPr lang="zh-CN" altLang="en-US" sz="3200" b="1"/>
              <a:t>这些散射光彼此相干</a:t>
            </a:r>
            <a:r>
              <a:rPr lang="en-US" altLang="zh-CN" sz="3200" b="1"/>
              <a:t>,</a:t>
            </a:r>
            <a:r>
              <a:rPr lang="zh-CN" altLang="en-US" sz="3200" b="1"/>
              <a:t>在空间发生干涉</a:t>
            </a:r>
            <a:r>
              <a:rPr lang="en-US" altLang="zh-CN" sz="3200" b="1"/>
              <a:t>. </a:t>
            </a:r>
            <a:r>
              <a:rPr lang="zh-CN" altLang="en-US" sz="3200" b="1"/>
              <a:t>劳厄斑既是干涉主极强点</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500"/>
                                  </p:iterate>
                                  <p:childTnLst>
                                    <p:set>
                                      <p:cBhvr>
                                        <p:cTn id="10" dur="1" fill="hold">
                                          <p:stCondLst>
                                            <p:cond delay="0"/>
                                          </p:stCondLst>
                                        </p:cTn>
                                        <p:tgtEl>
                                          <p:spTgt spid="44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927100" y="638175"/>
            <a:ext cx="3663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a:t>▲</a:t>
            </a:r>
            <a:r>
              <a:rPr lang="zh-CN" altLang="en-US" sz="3200" b="1"/>
              <a:t>主干涉极强位置：</a:t>
            </a:r>
          </a:p>
        </p:txBody>
      </p:sp>
      <p:sp>
        <p:nvSpPr>
          <p:cNvPr id="45059" name="Rectangle 3"/>
          <p:cNvSpPr>
            <a:spLocks noChangeArrowheads="1"/>
          </p:cNvSpPr>
          <p:nvPr/>
        </p:nvSpPr>
        <p:spPr bwMode="auto">
          <a:xfrm>
            <a:off x="927100" y="1314450"/>
            <a:ext cx="4476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b="1"/>
              <a:t>●</a:t>
            </a:r>
            <a:r>
              <a:rPr lang="zh-CN" altLang="en-US" sz="3200" b="1"/>
              <a:t>同一平面上点间干涉：</a:t>
            </a:r>
          </a:p>
        </p:txBody>
      </p:sp>
      <p:pic>
        <p:nvPicPr>
          <p:cNvPr id="45060" name="Picture 4" descr="mz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349500"/>
            <a:ext cx="6975475"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81063" y="684213"/>
            <a:ext cx="11128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光线</a:t>
            </a:r>
            <a:r>
              <a:rPr lang="zh-CN" altLang="en-US" sz="3200"/>
              <a:t> </a:t>
            </a:r>
          </a:p>
        </p:txBody>
      </p:sp>
      <p:sp>
        <p:nvSpPr>
          <p:cNvPr id="20483" name="Rectangle 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6084" name="Object 4"/>
          <p:cNvGraphicFramePr>
            <a:graphicFrameLocks noChangeAspect="1"/>
          </p:cNvGraphicFramePr>
          <p:nvPr/>
        </p:nvGraphicFramePr>
        <p:xfrm>
          <a:off x="1916113" y="773113"/>
          <a:ext cx="1022350" cy="347662"/>
        </p:xfrm>
        <a:graphic>
          <a:graphicData uri="http://schemas.openxmlformats.org/presentationml/2006/ole">
            <mc:AlternateContent xmlns:mc="http://schemas.openxmlformats.org/markup-compatibility/2006">
              <mc:Choice xmlns:v="urn:schemas-microsoft-com:vml" Requires="v">
                <p:oleObj spid="_x0000_s20540" name="Equation" r:id="rId3" imgW="1028254" imgH="342751" progId="Equation.3">
                  <p:embed/>
                </p:oleObj>
              </mc:Choice>
              <mc:Fallback>
                <p:oleObj name="Equation" r:id="rId3" imgW="1028254" imgH="34275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113" y="773113"/>
                        <a:ext cx="10223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Rectangle 5"/>
          <p:cNvSpPr>
            <a:spLocks noChangeArrowheads="1"/>
          </p:cNvSpPr>
          <p:nvPr/>
        </p:nvSpPr>
        <p:spPr bwMode="auto">
          <a:xfrm>
            <a:off x="0" y="3538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6086" name="Rectangle 6"/>
          <p:cNvSpPr>
            <a:spLocks noChangeArrowheads="1"/>
          </p:cNvSpPr>
          <p:nvPr/>
        </p:nvSpPr>
        <p:spPr bwMode="auto">
          <a:xfrm>
            <a:off x="3041650" y="684213"/>
            <a:ext cx="70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与</a:t>
            </a:r>
            <a:r>
              <a:rPr lang="zh-CN" altLang="en-US" sz="3200"/>
              <a:t> </a:t>
            </a:r>
          </a:p>
        </p:txBody>
      </p:sp>
      <p:sp>
        <p:nvSpPr>
          <p:cNvPr id="20487"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6088" name="Object 8"/>
          <p:cNvGraphicFramePr>
            <a:graphicFrameLocks noChangeAspect="1"/>
          </p:cNvGraphicFramePr>
          <p:nvPr/>
        </p:nvGraphicFramePr>
        <p:xfrm>
          <a:off x="3627438" y="773113"/>
          <a:ext cx="933450" cy="347662"/>
        </p:xfrm>
        <a:graphic>
          <a:graphicData uri="http://schemas.openxmlformats.org/presentationml/2006/ole">
            <mc:AlternateContent xmlns:mc="http://schemas.openxmlformats.org/markup-compatibility/2006">
              <mc:Choice xmlns:v="urn:schemas-microsoft-com:vml" Requires="v">
                <p:oleObj spid="_x0000_s20541" name="Equation" r:id="rId5" imgW="939392" imgH="342751" progId="Equation.3">
                  <p:embed/>
                </p:oleObj>
              </mc:Choice>
              <mc:Fallback>
                <p:oleObj name="Equation" r:id="rId5" imgW="939392" imgH="34275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7438" y="773113"/>
                        <a:ext cx="9334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9"/>
          <p:cNvSpPr>
            <a:spLocks noChangeArrowheads="1"/>
          </p:cNvSpPr>
          <p:nvPr/>
        </p:nvSpPr>
        <p:spPr bwMode="auto">
          <a:xfrm>
            <a:off x="0" y="3538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6090" name="Rectangle 10"/>
          <p:cNvSpPr>
            <a:spLocks noChangeArrowheads="1"/>
          </p:cNvSpPr>
          <p:nvPr/>
        </p:nvSpPr>
        <p:spPr bwMode="auto">
          <a:xfrm>
            <a:off x="4616450" y="638175"/>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之间的光程差为</a:t>
            </a:r>
          </a:p>
        </p:txBody>
      </p:sp>
      <p:sp>
        <p:nvSpPr>
          <p:cNvPr id="20491" name="Rectangle 11"/>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6092" name="Object 12"/>
          <p:cNvGraphicFramePr>
            <a:graphicFrameLocks noChangeAspect="1"/>
          </p:cNvGraphicFramePr>
          <p:nvPr/>
        </p:nvGraphicFramePr>
        <p:xfrm>
          <a:off x="1016000" y="1449388"/>
          <a:ext cx="6057900" cy="495300"/>
        </p:xfrm>
        <a:graphic>
          <a:graphicData uri="http://schemas.openxmlformats.org/presentationml/2006/ole">
            <mc:AlternateContent xmlns:mc="http://schemas.openxmlformats.org/markup-compatibility/2006">
              <mc:Choice xmlns:v="urn:schemas-microsoft-com:vml" Requires="v">
                <p:oleObj spid="_x0000_s20542" name="Equation" r:id="rId7" imgW="6057900" imgH="495300" progId="Equation.3">
                  <p:embed/>
                </p:oleObj>
              </mc:Choice>
              <mc:Fallback>
                <p:oleObj name="Equation" r:id="rId7" imgW="6057900" imgH="4953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000" y="1449388"/>
                        <a:ext cx="60579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3" name="Rectangle 13"/>
          <p:cNvSpPr>
            <a:spLocks noChangeArrowheads="1"/>
          </p:cNvSpPr>
          <p:nvPr/>
        </p:nvSpPr>
        <p:spPr bwMode="auto">
          <a:xfrm>
            <a:off x="0" y="3563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6094" name="Rectangle 14"/>
          <p:cNvSpPr>
            <a:spLocks noChangeArrowheads="1"/>
          </p:cNvSpPr>
          <p:nvPr/>
        </p:nvSpPr>
        <p:spPr bwMode="auto">
          <a:xfrm>
            <a:off x="881063" y="2168525"/>
            <a:ext cx="233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相应位相差</a:t>
            </a:r>
            <a:r>
              <a:rPr lang="zh-CN" altLang="en-US" sz="3200"/>
              <a:t> </a:t>
            </a:r>
          </a:p>
        </p:txBody>
      </p:sp>
      <p:sp>
        <p:nvSpPr>
          <p:cNvPr id="20495" name="Rectangle 15"/>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6096" name="Object 16"/>
          <p:cNvGraphicFramePr>
            <a:graphicFrameLocks noChangeAspect="1"/>
          </p:cNvGraphicFramePr>
          <p:nvPr/>
        </p:nvGraphicFramePr>
        <p:xfrm>
          <a:off x="3176588" y="1989138"/>
          <a:ext cx="4394200" cy="909637"/>
        </p:xfrm>
        <a:graphic>
          <a:graphicData uri="http://schemas.openxmlformats.org/presentationml/2006/ole">
            <mc:AlternateContent xmlns:mc="http://schemas.openxmlformats.org/markup-compatibility/2006">
              <mc:Choice xmlns:v="urn:schemas-microsoft-com:vml" Requires="v">
                <p:oleObj spid="_x0000_s20543" name="Equation" r:id="rId9" imgW="4394200" imgH="914400" progId="Equation.3">
                  <p:embed/>
                </p:oleObj>
              </mc:Choice>
              <mc:Fallback>
                <p:oleObj name="Equation" r:id="rId9" imgW="4394200" imgH="9144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6588" y="1989138"/>
                        <a:ext cx="439420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7" name="Rectangle 17"/>
          <p:cNvSpPr>
            <a:spLocks noChangeArrowheads="1"/>
          </p:cNvSpPr>
          <p:nvPr/>
        </p:nvSpPr>
        <p:spPr bwMode="auto">
          <a:xfrm>
            <a:off x="0" y="370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6098" name="Rectangle 18"/>
          <p:cNvSpPr>
            <a:spLocks noChangeArrowheads="1"/>
          </p:cNvSpPr>
          <p:nvPr/>
        </p:nvSpPr>
        <p:spPr bwMode="auto">
          <a:xfrm>
            <a:off x="881063" y="2843213"/>
            <a:ext cx="70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当</a:t>
            </a:r>
            <a:r>
              <a:rPr lang="zh-CN" altLang="en-US" sz="3200"/>
              <a:t> </a:t>
            </a:r>
          </a:p>
        </p:txBody>
      </p:sp>
      <p:sp>
        <p:nvSpPr>
          <p:cNvPr id="20499" name="Rectangle 1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6100" name="Object 20"/>
          <p:cNvGraphicFramePr>
            <a:graphicFrameLocks noChangeAspect="1"/>
          </p:cNvGraphicFramePr>
          <p:nvPr/>
        </p:nvGraphicFramePr>
        <p:xfrm>
          <a:off x="1511300" y="2979738"/>
          <a:ext cx="1168400" cy="355600"/>
        </p:xfrm>
        <a:graphic>
          <a:graphicData uri="http://schemas.openxmlformats.org/presentationml/2006/ole">
            <mc:AlternateContent xmlns:mc="http://schemas.openxmlformats.org/markup-compatibility/2006">
              <mc:Choice xmlns:v="urn:schemas-microsoft-com:vml" Requires="v">
                <p:oleObj spid="_x0000_s20544" name="Equation" r:id="rId11" imgW="1167893" imgH="355446" progId="Equation.3">
                  <p:embed/>
                </p:oleObj>
              </mc:Choice>
              <mc:Fallback>
                <p:oleObj name="Equation" r:id="rId11" imgW="1167893" imgH="355446"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1300" y="2979738"/>
                        <a:ext cx="1168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1" name="Rectangle 21"/>
          <p:cNvSpPr>
            <a:spLocks noChangeArrowheads="1"/>
          </p:cNvSpPr>
          <p:nvPr/>
        </p:nvSpPr>
        <p:spPr bwMode="auto">
          <a:xfrm>
            <a:off x="0" y="3543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6102" name="Rectangle 22"/>
          <p:cNvSpPr>
            <a:spLocks noChangeArrowheads="1"/>
          </p:cNvSpPr>
          <p:nvPr/>
        </p:nvSpPr>
        <p:spPr bwMode="auto">
          <a:xfrm>
            <a:off x="2681288" y="2889250"/>
            <a:ext cx="111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时，</a:t>
            </a:r>
            <a:r>
              <a:rPr lang="zh-CN" altLang="en-US" sz="3200"/>
              <a:t> </a:t>
            </a:r>
          </a:p>
        </p:txBody>
      </p:sp>
      <p:sp>
        <p:nvSpPr>
          <p:cNvPr id="20503" name="Rectangle 23"/>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6104" name="Object 24"/>
          <p:cNvGraphicFramePr>
            <a:graphicFrameLocks noChangeAspect="1"/>
          </p:cNvGraphicFramePr>
          <p:nvPr/>
        </p:nvGraphicFramePr>
        <p:xfrm>
          <a:off x="3446463" y="3024188"/>
          <a:ext cx="1155700" cy="347662"/>
        </p:xfrm>
        <a:graphic>
          <a:graphicData uri="http://schemas.openxmlformats.org/presentationml/2006/ole">
            <mc:AlternateContent xmlns:mc="http://schemas.openxmlformats.org/markup-compatibility/2006">
              <mc:Choice xmlns:v="urn:schemas-microsoft-com:vml" Requires="v">
                <p:oleObj spid="_x0000_s20545" name="Equation" r:id="rId13" imgW="1155700" imgH="342900" progId="Equation.3">
                  <p:embed/>
                </p:oleObj>
              </mc:Choice>
              <mc:Fallback>
                <p:oleObj name="Equation" r:id="rId13" imgW="1155700" imgH="3429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46463" y="3024188"/>
                        <a:ext cx="11557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5" name="Rectangle 25"/>
          <p:cNvSpPr>
            <a:spLocks noChangeArrowheads="1"/>
          </p:cNvSpPr>
          <p:nvPr/>
        </p:nvSpPr>
        <p:spPr bwMode="auto">
          <a:xfrm>
            <a:off x="0" y="3538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6106" name="Rectangle 26"/>
          <p:cNvSpPr>
            <a:spLocks noChangeArrowheads="1"/>
          </p:cNvSpPr>
          <p:nvPr/>
        </p:nvSpPr>
        <p:spPr bwMode="auto">
          <a:xfrm>
            <a:off x="4572000" y="2889250"/>
            <a:ext cx="4005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即同一平面内各点</a:t>
            </a:r>
            <a:r>
              <a:rPr lang="zh-CN" altLang="en-US" sz="3200"/>
              <a:t> </a:t>
            </a:r>
          </a:p>
        </p:txBody>
      </p:sp>
      <p:sp>
        <p:nvSpPr>
          <p:cNvPr id="46107" name="Rectangle 27"/>
          <p:cNvSpPr>
            <a:spLocks noChangeArrowheads="1"/>
          </p:cNvSpPr>
          <p:nvPr/>
        </p:nvSpPr>
        <p:spPr bwMode="auto">
          <a:xfrm>
            <a:off x="881063" y="3608388"/>
            <a:ext cx="73453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干涉</a:t>
            </a:r>
            <a:r>
              <a:rPr lang="en-US" altLang="zh-CN" sz="3200" b="1"/>
              <a:t>0</a:t>
            </a:r>
            <a:r>
              <a:rPr lang="zh-CN" altLang="en-US" sz="3200" b="1"/>
              <a:t>级方向，就是以晶面为镜面的反射</a:t>
            </a:r>
          </a:p>
        </p:txBody>
      </p:sp>
      <p:sp>
        <p:nvSpPr>
          <p:cNvPr id="46108" name="Rectangle 28"/>
          <p:cNvSpPr>
            <a:spLocks noChangeArrowheads="1"/>
          </p:cNvSpPr>
          <p:nvPr/>
        </p:nvSpPr>
        <p:spPr bwMode="auto">
          <a:xfrm>
            <a:off x="881063" y="4329113"/>
            <a:ext cx="1928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光方向；</a:t>
            </a:r>
            <a:r>
              <a:rPr lang="zh-CN" altLang="en-US" sz="3200"/>
              <a:t> </a:t>
            </a:r>
          </a:p>
        </p:txBody>
      </p:sp>
      <p:sp>
        <p:nvSpPr>
          <p:cNvPr id="46109" name="Rectangle 29"/>
          <p:cNvSpPr>
            <a:spLocks noChangeArrowheads="1"/>
          </p:cNvSpPr>
          <p:nvPr/>
        </p:nvSpPr>
        <p:spPr bwMode="auto">
          <a:xfrm>
            <a:off x="927100" y="5049838"/>
            <a:ext cx="2205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b="1"/>
              <a:t>●</a:t>
            </a:r>
            <a:r>
              <a:rPr lang="zh-CN" altLang="en-US" sz="3200" b="1"/>
              <a:t>面间干涉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9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60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609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09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610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10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610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10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10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10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6" grpId="0"/>
      <p:bldP spid="46090" grpId="0"/>
      <p:bldP spid="46094" grpId="0"/>
      <p:bldP spid="46098" grpId="0"/>
      <p:bldP spid="46102" grpId="0"/>
      <p:bldP spid="46106" grpId="0"/>
      <p:bldP spid="46107" grpId="0"/>
      <p:bldP spid="46108" grpId="0"/>
      <p:bldP spid="461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mz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 y="728663"/>
            <a:ext cx="7515225"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971550" y="593725"/>
            <a:ext cx="1112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光线</a:t>
            </a:r>
            <a:r>
              <a:rPr lang="zh-CN" altLang="en-US" sz="3200"/>
              <a:t> </a:t>
            </a:r>
          </a:p>
        </p:txBody>
      </p:sp>
      <p:sp>
        <p:nvSpPr>
          <p:cNvPr id="22531" name="Rectangle 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8132" name="Object 4"/>
          <p:cNvGraphicFramePr>
            <a:graphicFrameLocks noChangeAspect="1"/>
          </p:cNvGraphicFramePr>
          <p:nvPr/>
        </p:nvGraphicFramePr>
        <p:xfrm>
          <a:off x="2051050" y="765175"/>
          <a:ext cx="792163" cy="338138"/>
        </p:xfrm>
        <a:graphic>
          <a:graphicData uri="http://schemas.openxmlformats.org/presentationml/2006/ole">
            <mc:AlternateContent xmlns:mc="http://schemas.openxmlformats.org/markup-compatibility/2006">
              <mc:Choice xmlns:v="urn:schemas-microsoft-com:vml" Requires="v">
                <p:oleObj spid="_x0000_s22572" name="Equation" r:id="rId3" imgW="1028254" imgH="342751" progId="Equation.3">
                  <p:embed/>
                </p:oleObj>
              </mc:Choice>
              <mc:Fallback>
                <p:oleObj name="Equation" r:id="rId3" imgW="1028254" imgH="34275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765175"/>
                        <a:ext cx="7921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3" name="Rectangle 5"/>
          <p:cNvSpPr>
            <a:spLocks noChangeArrowheads="1"/>
          </p:cNvSpPr>
          <p:nvPr/>
        </p:nvSpPr>
        <p:spPr bwMode="auto">
          <a:xfrm>
            <a:off x="0" y="3538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48134" name="Rectangle 6"/>
          <p:cNvSpPr>
            <a:spLocks noChangeArrowheads="1"/>
          </p:cNvSpPr>
          <p:nvPr/>
        </p:nvSpPr>
        <p:spPr bwMode="auto">
          <a:xfrm>
            <a:off x="3041650" y="638175"/>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与</a:t>
            </a:r>
            <a:r>
              <a:rPr lang="zh-CN" altLang="en-US" sz="3200"/>
              <a:t> </a:t>
            </a:r>
          </a:p>
        </p:txBody>
      </p:sp>
      <p:sp>
        <p:nvSpPr>
          <p:cNvPr id="22535" name="Rectangle 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8136" name="Object 8"/>
          <p:cNvGraphicFramePr>
            <a:graphicFrameLocks noChangeAspect="1"/>
          </p:cNvGraphicFramePr>
          <p:nvPr/>
        </p:nvGraphicFramePr>
        <p:xfrm>
          <a:off x="3627438" y="728663"/>
          <a:ext cx="933450" cy="347662"/>
        </p:xfrm>
        <a:graphic>
          <a:graphicData uri="http://schemas.openxmlformats.org/presentationml/2006/ole">
            <mc:AlternateContent xmlns:mc="http://schemas.openxmlformats.org/markup-compatibility/2006">
              <mc:Choice xmlns:v="urn:schemas-microsoft-com:vml" Requires="v">
                <p:oleObj spid="_x0000_s22573" name="Equation" r:id="rId5" imgW="939392" imgH="342751" progId="Equation.3">
                  <p:embed/>
                </p:oleObj>
              </mc:Choice>
              <mc:Fallback>
                <p:oleObj name="Equation" r:id="rId5" imgW="939392" imgH="34275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7438" y="728663"/>
                        <a:ext cx="9334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8" name="Rectangle 10"/>
          <p:cNvSpPr>
            <a:spLocks noChangeArrowheads="1"/>
          </p:cNvSpPr>
          <p:nvPr/>
        </p:nvSpPr>
        <p:spPr bwMode="auto">
          <a:xfrm>
            <a:off x="4616450" y="593725"/>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之间的光程差为</a:t>
            </a:r>
          </a:p>
        </p:txBody>
      </p:sp>
      <p:sp>
        <p:nvSpPr>
          <p:cNvPr id="22538" name="Rectangle 11"/>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8140" name="Object 12"/>
          <p:cNvGraphicFramePr>
            <a:graphicFrameLocks noChangeAspect="1"/>
          </p:cNvGraphicFramePr>
          <p:nvPr/>
        </p:nvGraphicFramePr>
        <p:xfrm>
          <a:off x="2195513" y="1484313"/>
          <a:ext cx="4670425" cy="431800"/>
        </p:xfrm>
        <a:graphic>
          <a:graphicData uri="http://schemas.openxmlformats.org/presentationml/2006/ole">
            <mc:AlternateContent xmlns:mc="http://schemas.openxmlformats.org/markup-compatibility/2006">
              <mc:Choice xmlns:v="urn:schemas-microsoft-com:vml" Requires="v">
                <p:oleObj spid="_x0000_s22574" name="Equation" r:id="rId7" imgW="4660900" imgH="431800" progId="Equation.3">
                  <p:embed/>
                </p:oleObj>
              </mc:Choice>
              <mc:Fallback>
                <p:oleObj name="Equation" r:id="rId7" imgW="4660900" imgH="431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1484313"/>
                        <a:ext cx="4670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1" name="Rectangle 13"/>
          <p:cNvSpPr>
            <a:spLocks noChangeArrowheads="1"/>
          </p:cNvSpPr>
          <p:nvPr/>
        </p:nvSpPr>
        <p:spPr bwMode="auto">
          <a:xfrm>
            <a:off x="1016000" y="2124075"/>
            <a:ext cx="426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面间干涉主极大条件为</a:t>
            </a:r>
          </a:p>
        </p:txBody>
      </p:sp>
      <p:sp>
        <p:nvSpPr>
          <p:cNvPr id="22541" name="Rectangle 1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48143" name="Object 15"/>
          <p:cNvGraphicFramePr>
            <a:graphicFrameLocks noChangeAspect="1"/>
          </p:cNvGraphicFramePr>
          <p:nvPr/>
        </p:nvGraphicFramePr>
        <p:xfrm>
          <a:off x="2916238" y="3068638"/>
          <a:ext cx="2578100" cy="347662"/>
        </p:xfrm>
        <a:graphic>
          <a:graphicData uri="http://schemas.openxmlformats.org/presentationml/2006/ole">
            <mc:AlternateContent xmlns:mc="http://schemas.openxmlformats.org/markup-compatibility/2006">
              <mc:Choice xmlns:v="urn:schemas-microsoft-com:vml" Requires="v">
                <p:oleObj spid="_x0000_s22575" name="Equation" r:id="rId9" imgW="2578100" imgH="342900" progId="Equation.3">
                  <p:embed/>
                </p:oleObj>
              </mc:Choice>
              <mc:Fallback>
                <p:oleObj name="Equation" r:id="rId9" imgW="2578100" imgH="3429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3068638"/>
                        <a:ext cx="2578100" cy="347662"/>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5" name="Rectangle 17"/>
          <p:cNvSpPr>
            <a:spLocks noChangeArrowheads="1"/>
          </p:cNvSpPr>
          <p:nvPr/>
        </p:nvSpPr>
        <p:spPr bwMode="auto">
          <a:xfrm>
            <a:off x="927100" y="3698875"/>
            <a:ext cx="233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布拉格条件</a:t>
            </a:r>
            <a:r>
              <a:rPr lang="en-US" altLang="zh-CN" sz="3200" b="1"/>
              <a:t>.</a:t>
            </a:r>
          </a:p>
        </p:txBody>
      </p:sp>
      <p:sp>
        <p:nvSpPr>
          <p:cNvPr id="48146" name="Rectangle 18"/>
          <p:cNvSpPr>
            <a:spLocks noChangeArrowheads="1"/>
          </p:cNvSpPr>
          <p:nvPr/>
        </p:nvSpPr>
        <p:spPr bwMode="auto">
          <a:xfrm>
            <a:off x="927100" y="4464050"/>
            <a:ext cx="7232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不同晶面的晶格常数不同，布拉格条件</a:t>
            </a:r>
            <a:r>
              <a:rPr lang="zh-CN" altLang="en-US" sz="3200"/>
              <a:t> </a:t>
            </a:r>
          </a:p>
        </p:txBody>
      </p:sp>
      <p:sp>
        <p:nvSpPr>
          <p:cNvPr id="48147" name="Rectangle 19"/>
          <p:cNvSpPr>
            <a:spLocks noChangeArrowheads="1"/>
          </p:cNvSpPr>
          <p:nvPr/>
        </p:nvSpPr>
        <p:spPr bwMode="auto">
          <a:xfrm>
            <a:off x="971550" y="5184775"/>
            <a:ext cx="152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可写成</a:t>
            </a:r>
            <a:r>
              <a:rPr lang="zh-CN" altLang="en-US" sz="3200"/>
              <a:t> </a:t>
            </a:r>
          </a:p>
        </p:txBody>
      </p:sp>
      <p:graphicFrame>
        <p:nvGraphicFramePr>
          <p:cNvPr id="48148" name="Object 20"/>
          <p:cNvGraphicFramePr>
            <a:graphicFrameLocks noChangeAspect="1"/>
          </p:cNvGraphicFramePr>
          <p:nvPr/>
        </p:nvGraphicFramePr>
        <p:xfrm>
          <a:off x="2916238" y="5229225"/>
          <a:ext cx="2876550" cy="487363"/>
        </p:xfrm>
        <a:graphic>
          <a:graphicData uri="http://schemas.openxmlformats.org/presentationml/2006/ole">
            <mc:AlternateContent xmlns:mc="http://schemas.openxmlformats.org/markup-compatibility/2006">
              <mc:Choice xmlns:v="urn:schemas-microsoft-com:vml" Requires="v">
                <p:oleObj spid="_x0000_s22576" name="Equation" r:id="rId11" imgW="2870200" imgH="482600" progId="Equation.3">
                  <p:embed/>
                </p:oleObj>
              </mc:Choice>
              <mc:Fallback>
                <p:oleObj name="Equation" r:id="rId11" imgW="2870200" imgH="4826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5229225"/>
                        <a:ext cx="2876550" cy="487363"/>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1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14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81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1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1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1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8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4" grpId="0"/>
      <p:bldP spid="48138" grpId="0"/>
      <p:bldP spid="48141" grpId="0"/>
      <p:bldP spid="48145" grpId="0"/>
      <p:bldP spid="48146" grpId="0"/>
      <p:bldP spid="481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mz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13" y="323850"/>
            <a:ext cx="5589587" cy="617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24579" name="Rectangle 3"/>
          <p:cNvSpPr>
            <a:spLocks noChangeArrowheads="1"/>
          </p:cNvSpPr>
          <p:nvPr/>
        </p:nvSpPr>
        <p:spPr bwMode="auto">
          <a:xfrm>
            <a:off x="0" y="3576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pic>
        <p:nvPicPr>
          <p:cNvPr id="50180" name="Picture 4" descr="全息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7381875"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5"/>
          <p:cNvSpPr>
            <a:spLocks noChangeArrowheads="1"/>
          </p:cNvSpPr>
          <p:nvPr/>
        </p:nvSpPr>
        <p:spPr bwMode="auto">
          <a:xfrm>
            <a:off x="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50182" name="Rectangle 6"/>
          <p:cNvSpPr>
            <a:spLocks noChangeArrowheads="1"/>
          </p:cNvSpPr>
          <p:nvPr/>
        </p:nvSpPr>
        <p:spPr bwMode="auto">
          <a:xfrm>
            <a:off x="971550" y="593725"/>
            <a:ext cx="2305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latin typeface="Times New Roman" pitchFamily="18" charset="0"/>
              </a:rPr>
              <a:t>全息照相</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xinsimple_4406012310107162376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503238"/>
            <a:ext cx="41021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ChangeArrowheads="1"/>
          </p:cNvSpPr>
          <p:nvPr/>
        </p:nvSpPr>
        <p:spPr bwMode="auto">
          <a:xfrm rot="10800000" flipV="1">
            <a:off x="2276475" y="6278563"/>
            <a:ext cx="4360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英女王评自家全息照片</a:t>
            </a:r>
            <a:r>
              <a:rPr lang="zh-CN" altLang="en-US" sz="320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ChangeArrowheads="1"/>
          </p:cNvSpPr>
          <p:nvPr/>
        </p:nvSpPr>
        <p:spPr bwMode="auto">
          <a:xfrm>
            <a:off x="1042988" y="1412875"/>
            <a:ext cx="2038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a:solidFill>
                  <a:schemeClr val="tx1"/>
                </a:solidFill>
                <a:latin typeface="Arial" charset="0"/>
                <a:ea typeface="宋体" charset="-122"/>
              </a:defRPr>
            </a:lvl1pPr>
            <a:lvl2pPr marL="742950" indent="-285750">
              <a:tabLst>
                <a:tab pos="228600" algn="l"/>
              </a:tabLst>
              <a:defRPr>
                <a:solidFill>
                  <a:schemeClr val="tx1"/>
                </a:solidFill>
                <a:latin typeface="Arial" charset="0"/>
                <a:ea typeface="宋体" charset="-122"/>
              </a:defRPr>
            </a:lvl2pPr>
            <a:lvl3pPr marL="1143000" indent="-228600">
              <a:tabLst>
                <a:tab pos="228600" algn="l"/>
              </a:tabLst>
              <a:defRPr>
                <a:solidFill>
                  <a:schemeClr val="tx1"/>
                </a:solidFill>
                <a:latin typeface="Arial" charset="0"/>
                <a:ea typeface="宋体" charset="-122"/>
              </a:defRPr>
            </a:lvl3pPr>
            <a:lvl4pPr marL="1600200" indent="-228600">
              <a:tabLst>
                <a:tab pos="228600" algn="l"/>
              </a:tabLst>
              <a:defRPr>
                <a:solidFill>
                  <a:schemeClr val="tx1"/>
                </a:solidFill>
                <a:latin typeface="Arial" charset="0"/>
                <a:ea typeface="宋体" charset="-122"/>
              </a:defRPr>
            </a:lvl4pPr>
            <a:lvl5pPr marL="2057400" indent="-228600">
              <a:tabLst>
                <a:tab pos="228600" algn="l"/>
              </a:tabLst>
              <a:defRPr>
                <a:solidFill>
                  <a:schemeClr val="tx1"/>
                </a:solidFill>
                <a:latin typeface="Arial" charset="0"/>
                <a:ea typeface="宋体" charset="-122"/>
              </a:defRPr>
            </a:lvl5pPr>
            <a:lvl6pPr marL="2514600" indent="-228600" fontAlgn="base">
              <a:spcBef>
                <a:spcPct val="0"/>
              </a:spcBef>
              <a:spcAft>
                <a:spcPct val="0"/>
              </a:spcAft>
              <a:tabLst>
                <a:tab pos="228600" algn="l"/>
              </a:tabLst>
              <a:defRPr>
                <a:solidFill>
                  <a:schemeClr val="tx1"/>
                </a:solidFill>
                <a:latin typeface="Arial" charset="0"/>
                <a:ea typeface="宋体" charset="-122"/>
              </a:defRPr>
            </a:lvl6pPr>
            <a:lvl7pPr marL="2971800" indent="-228600" fontAlgn="base">
              <a:spcBef>
                <a:spcPct val="0"/>
              </a:spcBef>
              <a:spcAft>
                <a:spcPct val="0"/>
              </a:spcAft>
              <a:tabLst>
                <a:tab pos="228600" algn="l"/>
              </a:tabLst>
              <a:defRPr>
                <a:solidFill>
                  <a:schemeClr val="tx1"/>
                </a:solidFill>
                <a:latin typeface="Arial" charset="0"/>
                <a:ea typeface="宋体" charset="-122"/>
              </a:defRPr>
            </a:lvl7pPr>
            <a:lvl8pPr marL="3429000" indent="-228600" fontAlgn="base">
              <a:spcBef>
                <a:spcPct val="0"/>
              </a:spcBef>
              <a:spcAft>
                <a:spcPct val="0"/>
              </a:spcAft>
              <a:tabLst>
                <a:tab pos="228600" algn="l"/>
              </a:tabLst>
              <a:defRPr>
                <a:solidFill>
                  <a:schemeClr val="tx1"/>
                </a:solidFill>
                <a:latin typeface="Arial" charset="0"/>
                <a:ea typeface="宋体" charset="-122"/>
              </a:defRPr>
            </a:lvl8pPr>
            <a:lvl9pPr marL="3886200" indent="-228600" fontAlgn="base">
              <a:spcBef>
                <a:spcPct val="0"/>
              </a:spcBef>
              <a:spcAft>
                <a:spcPct val="0"/>
              </a:spcAft>
              <a:tabLst>
                <a:tab pos="228600" algn="l"/>
              </a:tabLst>
              <a:defRPr>
                <a:solidFill>
                  <a:schemeClr val="tx1"/>
                </a:solidFill>
                <a:latin typeface="Arial" charset="0"/>
                <a:ea typeface="宋体" charset="-122"/>
              </a:defRPr>
            </a:lvl9pPr>
          </a:lstStyle>
          <a:p>
            <a:pPr>
              <a:buFont typeface="宋体" charset="-122"/>
              <a:buNone/>
            </a:pPr>
            <a:r>
              <a:rPr lang="en-US" altLang="zh-CN" b="1"/>
              <a:t>●</a:t>
            </a:r>
            <a:r>
              <a:rPr lang="zh-CN" altLang="en-US" sz="3200" b="1"/>
              <a:t>主极大：</a:t>
            </a:r>
          </a:p>
        </p:txBody>
      </p:sp>
      <p:graphicFrame>
        <p:nvGraphicFramePr>
          <p:cNvPr id="22534" name="Object 6"/>
          <p:cNvGraphicFramePr>
            <a:graphicFrameLocks noChangeAspect="1"/>
          </p:cNvGraphicFramePr>
          <p:nvPr/>
        </p:nvGraphicFramePr>
        <p:xfrm>
          <a:off x="1835150" y="2349500"/>
          <a:ext cx="5575300" cy="381000"/>
        </p:xfrm>
        <a:graphic>
          <a:graphicData uri="http://schemas.openxmlformats.org/presentationml/2006/ole">
            <mc:AlternateContent xmlns:mc="http://schemas.openxmlformats.org/markup-compatibility/2006">
              <mc:Choice xmlns:v="urn:schemas-microsoft-com:vml" Requires="v">
                <p:oleObj spid="_x0000_s58404" name="Equation" r:id="rId3" imgW="5575300" imgH="381000" progId="Equation.3">
                  <p:embed/>
                </p:oleObj>
              </mc:Choice>
              <mc:Fallback>
                <p:oleObj name="Equation" r:id="rId3" imgW="5575300" imgH="381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349500"/>
                        <a:ext cx="5575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5" name="Object 7"/>
          <p:cNvGraphicFramePr>
            <a:graphicFrameLocks noChangeAspect="1"/>
          </p:cNvGraphicFramePr>
          <p:nvPr/>
        </p:nvGraphicFramePr>
        <p:xfrm>
          <a:off x="1042988" y="2997200"/>
          <a:ext cx="3930650" cy="1047750"/>
        </p:xfrm>
        <a:graphic>
          <a:graphicData uri="http://schemas.openxmlformats.org/presentationml/2006/ole">
            <mc:AlternateContent xmlns:mc="http://schemas.openxmlformats.org/markup-compatibility/2006">
              <mc:Choice xmlns:v="urn:schemas-microsoft-com:vml" Requires="v">
                <p:oleObj spid="_x0000_s58405" name="公式" r:id="rId5" imgW="3937000" imgH="1054100" progId="Equation.3">
                  <p:embed/>
                </p:oleObj>
              </mc:Choice>
              <mc:Fallback>
                <p:oleObj name="公式" r:id="rId5" imgW="3937000" imgH="1054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997200"/>
                        <a:ext cx="39306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Object 8"/>
          <p:cNvGraphicFramePr>
            <a:graphicFrameLocks noChangeAspect="1"/>
          </p:cNvGraphicFramePr>
          <p:nvPr/>
        </p:nvGraphicFramePr>
        <p:xfrm>
          <a:off x="5292725" y="3284538"/>
          <a:ext cx="2143125" cy="484187"/>
        </p:xfrm>
        <a:graphic>
          <a:graphicData uri="http://schemas.openxmlformats.org/presentationml/2006/ole">
            <mc:AlternateContent xmlns:mc="http://schemas.openxmlformats.org/markup-compatibility/2006">
              <mc:Choice xmlns:v="urn:schemas-microsoft-com:vml" Requires="v">
                <p:oleObj spid="_x0000_s58406" name="Equation" r:id="rId7" imgW="2146300" imgH="482600" progId="Equation.3">
                  <p:embed/>
                </p:oleObj>
              </mc:Choice>
              <mc:Fallback>
                <p:oleObj name="Equation" r:id="rId7" imgW="2146300" imgH="482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3284538"/>
                        <a:ext cx="21431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Rectangle 9"/>
          <p:cNvSpPr>
            <a:spLocks noChangeArrowheads="1"/>
          </p:cNvSpPr>
          <p:nvPr/>
        </p:nvSpPr>
        <p:spPr bwMode="auto">
          <a:xfrm>
            <a:off x="3348038" y="4292600"/>
            <a:ext cx="482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单缝衍射因子改变光强度</a:t>
            </a:r>
          </a:p>
        </p:txBody>
      </p:sp>
      <p:sp>
        <p:nvSpPr>
          <p:cNvPr id="22538" name="Rectangle 10"/>
          <p:cNvSpPr>
            <a:spLocks noChangeArrowheads="1"/>
          </p:cNvSpPr>
          <p:nvPr/>
        </p:nvSpPr>
        <p:spPr bwMode="auto">
          <a:xfrm>
            <a:off x="900113" y="5157788"/>
            <a:ext cx="5192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在各级主极大条纹间的分配</a:t>
            </a:r>
            <a:r>
              <a:rPr lang="en-US" altLang="zh-CN" sz="3200" b="1"/>
              <a:t>.</a:t>
            </a:r>
          </a:p>
        </p:txBody>
      </p:sp>
      <p:graphicFrame>
        <p:nvGraphicFramePr>
          <p:cNvPr id="58382" name="Object 14"/>
          <p:cNvGraphicFramePr>
            <a:graphicFrameLocks noChangeAspect="1"/>
          </p:cNvGraphicFramePr>
          <p:nvPr/>
        </p:nvGraphicFramePr>
        <p:xfrm>
          <a:off x="971550" y="4292600"/>
          <a:ext cx="2197100" cy="533400"/>
        </p:xfrm>
        <a:graphic>
          <a:graphicData uri="http://schemas.openxmlformats.org/presentationml/2006/ole">
            <mc:AlternateContent xmlns:mc="http://schemas.openxmlformats.org/markup-compatibility/2006">
              <mc:Choice xmlns:v="urn:schemas-microsoft-com:vml" Requires="v">
                <p:oleObj spid="_x0000_s58407" name="公式" r:id="rId9" imgW="2197080" imgH="533160" progId="Equation.3">
                  <p:embed/>
                </p:oleObj>
              </mc:Choice>
              <mc:Fallback>
                <p:oleObj name="公式" r:id="rId9" imgW="2197080" imgH="53316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292600"/>
                        <a:ext cx="2197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83" name="Rectangle 15"/>
          <p:cNvSpPr>
            <a:spLocks noChangeArrowheads="1"/>
          </p:cNvSpPr>
          <p:nvPr/>
        </p:nvSpPr>
        <p:spPr bwMode="auto">
          <a:xfrm>
            <a:off x="971550" y="549275"/>
            <a:ext cx="2376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zh-CN" altLang="en-US" sz="3200" b="1"/>
              <a:t>缝间干涉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7" grpId="0"/>
      <p:bldP spid="22538" grpId="0"/>
      <p:bldP spid="583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全息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958850"/>
            <a:ext cx="7516813" cy="589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ChangeArrowheads="1"/>
          </p:cNvSpPr>
          <p:nvPr/>
        </p:nvSpPr>
        <p:spPr bwMode="auto">
          <a:xfrm>
            <a:off x="971550" y="333375"/>
            <a:ext cx="338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28600" algn="l"/>
              </a:tabLst>
              <a:defRPr>
                <a:solidFill>
                  <a:schemeClr val="tx1"/>
                </a:solidFill>
                <a:latin typeface="Arial" charset="0"/>
                <a:ea typeface="宋体" charset="-122"/>
              </a:defRPr>
            </a:lvl1pPr>
            <a:lvl2pPr marL="742950" indent="-285750">
              <a:tabLst>
                <a:tab pos="228600" algn="l"/>
              </a:tabLst>
              <a:defRPr>
                <a:solidFill>
                  <a:schemeClr val="tx1"/>
                </a:solidFill>
                <a:latin typeface="Arial" charset="0"/>
                <a:ea typeface="宋体" charset="-122"/>
              </a:defRPr>
            </a:lvl2pPr>
            <a:lvl3pPr marL="1143000" indent="-228600">
              <a:tabLst>
                <a:tab pos="228600" algn="l"/>
              </a:tabLst>
              <a:defRPr>
                <a:solidFill>
                  <a:schemeClr val="tx1"/>
                </a:solidFill>
                <a:latin typeface="Arial" charset="0"/>
                <a:ea typeface="宋体" charset="-122"/>
              </a:defRPr>
            </a:lvl3pPr>
            <a:lvl4pPr marL="1600200" indent="-228600">
              <a:tabLst>
                <a:tab pos="228600" algn="l"/>
              </a:tabLst>
              <a:defRPr>
                <a:solidFill>
                  <a:schemeClr val="tx1"/>
                </a:solidFill>
                <a:latin typeface="Arial" charset="0"/>
                <a:ea typeface="宋体" charset="-122"/>
              </a:defRPr>
            </a:lvl4pPr>
            <a:lvl5pPr marL="2057400" indent="-228600">
              <a:tabLst>
                <a:tab pos="228600" algn="l"/>
              </a:tabLst>
              <a:defRPr>
                <a:solidFill>
                  <a:schemeClr val="tx1"/>
                </a:solidFill>
                <a:latin typeface="Arial" charset="0"/>
                <a:ea typeface="宋体" charset="-122"/>
              </a:defRPr>
            </a:lvl5pPr>
            <a:lvl6pPr marL="2514600" indent="-228600" fontAlgn="base">
              <a:spcBef>
                <a:spcPct val="0"/>
              </a:spcBef>
              <a:spcAft>
                <a:spcPct val="0"/>
              </a:spcAft>
              <a:tabLst>
                <a:tab pos="228600" algn="l"/>
              </a:tabLst>
              <a:defRPr>
                <a:solidFill>
                  <a:schemeClr val="tx1"/>
                </a:solidFill>
                <a:latin typeface="Arial" charset="0"/>
                <a:ea typeface="宋体" charset="-122"/>
              </a:defRPr>
            </a:lvl6pPr>
            <a:lvl7pPr marL="2971800" indent="-228600" fontAlgn="base">
              <a:spcBef>
                <a:spcPct val="0"/>
              </a:spcBef>
              <a:spcAft>
                <a:spcPct val="0"/>
              </a:spcAft>
              <a:tabLst>
                <a:tab pos="228600" algn="l"/>
              </a:tabLst>
              <a:defRPr>
                <a:solidFill>
                  <a:schemeClr val="tx1"/>
                </a:solidFill>
                <a:latin typeface="Arial" charset="0"/>
                <a:ea typeface="宋体" charset="-122"/>
              </a:defRPr>
            </a:lvl7pPr>
            <a:lvl8pPr marL="3429000" indent="-228600" fontAlgn="base">
              <a:spcBef>
                <a:spcPct val="0"/>
              </a:spcBef>
              <a:spcAft>
                <a:spcPct val="0"/>
              </a:spcAft>
              <a:tabLst>
                <a:tab pos="228600" algn="l"/>
              </a:tabLst>
              <a:defRPr>
                <a:solidFill>
                  <a:schemeClr val="tx1"/>
                </a:solidFill>
                <a:latin typeface="Arial" charset="0"/>
                <a:ea typeface="宋体" charset="-122"/>
              </a:defRPr>
            </a:lvl8pPr>
            <a:lvl9pPr marL="3886200" indent="-228600" fontAlgn="base">
              <a:spcBef>
                <a:spcPct val="0"/>
              </a:spcBef>
              <a:spcAft>
                <a:spcPct val="0"/>
              </a:spcAft>
              <a:tabLst>
                <a:tab pos="228600" algn="l"/>
              </a:tabLst>
              <a:defRPr>
                <a:solidFill>
                  <a:schemeClr val="tx1"/>
                </a:solidFill>
                <a:latin typeface="Arial" charset="0"/>
                <a:ea typeface="宋体" charset="-122"/>
              </a:defRPr>
            </a:lvl9pPr>
          </a:lstStyle>
          <a:p>
            <a:r>
              <a:rPr lang="en-US" altLang="en-US" b="1"/>
              <a:t>■</a:t>
            </a:r>
            <a:r>
              <a:rPr lang="zh-CN" altLang="en-US" sz="3200" b="1"/>
              <a:t>波前的全息记录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971550" y="638175"/>
            <a:ext cx="3370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b="1"/>
              <a:t>▲</a:t>
            </a:r>
            <a:r>
              <a:rPr lang="zh-CN" altLang="en-US" sz="3200" b="1"/>
              <a:t>全息感光片记录</a:t>
            </a:r>
            <a:r>
              <a:rPr lang="zh-CN" altLang="en-US" sz="3200"/>
              <a:t> </a:t>
            </a:r>
          </a:p>
        </p:txBody>
      </p:sp>
      <p:sp>
        <p:nvSpPr>
          <p:cNvPr id="27651" name="Rectangle 3"/>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3252" name="Object 4"/>
          <p:cNvGraphicFramePr>
            <a:graphicFrameLocks noChangeAspect="1"/>
          </p:cNvGraphicFramePr>
          <p:nvPr/>
        </p:nvGraphicFramePr>
        <p:xfrm>
          <a:off x="4067175" y="692150"/>
          <a:ext cx="393700" cy="515938"/>
        </p:xfrm>
        <a:graphic>
          <a:graphicData uri="http://schemas.openxmlformats.org/presentationml/2006/ole">
            <mc:AlternateContent xmlns:mc="http://schemas.openxmlformats.org/markup-compatibility/2006">
              <mc:Choice xmlns:v="urn:schemas-microsoft-com:vml" Requires="v">
                <p:oleObj spid="_x0000_s27687" name="Equation" r:id="rId3" imgW="393529" imgH="520474" progId="Equation.3">
                  <p:embed/>
                </p:oleObj>
              </mc:Choice>
              <mc:Fallback>
                <p:oleObj name="Equation" r:id="rId3" imgW="393529" imgH="52047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692150"/>
                        <a:ext cx="3937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Rectangle 5"/>
          <p:cNvSpPr>
            <a:spLocks noChangeArrowheads="1"/>
          </p:cNvSpPr>
          <p:nvPr/>
        </p:nvSpPr>
        <p:spPr bwMode="auto">
          <a:xfrm>
            <a:off x="0" y="358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53254" name="Rectangle 6"/>
          <p:cNvSpPr>
            <a:spLocks noChangeArrowheads="1"/>
          </p:cNvSpPr>
          <p:nvPr/>
        </p:nvSpPr>
        <p:spPr bwMode="auto">
          <a:xfrm>
            <a:off x="4356100" y="692150"/>
            <a:ext cx="1922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物光波与</a:t>
            </a:r>
            <a:r>
              <a:rPr lang="zh-CN" altLang="en-US" sz="3200"/>
              <a:t> </a:t>
            </a:r>
          </a:p>
        </p:txBody>
      </p:sp>
      <p:graphicFrame>
        <p:nvGraphicFramePr>
          <p:cNvPr id="53255" name="Object 7"/>
          <p:cNvGraphicFramePr>
            <a:graphicFrameLocks noChangeAspect="1"/>
          </p:cNvGraphicFramePr>
          <p:nvPr/>
        </p:nvGraphicFramePr>
        <p:xfrm>
          <a:off x="6057900" y="728663"/>
          <a:ext cx="431800" cy="515937"/>
        </p:xfrm>
        <a:graphic>
          <a:graphicData uri="http://schemas.openxmlformats.org/presentationml/2006/ole">
            <mc:AlternateContent xmlns:mc="http://schemas.openxmlformats.org/markup-compatibility/2006">
              <mc:Choice xmlns:v="urn:schemas-microsoft-com:vml" Requires="v">
                <p:oleObj spid="_x0000_s27688" name="Equation" r:id="rId5" imgW="431613" imgH="520474" progId="Equation.3">
                  <p:embed/>
                </p:oleObj>
              </mc:Choice>
              <mc:Fallback>
                <p:oleObj name="Equation" r:id="rId5" imgW="431613" imgH="52047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728663"/>
                        <a:ext cx="4318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8"/>
          <p:cNvSpPr>
            <a:spLocks noChangeArrowheads="1"/>
          </p:cNvSpPr>
          <p:nvPr/>
        </p:nvSpPr>
        <p:spPr bwMode="auto">
          <a:xfrm>
            <a:off x="0" y="358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53257" name="Rectangle 9"/>
          <p:cNvSpPr>
            <a:spLocks noChangeArrowheads="1"/>
          </p:cNvSpPr>
          <p:nvPr/>
        </p:nvSpPr>
        <p:spPr bwMode="auto">
          <a:xfrm>
            <a:off x="6372225" y="684213"/>
            <a:ext cx="1928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参考光波</a:t>
            </a:r>
            <a:r>
              <a:rPr lang="zh-CN" altLang="en-US" sz="3200"/>
              <a:t> </a:t>
            </a:r>
          </a:p>
        </p:txBody>
      </p:sp>
      <p:sp>
        <p:nvSpPr>
          <p:cNvPr id="53258" name="Rectangle 10"/>
          <p:cNvSpPr>
            <a:spLocks noChangeArrowheads="1"/>
          </p:cNvSpPr>
          <p:nvPr/>
        </p:nvSpPr>
        <p:spPr bwMode="auto">
          <a:xfrm>
            <a:off x="900113" y="1412875"/>
            <a:ext cx="7612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干涉图样</a:t>
            </a:r>
            <a:r>
              <a:rPr lang="en-US" altLang="zh-CN" sz="3200" b="1"/>
              <a:t>,</a:t>
            </a:r>
            <a:r>
              <a:rPr lang="zh-CN" altLang="en-US" sz="3200" b="1"/>
              <a:t>与原始物体没有任何相似之处。</a:t>
            </a:r>
          </a:p>
        </p:txBody>
      </p:sp>
      <p:sp>
        <p:nvSpPr>
          <p:cNvPr id="53259" name="Rectangle 11"/>
          <p:cNvSpPr>
            <a:spLocks noChangeArrowheads="1"/>
          </p:cNvSpPr>
          <p:nvPr/>
        </p:nvSpPr>
        <p:spPr bwMode="auto">
          <a:xfrm>
            <a:off x="927100" y="1989138"/>
            <a:ext cx="75152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nSpc>
                <a:spcPct val="140000"/>
              </a:lnSpc>
            </a:pPr>
            <a:r>
              <a:rPr lang="zh-CN" altLang="en-US" sz="3200" b="1"/>
              <a:t>设全息感光片平面为</a:t>
            </a:r>
            <a:r>
              <a:rPr lang="en-US" altLang="zh-CN" sz="3200" b="1"/>
              <a:t>xy</a:t>
            </a:r>
            <a:r>
              <a:rPr lang="zh-CN" altLang="en-US" sz="3200" b="1"/>
              <a:t>平面，物光波和参考光在该平面上的复振幅分布为</a:t>
            </a:r>
          </a:p>
        </p:txBody>
      </p:sp>
      <p:sp>
        <p:nvSpPr>
          <p:cNvPr id="27660" name="Rectangle 12"/>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3261" name="Object 13"/>
          <p:cNvGraphicFramePr>
            <a:graphicFrameLocks noChangeAspect="1"/>
          </p:cNvGraphicFramePr>
          <p:nvPr/>
        </p:nvGraphicFramePr>
        <p:xfrm>
          <a:off x="1042988" y="3716338"/>
          <a:ext cx="5505450" cy="515937"/>
        </p:xfrm>
        <a:graphic>
          <a:graphicData uri="http://schemas.openxmlformats.org/presentationml/2006/ole">
            <mc:AlternateContent xmlns:mc="http://schemas.openxmlformats.org/markup-compatibility/2006">
              <mc:Choice xmlns:v="urn:schemas-microsoft-com:vml" Requires="v">
                <p:oleObj spid="_x0000_s27689" name="Equation" r:id="rId7" imgW="5499100" imgH="520700" progId="Equation.3">
                  <p:embed/>
                </p:oleObj>
              </mc:Choice>
              <mc:Fallback>
                <p:oleObj name="Equation" r:id="rId7" imgW="5499100" imgH="5207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716338"/>
                        <a:ext cx="55054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2" name="Rectangle 14"/>
          <p:cNvSpPr>
            <a:spLocks noChangeArrowheads="1"/>
          </p:cNvSpPr>
          <p:nvPr/>
        </p:nvSpPr>
        <p:spPr bwMode="auto">
          <a:xfrm>
            <a:off x="0" y="358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27663" name="Rectangle 15"/>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3264" name="Object 16"/>
          <p:cNvGraphicFramePr>
            <a:graphicFrameLocks noChangeAspect="1"/>
          </p:cNvGraphicFramePr>
          <p:nvPr/>
        </p:nvGraphicFramePr>
        <p:xfrm>
          <a:off x="1042988" y="4508500"/>
          <a:ext cx="5607050" cy="515938"/>
        </p:xfrm>
        <a:graphic>
          <a:graphicData uri="http://schemas.openxmlformats.org/presentationml/2006/ole">
            <mc:AlternateContent xmlns:mc="http://schemas.openxmlformats.org/markup-compatibility/2006">
              <mc:Choice xmlns:v="urn:schemas-microsoft-com:vml" Requires="v">
                <p:oleObj spid="_x0000_s27690" name="Equation" r:id="rId9" imgW="5600700" imgH="520700" progId="Equation.3">
                  <p:embed/>
                </p:oleObj>
              </mc:Choice>
              <mc:Fallback>
                <p:oleObj name="Equation" r:id="rId9" imgW="5600700" imgH="5207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508500"/>
                        <a:ext cx="56070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5" name="Rectangle 17"/>
          <p:cNvSpPr>
            <a:spLocks noChangeArrowheads="1"/>
          </p:cNvSpPr>
          <p:nvPr/>
        </p:nvSpPr>
        <p:spPr bwMode="auto">
          <a:xfrm>
            <a:off x="0" y="3586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53266" name="Rectangle 18"/>
          <p:cNvSpPr>
            <a:spLocks noChangeArrowheads="1"/>
          </p:cNvSpPr>
          <p:nvPr/>
        </p:nvSpPr>
        <p:spPr bwMode="auto">
          <a:xfrm>
            <a:off x="971550" y="5300663"/>
            <a:ext cx="6280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两束光波干涉产生的光强度分布为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326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326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4" grpId="0"/>
      <p:bldP spid="53257" grpId="0"/>
      <p:bldP spid="53258" grpId="0"/>
      <p:bldP spid="53259" grpId="0"/>
      <p:bldP spid="532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2662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4275" name="Object 3"/>
          <p:cNvGraphicFramePr>
            <a:graphicFrameLocks noChangeAspect="1"/>
          </p:cNvGraphicFramePr>
          <p:nvPr/>
        </p:nvGraphicFramePr>
        <p:xfrm>
          <a:off x="971550" y="1125538"/>
          <a:ext cx="7191375" cy="3767137"/>
        </p:xfrm>
        <a:graphic>
          <a:graphicData uri="http://schemas.openxmlformats.org/presentationml/2006/ole">
            <mc:AlternateContent xmlns:mc="http://schemas.openxmlformats.org/markup-compatibility/2006">
              <mc:Choice xmlns:v="urn:schemas-microsoft-com:vml" Requires="v">
                <p:oleObj spid="_x0000_s28682" name="公式" r:id="rId3" imgW="5295900" imgH="2781300" progId="Equation.3">
                  <p:embed/>
                </p:oleObj>
              </mc:Choice>
              <mc:Fallback>
                <p:oleObj name="公式" r:id="rId3" imgW="5295900" imgH="278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25538"/>
                        <a:ext cx="7191375"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6" name="Rectangle 4"/>
          <p:cNvSpPr>
            <a:spLocks noChangeArrowheads="1"/>
          </p:cNvSpPr>
          <p:nvPr/>
        </p:nvSpPr>
        <p:spPr bwMode="auto">
          <a:xfrm>
            <a:off x="0" y="4195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全息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88" y="552450"/>
            <a:ext cx="2752725" cy="580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016000" y="684213"/>
            <a:ext cx="2151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b="1"/>
              <a:t>▲</a:t>
            </a:r>
            <a:r>
              <a:rPr lang="zh-CN" altLang="en-US" sz="3200" b="1"/>
              <a:t>透射系数</a:t>
            </a:r>
            <a:r>
              <a:rPr lang="zh-CN" altLang="en-US" sz="3200"/>
              <a:t> </a:t>
            </a:r>
          </a:p>
        </p:txBody>
      </p:sp>
      <p:graphicFrame>
        <p:nvGraphicFramePr>
          <p:cNvPr id="56323" name="Object 3"/>
          <p:cNvGraphicFramePr>
            <a:graphicFrameLocks noChangeAspect="1"/>
          </p:cNvGraphicFramePr>
          <p:nvPr/>
        </p:nvGraphicFramePr>
        <p:xfrm>
          <a:off x="3132138" y="549275"/>
          <a:ext cx="1454150" cy="1049338"/>
        </p:xfrm>
        <a:graphic>
          <a:graphicData uri="http://schemas.openxmlformats.org/presentationml/2006/ole">
            <mc:AlternateContent xmlns:mc="http://schemas.openxmlformats.org/markup-compatibility/2006">
              <mc:Choice xmlns:v="urn:schemas-microsoft-com:vml" Requires="v">
                <p:oleObj spid="_x0000_s30759" name="Equation" r:id="rId3" imgW="1447800" imgH="1054100" progId="Equation.3">
                  <p:embed/>
                </p:oleObj>
              </mc:Choice>
              <mc:Fallback>
                <p:oleObj name="Equation" r:id="rId3" imgW="1447800" imgH="1054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549275"/>
                        <a:ext cx="145415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4" name="Line 4"/>
          <p:cNvSpPr>
            <a:spLocks noChangeShapeType="1"/>
          </p:cNvSpPr>
          <p:nvPr/>
        </p:nvSpPr>
        <p:spPr bwMode="auto">
          <a:xfrm>
            <a:off x="6462713" y="998538"/>
            <a:ext cx="0" cy="18002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30726" name="Rectangle 6"/>
          <p:cNvSpPr>
            <a:spLocks noChangeArrowheads="1"/>
          </p:cNvSpPr>
          <p:nvPr/>
        </p:nvSpPr>
        <p:spPr bwMode="auto">
          <a:xfrm>
            <a:off x="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30727" name="Rectangle 7"/>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6328" name="Object 8"/>
          <p:cNvGraphicFramePr>
            <a:graphicFrameLocks noChangeAspect="1"/>
          </p:cNvGraphicFramePr>
          <p:nvPr/>
        </p:nvGraphicFramePr>
        <p:xfrm>
          <a:off x="5697538" y="1584325"/>
          <a:ext cx="333375" cy="500063"/>
        </p:xfrm>
        <a:graphic>
          <a:graphicData uri="http://schemas.openxmlformats.org/presentationml/2006/ole">
            <mc:AlternateContent xmlns:mc="http://schemas.openxmlformats.org/markup-compatibility/2006">
              <mc:Choice xmlns:v="urn:schemas-microsoft-com:vml" Requires="v">
                <p:oleObj spid="_x0000_s30760" name="Equation" r:id="rId5" imgW="355446" imgH="520474" progId="Equation.3">
                  <p:embed/>
                </p:oleObj>
              </mc:Choice>
              <mc:Fallback>
                <p:oleObj name="Equation" r:id="rId5" imgW="355446" imgH="52047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7538" y="1584325"/>
                        <a:ext cx="3333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Rectangle 9"/>
          <p:cNvSpPr>
            <a:spLocks noChangeArrowheads="1"/>
          </p:cNvSpPr>
          <p:nvPr/>
        </p:nvSpPr>
        <p:spPr bwMode="auto">
          <a:xfrm>
            <a:off x="0" y="3563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30730" name="Rectangle 10"/>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6331" name="Object 11"/>
          <p:cNvGraphicFramePr>
            <a:graphicFrameLocks noChangeAspect="1"/>
          </p:cNvGraphicFramePr>
          <p:nvPr/>
        </p:nvGraphicFramePr>
        <p:xfrm>
          <a:off x="6911975" y="1584325"/>
          <a:ext cx="376238" cy="500063"/>
        </p:xfrm>
        <a:graphic>
          <a:graphicData uri="http://schemas.openxmlformats.org/presentationml/2006/ole">
            <mc:AlternateContent xmlns:mc="http://schemas.openxmlformats.org/markup-compatibility/2006">
              <mc:Choice xmlns:v="urn:schemas-microsoft-com:vml" Requires="v">
                <p:oleObj spid="_x0000_s30761" name="Equation" r:id="rId7" imgW="393529" imgH="520474" progId="Equation.3">
                  <p:embed/>
                </p:oleObj>
              </mc:Choice>
              <mc:Fallback>
                <p:oleObj name="Equation" r:id="rId7" imgW="393529" imgH="520474"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1975" y="1584325"/>
                        <a:ext cx="37623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2" name="Rectangle 12"/>
          <p:cNvSpPr>
            <a:spLocks noChangeArrowheads="1"/>
          </p:cNvSpPr>
          <p:nvPr/>
        </p:nvSpPr>
        <p:spPr bwMode="auto">
          <a:xfrm>
            <a:off x="0" y="3563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56333" name="Rectangle 13"/>
          <p:cNvSpPr>
            <a:spLocks noChangeArrowheads="1"/>
          </p:cNvSpPr>
          <p:nvPr/>
        </p:nvSpPr>
        <p:spPr bwMode="auto">
          <a:xfrm>
            <a:off x="881063" y="3024188"/>
            <a:ext cx="7302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zh-CN" altLang="en-US" sz="3200" b="1"/>
              <a:t>使得透射系数与曝光上的光强成线性关</a:t>
            </a:r>
          </a:p>
        </p:txBody>
      </p:sp>
      <p:sp>
        <p:nvSpPr>
          <p:cNvPr id="56334" name="Rectangle 14"/>
          <p:cNvSpPr>
            <a:spLocks noChangeArrowheads="1"/>
          </p:cNvSpPr>
          <p:nvPr/>
        </p:nvSpPr>
        <p:spPr bwMode="auto">
          <a:xfrm>
            <a:off x="971550" y="1268413"/>
            <a:ext cx="3421063"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nSpc>
                <a:spcPct val="160000"/>
              </a:lnSpc>
            </a:pPr>
            <a:r>
              <a:rPr lang="zh-CN" altLang="en-US" sz="3200" b="1"/>
              <a:t>选择适当的曝光</a:t>
            </a:r>
            <a:endParaRPr lang="zh-CN" altLang="en-US" sz="3200"/>
          </a:p>
          <a:p>
            <a:pPr>
              <a:lnSpc>
                <a:spcPct val="160000"/>
              </a:lnSpc>
            </a:pPr>
            <a:r>
              <a:rPr lang="zh-CN" altLang="en-US" sz="3200" b="1"/>
              <a:t>时间和冲洗时间</a:t>
            </a:r>
            <a:r>
              <a:rPr lang="en-US" altLang="zh-CN" sz="3200" b="1"/>
              <a:t>,</a:t>
            </a:r>
          </a:p>
        </p:txBody>
      </p:sp>
      <p:sp>
        <p:nvSpPr>
          <p:cNvPr id="56335" name="Rectangle 15"/>
          <p:cNvSpPr>
            <a:spLocks noChangeArrowheads="1"/>
          </p:cNvSpPr>
          <p:nvPr/>
        </p:nvSpPr>
        <p:spPr bwMode="auto">
          <a:xfrm>
            <a:off x="927100" y="3608388"/>
            <a:ext cx="738028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nSpc>
                <a:spcPct val="150000"/>
              </a:lnSpc>
            </a:pPr>
            <a:r>
              <a:rPr lang="zh-CN" altLang="en-US" sz="3200" b="1"/>
              <a:t>系</a:t>
            </a:r>
            <a:r>
              <a:rPr lang="en-US" altLang="zh-CN" sz="3200" b="1"/>
              <a:t>.</a:t>
            </a:r>
            <a:r>
              <a:rPr lang="zh-CN" altLang="en-US" sz="3200" b="1"/>
              <a:t>可设两者之比为</a:t>
            </a:r>
            <a:r>
              <a:rPr lang="en-US" altLang="zh-CN" sz="3200" b="1"/>
              <a:t>1.</a:t>
            </a:r>
            <a:r>
              <a:rPr lang="zh-CN" altLang="en-US" sz="3200" b="1"/>
              <a:t>因此</a:t>
            </a:r>
            <a:r>
              <a:rPr lang="en-US" altLang="zh-CN" sz="3200" b="1"/>
              <a:t>,</a:t>
            </a:r>
            <a:r>
              <a:rPr lang="zh-CN" altLang="en-US" sz="3200" b="1"/>
              <a:t>全息图的透射系数为</a:t>
            </a:r>
          </a:p>
        </p:txBody>
      </p:sp>
      <p:sp>
        <p:nvSpPr>
          <p:cNvPr id="30736" name="Rectangle 16"/>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6337" name="Object 17"/>
          <p:cNvGraphicFramePr>
            <a:graphicFrameLocks noChangeAspect="1"/>
          </p:cNvGraphicFramePr>
          <p:nvPr/>
        </p:nvGraphicFramePr>
        <p:xfrm>
          <a:off x="2501900" y="4689475"/>
          <a:ext cx="5149850" cy="1747838"/>
        </p:xfrm>
        <a:graphic>
          <a:graphicData uri="http://schemas.openxmlformats.org/presentationml/2006/ole">
            <mc:AlternateContent xmlns:mc="http://schemas.openxmlformats.org/markup-compatibility/2006">
              <mc:Choice xmlns:v="urn:schemas-microsoft-com:vml" Requires="v">
                <p:oleObj spid="_x0000_s30762" name="Equation" r:id="rId9" imgW="5156200" imgH="1752600" progId="Equation.3">
                  <p:embed/>
                </p:oleObj>
              </mc:Choice>
              <mc:Fallback>
                <p:oleObj name="Equation" r:id="rId9" imgW="5156200" imgH="1752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1900" y="4689475"/>
                        <a:ext cx="5149850"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8" name="Rectangle 18"/>
          <p:cNvSpPr>
            <a:spLocks noChangeArrowheads="1"/>
          </p:cNvSpPr>
          <p:nvPr/>
        </p:nvSpPr>
        <p:spPr bwMode="auto">
          <a:xfrm>
            <a:off x="0" y="3967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3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6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4" grpId="0" animBg="1"/>
      <p:bldP spid="56333" grpId="0"/>
      <p:bldP spid="56334" grpId="0"/>
      <p:bldP spid="563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836613" y="549275"/>
            <a:ext cx="747077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28600" algn="l"/>
              </a:tabLst>
              <a:defRPr>
                <a:solidFill>
                  <a:schemeClr val="tx1"/>
                </a:solidFill>
                <a:latin typeface="Arial" charset="0"/>
                <a:ea typeface="宋体" charset="-122"/>
              </a:defRPr>
            </a:lvl1pPr>
            <a:lvl2pPr marL="742950" indent="-285750">
              <a:tabLst>
                <a:tab pos="228600" algn="l"/>
              </a:tabLst>
              <a:defRPr>
                <a:solidFill>
                  <a:schemeClr val="tx1"/>
                </a:solidFill>
                <a:latin typeface="Arial" charset="0"/>
                <a:ea typeface="宋体" charset="-122"/>
              </a:defRPr>
            </a:lvl2pPr>
            <a:lvl3pPr marL="1143000" indent="-228600">
              <a:tabLst>
                <a:tab pos="228600" algn="l"/>
              </a:tabLst>
              <a:defRPr>
                <a:solidFill>
                  <a:schemeClr val="tx1"/>
                </a:solidFill>
                <a:latin typeface="Arial" charset="0"/>
                <a:ea typeface="宋体" charset="-122"/>
              </a:defRPr>
            </a:lvl3pPr>
            <a:lvl4pPr marL="1600200" indent="-228600">
              <a:tabLst>
                <a:tab pos="228600" algn="l"/>
              </a:tabLst>
              <a:defRPr>
                <a:solidFill>
                  <a:schemeClr val="tx1"/>
                </a:solidFill>
                <a:latin typeface="Arial" charset="0"/>
                <a:ea typeface="宋体" charset="-122"/>
              </a:defRPr>
            </a:lvl4pPr>
            <a:lvl5pPr marL="2057400" indent="-228600">
              <a:tabLst>
                <a:tab pos="228600" algn="l"/>
              </a:tabLst>
              <a:defRPr>
                <a:solidFill>
                  <a:schemeClr val="tx1"/>
                </a:solidFill>
                <a:latin typeface="Arial" charset="0"/>
                <a:ea typeface="宋体" charset="-122"/>
              </a:defRPr>
            </a:lvl5pPr>
            <a:lvl6pPr marL="2514600" indent="-228600" fontAlgn="base">
              <a:spcBef>
                <a:spcPct val="0"/>
              </a:spcBef>
              <a:spcAft>
                <a:spcPct val="0"/>
              </a:spcAft>
              <a:tabLst>
                <a:tab pos="228600" algn="l"/>
              </a:tabLst>
              <a:defRPr>
                <a:solidFill>
                  <a:schemeClr val="tx1"/>
                </a:solidFill>
                <a:latin typeface="Arial" charset="0"/>
                <a:ea typeface="宋体" charset="-122"/>
              </a:defRPr>
            </a:lvl6pPr>
            <a:lvl7pPr marL="2971800" indent="-228600" fontAlgn="base">
              <a:spcBef>
                <a:spcPct val="0"/>
              </a:spcBef>
              <a:spcAft>
                <a:spcPct val="0"/>
              </a:spcAft>
              <a:tabLst>
                <a:tab pos="228600" algn="l"/>
              </a:tabLst>
              <a:defRPr>
                <a:solidFill>
                  <a:schemeClr val="tx1"/>
                </a:solidFill>
                <a:latin typeface="Arial" charset="0"/>
                <a:ea typeface="宋体" charset="-122"/>
              </a:defRPr>
            </a:lvl7pPr>
            <a:lvl8pPr marL="3429000" indent="-228600" fontAlgn="base">
              <a:spcBef>
                <a:spcPct val="0"/>
              </a:spcBef>
              <a:spcAft>
                <a:spcPct val="0"/>
              </a:spcAft>
              <a:tabLst>
                <a:tab pos="228600" algn="l"/>
              </a:tabLst>
              <a:defRPr>
                <a:solidFill>
                  <a:schemeClr val="tx1"/>
                </a:solidFill>
                <a:latin typeface="Arial" charset="0"/>
                <a:ea typeface="宋体" charset="-122"/>
              </a:defRPr>
            </a:lvl8pPr>
            <a:lvl9pPr marL="3886200" indent="-228600" fontAlgn="base">
              <a:spcBef>
                <a:spcPct val="0"/>
              </a:spcBef>
              <a:spcAft>
                <a:spcPct val="0"/>
              </a:spcAft>
              <a:tabLst>
                <a:tab pos="228600" algn="l"/>
              </a:tabLst>
              <a:defRPr>
                <a:solidFill>
                  <a:schemeClr val="tx1"/>
                </a:solidFill>
                <a:latin typeface="Arial" charset="0"/>
                <a:ea typeface="宋体" charset="-122"/>
              </a:defRPr>
            </a:lvl9pPr>
          </a:lstStyle>
          <a:p>
            <a:pPr algn="just">
              <a:lnSpc>
                <a:spcPct val="150000"/>
              </a:lnSpc>
            </a:pPr>
            <a:r>
              <a:rPr lang="en-US" altLang="en-US" b="1"/>
              <a:t>■</a:t>
            </a:r>
            <a:r>
              <a:rPr lang="zh-CN" altLang="en-US" sz="3200" b="1"/>
              <a:t>物光波前的再现</a:t>
            </a:r>
            <a:endParaRPr lang="zh-CN" altLang="en-US" sz="3200"/>
          </a:p>
          <a:p>
            <a:pPr algn="just">
              <a:lnSpc>
                <a:spcPct val="150000"/>
              </a:lnSpc>
            </a:pPr>
            <a:r>
              <a:rPr lang="zh-CN" altLang="en-US" sz="3200" b="1"/>
              <a:t>使用和参考光波完全相同的光波作再现时的照明光波</a:t>
            </a:r>
            <a:r>
              <a:rPr lang="en-US" altLang="zh-CN" sz="3200" b="1"/>
              <a:t>,</a:t>
            </a:r>
            <a:r>
              <a:rPr lang="zh-CN" altLang="en-US" sz="3200" b="1"/>
              <a:t>通过全息图的光波在</a:t>
            </a:r>
            <a:r>
              <a:rPr lang="en-US" altLang="zh-CN" sz="3200" b="1"/>
              <a:t>xy</a:t>
            </a:r>
            <a:r>
              <a:rPr lang="zh-CN" altLang="en-US" sz="3200" b="1"/>
              <a:t>平面上的复振幅分布为</a:t>
            </a:r>
          </a:p>
        </p:txBody>
      </p:sp>
      <p:graphicFrame>
        <p:nvGraphicFramePr>
          <p:cNvPr id="57347" name="Object 3"/>
          <p:cNvGraphicFramePr>
            <a:graphicFrameLocks noChangeAspect="1"/>
          </p:cNvGraphicFramePr>
          <p:nvPr/>
        </p:nvGraphicFramePr>
        <p:xfrm>
          <a:off x="927100" y="5408613"/>
          <a:ext cx="7404100" cy="546100"/>
        </p:xfrm>
        <a:graphic>
          <a:graphicData uri="http://schemas.openxmlformats.org/presentationml/2006/ole">
            <mc:AlternateContent xmlns:mc="http://schemas.openxmlformats.org/markup-compatibility/2006">
              <mc:Choice xmlns:v="urn:schemas-microsoft-com:vml" Requires="v">
                <p:oleObj spid="_x0000_s31765" name="Equation" r:id="rId3" imgW="7404100" imgH="546100" progId="Equation.3">
                  <p:embed/>
                </p:oleObj>
              </mc:Choice>
              <mc:Fallback>
                <p:oleObj name="Equation" r:id="rId3" imgW="7404100" imgH="546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5408613"/>
                        <a:ext cx="74041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8" name="Object 4"/>
          <p:cNvGraphicFramePr>
            <a:graphicFrameLocks noChangeAspect="1"/>
          </p:cNvGraphicFramePr>
          <p:nvPr/>
        </p:nvGraphicFramePr>
        <p:xfrm>
          <a:off x="971550" y="3833813"/>
          <a:ext cx="4521200" cy="520700"/>
        </p:xfrm>
        <a:graphic>
          <a:graphicData uri="http://schemas.openxmlformats.org/presentationml/2006/ole">
            <mc:AlternateContent xmlns:mc="http://schemas.openxmlformats.org/markup-compatibility/2006">
              <mc:Choice xmlns:v="urn:schemas-microsoft-com:vml" Requires="v">
                <p:oleObj spid="_x0000_s31766" name="Equation" r:id="rId5" imgW="4521200" imgH="520700" progId="Equation.3">
                  <p:embed/>
                </p:oleObj>
              </mc:Choice>
              <mc:Fallback>
                <p:oleObj name="Equation" r:id="rId5" imgW="4521200" imgH="520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833813"/>
                        <a:ext cx="45212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9" name="Object 5"/>
          <p:cNvGraphicFramePr>
            <a:graphicFrameLocks noChangeAspect="1"/>
          </p:cNvGraphicFramePr>
          <p:nvPr/>
        </p:nvGraphicFramePr>
        <p:xfrm>
          <a:off x="927100" y="4643438"/>
          <a:ext cx="3327400" cy="495300"/>
        </p:xfrm>
        <a:graphic>
          <a:graphicData uri="http://schemas.openxmlformats.org/presentationml/2006/ole">
            <mc:AlternateContent xmlns:mc="http://schemas.openxmlformats.org/markup-compatibility/2006">
              <mc:Choice xmlns:v="urn:schemas-microsoft-com:vml" Requires="v">
                <p:oleObj spid="_x0000_s31767" name="Equation" r:id="rId7" imgW="3327400" imgH="495300" progId="Equation.3">
                  <p:embed/>
                </p:oleObj>
              </mc:Choice>
              <mc:Fallback>
                <p:oleObj name="Equation" r:id="rId7" imgW="3327400" imgH="495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7100" y="4643438"/>
                        <a:ext cx="3327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2281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8371" name="Object 3"/>
          <p:cNvGraphicFramePr>
            <a:graphicFrameLocks noChangeAspect="1"/>
          </p:cNvGraphicFramePr>
          <p:nvPr/>
        </p:nvGraphicFramePr>
        <p:xfrm>
          <a:off x="1062038" y="2124075"/>
          <a:ext cx="4168775" cy="546100"/>
        </p:xfrm>
        <a:graphic>
          <a:graphicData uri="http://schemas.openxmlformats.org/presentationml/2006/ole">
            <mc:AlternateContent xmlns:mc="http://schemas.openxmlformats.org/markup-compatibility/2006">
              <mc:Choice xmlns:v="urn:schemas-microsoft-com:vml" Requires="v">
                <p:oleObj spid="_x0000_s32819" name="Equation" r:id="rId3" imgW="4686300" imgH="546100" progId="Equation.3">
                  <p:embed/>
                </p:oleObj>
              </mc:Choice>
              <mc:Fallback>
                <p:oleObj name="Equation" r:id="rId3" imgW="4686300" imgH="546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2124075"/>
                        <a:ext cx="41687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Rectangle 4"/>
          <p:cNvSpPr>
            <a:spLocks noChangeArrowheads="1"/>
          </p:cNvSpPr>
          <p:nvPr/>
        </p:nvSpPr>
        <p:spPr bwMode="auto">
          <a:xfrm>
            <a:off x="0" y="457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sp>
        <p:nvSpPr>
          <p:cNvPr id="58373" name="Rectangle 5"/>
          <p:cNvSpPr>
            <a:spLocks noChangeArrowheads="1"/>
          </p:cNvSpPr>
          <p:nvPr/>
        </p:nvSpPr>
        <p:spPr bwMode="auto">
          <a:xfrm>
            <a:off x="927100" y="2798763"/>
            <a:ext cx="2328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上式第一项</a:t>
            </a:r>
            <a:r>
              <a:rPr lang="zh-CN" altLang="en-US" sz="3200"/>
              <a:t> </a:t>
            </a:r>
          </a:p>
        </p:txBody>
      </p:sp>
      <p:sp>
        <p:nvSpPr>
          <p:cNvPr id="32774" name="Rectangle 6"/>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8375" name="Object 7"/>
          <p:cNvGraphicFramePr>
            <a:graphicFrameLocks noChangeAspect="1"/>
          </p:cNvGraphicFramePr>
          <p:nvPr/>
        </p:nvGraphicFramePr>
        <p:xfrm>
          <a:off x="3176588" y="2798763"/>
          <a:ext cx="3429000" cy="552450"/>
        </p:xfrm>
        <a:graphic>
          <a:graphicData uri="http://schemas.openxmlformats.org/presentationml/2006/ole">
            <mc:AlternateContent xmlns:mc="http://schemas.openxmlformats.org/markup-compatibility/2006">
              <mc:Choice xmlns:v="urn:schemas-microsoft-com:vml" Requires="v">
                <p:oleObj spid="_x0000_s32820" name="Equation" r:id="rId5" imgW="3429000" imgH="545760" progId="Equation.3">
                  <p:embed/>
                </p:oleObj>
              </mc:Choice>
              <mc:Fallback>
                <p:oleObj name="Equation" r:id="rId5" imgW="3429000" imgH="5457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588" y="2798763"/>
                        <a:ext cx="3429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Rectangle 8"/>
          <p:cNvSpPr>
            <a:spLocks noChangeArrowheads="1"/>
          </p:cNvSpPr>
          <p:nvPr/>
        </p:nvSpPr>
        <p:spPr bwMode="auto">
          <a:xfrm>
            <a:off x="6642100" y="2798763"/>
            <a:ext cx="1516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为照明</a:t>
            </a:r>
            <a:r>
              <a:rPr lang="zh-CN" altLang="en-US" sz="3200"/>
              <a:t> </a:t>
            </a:r>
          </a:p>
        </p:txBody>
      </p:sp>
      <p:sp>
        <p:nvSpPr>
          <p:cNvPr id="58377" name="Rectangle 9"/>
          <p:cNvSpPr>
            <a:spLocks noChangeArrowheads="1"/>
          </p:cNvSpPr>
          <p:nvPr/>
        </p:nvSpPr>
        <p:spPr bwMode="auto">
          <a:xfrm>
            <a:off x="927100" y="3473450"/>
            <a:ext cx="3660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光波</a:t>
            </a:r>
            <a:r>
              <a:rPr lang="en-US" altLang="zh-CN" sz="3200" b="1"/>
              <a:t>,</a:t>
            </a:r>
            <a:r>
              <a:rPr lang="zh-CN" altLang="en-US" sz="3200" b="1"/>
              <a:t>即参考光波；</a:t>
            </a:r>
            <a:r>
              <a:rPr lang="zh-CN" altLang="en-US" sz="3200"/>
              <a:t> </a:t>
            </a:r>
          </a:p>
        </p:txBody>
      </p:sp>
      <p:sp>
        <p:nvSpPr>
          <p:cNvPr id="58378" name="Rectangle 10"/>
          <p:cNvSpPr>
            <a:spLocks noChangeArrowheads="1"/>
          </p:cNvSpPr>
          <p:nvPr/>
        </p:nvSpPr>
        <p:spPr bwMode="auto">
          <a:xfrm>
            <a:off x="971550" y="4284663"/>
            <a:ext cx="1516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第二项</a:t>
            </a:r>
            <a:r>
              <a:rPr lang="zh-CN" altLang="en-US" sz="3200"/>
              <a:t> </a:t>
            </a:r>
          </a:p>
        </p:txBody>
      </p:sp>
      <p:sp>
        <p:nvSpPr>
          <p:cNvPr id="32779" name="Rectangle 11"/>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8380" name="Object 12"/>
          <p:cNvGraphicFramePr>
            <a:graphicFrameLocks noChangeAspect="1"/>
          </p:cNvGraphicFramePr>
          <p:nvPr/>
        </p:nvGraphicFramePr>
        <p:xfrm>
          <a:off x="2366963" y="4284663"/>
          <a:ext cx="2082800" cy="552450"/>
        </p:xfrm>
        <a:graphic>
          <a:graphicData uri="http://schemas.openxmlformats.org/presentationml/2006/ole">
            <mc:AlternateContent xmlns:mc="http://schemas.openxmlformats.org/markup-compatibility/2006">
              <mc:Choice xmlns:v="urn:schemas-microsoft-com:vml" Requires="v">
                <p:oleObj spid="_x0000_s32821" name="Equation" r:id="rId7" imgW="2082800" imgH="546100" progId="Equation.3">
                  <p:embed/>
                </p:oleObj>
              </mc:Choice>
              <mc:Fallback>
                <p:oleObj name="Equation" r:id="rId7" imgW="2082800" imgH="5461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6963" y="4284663"/>
                        <a:ext cx="2082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1" name="Rectangle 13"/>
          <p:cNvSpPr>
            <a:spLocks noChangeArrowheads="1"/>
          </p:cNvSpPr>
          <p:nvPr/>
        </p:nvSpPr>
        <p:spPr bwMode="auto">
          <a:xfrm>
            <a:off x="4437063" y="4284663"/>
            <a:ext cx="38179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为物光波</a:t>
            </a:r>
            <a:r>
              <a:rPr lang="en-US" altLang="zh-CN" sz="3200" b="1"/>
              <a:t>(</a:t>
            </a:r>
            <a:r>
              <a:rPr lang="zh-CN" altLang="en-US" sz="3200" b="1"/>
              <a:t>成虚像</a:t>
            </a:r>
            <a:r>
              <a:rPr lang="en-US" altLang="zh-CN" sz="3200" b="1"/>
              <a:t>)</a:t>
            </a:r>
            <a:r>
              <a:rPr lang="zh-CN" altLang="en-US" sz="3200" b="1"/>
              <a:t>；</a:t>
            </a:r>
            <a:r>
              <a:rPr lang="zh-CN" altLang="en-US" sz="3200"/>
              <a:t> </a:t>
            </a:r>
          </a:p>
        </p:txBody>
      </p:sp>
      <p:sp>
        <p:nvSpPr>
          <p:cNvPr id="58382" name="Rectangle 14"/>
          <p:cNvSpPr>
            <a:spLocks noChangeArrowheads="1"/>
          </p:cNvSpPr>
          <p:nvPr/>
        </p:nvSpPr>
        <p:spPr bwMode="auto">
          <a:xfrm>
            <a:off x="927100" y="5138738"/>
            <a:ext cx="1516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第三项</a:t>
            </a:r>
            <a:r>
              <a:rPr lang="zh-CN" altLang="en-US" sz="3200"/>
              <a:t> </a:t>
            </a:r>
          </a:p>
        </p:txBody>
      </p:sp>
      <p:sp>
        <p:nvSpPr>
          <p:cNvPr id="32783" name="Rectangle 15"/>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endParaRPr lang="zh-CN" altLang="zh-CN"/>
          </a:p>
        </p:txBody>
      </p:sp>
      <p:graphicFrame>
        <p:nvGraphicFramePr>
          <p:cNvPr id="58384" name="Object 16"/>
          <p:cNvGraphicFramePr>
            <a:graphicFrameLocks noChangeAspect="1"/>
          </p:cNvGraphicFramePr>
          <p:nvPr/>
        </p:nvGraphicFramePr>
        <p:xfrm>
          <a:off x="2232025" y="5138738"/>
          <a:ext cx="4210050" cy="552450"/>
        </p:xfrm>
        <a:graphic>
          <a:graphicData uri="http://schemas.openxmlformats.org/presentationml/2006/ole">
            <mc:AlternateContent xmlns:mc="http://schemas.openxmlformats.org/markup-compatibility/2006">
              <mc:Choice xmlns:v="urn:schemas-microsoft-com:vml" Requires="v">
                <p:oleObj spid="_x0000_s32822" name="Equation" r:id="rId9" imgW="4216400" imgH="546100" progId="Equation.3">
                  <p:embed/>
                </p:oleObj>
              </mc:Choice>
              <mc:Fallback>
                <p:oleObj name="Equation" r:id="rId9" imgW="4216400" imgH="5461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2025" y="5138738"/>
                        <a:ext cx="42100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5" name="Rectangle 17"/>
          <p:cNvSpPr>
            <a:spLocks noChangeArrowheads="1"/>
          </p:cNvSpPr>
          <p:nvPr/>
        </p:nvSpPr>
        <p:spPr bwMode="auto">
          <a:xfrm>
            <a:off x="927100" y="5859463"/>
            <a:ext cx="7694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的共轭波</a:t>
            </a:r>
            <a:r>
              <a:rPr lang="en-US" altLang="zh-CN" sz="3200" b="1"/>
              <a:t>. </a:t>
            </a:r>
            <a:r>
              <a:rPr lang="zh-CN" altLang="en-US" sz="3200" b="1"/>
              <a:t>（波面的曲率与物光波相反：</a:t>
            </a:r>
          </a:p>
        </p:txBody>
      </p:sp>
      <p:graphicFrame>
        <p:nvGraphicFramePr>
          <p:cNvPr id="58386" name="Object 18"/>
          <p:cNvGraphicFramePr>
            <a:graphicFrameLocks noChangeAspect="1"/>
          </p:cNvGraphicFramePr>
          <p:nvPr/>
        </p:nvGraphicFramePr>
        <p:xfrm>
          <a:off x="1062038" y="728663"/>
          <a:ext cx="4025900" cy="482600"/>
        </p:xfrm>
        <a:graphic>
          <a:graphicData uri="http://schemas.openxmlformats.org/presentationml/2006/ole">
            <mc:AlternateContent xmlns:mc="http://schemas.openxmlformats.org/markup-compatibility/2006">
              <mc:Choice xmlns:v="urn:schemas-microsoft-com:vml" Requires="v">
                <p:oleObj spid="_x0000_s32823" name="Equation" r:id="rId11" imgW="4025900" imgH="482600" progId="Equation.3">
                  <p:embed/>
                </p:oleObj>
              </mc:Choice>
              <mc:Fallback>
                <p:oleObj name="Equation" r:id="rId11" imgW="4025900" imgH="4826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2038" y="728663"/>
                        <a:ext cx="40259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87" name="Object 19"/>
          <p:cNvGraphicFramePr>
            <a:graphicFrameLocks noChangeAspect="1"/>
          </p:cNvGraphicFramePr>
          <p:nvPr/>
        </p:nvGraphicFramePr>
        <p:xfrm>
          <a:off x="1271588" y="1409700"/>
          <a:ext cx="6007100" cy="533400"/>
        </p:xfrm>
        <a:graphic>
          <a:graphicData uri="http://schemas.openxmlformats.org/presentationml/2006/ole">
            <mc:AlternateContent xmlns:mc="http://schemas.openxmlformats.org/markup-compatibility/2006">
              <mc:Choice xmlns:v="urn:schemas-microsoft-com:vml" Requires="v">
                <p:oleObj spid="_x0000_s32824" name="公式" r:id="rId13" imgW="6007100" imgH="533400" progId="Equation.3">
                  <p:embed/>
                </p:oleObj>
              </mc:Choice>
              <mc:Fallback>
                <p:oleObj name="公式" r:id="rId13" imgW="6007100" imgH="5334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71588" y="1409700"/>
                        <a:ext cx="6007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88" name="Rectangle 20"/>
          <p:cNvSpPr>
            <a:spLocks noChangeArrowheads="1"/>
          </p:cNvSpPr>
          <p:nvPr/>
        </p:nvSpPr>
        <p:spPr bwMode="auto">
          <a:xfrm>
            <a:off x="6327775" y="5138738"/>
            <a:ext cx="2060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为物光波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37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83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38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38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838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38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6" grpId="0"/>
      <p:bldP spid="58378" grpId="0"/>
      <p:bldP spid="58381" grpId="0"/>
      <p:bldP spid="58382" grpId="0"/>
      <p:bldP spid="58385" grpId="0"/>
      <p:bldP spid="5838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836613" y="0"/>
            <a:ext cx="7920037"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nSpc>
                <a:spcPct val="230000"/>
              </a:lnSpc>
            </a:pPr>
            <a:r>
              <a:rPr lang="zh-CN" altLang="en-US" sz="3200" b="1"/>
              <a:t>若物光波波发散</a:t>
            </a:r>
            <a:r>
              <a:rPr lang="en-US" altLang="zh-CN" sz="3200" b="1"/>
              <a:t>,</a:t>
            </a:r>
            <a:r>
              <a:rPr lang="zh-CN" altLang="en-US" sz="3200" b="1"/>
              <a:t>那么其共轭波就会聚</a:t>
            </a:r>
            <a:r>
              <a:rPr lang="en-US" altLang="zh-CN" sz="3200" b="1"/>
              <a:t>,</a:t>
            </a:r>
            <a:r>
              <a:rPr lang="zh-CN" altLang="en-US" sz="3200" b="1"/>
              <a:t>即</a:t>
            </a:r>
          </a:p>
        </p:txBody>
      </p:sp>
      <p:pic>
        <p:nvPicPr>
          <p:cNvPr id="59395" name="Picture 3" descr="全息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5" y="2393950"/>
            <a:ext cx="6661150"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9396" name="Object 4"/>
          <p:cNvGraphicFramePr>
            <a:graphicFrameLocks noChangeAspect="1"/>
          </p:cNvGraphicFramePr>
          <p:nvPr/>
        </p:nvGraphicFramePr>
        <p:xfrm>
          <a:off x="2592388" y="1314450"/>
          <a:ext cx="1625600" cy="482600"/>
        </p:xfrm>
        <a:graphic>
          <a:graphicData uri="http://schemas.openxmlformats.org/presentationml/2006/ole">
            <mc:AlternateContent xmlns:mc="http://schemas.openxmlformats.org/markup-compatibility/2006">
              <mc:Choice xmlns:v="urn:schemas-microsoft-com:vml" Requires="v">
                <p:oleObj spid="_x0000_s33805" name="Equation" r:id="rId4" imgW="1625600" imgH="482600" progId="Equation.3">
                  <p:embed/>
                </p:oleObj>
              </mc:Choice>
              <mc:Fallback>
                <p:oleObj name="Equation" r:id="rId4" imgW="1625600" imgH="482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2388" y="1314450"/>
                        <a:ext cx="1625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7" name="Text Box 5"/>
          <p:cNvSpPr txBox="1">
            <a:spLocks noChangeArrowheads="1"/>
          </p:cNvSpPr>
          <p:nvPr/>
        </p:nvSpPr>
        <p:spPr bwMode="auto">
          <a:xfrm>
            <a:off x="4302125" y="1268413"/>
            <a:ext cx="4275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spcBef>
                <a:spcPct val="50000"/>
              </a:spcBef>
            </a:pPr>
            <a:r>
              <a:rPr lang="zh-CN" altLang="en-US" sz="3200" b="1"/>
              <a:t>对共轭波的影响通常</a:t>
            </a:r>
          </a:p>
        </p:txBody>
      </p:sp>
      <p:sp>
        <p:nvSpPr>
          <p:cNvPr id="59398" name="Text Box 6"/>
          <p:cNvSpPr txBox="1">
            <a:spLocks noChangeArrowheads="1"/>
          </p:cNvSpPr>
          <p:nvPr/>
        </p:nvSpPr>
        <p:spPr bwMode="auto">
          <a:xfrm>
            <a:off x="792163" y="1989138"/>
            <a:ext cx="4095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spcBef>
                <a:spcPct val="50000"/>
              </a:spcBef>
            </a:pPr>
            <a:r>
              <a:rPr lang="zh-CN" altLang="en-US" sz="3200" b="1"/>
              <a:t>是转动它的传播方向</a:t>
            </a:r>
            <a:r>
              <a:rPr lang="en-US" altLang="zh-CN" sz="3200" b="1"/>
              <a:t>.</a:t>
            </a:r>
          </a:p>
        </p:txBody>
      </p:sp>
      <p:sp>
        <p:nvSpPr>
          <p:cNvPr id="59399" name="Rectangle 7"/>
          <p:cNvSpPr>
            <a:spLocks noChangeArrowheads="1"/>
          </p:cNvSpPr>
          <p:nvPr/>
        </p:nvSpPr>
        <p:spPr bwMode="auto">
          <a:xfrm>
            <a:off x="836613" y="1223963"/>
            <a:ext cx="165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en-US" sz="3200" b="1"/>
              <a:t>成实像</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7" grpId="0"/>
      <p:bldP spid="59398" grpId="0"/>
      <p:bldP spid="5939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opt-d25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8" y="1042988"/>
            <a:ext cx="8326437"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013075"/>
            <a:ext cx="7056437" cy="3844925"/>
          </a:xfrm>
          <a:prstGeom prst="rect">
            <a:avLst/>
          </a:prstGeom>
          <a:noFill/>
          <a:extLst>
            <a:ext uri="{909E8E84-426E-40DD-AFC4-6F175D3DCCD1}">
              <a14:hiddenFill xmlns:a14="http://schemas.microsoft.com/office/drawing/2010/main">
                <a:solidFill>
                  <a:srgbClr val="FFFFFF"/>
                </a:solidFill>
              </a14:hiddenFill>
            </a:ext>
          </a:extLst>
        </p:spPr>
      </p:pic>
      <p:sp>
        <p:nvSpPr>
          <p:cNvPr id="36867" name="Rectangle 3"/>
          <p:cNvSpPr>
            <a:spLocks noChangeArrowheads="1"/>
          </p:cNvSpPr>
          <p:nvPr/>
        </p:nvSpPr>
        <p:spPr bwMode="auto">
          <a:xfrm>
            <a:off x="2627313" y="404813"/>
            <a:ext cx="3743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第五章 光的电磁性</a:t>
            </a:r>
          </a:p>
        </p:txBody>
      </p:sp>
      <p:sp>
        <p:nvSpPr>
          <p:cNvPr id="36868" name="Rectangle 4"/>
          <p:cNvSpPr>
            <a:spLocks noChangeArrowheads="1"/>
          </p:cNvSpPr>
          <p:nvPr/>
        </p:nvSpPr>
        <p:spPr bwMode="auto">
          <a:xfrm>
            <a:off x="900113" y="1125538"/>
            <a:ext cx="2914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5-1 </a:t>
            </a:r>
            <a:r>
              <a:rPr lang="zh-CN" altLang="en-US" sz="3200" b="1"/>
              <a:t>光的横波性</a:t>
            </a:r>
          </a:p>
        </p:txBody>
      </p:sp>
      <p:sp>
        <p:nvSpPr>
          <p:cNvPr id="36869" name="Rectangle 5"/>
          <p:cNvSpPr>
            <a:spLocks noChangeArrowheads="1"/>
          </p:cNvSpPr>
          <p:nvPr/>
        </p:nvSpPr>
        <p:spPr bwMode="auto">
          <a:xfrm>
            <a:off x="827088" y="1773238"/>
            <a:ext cx="316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一、光是横波</a:t>
            </a:r>
          </a:p>
        </p:txBody>
      </p:sp>
      <p:sp>
        <p:nvSpPr>
          <p:cNvPr id="36870" name="Rectangle 6"/>
          <p:cNvSpPr>
            <a:spLocks noChangeArrowheads="1"/>
          </p:cNvSpPr>
          <p:nvPr/>
        </p:nvSpPr>
        <p:spPr bwMode="auto">
          <a:xfrm>
            <a:off x="827088" y="2492375"/>
            <a:ext cx="3887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1. </a:t>
            </a:r>
            <a:r>
              <a:rPr lang="zh-CN" altLang="en-US" sz="3200" b="1"/>
              <a:t>横波与纵波区别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p:bldP spid="36869" grpId="0"/>
      <p:bldP spid="368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mz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5" y="279400"/>
            <a:ext cx="6526213" cy="615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7" name="Object 3"/>
          <p:cNvGraphicFramePr>
            <a:graphicFrameLocks noChangeAspect="1"/>
          </p:cNvGraphicFramePr>
          <p:nvPr/>
        </p:nvGraphicFramePr>
        <p:xfrm>
          <a:off x="6877050" y="333375"/>
          <a:ext cx="990600" cy="469900"/>
        </p:xfrm>
        <a:graphic>
          <a:graphicData uri="http://schemas.openxmlformats.org/presentationml/2006/ole">
            <mc:AlternateContent xmlns:mc="http://schemas.openxmlformats.org/markup-compatibility/2006">
              <mc:Choice xmlns:v="urn:schemas-microsoft-com:vml" Requires="v">
                <p:oleObj spid="_x0000_s60439" name="公式" r:id="rId4" imgW="990170" imgH="469696" progId="Equation.3">
                  <p:embed/>
                </p:oleObj>
              </mc:Choice>
              <mc:Fallback>
                <p:oleObj name="公式" r:id="rId4" imgW="990170" imgH="46969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333375"/>
                        <a:ext cx="9906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8" name="Line 4"/>
          <p:cNvSpPr>
            <a:spLocks noChangeShapeType="1"/>
          </p:cNvSpPr>
          <p:nvPr/>
        </p:nvSpPr>
        <p:spPr bwMode="auto">
          <a:xfrm flipH="1">
            <a:off x="6588125" y="692150"/>
            <a:ext cx="21590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509" name="Object 5"/>
          <p:cNvGraphicFramePr>
            <a:graphicFrameLocks noChangeAspect="1"/>
          </p:cNvGraphicFramePr>
          <p:nvPr/>
        </p:nvGraphicFramePr>
        <p:xfrm>
          <a:off x="7164388" y="908050"/>
          <a:ext cx="1181100" cy="327025"/>
        </p:xfrm>
        <a:graphic>
          <a:graphicData uri="http://schemas.openxmlformats.org/presentationml/2006/ole">
            <mc:AlternateContent xmlns:mc="http://schemas.openxmlformats.org/markup-compatibility/2006">
              <mc:Choice xmlns:v="urn:schemas-microsoft-com:vml" Requires="v">
                <p:oleObj spid="_x0000_s60440" name="公式" r:id="rId6" imgW="1282700" imgH="330200" progId="Equation.3">
                  <p:embed/>
                </p:oleObj>
              </mc:Choice>
              <mc:Fallback>
                <p:oleObj name="公式" r:id="rId6" imgW="1282700" imgH="330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388" y="908050"/>
                        <a:ext cx="11811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6"/>
          <p:cNvGraphicFramePr>
            <a:graphicFrameLocks noChangeAspect="1"/>
          </p:cNvGraphicFramePr>
          <p:nvPr/>
        </p:nvGraphicFramePr>
        <p:xfrm>
          <a:off x="900113" y="4508500"/>
          <a:ext cx="2574925" cy="1047750"/>
        </p:xfrm>
        <a:graphic>
          <a:graphicData uri="http://schemas.openxmlformats.org/presentationml/2006/ole">
            <mc:AlternateContent xmlns:mc="http://schemas.openxmlformats.org/markup-compatibility/2006">
              <mc:Choice xmlns:v="urn:schemas-microsoft-com:vml" Requires="v">
                <p:oleObj spid="_x0000_s60441" name="公式" r:id="rId8" imgW="2578100" imgH="1054100" progId="Equation.3">
                  <p:embed/>
                </p:oleObj>
              </mc:Choice>
              <mc:Fallback>
                <p:oleObj name="公式" r:id="rId8" imgW="2578100" imgH="10541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4508500"/>
                        <a:ext cx="25749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Line 7"/>
          <p:cNvSpPr>
            <a:spLocks noChangeShapeType="1"/>
          </p:cNvSpPr>
          <p:nvPr/>
        </p:nvSpPr>
        <p:spPr bwMode="auto">
          <a:xfrm>
            <a:off x="3492500" y="5300663"/>
            <a:ext cx="4318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5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横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284538"/>
            <a:ext cx="6408738"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3" descr="u=1190079426,1235946843&amp;fm=21&amp;gp=0"/>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565400"/>
            <a:ext cx="5715000" cy="1052513"/>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u=4054623130,2357895288&amp;fm=21&amp;gp=0"/>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76250"/>
            <a:ext cx="5688013" cy="2046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37891"/>
                                        </p:tgtEl>
                                        <p:attrNameLst>
                                          <p:attrName>style.visibility</p:attrName>
                                        </p:attrNameLst>
                                      </p:cBhvr>
                                      <p:to>
                                        <p:strVal val="visible"/>
                                      </p:to>
                                    </p:set>
                                    <p:animEffect transition="in" filter="wipe(down)">
                                      <p:cBhvr>
                                        <p:cTn id="11" dur="500"/>
                                        <p:tgtEl>
                                          <p:spTgt spid="378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7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0"/>
            <a:ext cx="3590925" cy="1619250"/>
          </a:xfrm>
          <a:prstGeom prst="rect">
            <a:avLst/>
          </a:prstGeom>
          <a:noFill/>
          <a:extLst>
            <a:ext uri="{909E8E84-426E-40DD-AFC4-6F175D3DCCD1}">
              <a14:hiddenFill xmlns:a14="http://schemas.microsoft.com/office/drawing/2010/main">
                <a:solidFill>
                  <a:srgbClr val="FFFFFF"/>
                </a:solidFill>
              </a14:hiddenFill>
            </a:ext>
          </a:extLst>
        </p:spPr>
      </p:pic>
      <p:sp>
        <p:nvSpPr>
          <p:cNvPr id="38915" name="Rectangle 3"/>
          <p:cNvSpPr>
            <a:spLocks noChangeArrowheads="1"/>
          </p:cNvSpPr>
          <p:nvPr/>
        </p:nvSpPr>
        <p:spPr bwMode="auto">
          <a:xfrm>
            <a:off x="900113" y="692150"/>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a:solidFill>
                  <a:schemeClr val="tx1"/>
                </a:solidFill>
                <a:latin typeface="Arial" charset="0"/>
                <a:ea typeface="宋体" charset="-122"/>
              </a:defRPr>
            </a:lvl1pPr>
            <a:lvl2pPr>
              <a:tabLst>
                <a:tab pos="228600" algn="l"/>
              </a:tabLst>
              <a:defRPr>
                <a:solidFill>
                  <a:schemeClr val="tx1"/>
                </a:solidFill>
                <a:latin typeface="Arial" charset="0"/>
                <a:ea typeface="宋体" charset="-122"/>
              </a:defRPr>
            </a:lvl2pPr>
            <a:lvl3pPr>
              <a:tabLst>
                <a:tab pos="228600" algn="l"/>
              </a:tabLst>
              <a:defRPr>
                <a:solidFill>
                  <a:schemeClr val="tx1"/>
                </a:solidFill>
                <a:latin typeface="Arial" charset="0"/>
                <a:ea typeface="宋体" charset="-122"/>
              </a:defRPr>
            </a:lvl3pPr>
            <a:lvl4pPr>
              <a:tabLst>
                <a:tab pos="228600" algn="l"/>
              </a:tabLst>
              <a:defRPr>
                <a:solidFill>
                  <a:schemeClr val="tx1"/>
                </a:solidFill>
                <a:latin typeface="Arial" charset="0"/>
                <a:ea typeface="宋体" charset="-122"/>
              </a:defRPr>
            </a:lvl4pPr>
            <a:lvl5pPr>
              <a:tabLst>
                <a:tab pos="228600" algn="l"/>
              </a:tabLst>
              <a:defRPr>
                <a:solidFill>
                  <a:schemeClr val="tx1"/>
                </a:solidFill>
                <a:latin typeface="Arial" charset="0"/>
                <a:ea typeface="宋体" charset="-122"/>
              </a:defRPr>
            </a:lvl5pPr>
            <a:lvl6pPr fontAlgn="base">
              <a:spcBef>
                <a:spcPct val="0"/>
              </a:spcBef>
              <a:spcAft>
                <a:spcPct val="0"/>
              </a:spcAft>
              <a:tabLst>
                <a:tab pos="228600" algn="l"/>
              </a:tabLst>
              <a:defRPr>
                <a:solidFill>
                  <a:schemeClr val="tx1"/>
                </a:solidFill>
                <a:latin typeface="Arial" charset="0"/>
                <a:ea typeface="宋体" charset="-122"/>
              </a:defRPr>
            </a:lvl6pPr>
            <a:lvl7pPr fontAlgn="base">
              <a:spcBef>
                <a:spcPct val="0"/>
              </a:spcBef>
              <a:spcAft>
                <a:spcPct val="0"/>
              </a:spcAft>
              <a:tabLst>
                <a:tab pos="228600" algn="l"/>
              </a:tabLst>
              <a:defRPr>
                <a:solidFill>
                  <a:schemeClr val="tx1"/>
                </a:solidFill>
                <a:latin typeface="Arial" charset="0"/>
                <a:ea typeface="宋体" charset="-122"/>
              </a:defRPr>
            </a:lvl7pPr>
            <a:lvl8pPr fontAlgn="base">
              <a:spcBef>
                <a:spcPct val="0"/>
              </a:spcBef>
              <a:spcAft>
                <a:spcPct val="0"/>
              </a:spcAft>
              <a:tabLst>
                <a:tab pos="228600" algn="l"/>
              </a:tabLst>
              <a:defRPr>
                <a:solidFill>
                  <a:schemeClr val="tx1"/>
                </a:solidFill>
                <a:latin typeface="Arial" charset="0"/>
                <a:ea typeface="宋体" charset="-122"/>
              </a:defRPr>
            </a:lvl8pPr>
            <a:lvl9pPr fontAlgn="base">
              <a:spcBef>
                <a:spcPct val="0"/>
              </a:spcBef>
              <a:spcAft>
                <a:spcPct val="0"/>
              </a:spcAft>
              <a:tabLst>
                <a:tab pos="228600" algn="l"/>
              </a:tabLst>
              <a:defRPr>
                <a:solidFill>
                  <a:schemeClr val="tx1"/>
                </a:solidFill>
                <a:latin typeface="Arial" charset="0"/>
                <a:ea typeface="宋体" charset="-122"/>
              </a:defRPr>
            </a:lvl9pPr>
          </a:lstStyle>
          <a:p>
            <a:pPr>
              <a:buFontTx/>
              <a:buAutoNum type="circleNumDbPlain"/>
            </a:pPr>
            <a:r>
              <a:rPr lang="zh-CN" altLang="en-US" sz="3200" b="1"/>
              <a:t>纵波：</a:t>
            </a:r>
          </a:p>
        </p:txBody>
      </p:sp>
      <p:sp>
        <p:nvSpPr>
          <p:cNvPr id="38916" name="Rectangle 4"/>
          <p:cNvSpPr>
            <a:spLocks noChangeArrowheads="1"/>
          </p:cNvSpPr>
          <p:nvPr/>
        </p:nvSpPr>
        <p:spPr bwMode="auto">
          <a:xfrm>
            <a:off x="900113" y="1412875"/>
            <a:ext cx="6192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振动方向与波的传播方向平行；</a:t>
            </a:r>
          </a:p>
        </p:txBody>
      </p:sp>
      <p:sp>
        <p:nvSpPr>
          <p:cNvPr id="38917" name="Rectangle 5"/>
          <p:cNvSpPr>
            <a:spLocks noChangeArrowheads="1"/>
          </p:cNvSpPr>
          <p:nvPr/>
        </p:nvSpPr>
        <p:spPr bwMode="auto">
          <a:xfrm>
            <a:off x="2919413" y="3001963"/>
            <a:ext cx="23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600" b="1">
                <a:latin typeface="Times New Roman" pitchFamily="18" charset="0"/>
                <a:cs typeface="Times New Roman" pitchFamily="18" charset="0"/>
              </a:rPr>
              <a:t> </a:t>
            </a:r>
            <a:endParaRPr lang="en-US" altLang="zh-CN"/>
          </a:p>
        </p:txBody>
      </p:sp>
      <p:graphicFrame>
        <p:nvGraphicFramePr>
          <p:cNvPr id="38918" name="Object 6"/>
          <p:cNvGraphicFramePr>
            <a:graphicFrameLocks noChangeAspect="1"/>
          </p:cNvGraphicFramePr>
          <p:nvPr/>
        </p:nvGraphicFramePr>
        <p:xfrm>
          <a:off x="1042988" y="2276475"/>
          <a:ext cx="423862" cy="258763"/>
        </p:xfrm>
        <a:graphic>
          <a:graphicData uri="http://schemas.openxmlformats.org/presentationml/2006/ole">
            <mc:AlternateContent xmlns:mc="http://schemas.openxmlformats.org/markup-compatibility/2006">
              <mc:Choice xmlns:v="urn:schemas-microsoft-com:vml" Requires="v">
                <p:oleObj spid="_x0000_s38936" name="公式" r:id="rId4" imgW="419040" imgH="253800" progId="Equation.3">
                  <p:embed/>
                </p:oleObj>
              </mc:Choice>
              <mc:Fallback>
                <p:oleObj name="公式" r:id="rId4" imgW="419040" imgH="253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276475"/>
                        <a:ext cx="423862"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Rectangle 7"/>
          <p:cNvSpPr>
            <a:spLocks noChangeArrowheads="1"/>
          </p:cNvSpPr>
          <p:nvPr/>
        </p:nvSpPr>
        <p:spPr bwMode="auto">
          <a:xfrm>
            <a:off x="1476375" y="2133600"/>
            <a:ext cx="7127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latin typeface="Times New Roman" pitchFamily="18" charset="0"/>
                <a:cs typeface="Times New Roman" pitchFamily="18" charset="0"/>
              </a:rPr>
              <a:t>通过波的传播方向所作的所有平面</a:t>
            </a:r>
            <a:r>
              <a:rPr lang="zh-CN" altLang="en-US" sz="3200" b="1"/>
              <a:t>内</a:t>
            </a:r>
          </a:p>
        </p:txBody>
      </p:sp>
      <p:sp>
        <p:nvSpPr>
          <p:cNvPr id="38920" name="Rectangle 8"/>
          <p:cNvSpPr>
            <a:spLocks noChangeArrowheads="1"/>
          </p:cNvSpPr>
          <p:nvPr/>
        </p:nvSpPr>
        <p:spPr bwMode="auto">
          <a:xfrm>
            <a:off x="900113" y="2852738"/>
            <a:ext cx="4067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的振动情况都相同；</a:t>
            </a:r>
            <a:r>
              <a:rPr lang="zh-CN" altLang="en-US" sz="3200"/>
              <a:t>  </a:t>
            </a:r>
          </a:p>
        </p:txBody>
      </p:sp>
      <p:graphicFrame>
        <p:nvGraphicFramePr>
          <p:cNvPr id="38921" name="Object 9"/>
          <p:cNvGraphicFramePr>
            <a:graphicFrameLocks noChangeAspect="1"/>
          </p:cNvGraphicFramePr>
          <p:nvPr/>
        </p:nvGraphicFramePr>
        <p:xfrm>
          <a:off x="971550" y="3716338"/>
          <a:ext cx="423863" cy="258762"/>
        </p:xfrm>
        <a:graphic>
          <a:graphicData uri="http://schemas.openxmlformats.org/presentationml/2006/ole">
            <mc:AlternateContent xmlns:mc="http://schemas.openxmlformats.org/markup-compatibility/2006">
              <mc:Choice xmlns:v="urn:schemas-microsoft-com:vml" Requires="v">
                <p:oleObj spid="_x0000_s38937" name="公式" r:id="rId6" imgW="419040" imgH="253800" progId="Equation.3">
                  <p:embed/>
                </p:oleObj>
              </mc:Choice>
              <mc:Fallback>
                <p:oleObj name="公式" r:id="rId6" imgW="419040" imgH="2538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716338"/>
                        <a:ext cx="423863" cy="25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2" name="Rectangle 10"/>
          <p:cNvSpPr>
            <a:spLocks noChangeArrowheads="1"/>
          </p:cNvSpPr>
          <p:nvPr/>
        </p:nvSpPr>
        <p:spPr bwMode="auto">
          <a:xfrm>
            <a:off x="1331913" y="3573463"/>
            <a:ext cx="6008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波振动对传播方向具有轴对称性</a:t>
            </a:r>
            <a:r>
              <a:rPr lang="en-US" altLang="zh-CN" sz="3200" b="1"/>
              <a:t>.</a:t>
            </a:r>
          </a:p>
        </p:txBody>
      </p:sp>
      <p:sp>
        <p:nvSpPr>
          <p:cNvPr id="38923" name="Rectangle 11"/>
          <p:cNvSpPr>
            <a:spLocks noChangeArrowheads="1"/>
          </p:cNvSpPr>
          <p:nvPr/>
        </p:nvSpPr>
        <p:spPr bwMode="auto">
          <a:xfrm>
            <a:off x="827088" y="4292600"/>
            <a:ext cx="7612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振动面：波振动矢量与传播方向构成平面</a:t>
            </a:r>
            <a:r>
              <a:rPr lang="en-US" altLang="zh-CN" sz="3200" b="1"/>
              <a:t>.</a:t>
            </a:r>
          </a:p>
        </p:txBody>
      </p:sp>
      <p:sp>
        <p:nvSpPr>
          <p:cNvPr id="38924" name="Rectangle 12"/>
          <p:cNvSpPr>
            <a:spLocks noChangeArrowheads="1"/>
          </p:cNvSpPr>
          <p:nvPr/>
        </p:nvSpPr>
        <p:spPr bwMode="auto">
          <a:xfrm>
            <a:off x="827088" y="5013325"/>
            <a:ext cx="5805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显然</a:t>
            </a:r>
            <a:r>
              <a:rPr lang="en-US" altLang="zh-CN" sz="3200" b="1"/>
              <a:t>, </a:t>
            </a:r>
            <a:r>
              <a:rPr lang="zh-CN" altLang="en-US" sz="3200" b="1"/>
              <a:t>纵波的各振动面完全等价</a:t>
            </a:r>
            <a:r>
              <a:rPr lang="en-US" altLang="zh-CN" sz="3200" b="1"/>
              <a:t>.</a:t>
            </a:r>
          </a:p>
        </p:txBody>
      </p:sp>
      <p:sp>
        <p:nvSpPr>
          <p:cNvPr id="38925" name="Rectangle 13"/>
          <p:cNvSpPr>
            <a:spLocks noChangeArrowheads="1"/>
          </p:cNvSpPr>
          <p:nvPr/>
        </p:nvSpPr>
        <p:spPr bwMode="auto">
          <a:xfrm>
            <a:off x="827088" y="5734050"/>
            <a:ext cx="83169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②</a:t>
            </a:r>
            <a:r>
              <a:rPr lang="zh-CN" altLang="en-US" sz="3200" b="1"/>
              <a:t>横波：振动方向与波的传播方向垂直；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9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2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89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p:bldP spid="38919" grpId="0"/>
      <p:bldP spid="38920" grpId="0"/>
      <p:bldP spid="38922" grpId="0"/>
      <p:bldP spid="38923" grpId="0"/>
      <p:bldP spid="38924" grpId="0"/>
      <p:bldP spid="389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403350" y="692150"/>
            <a:ext cx="7345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振动面与其它包含传播方向的平面不</a:t>
            </a:r>
          </a:p>
        </p:txBody>
      </p:sp>
      <p:graphicFrame>
        <p:nvGraphicFramePr>
          <p:cNvPr id="39939" name="Object 3"/>
          <p:cNvGraphicFramePr>
            <a:graphicFrameLocks noChangeAspect="1"/>
          </p:cNvGraphicFramePr>
          <p:nvPr/>
        </p:nvGraphicFramePr>
        <p:xfrm>
          <a:off x="1042988" y="908050"/>
          <a:ext cx="423862" cy="258763"/>
        </p:xfrm>
        <a:graphic>
          <a:graphicData uri="http://schemas.openxmlformats.org/presentationml/2006/ole">
            <mc:AlternateContent xmlns:mc="http://schemas.openxmlformats.org/markup-compatibility/2006">
              <mc:Choice xmlns:v="urn:schemas-microsoft-com:vml" Requires="v">
                <p:oleObj spid="_x0000_s39956" name="公式" r:id="rId3" imgW="419040" imgH="253800" progId="Equation.3">
                  <p:embed/>
                </p:oleObj>
              </mc:Choice>
              <mc:Fallback>
                <p:oleObj name="公式" r:id="rId3" imgW="41904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908050"/>
                        <a:ext cx="423862"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0" name="Rectangle 4"/>
          <p:cNvSpPr>
            <a:spLocks noChangeArrowheads="1"/>
          </p:cNvSpPr>
          <p:nvPr/>
        </p:nvSpPr>
        <p:spPr bwMode="auto">
          <a:xfrm>
            <a:off x="900113" y="1412875"/>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等价</a:t>
            </a:r>
            <a:r>
              <a:rPr lang="en-US" altLang="zh-CN" sz="3200" b="1"/>
              <a:t>.</a:t>
            </a:r>
            <a:r>
              <a:rPr lang="en-US" altLang="zh-CN" sz="3200"/>
              <a:t>   </a:t>
            </a:r>
          </a:p>
        </p:txBody>
      </p:sp>
      <p:sp>
        <p:nvSpPr>
          <p:cNvPr id="39941" name="Rectangle 5"/>
          <p:cNvSpPr>
            <a:spLocks noChangeArrowheads="1"/>
          </p:cNvSpPr>
          <p:nvPr/>
        </p:nvSpPr>
        <p:spPr bwMode="auto">
          <a:xfrm>
            <a:off x="1331913" y="2133600"/>
            <a:ext cx="6416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波振动对传播方向不具有轴对称性</a:t>
            </a:r>
            <a:r>
              <a:rPr lang="en-US" altLang="zh-CN" sz="3200" b="1"/>
              <a:t>.</a:t>
            </a:r>
          </a:p>
        </p:txBody>
      </p:sp>
      <p:graphicFrame>
        <p:nvGraphicFramePr>
          <p:cNvPr id="39942" name="Object 6"/>
          <p:cNvGraphicFramePr>
            <a:graphicFrameLocks noChangeAspect="1"/>
          </p:cNvGraphicFramePr>
          <p:nvPr/>
        </p:nvGraphicFramePr>
        <p:xfrm>
          <a:off x="971550" y="2349500"/>
          <a:ext cx="423863" cy="258763"/>
        </p:xfrm>
        <a:graphic>
          <a:graphicData uri="http://schemas.openxmlformats.org/presentationml/2006/ole">
            <mc:AlternateContent xmlns:mc="http://schemas.openxmlformats.org/markup-compatibility/2006">
              <mc:Choice xmlns:v="urn:schemas-microsoft-com:vml" Requires="v">
                <p:oleObj spid="_x0000_s39957" name="公式" r:id="rId5" imgW="419040" imgH="253800" progId="Equation.3">
                  <p:embed/>
                </p:oleObj>
              </mc:Choice>
              <mc:Fallback>
                <p:oleObj name="公式" r:id="rId5" imgW="419040" imgH="253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349500"/>
                        <a:ext cx="423863"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Rectangle 7"/>
          <p:cNvSpPr>
            <a:spLocks noChangeArrowheads="1"/>
          </p:cNvSpPr>
          <p:nvPr/>
        </p:nvSpPr>
        <p:spPr bwMode="auto">
          <a:xfrm>
            <a:off x="900113" y="2852738"/>
            <a:ext cx="2952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2. </a:t>
            </a:r>
            <a:r>
              <a:rPr lang="zh-CN" altLang="en-US" sz="3200" b="1"/>
              <a:t>光是横波</a:t>
            </a:r>
          </a:p>
        </p:txBody>
      </p:sp>
      <p:sp>
        <p:nvSpPr>
          <p:cNvPr id="39944" name="Rectangle 8"/>
          <p:cNvSpPr>
            <a:spLocks noChangeArrowheads="1"/>
          </p:cNvSpPr>
          <p:nvPr/>
        </p:nvSpPr>
        <p:spPr bwMode="auto">
          <a:xfrm>
            <a:off x="827088" y="3573463"/>
            <a:ext cx="1516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①</a:t>
            </a:r>
            <a:r>
              <a:rPr lang="zh-CN" altLang="en-US" sz="3200" b="1"/>
              <a:t>实验</a:t>
            </a:r>
            <a:r>
              <a:rPr lang="zh-CN" altLang="en-US" sz="3200"/>
              <a:t> </a:t>
            </a:r>
          </a:p>
        </p:txBody>
      </p:sp>
      <p:pic>
        <p:nvPicPr>
          <p:cNvPr id="39945" name="Picture 9" descr="光波对传播方向不对称性"/>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3500438"/>
            <a:ext cx="5256212"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40" grpId="0"/>
      <p:bldP spid="39941" grpId="0"/>
      <p:bldP spid="39943" grpId="0"/>
      <p:bldP spid="3994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50825" y="404813"/>
            <a:ext cx="4248150" cy="594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50000"/>
              </a:lnSpc>
            </a:pPr>
            <a:r>
              <a:rPr lang="en-US" altLang="zh-CN" sz="3200" b="1"/>
              <a:t>1809</a:t>
            </a:r>
            <a:r>
              <a:rPr lang="zh-CN" altLang="en-US" sz="3200" b="1"/>
              <a:t>年马吕斯发现：把一片电气石晶体对着从玻璃上反射光，以光线为轴旋转</a:t>
            </a:r>
            <a:r>
              <a:rPr lang="en-US" altLang="zh-CN" sz="3200" b="1"/>
              <a:t>,</a:t>
            </a:r>
            <a:r>
              <a:rPr lang="zh-CN" altLang="en-US" sz="3200" b="1"/>
              <a:t>通过电气石晶体光线强度会产生周期性变化</a:t>
            </a:r>
            <a:r>
              <a:rPr lang="en-US" altLang="zh-CN" sz="3200" b="1"/>
              <a:t>,</a:t>
            </a:r>
            <a:r>
              <a:rPr lang="zh-CN" altLang="en-US" sz="3200" b="1"/>
              <a:t>因此</a:t>
            </a:r>
            <a:r>
              <a:rPr lang="en-US" altLang="zh-CN" sz="3200" b="1"/>
              <a:t>,</a:t>
            </a:r>
            <a:r>
              <a:rPr lang="zh-CN" altLang="en-US" sz="3200" b="1"/>
              <a:t>光波振动对传播方向不具有轴对称性，即光是横波</a:t>
            </a:r>
            <a:r>
              <a:rPr lang="en-US" altLang="zh-CN" sz="3200" b="1"/>
              <a:t>.</a:t>
            </a:r>
          </a:p>
        </p:txBody>
      </p:sp>
      <p:sp>
        <p:nvSpPr>
          <p:cNvPr id="40963" name="Rectangle 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4" name="Rectangle 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5"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0966" name="Group 6"/>
          <p:cNvGrpSpPr>
            <a:grpSpLocks/>
          </p:cNvGrpSpPr>
          <p:nvPr/>
        </p:nvGrpSpPr>
        <p:grpSpPr bwMode="auto">
          <a:xfrm>
            <a:off x="2124075" y="-603250"/>
            <a:ext cx="9756775" cy="3529013"/>
            <a:chOff x="0" y="2079"/>
            <a:chExt cx="5760" cy="1925"/>
          </a:xfrm>
        </p:grpSpPr>
        <p:grpSp>
          <p:nvGrpSpPr>
            <p:cNvPr id="40967" name="Group 7"/>
            <p:cNvGrpSpPr>
              <a:grpSpLocks noChangeAspect="1"/>
            </p:cNvGrpSpPr>
            <p:nvPr/>
          </p:nvGrpSpPr>
          <p:grpSpPr bwMode="auto">
            <a:xfrm>
              <a:off x="1610" y="2568"/>
              <a:ext cx="1905" cy="1436"/>
              <a:chOff x="2797" y="11965"/>
              <a:chExt cx="3600" cy="2717"/>
            </a:xfrm>
          </p:grpSpPr>
          <p:sp>
            <p:nvSpPr>
              <p:cNvPr id="40968" name="AutoShape 8"/>
              <p:cNvSpPr>
                <a:spLocks noChangeAspect="1" noChangeArrowheads="1"/>
              </p:cNvSpPr>
              <p:nvPr/>
            </p:nvSpPr>
            <p:spPr bwMode="auto">
              <a:xfrm>
                <a:off x="2797" y="11965"/>
                <a:ext cx="3600" cy="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9" name="Line 9"/>
              <p:cNvSpPr>
                <a:spLocks noChangeShapeType="1"/>
              </p:cNvSpPr>
              <p:nvPr/>
            </p:nvSpPr>
            <p:spPr bwMode="auto">
              <a:xfrm flipV="1">
                <a:off x="4832" y="12237"/>
                <a:ext cx="0" cy="13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0" name="Line 10"/>
              <p:cNvSpPr>
                <a:spLocks noChangeShapeType="1"/>
              </p:cNvSpPr>
              <p:nvPr/>
            </p:nvSpPr>
            <p:spPr bwMode="auto">
              <a:xfrm>
                <a:off x="4832" y="13595"/>
                <a:ext cx="10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1" name="Line 11"/>
              <p:cNvSpPr>
                <a:spLocks noChangeShapeType="1"/>
              </p:cNvSpPr>
              <p:nvPr/>
            </p:nvSpPr>
            <p:spPr bwMode="auto">
              <a:xfrm flipH="1">
                <a:off x="4206" y="13595"/>
                <a:ext cx="626" cy="6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2" name="Text Box 12"/>
              <p:cNvSpPr txBox="1">
                <a:spLocks noChangeArrowheads="1"/>
              </p:cNvSpPr>
              <p:nvPr/>
            </p:nvSpPr>
            <p:spPr bwMode="auto">
              <a:xfrm>
                <a:off x="4676" y="13868"/>
                <a:ext cx="205" cy="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endParaRPr lang="zh-CN" altLang="zh-CN" sz="3200"/>
              </a:p>
            </p:txBody>
          </p:sp>
          <p:sp>
            <p:nvSpPr>
              <p:cNvPr id="40973" name="Text Box 13"/>
              <p:cNvSpPr txBox="1">
                <a:spLocks noChangeArrowheads="1"/>
              </p:cNvSpPr>
              <p:nvPr/>
            </p:nvSpPr>
            <p:spPr bwMode="auto">
              <a:xfrm>
                <a:off x="5301" y="12917"/>
                <a:ext cx="205" cy="5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endParaRPr lang="zh-CN" altLang="zh-CN" sz="3200"/>
              </a:p>
            </p:txBody>
          </p:sp>
        </p:grpSp>
        <p:sp>
          <p:nvSpPr>
            <p:cNvPr id="40974" name="Rectangle 14"/>
            <p:cNvSpPr>
              <a:spLocks noChangeArrowheads="1"/>
            </p:cNvSpPr>
            <p:nvPr/>
          </p:nvSpPr>
          <p:spPr bwMode="auto">
            <a:xfrm>
              <a:off x="0" y="2079"/>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75" name="Object 15"/>
            <p:cNvGraphicFramePr>
              <a:graphicFrameLocks noChangeAspect="1"/>
            </p:cNvGraphicFramePr>
            <p:nvPr/>
          </p:nvGraphicFramePr>
          <p:xfrm>
            <a:off x="3016" y="3067"/>
            <a:ext cx="171" cy="243"/>
          </p:xfrm>
          <a:graphic>
            <a:graphicData uri="http://schemas.openxmlformats.org/presentationml/2006/ole">
              <mc:AlternateContent xmlns:mc="http://schemas.openxmlformats.org/markup-compatibility/2006">
                <mc:Choice xmlns:v="urn:schemas-microsoft-com:vml" Requires="v">
                  <p:oleObj spid="_x0000_s40997" name="公式" r:id="rId3" imgW="266400" imgH="380880" progId="Equation.3">
                    <p:embed/>
                  </p:oleObj>
                </mc:Choice>
                <mc:Fallback>
                  <p:oleObj name="公式" r:id="rId3" imgW="266400" imgH="38088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 y="3067"/>
                          <a:ext cx="171"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6" name="Rectangle 16"/>
            <p:cNvSpPr>
              <a:spLocks noChangeArrowheads="1"/>
            </p:cNvSpPr>
            <p:nvPr/>
          </p:nvSpPr>
          <p:spPr bwMode="auto">
            <a:xfrm>
              <a:off x="0" y="2085"/>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77" name="Object 17"/>
            <p:cNvGraphicFramePr>
              <a:graphicFrameLocks noChangeAspect="1"/>
            </p:cNvGraphicFramePr>
            <p:nvPr/>
          </p:nvGraphicFramePr>
          <p:xfrm>
            <a:off x="2381" y="2750"/>
            <a:ext cx="219" cy="221"/>
          </p:xfrm>
          <a:graphic>
            <a:graphicData uri="http://schemas.openxmlformats.org/presentationml/2006/ole">
              <mc:AlternateContent xmlns:mc="http://schemas.openxmlformats.org/markup-compatibility/2006">
                <mc:Choice xmlns:v="urn:schemas-microsoft-com:vml" Requires="v">
                  <p:oleObj spid="_x0000_s40998" name="公式" r:id="rId5" imgW="342720" imgH="355320" progId="Equation.3">
                    <p:embed/>
                  </p:oleObj>
                </mc:Choice>
                <mc:Fallback>
                  <p:oleObj name="公式" r:id="rId5" imgW="342720" imgH="35532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 y="2750"/>
                          <a:ext cx="219"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8" name="Rectangle 18"/>
            <p:cNvSpPr>
              <a:spLocks noChangeArrowheads="1"/>
            </p:cNvSpPr>
            <p:nvPr/>
          </p:nvSpPr>
          <p:spPr bwMode="auto">
            <a:xfrm>
              <a:off x="0" y="2085"/>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79" name="Object 19"/>
            <p:cNvGraphicFramePr>
              <a:graphicFrameLocks noChangeAspect="1"/>
            </p:cNvGraphicFramePr>
            <p:nvPr/>
          </p:nvGraphicFramePr>
          <p:xfrm>
            <a:off x="2109" y="3521"/>
            <a:ext cx="190" cy="226"/>
          </p:xfrm>
          <a:graphic>
            <a:graphicData uri="http://schemas.openxmlformats.org/presentationml/2006/ole">
              <mc:AlternateContent xmlns:mc="http://schemas.openxmlformats.org/markup-compatibility/2006">
                <mc:Choice xmlns:v="urn:schemas-microsoft-com:vml" Requires="v">
                  <p:oleObj spid="_x0000_s40999" name="公式" r:id="rId7" imgW="203112" imgH="241195" progId="Equation.3">
                    <p:embed/>
                  </p:oleObj>
                </mc:Choice>
                <mc:Fallback>
                  <p:oleObj name="公式" r:id="rId7" imgW="203112" imgH="241195"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9" y="3521"/>
                          <a:ext cx="190"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80" name="Line 20"/>
            <p:cNvSpPr>
              <a:spLocks noChangeShapeType="1"/>
            </p:cNvSpPr>
            <p:nvPr/>
          </p:nvSpPr>
          <p:spPr bwMode="auto">
            <a:xfrm>
              <a:off x="2880" y="3430"/>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40981" name="Picture 21" descr="t14_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3284538"/>
            <a:ext cx="4176712" cy="2878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500"/>
                                  </p:iterate>
                                  <p:childTnLst>
                                    <p:set>
                                      <p:cBhvr>
                                        <p:cTn id="6" dur="1" fill="hold">
                                          <p:stCondLst>
                                            <p:cond delay="0"/>
                                          </p:stCondLst>
                                        </p:cTn>
                                        <p:tgtEl>
                                          <p:spTgt spid="40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971550" y="692150"/>
            <a:ext cx="2744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a:solidFill>
                  <a:schemeClr val="tx1"/>
                </a:solidFill>
                <a:latin typeface="Arial" charset="0"/>
                <a:ea typeface="宋体" charset="-122"/>
              </a:defRPr>
            </a:lvl1pPr>
            <a:lvl2pPr>
              <a:tabLst>
                <a:tab pos="228600" algn="l"/>
              </a:tabLst>
              <a:defRPr>
                <a:solidFill>
                  <a:schemeClr val="tx1"/>
                </a:solidFill>
                <a:latin typeface="Arial" charset="0"/>
                <a:ea typeface="宋体" charset="-122"/>
              </a:defRPr>
            </a:lvl2pPr>
            <a:lvl3pPr>
              <a:tabLst>
                <a:tab pos="228600" algn="l"/>
              </a:tabLst>
              <a:defRPr>
                <a:solidFill>
                  <a:schemeClr val="tx1"/>
                </a:solidFill>
                <a:latin typeface="Arial" charset="0"/>
                <a:ea typeface="宋体" charset="-122"/>
              </a:defRPr>
            </a:lvl3pPr>
            <a:lvl4pPr>
              <a:tabLst>
                <a:tab pos="228600" algn="l"/>
              </a:tabLst>
              <a:defRPr>
                <a:solidFill>
                  <a:schemeClr val="tx1"/>
                </a:solidFill>
                <a:latin typeface="Arial" charset="0"/>
                <a:ea typeface="宋体" charset="-122"/>
              </a:defRPr>
            </a:lvl4pPr>
            <a:lvl5pPr>
              <a:tabLst>
                <a:tab pos="228600" algn="l"/>
              </a:tabLst>
              <a:defRPr>
                <a:solidFill>
                  <a:schemeClr val="tx1"/>
                </a:solidFill>
                <a:latin typeface="Arial" charset="0"/>
                <a:ea typeface="宋体" charset="-122"/>
              </a:defRPr>
            </a:lvl5pPr>
            <a:lvl6pPr fontAlgn="base">
              <a:spcBef>
                <a:spcPct val="0"/>
              </a:spcBef>
              <a:spcAft>
                <a:spcPct val="0"/>
              </a:spcAft>
              <a:tabLst>
                <a:tab pos="228600" algn="l"/>
              </a:tabLst>
              <a:defRPr>
                <a:solidFill>
                  <a:schemeClr val="tx1"/>
                </a:solidFill>
                <a:latin typeface="Arial" charset="0"/>
                <a:ea typeface="宋体" charset="-122"/>
              </a:defRPr>
            </a:lvl6pPr>
            <a:lvl7pPr fontAlgn="base">
              <a:spcBef>
                <a:spcPct val="0"/>
              </a:spcBef>
              <a:spcAft>
                <a:spcPct val="0"/>
              </a:spcAft>
              <a:tabLst>
                <a:tab pos="228600" algn="l"/>
              </a:tabLst>
              <a:defRPr>
                <a:solidFill>
                  <a:schemeClr val="tx1"/>
                </a:solidFill>
                <a:latin typeface="Arial" charset="0"/>
                <a:ea typeface="宋体" charset="-122"/>
              </a:defRPr>
            </a:lvl7pPr>
            <a:lvl8pPr fontAlgn="base">
              <a:spcBef>
                <a:spcPct val="0"/>
              </a:spcBef>
              <a:spcAft>
                <a:spcPct val="0"/>
              </a:spcAft>
              <a:tabLst>
                <a:tab pos="228600" algn="l"/>
              </a:tabLst>
              <a:defRPr>
                <a:solidFill>
                  <a:schemeClr val="tx1"/>
                </a:solidFill>
                <a:latin typeface="Arial" charset="0"/>
                <a:ea typeface="宋体" charset="-122"/>
              </a:defRPr>
            </a:lvl8pPr>
            <a:lvl9pPr fontAlgn="base">
              <a:spcBef>
                <a:spcPct val="0"/>
              </a:spcBef>
              <a:spcAft>
                <a:spcPct val="0"/>
              </a:spcAft>
              <a:tabLst>
                <a:tab pos="228600" algn="l"/>
              </a:tabLst>
              <a:defRPr>
                <a:solidFill>
                  <a:schemeClr val="tx1"/>
                </a:solidFill>
                <a:latin typeface="Arial" charset="0"/>
                <a:ea typeface="宋体" charset="-122"/>
              </a:defRPr>
            </a:lvl9pPr>
          </a:lstStyle>
          <a:p>
            <a:r>
              <a:rPr lang="zh-CN" altLang="zh-CN" sz="3200" b="1"/>
              <a:t>②</a:t>
            </a:r>
            <a:r>
              <a:rPr lang="zh-CN" altLang="en-US" sz="3200" b="1"/>
              <a:t>两个偏振度</a:t>
            </a:r>
            <a:r>
              <a:rPr lang="en-US" altLang="zh-CN" sz="3200" b="1"/>
              <a:t>.</a:t>
            </a: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73238"/>
            <a:ext cx="734536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4"/>
          <p:cNvSpPr>
            <a:spLocks noChangeArrowheads="1"/>
          </p:cNvSpPr>
          <p:nvPr/>
        </p:nvSpPr>
        <p:spPr bwMode="auto">
          <a:xfrm>
            <a:off x="971550" y="5661025"/>
            <a:ext cx="233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任意光矢量</a:t>
            </a:r>
            <a:r>
              <a:rPr lang="zh-CN" altLang="en-US" sz="3200"/>
              <a:t> </a:t>
            </a:r>
          </a:p>
        </p:txBody>
      </p:sp>
      <p:sp>
        <p:nvSpPr>
          <p:cNvPr id="41989" name="Rectangle 5"/>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1990" name="Object 6"/>
          <p:cNvGraphicFramePr>
            <a:graphicFrameLocks noChangeAspect="1"/>
          </p:cNvGraphicFramePr>
          <p:nvPr/>
        </p:nvGraphicFramePr>
        <p:xfrm>
          <a:off x="3348038" y="5734050"/>
          <a:ext cx="2197100" cy="457200"/>
        </p:xfrm>
        <a:graphic>
          <a:graphicData uri="http://schemas.openxmlformats.org/presentationml/2006/ole">
            <mc:AlternateContent xmlns:mc="http://schemas.openxmlformats.org/markup-compatibility/2006">
              <mc:Choice xmlns:v="urn:schemas-microsoft-com:vml" Requires="v">
                <p:oleObj spid="_x0000_s41996" name="公式" r:id="rId4" imgW="2197080" imgH="457200" progId="Equation.3">
                  <p:embed/>
                </p:oleObj>
              </mc:Choice>
              <mc:Fallback>
                <p:oleObj name="公式" r:id="rId4" imgW="219708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5734050"/>
                        <a:ext cx="21971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900113" y="620713"/>
            <a:ext cx="4824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二、自然光和偏振光</a:t>
            </a:r>
          </a:p>
        </p:txBody>
      </p:sp>
      <p:sp>
        <p:nvSpPr>
          <p:cNvPr id="43011" name="Rectangle 3"/>
          <p:cNvSpPr>
            <a:spLocks noChangeArrowheads="1"/>
          </p:cNvSpPr>
          <p:nvPr/>
        </p:nvSpPr>
        <p:spPr bwMode="auto">
          <a:xfrm>
            <a:off x="900113" y="1412875"/>
            <a:ext cx="551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1. </a:t>
            </a:r>
            <a:r>
              <a:rPr lang="zh-CN" altLang="en-US" sz="3200" b="1"/>
              <a:t>线偏振光（或平面偏振光）</a:t>
            </a:r>
          </a:p>
        </p:txBody>
      </p:sp>
      <p:sp>
        <p:nvSpPr>
          <p:cNvPr id="43012" name="Rectangle 4"/>
          <p:cNvSpPr>
            <a:spLocks noChangeArrowheads="1"/>
          </p:cNvSpPr>
          <p:nvPr/>
        </p:nvSpPr>
        <p:spPr bwMode="auto">
          <a:xfrm>
            <a:off x="900113" y="2133600"/>
            <a:ext cx="7205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光矢量振动方向（或振动平面）不随时</a:t>
            </a:r>
            <a:r>
              <a:rPr lang="zh-CN" altLang="en-US" sz="3200"/>
              <a:t> </a:t>
            </a:r>
          </a:p>
        </p:txBody>
      </p:sp>
      <p:sp>
        <p:nvSpPr>
          <p:cNvPr id="43013" name="Rectangle 5"/>
          <p:cNvSpPr>
            <a:spLocks noChangeArrowheads="1"/>
          </p:cNvSpPr>
          <p:nvPr/>
        </p:nvSpPr>
        <p:spPr bwMode="auto">
          <a:xfrm>
            <a:off x="900113" y="2852738"/>
            <a:ext cx="1516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间改变</a:t>
            </a:r>
            <a:r>
              <a:rPr lang="en-US" altLang="zh-CN" sz="3200" b="1"/>
              <a:t>.</a:t>
            </a:r>
          </a:p>
        </p:txBody>
      </p:sp>
      <p:sp>
        <p:nvSpPr>
          <p:cNvPr id="43014" name="Rectangle 6"/>
          <p:cNvSpPr>
            <a:spLocks noChangeArrowheads="1"/>
          </p:cNvSpPr>
          <p:nvPr/>
        </p:nvSpPr>
        <p:spPr bwMode="auto">
          <a:xfrm>
            <a:off x="900113" y="3573463"/>
            <a:ext cx="19669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2. </a:t>
            </a:r>
            <a:r>
              <a:rPr lang="zh-CN" altLang="en-US" sz="3200" b="1"/>
              <a:t>自然光</a:t>
            </a:r>
            <a:r>
              <a:rPr lang="zh-CN" altLang="en-US" sz="3200"/>
              <a:t> </a:t>
            </a:r>
          </a:p>
        </p:txBody>
      </p:sp>
      <p:sp>
        <p:nvSpPr>
          <p:cNvPr id="43015" name="Rectangle 7"/>
          <p:cNvSpPr>
            <a:spLocks noChangeArrowheads="1"/>
          </p:cNvSpPr>
          <p:nvPr/>
        </p:nvSpPr>
        <p:spPr bwMode="auto">
          <a:xfrm>
            <a:off x="900113" y="4292600"/>
            <a:ext cx="7205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①</a:t>
            </a:r>
            <a:r>
              <a:rPr lang="zh-CN" altLang="en-US" sz="3200" b="1"/>
              <a:t>任何方向都具有相同的平均振幅和能</a:t>
            </a:r>
            <a:r>
              <a:rPr lang="zh-CN" altLang="en-US" sz="3200"/>
              <a:t> </a:t>
            </a:r>
          </a:p>
        </p:txBody>
      </p:sp>
      <p:sp>
        <p:nvSpPr>
          <p:cNvPr id="43016" name="Rectangle 8"/>
          <p:cNvSpPr>
            <a:spLocks noChangeArrowheads="1"/>
          </p:cNvSpPr>
          <p:nvPr/>
        </p:nvSpPr>
        <p:spPr bwMode="auto">
          <a:xfrm>
            <a:off x="900113" y="5013325"/>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量</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p:bldP spid="43012" grpId="0"/>
      <p:bldP spid="43013" grpId="0"/>
      <p:bldP spid="43014" grpId="0"/>
      <p:bldP spid="43015" grpId="0"/>
      <p:bldP spid="430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自然光"/>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76250"/>
            <a:ext cx="5976938"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ChangeArrowheads="1"/>
          </p:cNvSpPr>
          <p:nvPr/>
        </p:nvSpPr>
        <p:spPr bwMode="auto">
          <a:xfrm>
            <a:off x="971550" y="4292600"/>
            <a:ext cx="7367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原因在于原子发光具有随机性</a:t>
            </a:r>
            <a:r>
              <a:rPr lang="en-US" altLang="zh-CN" sz="3200" b="1"/>
              <a:t>:</a:t>
            </a:r>
            <a:r>
              <a:rPr lang="zh-CN" altLang="en-US" sz="3200" b="1"/>
              <a:t>即不同时</a:t>
            </a:r>
            <a:r>
              <a:rPr lang="zh-CN" altLang="en-US" sz="3200"/>
              <a:t> </a:t>
            </a:r>
          </a:p>
        </p:txBody>
      </p:sp>
      <p:sp>
        <p:nvSpPr>
          <p:cNvPr id="44036" name="Rectangle 4"/>
          <p:cNvSpPr>
            <a:spLocks noChangeArrowheads="1"/>
          </p:cNvSpPr>
          <p:nvPr/>
        </p:nvSpPr>
        <p:spPr bwMode="auto">
          <a:xfrm>
            <a:off x="971550" y="5013325"/>
            <a:ext cx="741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间发出光波的传播方向、振动方向以及</a:t>
            </a:r>
            <a:r>
              <a:rPr lang="zh-CN" altLang="en-US" sz="3200"/>
              <a:t> </a:t>
            </a:r>
          </a:p>
        </p:txBody>
      </p:sp>
      <p:sp>
        <p:nvSpPr>
          <p:cNvPr id="44037" name="Rectangle 5"/>
          <p:cNvSpPr>
            <a:spLocks noChangeArrowheads="1"/>
          </p:cNvSpPr>
          <p:nvPr/>
        </p:nvSpPr>
        <p:spPr bwMode="auto">
          <a:xfrm>
            <a:off x="900113" y="5734050"/>
            <a:ext cx="7559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初位相都不同</a:t>
            </a:r>
            <a:r>
              <a:rPr lang="en-US" altLang="zh-CN" sz="3200" b="1"/>
              <a:t>.</a:t>
            </a:r>
            <a:r>
              <a:rPr lang="zh-CN" altLang="en-US" sz="3200" b="1"/>
              <a:t>因此</a:t>
            </a:r>
            <a:r>
              <a:rPr lang="en-US" altLang="zh-CN" sz="3200" b="1"/>
              <a:t>,</a:t>
            </a:r>
            <a:r>
              <a:rPr lang="zh-CN" altLang="en-US" sz="3200" b="1"/>
              <a:t>平均效果就是任何方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p:bldP spid="440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900113" y="692150"/>
            <a:ext cx="4360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相同的平均振幅和能量</a:t>
            </a:r>
            <a:r>
              <a:rPr lang="en-US" altLang="zh-CN" sz="3200" b="1"/>
              <a:t>.</a:t>
            </a:r>
          </a:p>
        </p:txBody>
      </p:sp>
      <p:sp>
        <p:nvSpPr>
          <p:cNvPr id="45059" name="Rectangle 3"/>
          <p:cNvSpPr>
            <a:spLocks noChangeArrowheads="1"/>
          </p:cNvSpPr>
          <p:nvPr/>
        </p:nvSpPr>
        <p:spPr bwMode="auto">
          <a:xfrm>
            <a:off x="900113" y="1412875"/>
            <a:ext cx="7559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②</a:t>
            </a:r>
            <a:r>
              <a:rPr lang="zh-CN" altLang="en-US" sz="3200" b="1"/>
              <a:t>自然光可以分解为两个振幅相等</a:t>
            </a:r>
            <a:r>
              <a:rPr lang="en-US" altLang="zh-CN" sz="3200" b="1"/>
              <a:t>,</a:t>
            </a:r>
            <a:r>
              <a:rPr lang="zh-CN" altLang="en-US" sz="3200" b="1"/>
              <a:t>振向</a:t>
            </a:r>
          </a:p>
        </p:txBody>
      </p:sp>
      <p:sp>
        <p:nvSpPr>
          <p:cNvPr id="45060" name="Rectangle 4"/>
          <p:cNvSpPr>
            <a:spLocks noChangeArrowheads="1"/>
          </p:cNvSpPr>
          <p:nvPr/>
        </p:nvSpPr>
        <p:spPr bwMode="auto">
          <a:xfrm>
            <a:off x="900113" y="2133600"/>
            <a:ext cx="7559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垂直</a:t>
            </a:r>
            <a:r>
              <a:rPr lang="en-US" altLang="zh-CN" sz="3200" b="1"/>
              <a:t>,</a:t>
            </a:r>
            <a:r>
              <a:rPr lang="zh-CN" altLang="en-US" sz="3200" b="1"/>
              <a:t>相互没有固定位相关系的线偏振光</a:t>
            </a:r>
          </a:p>
        </p:txBody>
      </p:sp>
      <p:sp>
        <p:nvSpPr>
          <p:cNvPr id="45061" name="Rectangle 5"/>
          <p:cNvSpPr>
            <a:spLocks noChangeArrowheads="1"/>
          </p:cNvSpPr>
          <p:nvPr/>
        </p:nvSpPr>
        <p:spPr bwMode="auto">
          <a:xfrm>
            <a:off x="684213" y="2852738"/>
            <a:ext cx="775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（后面讲到椭圆偏振光时再进一步说明）</a:t>
            </a:r>
            <a:r>
              <a:rPr lang="en-US" altLang="zh-CN" sz="3200" b="1"/>
              <a:t>.</a:t>
            </a:r>
            <a:r>
              <a:rPr lang="en-US" altLang="zh-CN" sz="3200"/>
              <a:t> </a:t>
            </a:r>
          </a:p>
        </p:txBody>
      </p:sp>
      <p:sp>
        <p:nvSpPr>
          <p:cNvPr id="45062" name="Rectangle 6"/>
          <p:cNvSpPr>
            <a:spLocks noChangeArrowheads="1"/>
          </p:cNvSpPr>
          <p:nvPr/>
        </p:nvSpPr>
        <p:spPr bwMode="auto">
          <a:xfrm>
            <a:off x="900113" y="3573463"/>
            <a:ext cx="2879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3.</a:t>
            </a:r>
            <a:r>
              <a:rPr lang="zh-CN" altLang="en-US" sz="3200" b="1"/>
              <a:t>部分偏振光</a:t>
            </a:r>
          </a:p>
        </p:txBody>
      </p:sp>
      <p:sp>
        <p:nvSpPr>
          <p:cNvPr id="45063" name="Rectangle 7"/>
          <p:cNvSpPr>
            <a:spLocks noChangeArrowheads="1"/>
          </p:cNvSpPr>
          <p:nvPr/>
        </p:nvSpPr>
        <p:spPr bwMode="auto">
          <a:xfrm>
            <a:off x="827088" y="4292600"/>
            <a:ext cx="44656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①</a:t>
            </a:r>
            <a:r>
              <a:rPr lang="zh-CN" altLang="en-US" sz="3200" b="1"/>
              <a:t>可视为平面偏振光与</a:t>
            </a:r>
          </a:p>
        </p:txBody>
      </p:sp>
      <p:pic>
        <p:nvPicPr>
          <p:cNvPr id="45064" name="Picture 8" descr="部分偏振光"/>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3284538"/>
            <a:ext cx="2095500"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Rectangle 9"/>
          <p:cNvSpPr>
            <a:spLocks noChangeArrowheads="1"/>
          </p:cNvSpPr>
          <p:nvPr/>
        </p:nvSpPr>
        <p:spPr bwMode="auto">
          <a:xfrm>
            <a:off x="827088" y="5013325"/>
            <a:ext cx="2744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自然光的混合</a:t>
            </a:r>
            <a:r>
              <a:rPr lang="en-US" altLang="zh-CN" sz="3200" b="1"/>
              <a:t>.</a:t>
            </a:r>
          </a:p>
        </p:txBody>
      </p:sp>
      <p:sp>
        <p:nvSpPr>
          <p:cNvPr id="45066" name="Rectangle 10"/>
          <p:cNvSpPr>
            <a:spLocks noChangeArrowheads="1"/>
          </p:cNvSpPr>
          <p:nvPr/>
        </p:nvSpPr>
        <p:spPr bwMode="auto">
          <a:xfrm>
            <a:off x="827088" y="5734050"/>
            <a:ext cx="44656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面偏振光的振向都具有</a:t>
            </a:r>
          </a:p>
        </p:txBody>
      </p:sp>
      <p:sp>
        <p:nvSpPr>
          <p:cNvPr id="45067" name="Rectangle 11"/>
          <p:cNvSpPr>
            <a:spLocks noChangeArrowheads="1"/>
          </p:cNvSpPr>
          <p:nvPr/>
        </p:nvSpPr>
        <p:spPr bwMode="auto">
          <a:xfrm>
            <a:off x="3492500" y="5013325"/>
            <a:ext cx="180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显然</a:t>
            </a:r>
            <a:r>
              <a:rPr lang="en-US" altLang="zh-CN" sz="3200" b="1"/>
              <a:t>, </a:t>
            </a:r>
            <a:r>
              <a:rPr lang="zh-CN" altLang="en-US" sz="3200" b="1"/>
              <a:t>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50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6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6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06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p:bldP spid="45060" grpId="0"/>
      <p:bldP spid="45061" grpId="0"/>
      <p:bldP spid="45062" grpId="0"/>
      <p:bldP spid="45063" grpId="0"/>
      <p:bldP spid="45065" grpId="0"/>
      <p:bldP spid="45066" grpId="0"/>
      <p:bldP spid="4506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971550" y="692150"/>
            <a:ext cx="731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动方向就是部分偏振光的振幅最大方向</a:t>
            </a:r>
            <a:r>
              <a:rPr lang="en-US" altLang="zh-CN" sz="3200" b="1"/>
              <a:t>.</a:t>
            </a:r>
            <a:r>
              <a:rPr lang="en-US" altLang="zh-CN" sz="3200"/>
              <a:t> </a:t>
            </a:r>
          </a:p>
        </p:txBody>
      </p:sp>
      <p:sp>
        <p:nvSpPr>
          <p:cNvPr id="46083" name="Rectangle 3"/>
          <p:cNvSpPr>
            <a:spLocks noChangeArrowheads="1"/>
          </p:cNvSpPr>
          <p:nvPr/>
        </p:nvSpPr>
        <p:spPr bwMode="auto">
          <a:xfrm>
            <a:off x="971550" y="1412875"/>
            <a:ext cx="2305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②</a:t>
            </a:r>
            <a:r>
              <a:rPr lang="zh-CN" altLang="en-US" sz="3200" b="1"/>
              <a:t>偏振度</a:t>
            </a:r>
          </a:p>
        </p:txBody>
      </p:sp>
      <p:sp>
        <p:nvSpPr>
          <p:cNvPr id="46084" name="Rectangle 4"/>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5" name="Object 5"/>
          <p:cNvGraphicFramePr>
            <a:graphicFrameLocks noChangeAspect="1"/>
          </p:cNvGraphicFramePr>
          <p:nvPr/>
        </p:nvGraphicFramePr>
        <p:xfrm>
          <a:off x="1068388" y="2205038"/>
          <a:ext cx="4057650" cy="995362"/>
        </p:xfrm>
        <a:graphic>
          <a:graphicData uri="http://schemas.openxmlformats.org/presentationml/2006/ole">
            <mc:AlternateContent xmlns:mc="http://schemas.openxmlformats.org/markup-compatibility/2006">
              <mc:Choice xmlns:v="urn:schemas-microsoft-com:vml" Requires="v">
                <p:oleObj spid="_x0000_s46119" name="公式" r:id="rId3" imgW="4063680" imgH="990360" progId="Equation.3">
                  <p:embed/>
                </p:oleObj>
              </mc:Choice>
              <mc:Fallback>
                <p:oleObj name="公式" r:id="rId3" imgW="4063680" imgH="990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2205038"/>
                        <a:ext cx="4057650"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900113" y="3357563"/>
            <a:ext cx="70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若</a:t>
            </a:r>
            <a:r>
              <a:rPr lang="zh-CN" altLang="en-US" sz="3200"/>
              <a:t> </a:t>
            </a:r>
          </a:p>
        </p:txBody>
      </p:sp>
      <p:sp>
        <p:nvSpPr>
          <p:cNvPr id="4608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8" name="Object 8"/>
          <p:cNvGraphicFramePr>
            <a:graphicFrameLocks noChangeAspect="1"/>
          </p:cNvGraphicFramePr>
          <p:nvPr/>
        </p:nvGraphicFramePr>
        <p:xfrm>
          <a:off x="1547813" y="3500438"/>
          <a:ext cx="998537" cy="376237"/>
        </p:xfrm>
        <a:graphic>
          <a:graphicData uri="http://schemas.openxmlformats.org/presentationml/2006/ole">
            <mc:AlternateContent xmlns:mc="http://schemas.openxmlformats.org/markup-compatibility/2006">
              <mc:Choice xmlns:v="urn:schemas-microsoft-com:vml" Requires="v">
                <p:oleObj spid="_x0000_s46120" name="公式" r:id="rId5" imgW="1002960" imgH="380880" progId="Equation.3">
                  <p:embed/>
                </p:oleObj>
              </mc:Choice>
              <mc:Fallback>
                <p:oleObj name="公式" r:id="rId5" imgW="1002960" imgH="3808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500438"/>
                        <a:ext cx="998537"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9" name="Rectangle 9"/>
          <p:cNvSpPr>
            <a:spLocks noChangeArrowheads="1"/>
          </p:cNvSpPr>
          <p:nvPr/>
        </p:nvSpPr>
        <p:spPr bwMode="auto">
          <a:xfrm>
            <a:off x="2627313" y="3357563"/>
            <a:ext cx="338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光波是自然光；</a:t>
            </a:r>
          </a:p>
        </p:txBody>
      </p:sp>
      <p:sp>
        <p:nvSpPr>
          <p:cNvPr id="46090"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91" name="Object 11"/>
          <p:cNvGraphicFramePr>
            <a:graphicFrameLocks noChangeAspect="1"/>
          </p:cNvGraphicFramePr>
          <p:nvPr/>
        </p:nvGraphicFramePr>
        <p:xfrm>
          <a:off x="1547813" y="4221163"/>
          <a:ext cx="973137" cy="376237"/>
        </p:xfrm>
        <a:graphic>
          <a:graphicData uri="http://schemas.openxmlformats.org/presentationml/2006/ole">
            <mc:AlternateContent xmlns:mc="http://schemas.openxmlformats.org/markup-compatibility/2006">
              <mc:Choice xmlns:v="urn:schemas-microsoft-com:vml" Requires="v">
                <p:oleObj spid="_x0000_s46121" name="公式" r:id="rId7" imgW="977760" imgH="380880" progId="Equation.3">
                  <p:embed/>
                </p:oleObj>
              </mc:Choice>
              <mc:Fallback>
                <p:oleObj name="公式" r:id="rId7" imgW="977760" imgH="3808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221163"/>
                        <a:ext cx="973137"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2" name="Rectangle 12"/>
          <p:cNvSpPr>
            <a:spLocks noChangeArrowheads="1"/>
          </p:cNvSpPr>
          <p:nvPr/>
        </p:nvSpPr>
        <p:spPr bwMode="auto">
          <a:xfrm>
            <a:off x="900113" y="4076700"/>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若</a:t>
            </a:r>
            <a:r>
              <a:rPr lang="zh-CN" altLang="en-US" sz="3200"/>
              <a:t> </a:t>
            </a:r>
          </a:p>
        </p:txBody>
      </p:sp>
      <p:sp>
        <p:nvSpPr>
          <p:cNvPr id="46093" name="Rectangle 13"/>
          <p:cNvSpPr>
            <a:spLocks noChangeArrowheads="1"/>
          </p:cNvSpPr>
          <p:nvPr/>
        </p:nvSpPr>
        <p:spPr bwMode="auto">
          <a:xfrm>
            <a:off x="900113" y="4868863"/>
            <a:ext cx="704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若</a:t>
            </a:r>
            <a:r>
              <a:rPr lang="zh-CN" altLang="en-US" sz="3200"/>
              <a:t> </a:t>
            </a:r>
          </a:p>
        </p:txBody>
      </p:sp>
      <p:sp>
        <p:nvSpPr>
          <p:cNvPr id="46094" name="Rectangle 14"/>
          <p:cNvSpPr>
            <a:spLocks noChangeArrowheads="1"/>
          </p:cNvSpPr>
          <p:nvPr/>
        </p:nvSpPr>
        <p:spPr bwMode="auto">
          <a:xfrm>
            <a:off x="2555875" y="4076700"/>
            <a:ext cx="4176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光波是平面偏振光；</a:t>
            </a:r>
          </a:p>
        </p:txBody>
      </p:sp>
      <p:sp>
        <p:nvSpPr>
          <p:cNvPr id="46095" name="Rectangle 1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96" name="Object 16"/>
          <p:cNvGraphicFramePr>
            <a:graphicFrameLocks noChangeAspect="1"/>
          </p:cNvGraphicFramePr>
          <p:nvPr/>
        </p:nvGraphicFramePr>
        <p:xfrm>
          <a:off x="1535113" y="4987925"/>
          <a:ext cx="1554162" cy="385763"/>
        </p:xfrm>
        <a:graphic>
          <a:graphicData uri="http://schemas.openxmlformats.org/presentationml/2006/ole">
            <mc:AlternateContent xmlns:mc="http://schemas.openxmlformats.org/markup-compatibility/2006">
              <mc:Choice xmlns:v="urn:schemas-microsoft-com:vml" Requires="v">
                <p:oleObj spid="_x0000_s46122" name="公式" r:id="rId9" imgW="1549080" imgH="380880" progId="Equation.3">
                  <p:embed/>
                </p:oleObj>
              </mc:Choice>
              <mc:Fallback>
                <p:oleObj name="公式" r:id="rId9" imgW="1549080" imgH="38088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5113" y="4987925"/>
                        <a:ext cx="1554162"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7" name="Rectangle 17"/>
          <p:cNvSpPr>
            <a:spLocks noChangeArrowheads="1"/>
          </p:cNvSpPr>
          <p:nvPr/>
        </p:nvSpPr>
        <p:spPr bwMode="auto">
          <a:xfrm>
            <a:off x="3059113" y="4868863"/>
            <a:ext cx="3673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光波是部分偏振光</a:t>
            </a:r>
            <a:r>
              <a:rPr lang="en-US" altLang="zh-CN" sz="3200" b="1"/>
              <a:t>.</a:t>
            </a:r>
            <a:r>
              <a:rPr lang="en-US" altLang="zh-CN" sz="3200"/>
              <a:t> </a:t>
            </a:r>
          </a:p>
        </p:txBody>
      </p:sp>
      <p:sp>
        <p:nvSpPr>
          <p:cNvPr id="46098" name="Rectangle 18"/>
          <p:cNvSpPr>
            <a:spLocks noChangeArrowheads="1"/>
          </p:cNvSpPr>
          <p:nvPr/>
        </p:nvSpPr>
        <p:spPr bwMode="auto">
          <a:xfrm>
            <a:off x="971550" y="5589588"/>
            <a:ext cx="1655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4.</a:t>
            </a:r>
            <a:r>
              <a:rPr lang="zh-CN" altLang="en-US" sz="3200" b="1"/>
              <a:t>图示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9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609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09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609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09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p:bldP spid="46086" grpId="0"/>
      <p:bldP spid="46089" grpId="0"/>
      <p:bldP spid="46092" grpId="0"/>
      <p:bldP spid="46093" grpId="0"/>
      <p:bldP spid="46094" grpId="0"/>
      <p:bldP spid="46097" grpId="0"/>
      <p:bldP spid="4609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偏振光图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76250"/>
            <a:ext cx="5754688"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900113" y="2133600"/>
            <a:ext cx="2384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b="1" dirty="0"/>
              <a:t>●</a:t>
            </a:r>
            <a:r>
              <a:rPr lang="zh-CN" altLang="en-US" sz="3200" b="1" dirty="0"/>
              <a:t>次极大：</a:t>
            </a:r>
          </a:p>
        </p:txBody>
      </p:sp>
      <p:graphicFrame>
        <p:nvGraphicFramePr>
          <p:cNvPr id="26627" name="Object 3"/>
          <p:cNvGraphicFramePr>
            <a:graphicFrameLocks noChangeAspect="1"/>
          </p:cNvGraphicFramePr>
          <p:nvPr/>
        </p:nvGraphicFramePr>
        <p:xfrm>
          <a:off x="971550" y="1557338"/>
          <a:ext cx="7048500" cy="457200"/>
        </p:xfrm>
        <a:graphic>
          <a:graphicData uri="http://schemas.openxmlformats.org/presentationml/2006/ole">
            <mc:AlternateContent xmlns:mc="http://schemas.openxmlformats.org/markup-compatibility/2006">
              <mc:Choice xmlns:v="urn:schemas-microsoft-com:vml" Requires="v">
                <p:oleObj spid="_x0000_s61473" name="Equation" r:id="rId3" imgW="7048500" imgH="457200" progId="Equation.3">
                  <p:embed/>
                </p:oleObj>
              </mc:Choice>
              <mc:Fallback>
                <p:oleObj name="Equation" r:id="rId3" imgW="70485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557338"/>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Rectangle 4"/>
          <p:cNvSpPr>
            <a:spLocks noChangeArrowheads="1"/>
          </p:cNvSpPr>
          <p:nvPr/>
        </p:nvSpPr>
        <p:spPr bwMode="auto">
          <a:xfrm>
            <a:off x="900113" y="692150"/>
            <a:ext cx="1751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en-US" altLang="zh-CN" b="1"/>
              <a:t>●</a:t>
            </a:r>
            <a:r>
              <a:rPr lang="zh-CN" altLang="en-US" sz="3200" b="1"/>
              <a:t>极小：</a:t>
            </a:r>
            <a:r>
              <a:rPr lang="zh-CN" altLang="en-US" sz="3200"/>
              <a:t> </a:t>
            </a:r>
          </a:p>
        </p:txBody>
      </p:sp>
      <p:graphicFrame>
        <p:nvGraphicFramePr>
          <p:cNvPr id="26629" name="Object 5"/>
          <p:cNvGraphicFramePr>
            <a:graphicFrameLocks noChangeAspect="1"/>
          </p:cNvGraphicFramePr>
          <p:nvPr/>
        </p:nvGraphicFramePr>
        <p:xfrm>
          <a:off x="2987675" y="476250"/>
          <a:ext cx="3186113" cy="974725"/>
        </p:xfrm>
        <a:graphic>
          <a:graphicData uri="http://schemas.openxmlformats.org/presentationml/2006/ole">
            <mc:AlternateContent xmlns:mc="http://schemas.openxmlformats.org/markup-compatibility/2006">
              <mc:Choice xmlns:v="urn:schemas-microsoft-com:vml" Requires="v">
                <p:oleObj spid="_x0000_s61474" name="Equation" r:id="rId5" imgW="3340100" imgH="1016000" progId="Equation.3">
                  <p:embed/>
                </p:oleObj>
              </mc:Choice>
              <mc:Fallback>
                <p:oleObj name="Equation" r:id="rId5" imgW="3340100" imgH="1016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76250"/>
                        <a:ext cx="318611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Rectangle 6"/>
          <p:cNvSpPr>
            <a:spLocks noChangeArrowheads="1"/>
          </p:cNvSpPr>
          <p:nvPr/>
        </p:nvSpPr>
        <p:spPr bwMode="auto">
          <a:xfrm>
            <a:off x="900113" y="2636838"/>
            <a:ext cx="755967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lnSpc>
                <a:spcPct val="160000"/>
              </a:lnSpc>
            </a:pPr>
            <a:r>
              <a:rPr lang="zh-CN" altLang="en-US" sz="3200" b="1"/>
              <a:t>在两个主极大之间有</a:t>
            </a:r>
            <a:r>
              <a:rPr lang="en-US" altLang="zh-CN" sz="3200" b="1"/>
              <a:t>N-2</a:t>
            </a:r>
            <a:r>
              <a:rPr lang="zh-CN" altLang="en-US" sz="3200" b="1"/>
              <a:t>个次极大</a:t>
            </a:r>
            <a:r>
              <a:rPr lang="en-US" altLang="zh-CN" sz="3200" b="1"/>
              <a:t>.</a:t>
            </a:r>
            <a:endParaRPr lang="en-US" altLang="zh-CN" sz="3200"/>
          </a:p>
          <a:p>
            <a:pPr algn="just">
              <a:lnSpc>
                <a:spcPct val="160000"/>
              </a:lnSpc>
            </a:pPr>
            <a:r>
              <a:rPr lang="zh-CN" altLang="en-US" sz="3200" b="1"/>
              <a:t>在</a:t>
            </a:r>
            <a:r>
              <a:rPr lang="en-US" altLang="zh-CN" sz="3200" b="1"/>
              <a:t>N</a:t>
            </a:r>
            <a:r>
              <a:rPr lang="zh-CN" altLang="en-US" sz="3200" b="1"/>
              <a:t>很大情况下</a:t>
            </a:r>
            <a:r>
              <a:rPr lang="en-US" altLang="zh-CN" sz="3200" b="1"/>
              <a:t>, </a:t>
            </a:r>
            <a:r>
              <a:rPr lang="zh-CN" altLang="en-US" sz="3200" b="1"/>
              <a:t>次极大的强度很弱</a:t>
            </a:r>
            <a:r>
              <a:rPr lang="en-US" altLang="zh-CN" sz="3200" b="1"/>
              <a:t>.</a:t>
            </a:r>
          </a:p>
        </p:txBody>
      </p:sp>
      <p:sp>
        <p:nvSpPr>
          <p:cNvPr id="61447" name="Rectangle 7"/>
          <p:cNvSpPr>
            <a:spLocks noChangeArrowheads="1"/>
          </p:cNvSpPr>
          <p:nvPr/>
        </p:nvSpPr>
        <p:spPr bwMode="auto">
          <a:xfrm>
            <a:off x="900113" y="4362957"/>
            <a:ext cx="36872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a:solidFill>
                  <a:schemeClr val="tx1"/>
                </a:solidFill>
                <a:latin typeface="Arial" charset="0"/>
                <a:ea typeface="宋体" charset="-122"/>
              </a:defRPr>
            </a:lvl1pPr>
            <a:lvl2pPr>
              <a:tabLst>
                <a:tab pos="228600" algn="l"/>
              </a:tabLst>
              <a:defRPr>
                <a:solidFill>
                  <a:schemeClr val="tx1"/>
                </a:solidFill>
                <a:latin typeface="Arial" charset="0"/>
                <a:ea typeface="宋体" charset="-122"/>
              </a:defRPr>
            </a:lvl2pPr>
            <a:lvl3pPr>
              <a:tabLst>
                <a:tab pos="228600" algn="l"/>
              </a:tabLst>
              <a:defRPr>
                <a:solidFill>
                  <a:schemeClr val="tx1"/>
                </a:solidFill>
                <a:latin typeface="Arial" charset="0"/>
                <a:ea typeface="宋体" charset="-122"/>
              </a:defRPr>
            </a:lvl3pPr>
            <a:lvl4pPr>
              <a:tabLst>
                <a:tab pos="228600" algn="l"/>
              </a:tabLst>
              <a:defRPr>
                <a:solidFill>
                  <a:schemeClr val="tx1"/>
                </a:solidFill>
                <a:latin typeface="Arial" charset="0"/>
                <a:ea typeface="宋体" charset="-122"/>
              </a:defRPr>
            </a:lvl4pPr>
            <a:lvl5pPr>
              <a:tabLst>
                <a:tab pos="228600" algn="l"/>
              </a:tabLst>
              <a:defRPr>
                <a:solidFill>
                  <a:schemeClr val="tx1"/>
                </a:solidFill>
                <a:latin typeface="Arial" charset="0"/>
                <a:ea typeface="宋体" charset="-122"/>
              </a:defRPr>
            </a:lvl5pPr>
            <a:lvl6pPr fontAlgn="base">
              <a:spcBef>
                <a:spcPct val="0"/>
              </a:spcBef>
              <a:spcAft>
                <a:spcPct val="0"/>
              </a:spcAft>
              <a:tabLst>
                <a:tab pos="228600" algn="l"/>
              </a:tabLst>
              <a:defRPr>
                <a:solidFill>
                  <a:schemeClr val="tx1"/>
                </a:solidFill>
                <a:latin typeface="Arial" charset="0"/>
                <a:ea typeface="宋体" charset="-122"/>
              </a:defRPr>
            </a:lvl6pPr>
            <a:lvl7pPr fontAlgn="base">
              <a:spcBef>
                <a:spcPct val="0"/>
              </a:spcBef>
              <a:spcAft>
                <a:spcPct val="0"/>
              </a:spcAft>
              <a:tabLst>
                <a:tab pos="228600" algn="l"/>
              </a:tabLst>
              <a:defRPr>
                <a:solidFill>
                  <a:schemeClr val="tx1"/>
                </a:solidFill>
                <a:latin typeface="Arial" charset="0"/>
                <a:ea typeface="宋体" charset="-122"/>
              </a:defRPr>
            </a:lvl7pPr>
            <a:lvl8pPr fontAlgn="base">
              <a:spcBef>
                <a:spcPct val="0"/>
              </a:spcBef>
              <a:spcAft>
                <a:spcPct val="0"/>
              </a:spcAft>
              <a:tabLst>
                <a:tab pos="228600" algn="l"/>
              </a:tabLst>
              <a:defRPr>
                <a:solidFill>
                  <a:schemeClr val="tx1"/>
                </a:solidFill>
                <a:latin typeface="Arial" charset="0"/>
                <a:ea typeface="宋体" charset="-122"/>
              </a:defRPr>
            </a:lvl8pPr>
            <a:lvl9pPr fontAlgn="base">
              <a:spcBef>
                <a:spcPct val="0"/>
              </a:spcBef>
              <a:spcAft>
                <a:spcPct val="0"/>
              </a:spcAft>
              <a:tabLst>
                <a:tab pos="228600" algn="l"/>
              </a:tabLst>
              <a:defRPr>
                <a:solidFill>
                  <a:schemeClr val="tx1"/>
                </a:solidFill>
                <a:latin typeface="Arial" charset="0"/>
                <a:ea typeface="宋体" charset="-122"/>
              </a:defRPr>
            </a:lvl9pPr>
          </a:lstStyle>
          <a:p>
            <a:r>
              <a:rPr lang="en-US" altLang="zh-CN" b="1" dirty="0"/>
              <a:t>●</a:t>
            </a:r>
            <a:r>
              <a:rPr lang="zh-CN" altLang="en-US" sz="3200" b="1" dirty="0" smtClean="0"/>
              <a:t>主极大</a:t>
            </a:r>
            <a:r>
              <a:rPr lang="zh-CN" altLang="en-US" sz="3200" b="1" dirty="0"/>
              <a:t>的半角宽度</a:t>
            </a:r>
          </a:p>
        </p:txBody>
      </p:sp>
      <p:pic>
        <p:nvPicPr>
          <p:cNvPr id="61448" name="Picture 8" descr="mz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5600" y="4122738"/>
            <a:ext cx="2516188"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49" name="Object 9"/>
          <p:cNvGraphicFramePr>
            <a:graphicFrameLocks noChangeAspect="1"/>
          </p:cNvGraphicFramePr>
          <p:nvPr/>
        </p:nvGraphicFramePr>
        <p:xfrm>
          <a:off x="6732588" y="4581525"/>
          <a:ext cx="935037" cy="577850"/>
        </p:xfrm>
        <a:graphic>
          <a:graphicData uri="http://schemas.openxmlformats.org/presentationml/2006/ole">
            <mc:AlternateContent xmlns:mc="http://schemas.openxmlformats.org/markup-compatibility/2006">
              <mc:Choice xmlns:v="urn:schemas-microsoft-com:vml" Requires="v">
                <p:oleObj spid="_x0000_s61475" name="公式" r:id="rId8" imgW="1562040" imgH="965160" progId="Equation.3">
                  <p:embed/>
                </p:oleObj>
              </mc:Choice>
              <mc:Fallback>
                <p:oleObj name="公式" r:id="rId8" imgW="1562040" imgH="96516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4581525"/>
                        <a:ext cx="9350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50" name="Object 10"/>
          <p:cNvGraphicFramePr>
            <a:graphicFrameLocks noChangeAspect="1"/>
          </p:cNvGraphicFramePr>
          <p:nvPr/>
        </p:nvGraphicFramePr>
        <p:xfrm>
          <a:off x="1403350" y="5157788"/>
          <a:ext cx="2965450" cy="998537"/>
        </p:xfrm>
        <a:graphic>
          <a:graphicData uri="http://schemas.openxmlformats.org/presentationml/2006/ole">
            <mc:AlternateContent xmlns:mc="http://schemas.openxmlformats.org/markup-compatibility/2006">
              <mc:Choice xmlns:v="urn:schemas-microsoft-com:vml" Requires="v">
                <p:oleObj spid="_x0000_s61476" name="Equation" r:id="rId10" imgW="2971800" imgH="1003300" progId="Equation.3">
                  <p:embed/>
                </p:oleObj>
              </mc:Choice>
              <mc:Fallback>
                <p:oleObj name="Equation" r:id="rId10" imgW="2971800" imgH="10033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3350" y="5157788"/>
                        <a:ext cx="2965450" cy="99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2" name="Line 12"/>
          <p:cNvSpPr>
            <a:spLocks noChangeShapeType="1"/>
          </p:cNvSpPr>
          <p:nvPr/>
        </p:nvSpPr>
        <p:spPr bwMode="auto">
          <a:xfrm flipH="1">
            <a:off x="6804025" y="5229225"/>
            <a:ext cx="21590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61448"/>
                                        </p:tgtEl>
                                        <p:attrNameLst>
                                          <p:attrName>style.visibility</p:attrName>
                                        </p:attrNameLst>
                                      </p:cBhvr>
                                      <p:to>
                                        <p:strVal val="visible"/>
                                      </p:to>
                                    </p:set>
                                    <p:animEffect transition="in" filter="wipe(down)">
                                      <p:cBhvr>
                                        <p:cTn id="31" dur="500"/>
                                        <p:tgtEl>
                                          <p:spTgt spid="614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6144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61449"/>
                                        </p:tgtEl>
                                        <p:attrNameLst>
                                          <p:attrName>style.visibility</p:attrName>
                                        </p:attrNameLst>
                                      </p:cBhvr>
                                      <p:to>
                                        <p:strVal val="visible"/>
                                      </p:to>
                                    </p:set>
                                    <p:animEffect transition="in" filter="wipe(down)">
                                      <p:cBhvr>
                                        <p:cTn id="40" dur="500"/>
                                        <p:tgtEl>
                                          <p:spTgt spid="6144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45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61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8" grpId="0"/>
      <p:bldP spid="26630" grpId="0"/>
      <p:bldP spid="61447" grpId="0"/>
      <p:bldP spid="6145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971550" y="692150"/>
            <a:ext cx="3600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5-2</a:t>
            </a:r>
            <a:r>
              <a:rPr lang="zh-CN" altLang="en-US" sz="3200" b="1"/>
              <a:t>偏振光的产生</a:t>
            </a:r>
          </a:p>
        </p:txBody>
      </p:sp>
      <p:sp>
        <p:nvSpPr>
          <p:cNvPr id="48131" name="Rectangle 3"/>
          <p:cNvSpPr>
            <a:spLocks noChangeArrowheads="1"/>
          </p:cNvSpPr>
          <p:nvPr/>
        </p:nvSpPr>
        <p:spPr bwMode="auto">
          <a:xfrm>
            <a:off x="971550" y="1412875"/>
            <a:ext cx="508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一、由二向色性产生偏振光</a:t>
            </a:r>
          </a:p>
        </p:txBody>
      </p:sp>
      <p:sp>
        <p:nvSpPr>
          <p:cNvPr id="48132" name="Rectangle 4"/>
          <p:cNvSpPr>
            <a:spLocks noChangeArrowheads="1"/>
          </p:cNvSpPr>
          <p:nvPr/>
        </p:nvSpPr>
        <p:spPr bwMode="auto">
          <a:xfrm>
            <a:off x="971550" y="2133600"/>
            <a:ext cx="467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3200" b="1"/>
              <a:t>1</a:t>
            </a:r>
            <a:r>
              <a:rPr lang="zh-CN" altLang="en-US" sz="3200" b="1"/>
              <a:t>．二向色性与偏振片</a:t>
            </a:r>
          </a:p>
        </p:txBody>
      </p:sp>
      <p:sp>
        <p:nvSpPr>
          <p:cNvPr id="48133" name="Rectangle 5"/>
          <p:cNvSpPr>
            <a:spLocks noChangeArrowheads="1"/>
          </p:cNvSpPr>
          <p:nvPr/>
        </p:nvSpPr>
        <p:spPr bwMode="auto">
          <a:xfrm>
            <a:off x="900113" y="2852738"/>
            <a:ext cx="384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①</a:t>
            </a:r>
            <a:r>
              <a:rPr lang="zh-CN" altLang="en-US" sz="3200" b="1"/>
              <a:t>电气石</a:t>
            </a:r>
            <a:r>
              <a:rPr lang="en-US" altLang="zh-CN" sz="3200" b="1"/>
              <a:t>(</a:t>
            </a:r>
            <a:r>
              <a:rPr lang="zh-CN" altLang="en-US" sz="3200" b="1"/>
              <a:t>只需</a:t>
            </a:r>
            <a:r>
              <a:rPr lang="en-US" altLang="zh-CN" sz="3200" b="1"/>
              <a:t>1mm)</a:t>
            </a:r>
          </a:p>
        </p:txBody>
      </p:sp>
      <p:pic>
        <p:nvPicPr>
          <p:cNvPr id="48134" name="Picture 6" descr="二向色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500438"/>
            <a:ext cx="5400675"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7" descr="42%E5%9C%B0%E8%B4%A8%E7%9F%BF%E7%89%A9%E5%A4%A7%E5%9B%B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325" y="2924175"/>
            <a:ext cx="1962150" cy="2951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P spid="481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900113" y="549275"/>
            <a:ext cx="734377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50000"/>
              </a:lnSpc>
            </a:pPr>
            <a:r>
              <a:rPr lang="en-US" altLang="zh-CN" b="1"/>
              <a:t>●</a:t>
            </a:r>
            <a:r>
              <a:rPr lang="zh-CN" altLang="en-US" sz="3200" b="1"/>
              <a:t>当光线射在这种晶体表面上时</a:t>
            </a:r>
            <a:r>
              <a:rPr lang="en-US" altLang="zh-CN" sz="3200" b="1"/>
              <a:t>,</a:t>
            </a:r>
            <a:r>
              <a:rPr lang="zh-CN" altLang="en-US" sz="3200" b="1"/>
              <a:t>光矢量与光轴平行方向时被吸收得很少</a:t>
            </a:r>
            <a:r>
              <a:rPr lang="en-US" altLang="zh-CN" sz="3200" b="1"/>
              <a:t>,</a:t>
            </a:r>
            <a:r>
              <a:rPr lang="zh-CN" altLang="en-US" sz="3200" b="1"/>
              <a:t>光可以较多地通过；光矢量与光轴方向垂直时，被吸收得较多</a:t>
            </a:r>
            <a:r>
              <a:rPr lang="en-US" altLang="zh-CN" sz="3200" b="1"/>
              <a:t>,</a:t>
            </a:r>
            <a:r>
              <a:rPr lang="zh-CN" altLang="en-US" sz="3200" b="1"/>
              <a:t>光通过较少</a:t>
            </a:r>
            <a:r>
              <a:rPr lang="en-US" altLang="zh-CN" sz="3200" b="1"/>
              <a:t>.</a:t>
            </a:r>
          </a:p>
        </p:txBody>
      </p:sp>
      <p:sp>
        <p:nvSpPr>
          <p:cNvPr id="49155" name="Rectangle 3"/>
          <p:cNvSpPr>
            <a:spLocks noChangeArrowheads="1"/>
          </p:cNvSpPr>
          <p:nvPr/>
        </p:nvSpPr>
        <p:spPr bwMode="auto">
          <a:xfrm>
            <a:off x="900113" y="3429000"/>
            <a:ext cx="7451725"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50000"/>
              </a:lnSpc>
            </a:pPr>
            <a:r>
              <a:rPr lang="en-US" altLang="zh-CN" b="1"/>
              <a:t>●</a:t>
            </a:r>
            <a:r>
              <a:rPr lang="zh-CN" altLang="en-US" sz="3200" b="1"/>
              <a:t>二向色性还与光波长有关</a:t>
            </a:r>
            <a:r>
              <a:rPr lang="en-US" altLang="zh-CN" sz="3200" b="1"/>
              <a:t>.</a:t>
            </a:r>
            <a:r>
              <a:rPr lang="zh-CN" altLang="en-US" sz="3200" b="1"/>
              <a:t>当振动方向相互垂直的两束线偏振白光通过晶体后会呈现不同的颜色</a:t>
            </a:r>
            <a:r>
              <a:rPr lang="en-US" altLang="zh-CN" sz="3200" b="1"/>
              <a:t>.</a:t>
            </a:r>
          </a:p>
        </p:txBody>
      </p:sp>
      <p:sp>
        <p:nvSpPr>
          <p:cNvPr id="49156" name="Rectangle 4"/>
          <p:cNvSpPr>
            <a:spLocks noChangeArrowheads="1"/>
          </p:cNvSpPr>
          <p:nvPr/>
        </p:nvSpPr>
        <p:spPr bwMode="auto">
          <a:xfrm>
            <a:off x="900113" y="5805488"/>
            <a:ext cx="5422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碘化硫酸奎宁也有二向色性</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500"/>
                                  </p:iterate>
                                  <p:childTnLst>
                                    <p:set>
                                      <p:cBhvr>
                                        <p:cTn id="6" dur="1" fill="hold">
                                          <p:stCondLst>
                                            <p:cond delay="0"/>
                                          </p:stCondLst>
                                        </p:cTn>
                                        <p:tgtEl>
                                          <p:spTgt spid="491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500"/>
                                  </p:iterate>
                                  <p:childTnLst>
                                    <p:set>
                                      <p:cBhvr>
                                        <p:cTn id="10" dur="1" fill="hold">
                                          <p:stCondLst>
                                            <p:cond delay="0"/>
                                          </p:stCondLst>
                                        </p:cTn>
                                        <p:tgtEl>
                                          <p:spTgt spid="49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p:bldP spid="491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971550" y="692150"/>
            <a:ext cx="252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28600" algn="l"/>
              </a:tabLst>
              <a:defRPr>
                <a:solidFill>
                  <a:schemeClr val="tx1"/>
                </a:solidFill>
                <a:latin typeface="Arial" charset="0"/>
                <a:ea typeface="宋体" charset="-122"/>
              </a:defRPr>
            </a:lvl1pPr>
            <a:lvl2pPr>
              <a:tabLst>
                <a:tab pos="228600" algn="l"/>
              </a:tabLst>
              <a:defRPr>
                <a:solidFill>
                  <a:schemeClr val="tx1"/>
                </a:solidFill>
                <a:latin typeface="Arial" charset="0"/>
                <a:ea typeface="宋体" charset="-122"/>
              </a:defRPr>
            </a:lvl2pPr>
            <a:lvl3pPr>
              <a:tabLst>
                <a:tab pos="228600" algn="l"/>
              </a:tabLst>
              <a:defRPr>
                <a:solidFill>
                  <a:schemeClr val="tx1"/>
                </a:solidFill>
                <a:latin typeface="Arial" charset="0"/>
                <a:ea typeface="宋体" charset="-122"/>
              </a:defRPr>
            </a:lvl3pPr>
            <a:lvl4pPr>
              <a:tabLst>
                <a:tab pos="228600" algn="l"/>
              </a:tabLst>
              <a:defRPr>
                <a:solidFill>
                  <a:schemeClr val="tx1"/>
                </a:solidFill>
                <a:latin typeface="Arial" charset="0"/>
                <a:ea typeface="宋体" charset="-122"/>
              </a:defRPr>
            </a:lvl4pPr>
            <a:lvl5pPr>
              <a:tabLst>
                <a:tab pos="228600" algn="l"/>
              </a:tabLst>
              <a:defRPr>
                <a:solidFill>
                  <a:schemeClr val="tx1"/>
                </a:solidFill>
                <a:latin typeface="Arial" charset="0"/>
                <a:ea typeface="宋体" charset="-122"/>
              </a:defRPr>
            </a:lvl5pPr>
            <a:lvl6pPr fontAlgn="base">
              <a:spcBef>
                <a:spcPct val="0"/>
              </a:spcBef>
              <a:spcAft>
                <a:spcPct val="0"/>
              </a:spcAft>
              <a:tabLst>
                <a:tab pos="228600" algn="l"/>
              </a:tabLst>
              <a:defRPr>
                <a:solidFill>
                  <a:schemeClr val="tx1"/>
                </a:solidFill>
                <a:latin typeface="Arial" charset="0"/>
                <a:ea typeface="宋体" charset="-122"/>
              </a:defRPr>
            </a:lvl6pPr>
            <a:lvl7pPr fontAlgn="base">
              <a:spcBef>
                <a:spcPct val="0"/>
              </a:spcBef>
              <a:spcAft>
                <a:spcPct val="0"/>
              </a:spcAft>
              <a:tabLst>
                <a:tab pos="228600" algn="l"/>
              </a:tabLst>
              <a:defRPr>
                <a:solidFill>
                  <a:schemeClr val="tx1"/>
                </a:solidFill>
                <a:latin typeface="Arial" charset="0"/>
                <a:ea typeface="宋体" charset="-122"/>
              </a:defRPr>
            </a:lvl7pPr>
            <a:lvl8pPr fontAlgn="base">
              <a:spcBef>
                <a:spcPct val="0"/>
              </a:spcBef>
              <a:spcAft>
                <a:spcPct val="0"/>
              </a:spcAft>
              <a:tabLst>
                <a:tab pos="228600" algn="l"/>
              </a:tabLst>
              <a:defRPr>
                <a:solidFill>
                  <a:schemeClr val="tx1"/>
                </a:solidFill>
                <a:latin typeface="Arial" charset="0"/>
                <a:ea typeface="宋体" charset="-122"/>
              </a:defRPr>
            </a:lvl8pPr>
            <a:lvl9pPr fontAlgn="base">
              <a:spcBef>
                <a:spcPct val="0"/>
              </a:spcBef>
              <a:spcAft>
                <a:spcPct val="0"/>
              </a:spcAft>
              <a:tabLst>
                <a:tab pos="228600" algn="l"/>
              </a:tabLst>
              <a:defRPr>
                <a:solidFill>
                  <a:schemeClr val="tx1"/>
                </a:solidFill>
                <a:latin typeface="Arial" charset="0"/>
                <a:ea typeface="宋体" charset="-122"/>
              </a:defRPr>
            </a:lvl9pPr>
          </a:lstStyle>
          <a:p>
            <a:r>
              <a:rPr lang="en-US" altLang="zh-CN" sz="3200" b="1"/>
              <a:t>②</a:t>
            </a:r>
            <a:r>
              <a:rPr lang="zh-CN" altLang="en-US" sz="3200" b="1"/>
              <a:t>偏振片</a:t>
            </a:r>
          </a:p>
        </p:txBody>
      </p:sp>
      <p:sp>
        <p:nvSpPr>
          <p:cNvPr id="50179" name="Rectangle 3"/>
          <p:cNvSpPr>
            <a:spLocks noChangeArrowheads="1"/>
          </p:cNvSpPr>
          <p:nvPr/>
        </p:nvSpPr>
        <p:spPr bwMode="auto">
          <a:xfrm>
            <a:off x="971550" y="1196975"/>
            <a:ext cx="756126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en-US" altLang="zh-CN" b="1"/>
              <a:t>●</a:t>
            </a:r>
            <a:r>
              <a:rPr lang="zh-CN" altLang="en-US" sz="3200" b="1"/>
              <a:t>聚乙烯醇膜在碘溶液中浸泡后</a:t>
            </a:r>
            <a:r>
              <a:rPr lang="en-US" altLang="zh-CN" sz="3200" b="1"/>
              <a:t>,</a:t>
            </a:r>
            <a:r>
              <a:rPr lang="zh-CN" altLang="en-US" sz="3200" b="1"/>
              <a:t>在较高的温度下拉伸</a:t>
            </a:r>
            <a:r>
              <a:rPr lang="en-US" altLang="zh-CN" sz="3200" b="1"/>
              <a:t>3</a:t>
            </a:r>
            <a:r>
              <a:rPr lang="zh-CN" altLang="en-US" sz="3200" b="1"/>
              <a:t>～</a:t>
            </a:r>
            <a:r>
              <a:rPr lang="en-US" altLang="zh-CN" sz="3200" b="1"/>
              <a:t>4</a:t>
            </a:r>
            <a:r>
              <a:rPr lang="zh-CN" altLang="en-US" sz="3200" b="1"/>
              <a:t>倍</a:t>
            </a:r>
            <a:r>
              <a:rPr lang="en-US" altLang="zh-CN" sz="3200" b="1"/>
              <a:t>,</a:t>
            </a:r>
            <a:r>
              <a:rPr lang="zh-CN" altLang="en-US" sz="3200" b="1"/>
              <a:t>再烘干制成</a:t>
            </a:r>
            <a:r>
              <a:rPr lang="en-US" altLang="zh-CN" sz="3200" b="1"/>
              <a:t>.</a:t>
            </a:r>
          </a:p>
        </p:txBody>
      </p:sp>
      <p:sp>
        <p:nvSpPr>
          <p:cNvPr id="50180" name="Rectangle 4"/>
          <p:cNvSpPr>
            <a:spLocks noChangeArrowheads="1"/>
          </p:cNvSpPr>
          <p:nvPr/>
        </p:nvSpPr>
        <p:spPr bwMode="auto">
          <a:xfrm>
            <a:off x="971550" y="2636838"/>
            <a:ext cx="756126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en-US" altLang="zh-CN" b="1"/>
              <a:t>●</a:t>
            </a:r>
            <a:r>
              <a:rPr lang="zh-CN" altLang="en-US" sz="3200" b="1"/>
              <a:t>拉伸方向：光矢量（或分量）推动电子运动而做功</a:t>
            </a:r>
            <a:r>
              <a:rPr lang="en-US" altLang="zh-CN" sz="3200" b="1"/>
              <a:t>,</a:t>
            </a:r>
            <a:r>
              <a:rPr lang="zh-CN" altLang="en-US" sz="3200" b="1"/>
              <a:t>因而被强烈吸收；</a:t>
            </a:r>
          </a:p>
        </p:txBody>
      </p:sp>
      <p:sp>
        <p:nvSpPr>
          <p:cNvPr id="50181" name="Rectangle 5"/>
          <p:cNvSpPr>
            <a:spLocks noChangeArrowheads="1"/>
          </p:cNvSpPr>
          <p:nvPr/>
        </p:nvSpPr>
        <p:spPr bwMode="auto">
          <a:xfrm>
            <a:off x="971550" y="4076700"/>
            <a:ext cx="74168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en-US" altLang="zh-CN" b="1"/>
              <a:t>●</a:t>
            </a:r>
            <a:r>
              <a:rPr lang="zh-CN" altLang="en-US" sz="3200" b="1"/>
              <a:t>垂直拉伸方向：光矢量（或分量）不对电子做功</a:t>
            </a:r>
            <a:r>
              <a:rPr lang="en-US" altLang="zh-CN" sz="3200" b="1"/>
              <a:t>,</a:t>
            </a:r>
            <a:r>
              <a:rPr lang="zh-CN" altLang="en-US" sz="3200" b="1"/>
              <a:t>光波能通过</a:t>
            </a:r>
            <a:r>
              <a:rPr lang="en-US" altLang="zh-CN" sz="3200" b="1"/>
              <a:t>.</a:t>
            </a:r>
            <a:r>
              <a:rPr lang="zh-CN" altLang="en-US" sz="3200" b="1"/>
              <a:t>该方向称为透振方向</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p:bldP spid="50180" grpId="0"/>
      <p:bldP spid="5018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Animation_polariseu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3429000"/>
            <a:ext cx="3059112" cy="3059113"/>
          </a:xfrm>
          <a:prstGeom prst="rect">
            <a:avLst/>
          </a:prstGeom>
          <a:noFill/>
          <a:extLst>
            <a:ext uri="{909E8E84-426E-40DD-AFC4-6F175D3DCCD1}">
              <a14:hiddenFill xmlns:a14="http://schemas.microsoft.com/office/drawing/2010/main">
                <a:solidFill>
                  <a:srgbClr val="FFFFFF"/>
                </a:solidFill>
              </a14:hiddenFill>
            </a:ext>
          </a:extLst>
        </p:spPr>
      </p:pic>
      <p:pic>
        <p:nvPicPr>
          <p:cNvPr id="51203" name="Picture 3" descr="u=864794206,1235611216&amp;fm=29&amp;g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04813"/>
            <a:ext cx="6911975" cy="2924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检偏 起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0"/>
            <a:ext cx="5965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900113" y="476250"/>
            <a:ext cx="295116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en-US" altLang="zh-CN" sz="3200" b="1"/>
              <a:t>2.</a:t>
            </a:r>
            <a:r>
              <a:rPr lang="zh-CN" altLang="en-US" sz="3200" b="1"/>
              <a:t>起偏与检偏</a:t>
            </a:r>
            <a:endParaRPr lang="zh-CN" altLang="en-US" sz="3200"/>
          </a:p>
        </p:txBody>
      </p:sp>
      <p:sp>
        <p:nvSpPr>
          <p:cNvPr id="53251" name="Rectangle 3"/>
          <p:cNvSpPr>
            <a:spLocks noChangeArrowheads="1"/>
          </p:cNvSpPr>
          <p:nvPr/>
        </p:nvSpPr>
        <p:spPr bwMode="auto">
          <a:xfrm>
            <a:off x="900113" y="1196975"/>
            <a:ext cx="60483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3200" b="1"/>
              <a:t>①</a:t>
            </a:r>
            <a:r>
              <a:rPr lang="zh-CN" altLang="en-US" sz="3200" b="1"/>
              <a:t>起偏与检偏过程</a:t>
            </a:r>
          </a:p>
        </p:txBody>
      </p:sp>
      <p:sp>
        <p:nvSpPr>
          <p:cNvPr id="53252" name="Rectangle 4"/>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253" name="Object 5"/>
          <p:cNvGraphicFramePr>
            <a:graphicFrameLocks noChangeAspect="1"/>
          </p:cNvGraphicFramePr>
          <p:nvPr/>
        </p:nvGraphicFramePr>
        <p:xfrm>
          <a:off x="1042988" y="2205038"/>
          <a:ext cx="373062" cy="461962"/>
        </p:xfrm>
        <a:graphic>
          <a:graphicData uri="http://schemas.openxmlformats.org/presentationml/2006/ole">
            <mc:AlternateContent xmlns:mc="http://schemas.openxmlformats.org/markup-compatibility/2006">
              <mc:Choice xmlns:v="urn:schemas-microsoft-com:vml" Requires="v">
                <p:oleObj spid="_x0000_s53307" name="公式" r:id="rId3" imgW="368280" imgH="457200" progId="Equation.3">
                  <p:embed/>
                </p:oleObj>
              </mc:Choice>
              <mc:Fallback>
                <p:oleObj name="公式" r:id="rId3" imgW="36828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05038"/>
                        <a:ext cx="373062"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4" name="Rectangle 6"/>
          <p:cNvSpPr>
            <a:spLocks noChangeArrowheads="1"/>
          </p:cNvSpPr>
          <p:nvPr/>
        </p:nvSpPr>
        <p:spPr bwMode="auto">
          <a:xfrm>
            <a:off x="1403350" y="2133600"/>
            <a:ext cx="1628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起偏器</a:t>
            </a:r>
            <a:r>
              <a:rPr lang="en-US" altLang="zh-CN" sz="3200" b="1"/>
              <a:t>,</a:t>
            </a:r>
            <a:r>
              <a:rPr lang="en-US" altLang="zh-CN" sz="3200"/>
              <a:t> </a:t>
            </a:r>
          </a:p>
        </p:txBody>
      </p:sp>
      <p:sp>
        <p:nvSpPr>
          <p:cNvPr id="53255" name="Rectangle 7"/>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256" name="Object 8"/>
          <p:cNvGraphicFramePr>
            <a:graphicFrameLocks noChangeAspect="1"/>
          </p:cNvGraphicFramePr>
          <p:nvPr/>
        </p:nvGraphicFramePr>
        <p:xfrm>
          <a:off x="2987675" y="2205038"/>
          <a:ext cx="393700" cy="461962"/>
        </p:xfrm>
        <a:graphic>
          <a:graphicData uri="http://schemas.openxmlformats.org/presentationml/2006/ole">
            <mc:AlternateContent xmlns:mc="http://schemas.openxmlformats.org/markup-compatibility/2006">
              <mc:Choice xmlns:v="urn:schemas-microsoft-com:vml" Requires="v">
                <p:oleObj spid="_x0000_s53308" name="公式" r:id="rId5" imgW="393480" imgH="457200" progId="Equation.3">
                  <p:embed/>
                </p:oleObj>
              </mc:Choice>
              <mc:Fallback>
                <p:oleObj name="公式" r:id="rId5" imgW="393480" imgH="457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2205038"/>
                        <a:ext cx="3937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7" name="Rectangle 9"/>
          <p:cNvSpPr>
            <a:spLocks noChangeArrowheads="1"/>
          </p:cNvSpPr>
          <p:nvPr/>
        </p:nvSpPr>
        <p:spPr bwMode="auto">
          <a:xfrm>
            <a:off x="3276600" y="2133600"/>
            <a:ext cx="1516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检偏器</a:t>
            </a:r>
            <a:r>
              <a:rPr lang="en-US" altLang="zh-CN" sz="3200" b="1"/>
              <a:t>.</a:t>
            </a:r>
          </a:p>
        </p:txBody>
      </p:sp>
      <p:sp>
        <p:nvSpPr>
          <p:cNvPr id="53258" name="Rectangle 10"/>
          <p:cNvSpPr>
            <a:spLocks noChangeArrowheads="1"/>
          </p:cNvSpPr>
          <p:nvPr/>
        </p:nvSpPr>
        <p:spPr bwMode="auto">
          <a:xfrm>
            <a:off x="900113" y="2852738"/>
            <a:ext cx="1516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②</a:t>
            </a:r>
            <a:r>
              <a:rPr lang="zh-CN" altLang="en-US" sz="3200" b="1"/>
              <a:t>通过</a:t>
            </a:r>
            <a:r>
              <a:rPr lang="zh-CN" altLang="en-US" sz="3200"/>
              <a:t> </a:t>
            </a:r>
          </a:p>
        </p:txBody>
      </p:sp>
      <p:graphicFrame>
        <p:nvGraphicFramePr>
          <p:cNvPr id="53259" name="Object 11"/>
          <p:cNvGraphicFramePr>
            <a:graphicFrameLocks noChangeAspect="1"/>
          </p:cNvGraphicFramePr>
          <p:nvPr/>
        </p:nvGraphicFramePr>
        <p:xfrm>
          <a:off x="2268538" y="2924175"/>
          <a:ext cx="393700" cy="461963"/>
        </p:xfrm>
        <a:graphic>
          <a:graphicData uri="http://schemas.openxmlformats.org/presentationml/2006/ole">
            <mc:AlternateContent xmlns:mc="http://schemas.openxmlformats.org/markup-compatibility/2006">
              <mc:Choice xmlns:v="urn:schemas-microsoft-com:vml" Requires="v">
                <p:oleObj spid="_x0000_s53309" name="公式" r:id="rId7" imgW="393480" imgH="457200" progId="Equation.3">
                  <p:embed/>
                </p:oleObj>
              </mc:Choice>
              <mc:Fallback>
                <p:oleObj name="公式" r:id="rId7" imgW="393480" imgH="4572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2924175"/>
                        <a:ext cx="3937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0" name="Rectangle 12"/>
          <p:cNvSpPr>
            <a:spLocks noChangeArrowheads="1"/>
          </p:cNvSpPr>
          <p:nvPr/>
        </p:nvSpPr>
        <p:spPr bwMode="auto">
          <a:xfrm>
            <a:off x="2627313" y="2852738"/>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光强</a:t>
            </a:r>
          </a:p>
        </p:txBody>
      </p:sp>
      <p:sp>
        <p:nvSpPr>
          <p:cNvPr id="53261" name="Rectangle 13"/>
          <p:cNvSpPr>
            <a:spLocks noChangeArrowheads="1"/>
          </p:cNvSpPr>
          <p:nvPr/>
        </p:nvSpPr>
        <p:spPr bwMode="auto">
          <a:xfrm>
            <a:off x="900113" y="3573463"/>
            <a:ext cx="13382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通过</a:t>
            </a:r>
            <a:r>
              <a:rPr lang="zh-CN" altLang="en-US" sz="3200"/>
              <a:t> </a:t>
            </a:r>
          </a:p>
        </p:txBody>
      </p:sp>
      <p:graphicFrame>
        <p:nvGraphicFramePr>
          <p:cNvPr id="53262" name="Object 14"/>
          <p:cNvGraphicFramePr>
            <a:graphicFrameLocks noChangeAspect="1"/>
          </p:cNvGraphicFramePr>
          <p:nvPr/>
        </p:nvGraphicFramePr>
        <p:xfrm>
          <a:off x="2124075" y="3644900"/>
          <a:ext cx="373063" cy="461963"/>
        </p:xfrm>
        <a:graphic>
          <a:graphicData uri="http://schemas.openxmlformats.org/presentationml/2006/ole">
            <mc:AlternateContent xmlns:mc="http://schemas.openxmlformats.org/markup-compatibility/2006">
              <mc:Choice xmlns:v="urn:schemas-microsoft-com:vml" Requires="v">
                <p:oleObj spid="_x0000_s53310" name="公式" r:id="rId9" imgW="368280" imgH="457200" progId="Equation.3">
                  <p:embed/>
                </p:oleObj>
              </mc:Choice>
              <mc:Fallback>
                <p:oleObj name="公式" r:id="rId9" imgW="368280" imgH="457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3644900"/>
                        <a:ext cx="373063"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3" name="Rectangle 15"/>
          <p:cNvSpPr>
            <a:spLocks noChangeArrowheads="1"/>
          </p:cNvSpPr>
          <p:nvPr/>
        </p:nvSpPr>
        <p:spPr bwMode="auto">
          <a:xfrm>
            <a:off x="2411413" y="3573463"/>
            <a:ext cx="1520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的光强</a:t>
            </a:r>
            <a:r>
              <a:rPr lang="zh-CN" altLang="en-US" sz="3200"/>
              <a:t> </a:t>
            </a:r>
          </a:p>
        </p:txBody>
      </p:sp>
      <p:graphicFrame>
        <p:nvGraphicFramePr>
          <p:cNvPr id="53264" name="Object 16"/>
          <p:cNvGraphicFramePr>
            <a:graphicFrameLocks noChangeAspect="1"/>
          </p:cNvGraphicFramePr>
          <p:nvPr/>
        </p:nvGraphicFramePr>
        <p:xfrm>
          <a:off x="3779838" y="3644900"/>
          <a:ext cx="338137" cy="461963"/>
        </p:xfrm>
        <a:graphic>
          <a:graphicData uri="http://schemas.openxmlformats.org/presentationml/2006/ole">
            <mc:AlternateContent xmlns:mc="http://schemas.openxmlformats.org/markup-compatibility/2006">
              <mc:Choice xmlns:v="urn:schemas-microsoft-com:vml" Requires="v">
                <p:oleObj spid="_x0000_s53311" name="公式" r:id="rId11" imgW="342720" imgH="457200" progId="Equation.3">
                  <p:embed/>
                </p:oleObj>
              </mc:Choice>
              <mc:Fallback>
                <p:oleObj name="公式" r:id="rId11" imgW="342720" imgH="4572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3644900"/>
                        <a:ext cx="3381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5" name="Rectangle 17"/>
          <p:cNvSpPr>
            <a:spLocks noChangeArrowheads="1"/>
          </p:cNvSpPr>
          <p:nvPr/>
        </p:nvSpPr>
        <p:spPr bwMode="auto">
          <a:xfrm>
            <a:off x="3995738" y="3573463"/>
            <a:ext cx="51482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为入射自然光的一半</a:t>
            </a:r>
            <a:r>
              <a:rPr lang="en-US" altLang="zh-CN" sz="3200" b="1"/>
              <a:t>(</a:t>
            </a:r>
            <a:r>
              <a:rPr lang="zh-CN" altLang="en-US" sz="3200" b="1"/>
              <a:t>自</a:t>
            </a:r>
          </a:p>
        </p:txBody>
      </p:sp>
      <p:sp>
        <p:nvSpPr>
          <p:cNvPr id="53266" name="Rectangle 18"/>
          <p:cNvSpPr>
            <a:spLocks noChangeArrowheads="1"/>
          </p:cNvSpPr>
          <p:nvPr/>
        </p:nvSpPr>
        <p:spPr bwMode="auto">
          <a:xfrm>
            <a:off x="900113" y="4292600"/>
            <a:ext cx="7920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然光可以分解成振动方向垂直、振幅相等</a:t>
            </a:r>
          </a:p>
        </p:txBody>
      </p:sp>
      <p:sp>
        <p:nvSpPr>
          <p:cNvPr id="53267" name="Rectangle 19"/>
          <p:cNvSpPr>
            <a:spLocks noChangeArrowheads="1"/>
          </p:cNvSpPr>
          <p:nvPr/>
        </p:nvSpPr>
        <p:spPr bwMode="auto">
          <a:xfrm>
            <a:off x="900113" y="5013325"/>
            <a:ext cx="421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的二个独立线偏振光</a:t>
            </a:r>
            <a:r>
              <a:rPr lang="en-US" altLang="zh-CN" sz="3200" b="1"/>
              <a:t>).</a:t>
            </a:r>
            <a:r>
              <a:rPr lang="en-US" altLang="zh-CN" sz="3200"/>
              <a:t> </a:t>
            </a:r>
          </a:p>
        </p:txBody>
      </p:sp>
      <p:sp>
        <p:nvSpPr>
          <p:cNvPr id="53268" name="Rectangle 20"/>
          <p:cNvSpPr>
            <a:spLocks noChangeArrowheads="1"/>
          </p:cNvSpPr>
          <p:nvPr/>
        </p:nvSpPr>
        <p:spPr bwMode="auto">
          <a:xfrm>
            <a:off x="900113" y="5734050"/>
            <a:ext cx="13382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通过</a:t>
            </a:r>
            <a:r>
              <a:rPr lang="zh-CN" altLang="en-US" sz="3200"/>
              <a:t> </a:t>
            </a:r>
          </a:p>
        </p:txBody>
      </p:sp>
      <p:graphicFrame>
        <p:nvGraphicFramePr>
          <p:cNvPr id="53269" name="Object 21"/>
          <p:cNvGraphicFramePr>
            <a:graphicFrameLocks noChangeAspect="1"/>
          </p:cNvGraphicFramePr>
          <p:nvPr/>
        </p:nvGraphicFramePr>
        <p:xfrm>
          <a:off x="2124075" y="5805488"/>
          <a:ext cx="373063" cy="461962"/>
        </p:xfrm>
        <a:graphic>
          <a:graphicData uri="http://schemas.openxmlformats.org/presentationml/2006/ole">
            <mc:AlternateContent xmlns:mc="http://schemas.openxmlformats.org/markup-compatibility/2006">
              <mc:Choice xmlns:v="urn:schemas-microsoft-com:vml" Requires="v">
                <p:oleObj spid="_x0000_s53312" name="公式" r:id="rId13" imgW="368280" imgH="457200" progId="Equation.3">
                  <p:embed/>
                </p:oleObj>
              </mc:Choice>
              <mc:Fallback>
                <p:oleObj name="公式" r:id="rId13" imgW="368280" imgH="4572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5805488"/>
                        <a:ext cx="373063"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0" name="Rectangle 22"/>
          <p:cNvSpPr>
            <a:spLocks noChangeArrowheads="1"/>
          </p:cNvSpPr>
          <p:nvPr/>
        </p:nvSpPr>
        <p:spPr bwMode="auto">
          <a:xfrm>
            <a:off x="2484438" y="5734050"/>
            <a:ext cx="2328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的光振幅为</a:t>
            </a:r>
            <a:r>
              <a:rPr lang="zh-CN" altLang="en-US" sz="3200"/>
              <a:t> </a:t>
            </a:r>
          </a:p>
        </p:txBody>
      </p:sp>
      <p:graphicFrame>
        <p:nvGraphicFramePr>
          <p:cNvPr id="53271" name="Object 23"/>
          <p:cNvGraphicFramePr>
            <a:graphicFrameLocks noChangeAspect="1"/>
          </p:cNvGraphicFramePr>
          <p:nvPr/>
        </p:nvGraphicFramePr>
        <p:xfrm>
          <a:off x="4643438" y="5805488"/>
          <a:ext cx="1579562" cy="500062"/>
        </p:xfrm>
        <a:graphic>
          <a:graphicData uri="http://schemas.openxmlformats.org/presentationml/2006/ole">
            <mc:AlternateContent xmlns:mc="http://schemas.openxmlformats.org/markup-compatibility/2006">
              <mc:Choice xmlns:v="urn:schemas-microsoft-com:vml" Requires="v">
                <p:oleObj spid="_x0000_s53313" name="公式" r:id="rId14" imgW="1574640" imgH="495000" progId="Equation.3">
                  <p:embed/>
                </p:oleObj>
              </mc:Choice>
              <mc:Fallback>
                <p:oleObj name="公式" r:id="rId14" imgW="1574640" imgH="49500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3438" y="5805488"/>
                        <a:ext cx="1579562"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2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325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26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26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326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26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326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26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326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326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326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5326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27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53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p:bldP spid="53254" grpId="0"/>
      <p:bldP spid="53257" grpId="0"/>
      <p:bldP spid="53258" grpId="0"/>
      <p:bldP spid="53260" grpId="0"/>
      <p:bldP spid="53261" grpId="0"/>
      <p:bldP spid="53263" grpId="0"/>
      <p:bldP spid="53265" grpId="0"/>
      <p:bldP spid="53266" grpId="0"/>
      <p:bldP spid="53267" grpId="0"/>
      <p:bldP spid="53268" grpId="0"/>
      <p:bldP spid="5327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malv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692150"/>
            <a:ext cx="6696075" cy="2941638"/>
          </a:xfrm>
          <a:prstGeom prst="rect">
            <a:avLst/>
          </a:prstGeom>
          <a:noFill/>
          <a:extLst>
            <a:ext uri="{909E8E84-426E-40DD-AFC4-6F175D3DCCD1}">
              <a14:hiddenFill xmlns:a14="http://schemas.microsoft.com/office/drawing/2010/main">
                <a:solidFill>
                  <a:srgbClr val="FFFFFF"/>
                </a:solidFill>
              </a14:hiddenFill>
            </a:ext>
          </a:extLst>
        </p:spPr>
      </p:pic>
      <p:grpSp>
        <p:nvGrpSpPr>
          <p:cNvPr id="54275" name="Group 3"/>
          <p:cNvGrpSpPr>
            <a:grpSpLocks/>
          </p:cNvGrpSpPr>
          <p:nvPr/>
        </p:nvGrpSpPr>
        <p:grpSpPr bwMode="auto">
          <a:xfrm>
            <a:off x="-973138" y="3573463"/>
            <a:ext cx="9361488" cy="2763837"/>
            <a:chOff x="0" y="618"/>
            <a:chExt cx="6146" cy="2132"/>
          </a:xfrm>
        </p:grpSpPr>
        <p:sp>
          <p:nvSpPr>
            <p:cNvPr id="54276" name="Rectangle 4"/>
            <p:cNvSpPr>
              <a:spLocks noChangeArrowheads="1"/>
            </p:cNvSpPr>
            <p:nvPr/>
          </p:nvSpPr>
          <p:spPr bwMode="auto">
            <a:xfrm>
              <a:off x="0" y="618"/>
              <a:ext cx="614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4277" name="Rectangle 5"/>
            <p:cNvSpPr>
              <a:spLocks noChangeArrowheads="1"/>
            </p:cNvSpPr>
            <p:nvPr/>
          </p:nvSpPr>
          <p:spPr bwMode="auto">
            <a:xfrm>
              <a:off x="0" y="625"/>
              <a:ext cx="614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78" name="Object 6"/>
            <p:cNvGraphicFramePr>
              <a:graphicFrameLocks noChangeAspect="1"/>
            </p:cNvGraphicFramePr>
            <p:nvPr/>
          </p:nvGraphicFramePr>
          <p:xfrm>
            <a:off x="2744" y="754"/>
            <a:ext cx="294" cy="328"/>
          </p:xfrm>
          <a:graphic>
            <a:graphicData uri="http://schemas.openxmlformats.org/presentationml/2006/ole">
              <mc:AlternateContent xmlns:mc="http://schemas.openxmlformats.org/markup-compatibility/2006">
                <mc:Choice xmlns:v="urn:schemas-microsoft-com:vml" Requires="v">
                  <p:oleObj spid="_x0000_s54301" name="公式" r:id="rId4" imgW="431640" imgH="457200" progId="Equation.3">
                    <p:embed/>
                  </p:oleObj>
                </mc:Choice>
                <mc:Fallback>
                  <p:oleObj name="公式" r:id="rId4" imgW="43164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 y="754"/>
                          <a:ext cx="294"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9" name="Rectangle 7"/>
            <p:cNvSpPr>
              <a:spLocks noChangeArrowheads="1"/>
            </p:cNvSpPr>
            <p:nvPr/>
          </p:nvSpPr>
          <p:spPr bwMode="auto">
            <a:xfrm>
              <a:off x="0" y="625"/>
              <a:ext cx="614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80" name="Object 8"/>
            <p:cNvGraphicFramePr>
              <a:graphicFrameLocks noChangeAspect="1"/>
            </p:cNvGraphicFramePr>
            <p:nvPr/>
          </p:nvGraphicFramePr>
          <p:xfrm>
            <a:off x="3833" y="1842"/>
            <a:ext cx="1357" cy="328"/>
          </p:xfrm>
          <a:graphic>
            <a:graphicData uri="http://schemas.openxmlformats.org/presentationml/2006/ole">
              <mc:AlternateContent xmlns:mc="http://schemas.openxmlformats.org/markup-compatibility/2006">
                <mc:Choice xmlns:v="urn:schemas-microsoft-com:vml" Requires="v">
                  <p:oleObj spid="_x0000_s54302" name="公式" r:id="rId6" imgW="1993680" imgH="457200" progId="Equation.3">
                    <p:embed/>
                  </p:oleObj>
                </mc:Choice>
                <mc:Fallback>
                  <p:oleObj name="公式" r:id="rId6" imgW="1993680" imgH="457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3" y="1842"/>
                          <a:ext cx="1357"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1" name="Line 9"/>
            <p:cNvSpPr>
              <a:spLocks noChangeShapeType="1"/>
            </p:cNvSpPr>
            <p:nvPr/>
          </p:nvSpPr>
          <p:spPr bwMode="auto">
            <a:xfrm>
              <a:off x="2925" y="1162"/>
              <a:ext cx="0" cy="15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2" name="Line 10"/>
            <p:cNvSpPr>
              <a:spLocks noChangeShapeType="1"/>
            </p:cNvSpPr>
            <p:nvPr/>
          </p:nvSpPr>
          <p:spPr bwMode="auto">
            <a:xfrm flipV="1">
              <a:off x="2925" y="1752"/>
              <a:ext cx="726" cy="9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3" name="Arc 11"/>
            <p:cNvSpPr>
              <a:spLocks/>
            </p:cNvSpPr>
            <p:nvPr/>
          </p:nvSpPr>
          <p:spPr bwMode="auto">
            <a:xfrm>
              <a:off x="2925" y="2160"/>
              <a:ext cx="318" cy="1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284" name="Object 12"/>
            <p:cNvGraphicFramePr>
              <a:graphicFrameLocks noChangeAspect="1"/>
            </p:cNvGraphicFramePr>
            <p:nvPr/>
          </p:nvGraphicFramePr>
          <p:xfrm>
            <a:off x="3072" y="1734"/>
            <a:ext cx="199" cy="182"/>
          </p:xfrm>
          <a:graphic>
            <a:graphicData uri="http://schemas.openxmlformats.org/presentationml/2006/ole">
              <mc:AlternateContent xmlns:mc="http://schemas.openxmlformats.org/markup-compatibility/2006">
                <mc:Choice xmlns:v="urn:schemas-microsoft-com:vml" Requires="v">
                  <p:oleObj spid="_x0000_s54303" name="公式" r:id="rId8" imgW="291960" imgH="253800" progId="Equation.3">
                    <p:embed/>
                  </p:oleObj>
                </mc:Choice>
                <mc:Fallback>
                  <p:oleObj name="公式" r:id="rId8" imgW="291960" imgH="253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2" y="1734"/>
                          <a:ext cx="199"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5" name="Line 13"/>
            <p:cNvSpPr>
              <a:spLocks noChangeShapeType="1"/>
            </p:cNvSpPr>
            <p:nvPr/>
          </p:nvSpPr>
          <p:spPr bwMode="auto">
            <a:xfrm>
              <a:off x="2925" y="1162"/>
              <a:ext cx="771" cy="63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971550" y="692150"/>
            <a:ext cx="1343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通过</a:t>
            </a:r>
            <a:r>
              <a:rPr lang="zh-CN" altLang="en-US" sz="3200"/>
              <a:t> </a:t>
            </a:r>
          </a:p>
        </p:txBody>
      </p:sp>
      <p:graphicFrame>
        <p:nvGraphicFramePr>
          <p:cNvPr id="55299" name="Object 3"/>
          <p:cNvGraphicFramePr>
            <a:graphicFrameLocks noChangeAspect="1"/>
          </p:cNvGraphicFramePr>
          <p:nvPr/>
        </p:nvGraphicFramePr>
        <p:xfrm>
          <a:off x="2124075" y="765175"/>
          <a:ext cx="393700" cy="461963"/>
        </p:xfrm>
        <a:graphic>
          <a:graphicData uri="http://schemas.openxmlformats.org/presentationml/2006/ole">
            <mc:AlternateContent xmlns:mc="http://schemas.openxmlformats.org/markup-compatibility/2006">
              <mc:Choice xmlns:v="urn:schemas-microsoft-com:vml" Requires="v">
                <p:oleObj spid="_x0000_s55357" name="公式" r:id="rId3" imgW="393480" imgH="457200" progId="Equation.3">
                  <p:embed/>
                </p:oleObj>
              </mc:Choice>
              <mc:Fallback>
                <p:oleObj name="公式" r:id="rId3" imgW="39348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765175"/>
                        <a:ext cx="3937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Rectangle 4"/>
          <p:cNvSpPr>
            <a:spLocks noChangeArrowheads="1"/>
          </p:cNvSpPr>
          <p:nvPr/>
        </p:nvSpPr>
        <p:spPr bwMode="auto">
          <a:xfrm>
            <a:off x="2411413" y="692150"/>
            <a:ext cx="233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的光振幅为</a:t>
            </a:r>
            <a:r>
              <a:rPr lang="zh-CN" altLang="en-US" sz="3200"/>
              <a:t> </a:t>
            </a:r>
          </a:p>
        </p:txBody>
      </p:sp>
      <p:sp>
        <p:nvSpPr>
          <p:cNvPr id="55301" name="Rectangle 5"/>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02" name="Object 6"/>
          <p:cNvGraphicFramePr>
            <a:graphicFrameLocks noChangeAspect="1"/>
          </p:cNvGraphicFramePr>
          <p:nvPr/>
        </p:nvGraphicFramePr>
        <p:xfrm>
          <a:off x="971550" y="1484313"/>
          <a:ext cx="4030663" cy="500062"/>
        </p:xfrm>
        <a:graphic>
          <a:graphicData uri="http://schemas.openxmlformats.org/presentationml/2006/ole">
            <mc:AlternateContent xmlns:mc="http://schemas.openxmlformats.org/markup-compatibility/2006">
              <mc:Choice xmlns:v="urn:schemas-microsoft-com:vml" Requires="v">
                <p:oleObj spid="_x0000_s55358" name="公式" r:id="rId5" imgW="4025880" imgH="495000" progId="Equation.3">
                  <p:embed/>
                </p:oleObj>
              </mc:Choice>
              <mc:Fallback>
                <p:oleObj name="公式" r:id="rId5" imgW="4025880" imgH="495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484313"/>
                        <a:ext cx="403066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3" name="Rectangle 7"/>
          <p:cNvSpPr>
            <a:spLocks noChangeArrowheads="1"/>
          </p:cNvSpPr>
          <p:nvPr/>
        </p:nvSpPr>
        <p:spPr bwMode="auto">
          <a:xfrm>
            <a:off x="827088" y="2133600"/>
            <a:ext cx="1109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光强</a:t>
            </a:r>
            <a:r>
              <a:rPr lang="zh-CN" altLang="en-US" sz="3200"/>
              <a:t> </a:t>
            </a:r>
          </a:p>
        </p:txBody>
      </p:sp>
      <p:sp>
        <p:nvSpPr>
          <p:cNvPr id="55304" name="Rectangle 8"/>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05" name="Object 9"/>
          <p:cNvGraphicFramePr>
            <a:graphicFrameLocks noChangeAspect="1"/>
          </p:cNvGraphicFramePr>
          <p:nvPr/>
        </p:nvGraphicFramePr>
        <p:xfrm>
          <a:off x="1908175" y="2205038"/>
          <a:ext cx="2266950" cy="538162"/>
        </p:xfrm>
        <a:graphic>
          <a:graphicData uri="http://schemas.openxmlformats.org/presentationml/2006/ole">
            <mc:AlternateContent xmlns:mc="http://schemas.openxmlformats.org/markup-compatibility/2006">
              <mc:Choice xmlns:v="urn:schemas-microsoft-com:vml" Requires="v">
                <p:oleObj spid="_x0000_s55359" name="公式" r:id="rId7" imgW="2260440" imgH="533160" progId="Equation.3">
                  <p:embed/>
                </p:oleObj>
              </mc:Choice>
              <mc:Fallback>
                <p:oleObj name="公式" r:id="rId7" imgW="2260440" imgH="5331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205038"/>
                        <a:ext cx="2266950" cy="538162"/>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6" name="Rectangle 10"/>
          <p:cNvSpPr>
            <a:spLocks noChangeArrowheads="1"/>
          </p:cNvSpPr>
          <p:nvPr/>
        </p:nvSpPr>
        <p:spPr bwMode="auto">
          <a:xfrm>
            <a:off x="4211638" y="2133600"/>
            <a:ext cx="2952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马吕斯定律</a:t>
            </a:r>
          </a:p>
        </p:txBody>
      </p:sp>
      <p:sp>
        <p:nvSpPr>
          <p:cNvPr id="55307" name="Rectangle 11"/>
          <p:cNvSpPr>
            <a:spLocks noChangeArrowheads="1"/>
          </p:cNvSpPr>
          <p:nvPr/>
        </p:nvSpPr>
        <p:spPr bwMode="auto">
          <a:xfrm>
            <a:off x="827088" y="2924175"/>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当</a:t>
            </a:r>
            <a:r>
              <a:rPr lang="zh-CN" altLang="en-US" sz="3200"/>
              <a:t> </a:t>
            </a:r>
          </a:p>
        </p:txBody>
      </p:sp>
      <p:sp>
        <p:nvSpPr>
          <p:cNvPr id="55308"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09" name="Object 13"/>
          <p:cNvGraphicFramePr>
            <a:graphicFrameLocks noChangeAspect="1"/>
          </p:cNvGraphicFramePr>
          <p:nvPr/>
        </p:nvGraphicFramePr>
        <p:xfrm>
          <a:off x="1403350" y="2924175"/>
          <a:ext cx="1223963" cy="438150"/>
        </p:xfrm>
        <a:graphic>
          <a:graphicData uri="http://schemas.openxmlformats.org/presentationml/2006/ole">
            <mc:AlternateContent xmlns:mc="http://schemas.openxmlformats.org/markup-compatibility/2006">
              <mc:Choice xmlns:v="urn:schemas-microsoft-com:vml" Requires="v">
                <p:oleObj spid="_x0000_s55360" name="公式" r:id="rId9" imgW="1218960" imgH="444240" progId="Equation.3">
                  <p:embed/>
                </p:oleObj>
              </mc:Choice>
              <mc:Fallback>
                <p:oleObj name="公式" r:id="rId9" imgW="1218960" imgH="4442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2924175"/>
                        <a:ext cx="122396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0" name="Rectangle 14"/>
          <p:cNvSpPr>
            <a:spLocks noChangeArrowheads="1"/>
          </p:cNvSpPr>
          <p:nvPr/>
        </p:nvSpPr>
        <p:spPr bwMode="auto">
          <a:xfrm>
            <a:off x="2555875" y="2924175"/>
            <a:ext cx="817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时</a:t>
            </a:r>
            <a:r>
              <a:rPr lang="en-US" altLang="zh-CN" sz="3200" b="1"/>
              <a:t>,</a:t>
            </a:r>
            <a:r>
              <a:rPr lang="en-US" altLang="zh-CN" sz="3200"/>
              <a:t> </a:t>
            </a:r>
          </a:p>
        </p:txBody>
      </p:sp>
      <p:sp>
        <p:nvSpPr>
          <p:cNvPr id="55311" name="Rectangle 15"/>
          <p:cNvSpPr>
            <a:spLocks noChangeArrowheads="1"/>
          </p:cNvSpPr>
          <p:nvPr/>
        </p:nvSpPr>
        <p:spPr bwMode="auto">
          <a:xfrm>
            <a:off x="3563938" y="2924175"/>
            <a:ext cx="704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与</a:t>
            </a:r>
            <a:r>
              <a:rPr lang="zh-CN" altLang="en-US" sz="3200"/>
              <a:t> </a:t>
            </a:r>
          </a:p>
        </p:txBody>
      </p:sp>
      <p:graphicFrame>
        <p:nvGraphicFramePr>
          <p:cNvPr id="55312" name="Object 16"/>
          <p:cNvGraphicFramePr>
            <a:graphicFrameLocks noChangeAspect="1"/>
          </p:cNvGraphicFramePr>
          <p:nvPr/>
        </p:nvGraphicFramePr>
        <p:xfrm>
          <a:off x="4140200" y="2997200"/>
          <a:ext cx="393700" cy="461963"/>
        </p:xfrm>
        <a:graphic>
          <a:graphicData uri="http://schemas.openxmlformats.org/presentationml/2006/ole">
            <mc:AlternateContent xmlns:mc="http://schemas.openxmlformats.org/markup-compatibility/2006">
              <mc:Choice xmlns:v="urn:schemas-microsoft-com:vml" Requires="v">
                <p:oleObj spid="_x0000_s55361" name="公式" r:id="rId11" imgW="393480" imgH="457200" progId="Equation.3">
                  <p:embed/>
                </p:oleObj>
              </mc:Choice>
              <mc:Fallback>
                <p:oleObj name="公式" r:id="rId11" imgW="393480" imgH="4572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2997200"/>
                        <a:ext cx="3937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13" name="Object 17"/>
          <p:cNvGraphicFramePr>
            <a:graphicFrameLocks noChangeAspect="1"/>
          </p:cNvGraphicFramePr>
          <p:nvPr/>
        </p:nvGraphicFramePr>
        <p:xfrm>
          <a:off x="3276600" y="2997200"/>
          <a:ext cx="373063" cy="461963"/>
        </p:xfrm>
        <a:graphic>
          <a:graphicData uri="http://schemas.openxmlformats.org/presentationml/2006/ole">
            <mc:AlternateContent xmlns:mc="http://schemas.openxmlformats.org/markup-compatibility/2006">
              <mc:Choice xmlns:v="urn:schemas-microsoft-com:vml" Requires="v">
                <p:oleObj spid="_x0000_s55362" name="公式" r:id="rId12" imgW="368280" imgH="457200" progId="Equation.3">
                  <p:embed/>
                </p:oleObj>
              </mc:Choice>
              <mc:Fallback>
                <p:oleObj name="公式" r:id="rId12" imgW="368280" imgH="4572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2997200"/>
                        <a:ext cx="373063"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4" name="Rectangle 18"/>
          <p:cNvSpPr>
            <a:spLocks noChangeArrowheads="1"/>
          </p:cNvSpPr>
          <p:nvPr/>
        </p:nvSpPr>
        <p:spPr bwMode="auto">
          <a:xfrm>
            <a:off x="4500563" y="2924175"/>
            <a:ext cx="3265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的透振方向垂直</a:t>
            </a:r>
            <a:r>
              <a:rPr lang="en-US" altLang="zh-CN" sz="3200" b="1"/>
              <a:t>,</a:t>
            </a:r>
            <a:r>
              <a:rPr lang="en-US" altLang="zh-CN" sz="3200"/>
              <a:t> </a:t>
            </a:r>
          </a:p>
        </p:txBody>
      </p:sp>
      <p:sp>
        <p:nvSpPr>
          <p:cNvPr id="55315" name="Rectangle 19"/>
          <p:cNvSpPr>
            <a:spLocks noChangeArrowheads="1"/>
          </p:cNvSpPr>
          <p:nvPr/>
        </p:nvSpPr>
        <p:spPr bwMode="auto">
          <a:xfrm>
            <a:off x="0" y="328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16" name="Object 20"/>
          <p:cNvGraphicFramePr>
            <a:graphicFrameLocks noChangeAspect="1"/>
          </p:cNvGraphicFramePr>
          <p:nvPr/>
        </p:nvGraphicFramePr>
        <p:xfrm>
          <a:off x="971550" y="3716338"/>
          <a:ext cx="1096963" cy="447675"/>
        </p:xfrm>
        <a:graphic>
          <a:graphicData uri="http://schemas.openxmlformats.org/presentationml/2006/ole">
            <mc:AlternateContent xmlns:mc="http://schemas.openxmlformats.org/markup-compatibility/2006">
              <mc:Choice xmlns:v="urn:schemas-microsoft-com:vml" Requires="v">
                <p:oleObj spid="_x0000_s55363" name="公式" r:id="rId14" imgW="1091880" imgH="457200" progId="Equation.3">
                  <p:embed/>
                </p:oleObj>
              </mc:Choice>
              <mc:Fallback>
                <p:oleObj name="公式" r:id="rId14" imgW="1091880" imgH="45720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1550" y="3716338"/>
                        <a:ext cx="109696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7" name="Rectangle 21"/>
          <p:cNvSpPr>
            <a:spLocks noChangeArrowheads="1"/>
          </p:cNvSpPr>
          <p:nvPr/>
        </p:nvSpPr>
        <p:spPr bwMode="auto">
          <a:xfrm>
            <a:off x="2051050" y="3644900"/>
            <a:ext cx="2441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这称为消光</a:t>
            </a:r>
            <a:r>
              <a:rPr lang="en-US" altLang="zh-CN" sz="3200" b="1"/>
              <a:t>.</a:t>
            </a:r>
            <a:r>
              <a:rPr lang="en-US" altLang="zh-CN" sz="3200"/>
              <a:t> </a:t>
            </a:r>
          </a:p>
        </p:txBody>
      </p:sp>
      <p:sp>
        <p:nvSpPr>
          <p:cNvPr id="55318" name="Rectangle 22"/>
          <p:cNvSpPr>
            <a:spLocks noChangeArrowheads="1"/>
          </p:cNvSpPr>
          <p:nvPr/>
        </p:nvSpPr>
        <p:spPr bwMode="auto">
          <a:xfrm>
            <a:off x="827088" y="4149725"/>
            <a:ext cx="7345362"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sz="3200" b="1"/>
              <a:t>显然</a:t>
            </a:r>
            <a:r>
              <a:rPr lang="en-US" altLang="zh-CN" sz="3200" b="1"/>
              <a:t>,</a:t>
            </a:r>
            <a:r>
              <a:rPr lang="zh-CN" altLang="en-US" sz="3200" b="1"/>
              <a:t>部分偏振光通过单个偏振片不会出现消光</a:t>
            </a:r>
            <a:r>
              <a:rPr lang="en-US" altLang="zh-CN" sz="3200" b="1"/>
              <a:t>.</a:t>
            </a:r>
          </a:p>
        </p:txBody>
      </p:sp>
      <p:sp>
        <p:nvSpPr>
          <p:cNvPr id="55319" name="Rectangle 23"/>
          <p:cNvSpPr>
            <a:spLocks noChangeArrowheads="1"/>
          </p:cNvSpPr>
          <p:nvPr/>
        </p:nvSpPr>
        <p:spPr bwMode="auto">
          <a:xfrm>
            <a:off x="900113" y="5876925"/>
            <a:ext cx="6562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作业</a:t>
            </a:r>
            <a:r>
              <a:rPr lang="en-US" altLang="zh-CN" sz="3200" b="1"/>
              <a:t>.p.129 3-33   p.226 5-1,-2,-3,-4</a:t>
            </a:r>
          </a:p>
        </p:txBody>
      </p:sp>
      <p:pic>
        <p:nvPicPr>
          <p:cNvPr id="55320" name="Picture 24" descr="opt-20_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11975" y="0"/>
            <a:ext cx="2232025"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3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3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53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3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3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530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3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531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31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53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531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5531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31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5532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31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553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300" grpId="0"/>
      <p:bldP spid="55303" grpId="0"/>
      <p:bldP spid="55306" grpId="0"/>
      <p:bldP spid="55307" grpId="0"/>
      <p:bldP spid="55310" grpId="0"/>
      <p:bldP spid="55311" grpId="0"/>
      <p:bldP spid="55314" grpId="0"/>
      <p:bldP spid="55317" grpId="0"/>
      <p:bldP spid="553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2" name="Object 6"/>
          <p:cNvGraphicFramePr>
            <a:graphicFrameLocks noChangeAspect="1"/>
          </p:cNvGraphicFramePr>
          <p:nvPr/>
        </p:nvGraphicFramePr>
        <p:xfrm>
          <a:off x="4932363" y="549275"/>
          <a:ext cx="1938337" cy="441325"/>
        </p:xfrm>
        <a:graphic>
          <a:graphicData uri="http://schemas.openxmlformats.org/presentationml/2006/ole">
            <mc:AlternateContent xmlns:mc="http://schemas.openxmlformats.org/markup-compatibility/2006">
              <mc:Choice xmlns:v="urn:schemas-microsoft-com:vml" Requires="v">
                <p:oleObj spid="_x0000_s9275" name="公式" r:id="rId3" imgW="1942920" imgH="444240" progId="Equation.3">
                  <p:embed/>
                </p:oleObj>
              </mc:Choice>
              <mc:Fallback>
                <p:oleObj name="公式" r:id="rId3" imgW="1942920" imgH="4442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549275"/>
                        <a:ext cx="19383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4" name="Object 8"/>
          <p:cNvGraphicFramePr>
            <a:graphicFrameLocks noChangeAspect="1"/>
          </p:cNvGraphicFramePr>
          <p:nvPr/>
        </p:nvGraphicFramePr>
        <p:xfrm>
          <a:off x="971550" y="1268413"/>
          <a:ext cx="500063" cy="323850"/>
        </p:xfrm>
        <a:graphic>
          <a:graphicData uri="http://schemas.openxmlformats.org/presentationml/2006/ole">
            <mc:AlternateContent xmlns:mc="http://schemas.openxmlformats.org/markup-compatibility/2006">
              <mc:Choice xmlns:v="urn:schemas-microsoft-com:vml" Requires="v">
                <p:oleObj spid="_x0000_s9276" name="Equation" r:id="rId5" imgW="495000" imgH="330120" progId="Equation.3">
                  <p:embed/>
                </p:oleObj>
              </mc:Choice>
              <mc:Fallback>
                <p:oleObj name="Equation" r:id="rId5" imgW="495000" imgH="3301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268413"/>
                        <a:ext cx="50006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Rectangle 9"/>
          <p:cNvSpPr>
            <a:spLocks noChangeArrowheads="1"/>
          </p:cNvSpPr>
          <p:nvPr/>
        </p:nvSpPr>
        <p:spPr bwMode="auto">
          <a:xfrm>
            <a:off x="1476375" y="1125538"/>
            <a:ext cx="1225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越大</a:t>
            </a:r>
            <a:r>
              <a:rPr lang="en-US" altLang="zh-CN" sz="3200" b="1"/>
              <a:t>,</a:t>
            </a:r>
            <a:r>
              <a:rPr lang="en-US" altLang="zh-CN" sz="3200"/>
              <a:t> </a:t>
            </a:r>
          </a:p>
        </p:txBody>
      </p:sp>
      <p:graphicFrame>
        <p:nvGraphicFramePr>
          <p:cNvPr id="9226" name="Object 10"/>
          <p:cNvGraphicFramePr>
            <a:graphicFrameLocks noChangeAspect="1"/>
          </p:cNvGraphicFramePr>
          <p:nvPr/>
        </p:nvGraphicFramePr>
        <p:xfrm>
          <a:off x="2627313" y="1268413"/>
          <a:ext cx="528637" cy="334962"/>
        </p:xfrm>
        <a:graphic>
          <a:graphicData uri="http://schemas.openxmlformats.org/presentationml/2006/ole">
            <mc:AlternateContent xmlns:mc="http://schemas.openxmlformats.org/markup-compatibility/2006">
              <mc:Choice xmlns:v="urn:schemas-microsoft-com:vml" Requires="v">
                <p:oleObj spid="_x0000_s9277" name="Equation" r:id="rId7" imgW="533160" imgH="330120" progId="Equation.3">
                  <p:embed/>
                </p:oleObj>
              </mc:Choice>
              <mc:Fallback>
                <p:oleObj name="Equation" r:id="rId7" imgW="533160" imgH="33012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1268413"/>
                        <a:ext cx="528637"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Rectangle 11"/>
          <p:cNvSpPr>
            <a:spLocks noChangeArrowheads="1"/>
          </p:cNvSpPr>
          <p:nvPr/>
        </p:nvSpPr>
        <p:spPr bwMode="auto">
          <a:xfrm>
            <a:off x="3203575" y="1125538"/>
            <a:ext cx="5122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越小</a:t>
            </a:r>
            <a:r>
              <a:rPr lang="en-US" altLang="zh-CN" sz="3200" b="1"/>
              <a:t>, </a:t>
            </a:r>
            <a:r>
              <a:rPr lang="zh-CN" altLang="en-US" sz="3200" b="1"/>
              <a:t>亮条纹越细锐</a:t>
            </a:r>
            <a:r>
              <a:rPr lang="en-US" altLang="zh-CN" sz="3200" b="1"/>
              <a:t>, </a:t>
            </a:r>
            <a:r>
              <a:rPr lang="zh-CN" altLang="en-US" sz="3200" b="1"/>
              <a:t>能量更</a:t>
            </a:r>
          </a:p>
        </p:txBody>
      </p:sp>
      <p:sp>
        <p:nvSpPr>
          <p:cNvPr id="9228" name="Rectangle 12"/>
          <p:cNvSpPr>
            <a:spLocks noChangeArrowheads="1"/>
          </p:cNvSpPr>
          <p:nvPr/>
        </p:nvSpPr>
        <p:spPr bwMode="auto">
          <a:xfrm>
            <a:off x="6156325" y="3500438"/>
            <a:ext cx="18716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0" name="Rectangle 14"/>
          <p:cNvSpPr>
            <a:spLocks noChangeArrowheads="1"/>
          </p:cNvSpPr>
          <p:nvPr/>
        </p:nvSpPr>
        <p:spPr bwMode="auto">
          <a:xfrm>
            <a:off x="900113" y="1773238"/>
            <a:ext cx="3968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集中在主极强方向上</a:t>
            </a:r>
            <a:r>
              <a:rPr lang="en-US" altLang="zh-CN" sz="3200" b="1"/>
              <a:t>.</a:t>
            </a:r>
          </a:p>
        </p:txBody>
      </p:sp>
      <p:graphicFrame>
        <p:nvGraphicFramePr>
          <p:cNvPr id="9231" name="Object 15"/>
          <p:cNvGraphicFramePr>
            <a:graphicFrameLocks noChangeAspect="1"/>
          </p:cNvGraphicFramePr>
          <p:nvPr/>
        </p:nvGraphicFramePr>
        <p:xfrm>
          <a:off x="2411413" y="476250"/>
          <a:ext cx="1930400" cy="487363"/>
        </p:xfrm>
        <a:graphic>
          <a:graphicData uri="http://schemas.openxmlformats.org/presentationml/2006/ole">
            <mc:AlternateContent xmlns:mc="http://schemas.openxmlformats.org/markup-compatibility/2006">
              <mc:Choice xmlns:v="urn:schemas-microsoft-com:vml" Requires="v">
                <p:oleObj spid="_x0000_s9278" name="Equation" r:id="rId9" imgW="1930320" imgH="482400" progId="Equation.3">
                  <p:embed/>
                </p:oleObj>
              </mc:Choice>
              <mc:Fallback>
                <p:oleObj name="Equation" r:id="rId9" imgW="1930320" imgH="4824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476250"/>
                        <a:ext cx="19304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2" name="Rectangle 16"/>
          <p:cNvSpPr>
            <a:spLocks noChangeArrowheads="1"/>
          </p:cNvSpPr>
          <p:nvPr/>
        </p:nvSpPr>
        <p:spPr bwMode="auto">
          <a:xfrm>
            <a:off x="900113" y="2420938"/>
            <a:ext cx="3167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28600" algn="l"/>
              </a:tabLst>
              <a:defRPr>
                <a:solidFill>
                  <a:schemeClr val="tx1"/>
                </a:solidFill>
                <a:latin typeface="Arial" charset="0"/>
                <a:ea typeface="宋体" charset="-122"/>
              </a:defRPr>
            </a:lvl1pPr>
            <a:lvl2pPr>
              <a:tabLst>
                <a:tab pos="228600" algn="l"/>
              </a:tabLst>
              <a:defRPr>
                <a:solidFill>
                  <a:schemeClr val="tx1"/>
                </a:solidFill>
                <a:latin typeface="Arial" charset="0"/>
                <a:ea typeface="宋体" charset="-122"/>
              </a:defRPr>
            </a:lvl2pPr>
            <a:lvl3pPr>
              <a:tabLst>
                <a:tab pos="228600" algn="l"/>
              </a:tabLst>
              <a:defRPr>
                <a:solidFill>
                  <a:schemeClr val="tx1"/>
                </a:solidFill>
                <a:latin typeface="Arial" charset="0"/>
                <a:ea typeface="宋体" charset="-122"/>
              </a:defRPr>
            </a:lvl3pPr>
            <a:lvl4pPr>
              <a:tabLst>
                <a:tab pos="228600" algn="l"/>
              </a:tabLst>
              <a:defRPr>
                <a:solidFill>
                  <a:schemeClr val="tx1"/>
                </a:solidFill>
                <a:latin typeface="Arial" charset="0"/>
                <a:ea typeface="宋体" charset="-122"/>
              </a:defRPr>
            </a:lvl4pPr>
            <a:lvl5pPr>
              <a:tabLst>
                <a:tab pos="228600" algn="l"/>
              </a:tabLst>
              <a:defRPr>
                <a:solidFill>
                  <a:schemeClr val="tx1"/>
                </a:solidFill>
                <a:latin typeface="Arial" charset="0"/>
                <a:ea typeface="宋体" charset="-122"/>
              </a:defRPr>
            </a:lvl5pPr>
            <a:lvl6pPr fontAlgn="base">
              <a:spcBef>
                <a:spcPct val="0"/>
              </a:spcBef>
              <a:spcAft>
                <a:spcPct val="0"/>
              </a:spcAft>
              <a:tabLst>
                <a:tab pos="228600" algn="l"/>
              </a:tabLst>
              <a:defRPr>
                <a:solidFill>
                  <a:schemeClr val="tx1"/>
                </a:solidFill>
                <a:latin typeface="Arial" charset="0"/>
                <a:ea typeface="宋体" charset="-122"/>
              </a:defRPr>
            </a:lvl6pPr>
            <a:lvl7pPr fontAlgn="base">
              <a:spcBef>
                <a:spcPct val="0"/>
              </a:spcBef>
              <a:spcAft>
                <a:spcPct val="0"/>
              </a:spcAft>
              <a:tabLst>
                <a:tab pos="228600" algn="l"/>
              </a:tabLst>
              <a:defRPr>
                <a:solidFill>
                  <a:schemeClr val="tx1"/>
                </a:solidFill>
                <a:latin typeface="Arial" charset="0"/>
                <a:ea typeface="宋体" charset="-122"/>
              </a:defRPr>
            </a:lvl7pPr>
            <a:lvl8pPr fontAlgn="base">
              <a:spcBef>
                <a:spcPct val="0"/>
              </a:spcBef>
              <a:spcAft>
                <a:spcPct val="0"/>
              </a:spcAft>
              <a:tabLst>
                <a:tab pos="228600" algn="l"/>
              </a:tabLst>
              <a:defRPr>
                <a:solidFill>
                  <a:schemeClr val="tx1"/>
                </a:solidFill>
                <a:latin typeface="Arial" charset="0"/>
                <a:ea typeface="宋体" charset="-122"/>
              </a:defRPr>
            </a:lvl8pPr>
            <a:lvl9pPr fontAlgn="base">
              <a:spcBef>
                <a:spcPct val="0"/>
              </a:spcBef>
              <a:spcAft>
                <a:spcPct val="0"/>
              </a:spcAft>
              <a:tabLst>
                <a:tab pos="228600" algn="l"/>
              </a:tabLst>
              <a:defRPr>
                <a:solidFill>
                  <a:schemeClr val="tx1"/>
                </a:solidFill>
                <a:latin typeface="Arial" charset="0"/>
                <a:ea typeface="宋体" charset="-122"/>
              </a:defRPr>
            </a:lvl9pPr>
          </a:lstStyle>
          <a:p>
            <a:r>
              <a:rPr lang="en-US" altLang="zh-CN" b="1"/>
              <a:t>▲</a:t>
            </a:r>
            <a:r>
              <a:rPr lang="zh-CN" altLang="en-US" sz="3200" b="1"/>
              <a:t>单缝衍射</a:t>
            </a:r>
          </a:p>
        </p:txBody>
      </p:sp>
      <p:sp>
        <p:nvSpPr>
          <p:cNvPr id="9233" name="Rectangle 17"/>
          <p:cNvSpPr>
            <a:spLocks noChangeArrowheads="1"/>
          </p:cNvSpPr>
          <p:nvPr/>
        </p:nvSpPr>
        <p:spPr bwMode="auto">
          <a:xfrm>
            <a:off x="900113" y="3141663"/>
            <a:ext cx="7573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a:t>
            </a:r>
            <a:r>
              <a:rPr lang="zh-CN" altLang="en-US" sz="3200" b="1"/>
              <a:t>改变光强度在各级主极大条纹间的分配</a:t>
            </a:r>
            <a:r>
              <a:rPr lang="en-US" altLang="zh-CN" sz="3200" b="1"/>
              <a:t>.</a:t>
            </a:r>
            <a:r>
              <a:rPr lang="en-US" altLang="zh-CN" sz="3200"/>
              <a:t> </a:t>
            </a:r>
          </a:p>
        </p:txBody>
      </p:sp>
      <p:graphicFrame>
        <p:nvGraphicFramePr>
          <p:cNvPr id="9234" name="Object 18"/>
          <p:cNvGraphicFramePr>
            <a:graphicFrameLocks noChangeAspect="1"/>
          </p:cNvGraphicFramePr>
          <p:nvPr/>
        </p:nvGraphicFramePr>
        <p:xfrm>
          <a:off x="2484438" y="3644900"/>
          <a:ext cx="3916362" cy="1060450"/>
        </p:xfrm>
        <a:graphic>
          <a:graphicData uri="http://schemas.openxmlformats.org/presentationml/2006/ole">
            <mc:AlternateContent xmlns:mc="http://schemas.openxmlformats.org/markup-compatibility/2006">
              <mc:Choice xmlns:v="urn:schemas-microsoft-com:vml" Requires="v">
                <p:oleObj spid="_x0000_s9279" name="公式" r:id="rId11" imgW="3911400" imgH="1054080" progId="Equation.3">
                  <p:embed/>
                </p:oleObj>
              </mc:Choice>
              <mc:Fallback>
                <p:oleObj name="公式" r:id="rId11" imgW="3911400" imgH="105408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3644900"/>
                        <a:ext cx="3916362"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5" name="Rectangle 19"/>
          <p:cNvSpPr>
            <a:spLocks noChangeArrowheads="1"/>
          </p:cNvSpPr>
          <p:nvPr/>
        </p:nvSpPr>
        <p:spPr bwMode="auto">
          <a:xfrm>
            <a:off x="900113" y="4724400"/>
            <a:ext cx="3268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a:t>
            </a:r>
            <a:r>
              <a:rPr lang="zh-CN" altLang="en-US" sz="3200" b="1"/>
              <a:t>造成主极大缺级</a:t>
            </a:r>
          </a:p>
        </p:txBody>
      </p:sp>
      <p:graphicFrame>
        <p:nvGraphicFramePr>
          <p:cNvPr id="9236" name="Object 20"/>
          <p:cNvGraphicFramePr>
            <a:graphicFrameLocks noChangeAspect="1"/>
          </p:cNvGraphicFramePr>
          <p:nvPr/>
        </p:nvGraphicFramePr>
        <p:xfrm>
          <a:off x="4211638" y="4868863"/>
          <a:ext cx="1501775" cy="441325"/>
        </p:xfrm>
        <a:graphic>
          <a:graphicData uri="http://schemas.openxmlformats.org/presentationml/2006/ole">
            <mc:AlternateContent xmlns:mc="http://schemas.openxmlformats.org/markup-compatibility/2006">
              <mc:Choice xmlns:v="urn:schemas-microsoft-com:vml" Requires="v">
                <p:oleObj spid="_x0000_s9280" name="公式" r:id="rId13" imgW="1511280" imgH="444240" progId="Equation.3">
                  <p:embed/>
                </p:oleObj>
              </mc:Choice>
              <mc:Fallback>
                <p:oleObj name="公式" r:id="rId13" imgW="1511280" imgH="44424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1638" y="4868863"/>
                        <a:ext cx="1501775"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7" name="Object 21"/>
          <p:cNvGraphicFramePr>
            <a:graphicFrameLocks noChangeAspect="1"/>
          </p:cNvGraphicFramePr>
          <p:nvPr/>
        </p:nvGraphicFramePr>
        <p:xfrm>
          <a:off x="5940425" y="4868863"/>
          <a:ext cx="2501900" cy="393700"/>
        </p:xfrm>
        <a:graphic>
          <a:graphicData uri="http://schemas.openxmlformats.org/presentationml/2006/ole">
            <mc:AlternateContent xmlns:mc="http://schemas.openxmlformats.org/markup-compatibility/2006">
              <mc:Choice xmlns:v="urn:schemas-microsoft-com:vml" Requires="v">
                <p:oleObj spid="_x0000_s9281" name="公式" r:id="rId15" imgW="2501640" imgH="393480" progId="Equation.3">
                  <p:embed/>
                </p:oleObj>
              </mc:Choice>
              <mc:Fallback>
                <p:oleObj name="公式" r:id="rId15" imgW="2501640" imgH="39348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0425" y="4868863"/>
                        <a:ext cx="25019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8" name="Rectangle 22"/>
          <p:cNvSpPr>
            <a:spLocks noChangeArrowheads="1"/>
          </p:cNvSpPr>
          <p:nvPr/>
        </p:nvSpPr>
        <p:spPr bwMode="auto">
          <a:xfrm>
            <a:off x="900113" y="5516563"/>
            <a:ext cx="73485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r>
              <a:rPr lang="zh-CN" altLang="en-US" sz="3200" b="1"/>
              <a:t>零级主极大与单缝衍射中央零级（几何</a:t>
            </a:r>
          </a:p>
        </p:txBody>
      </p:sp>
      <p:sp>
        <p:nvSpPr>
          <p:cNvPr id="9239" name="Rectangle 23"/>
          <p:cNvSpPr>
            <a:spLocks noChangeArrowheads="1"/>
          </p:cNvSpPr>
          <p:nvPr/>
        </p:nvSpPr>
        <p:spPr bwMode="auto">
          <a:xfrm>
            <a:off x="900113" y="6278563"/>
            <a:ext cx="3455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像点△</a:t>
            </a:r>
            <a:r>
              <a:rPr lang="en-US" altLang="zh-CN" sz="3200" b="1"/>
              <a:t>L=0</a:t>
            </a:r>
            <a:r>
              <a:rPr lang="zh-CN" altLang="en-US" sz="3200" b="1"/>
              <a:t>）重合</a:t>
            </a:r>
            <a:r>
              <a:rPr lang="en-US" altLang="zh-CN" sz="32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3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23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3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923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9237"/>
                                        </p:tgtEl>
                                        <p:attrNameLst>
                                          <p:attrName>style.visibility</p:attrName>
                                        </p:attrNameLst>
                                      </p:cBhvr>
                                      <p:to>
                                        <p:strVal val="visible"/>
                                      </p:to>
                                    </p:set>
                                    <p:animEffect transition="in" filter="wipe(down)">
                                      <p:cBhvr>
                                        <p:cTn id="55" dur="500"/>
                                        <p:tgtEl>
                                          <p:spTgt spid="923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9238"/>
                                        </p:tgtEl>
                                        <p:attrNameLst>
                                          <p:attrName>style.visibility</p:attrName>
                                        </p:attrNameLst>
                                      </p:cBhvr>
                                      <p:to>
                                        <p:strVal val="visible"/>
                                      </p:to>
                                    </p:set>
                                    <p:animEffect transition="in" filter="wipe(down)">
                                      <p:cBhvr>
                                        <p:cTn id="60" dur="500"/>
                                        <p:tgtEl>
                                          <p:spTgt spid="923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9239"/>
                                        </p:tgtEl>
                                        <p:attrNameLst>
                                          <p:attrName>style.visibility</p:attrName>
                                        </p:attrNameLst>
                                      </p:cBhvr>
                                      <p:to>
                                        <p:strVal val="visible"/>
                                      </p:to>
                                    </p:set>
                                    <p:animEffect transition="in" filter="wipe(down)">
                                      <p:cBhvr>
                                        <p:cTn id="65" dur="500"/>
                                        <p:tgtEl>
                                          <p:spTgt spid="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27" grpId="0"/>
      <p:bldP spid="9230" grpId="0"/>
      <p:bldP spid="9232" grpId="0"/>
      <p:bldP spid="9233" grpId="0"/>
      <p:bldP spid="9235" grpId="0"/>
      <p:bldP spid="9238" grpId="0"/>
      <p:bldP spid="92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971550" y="1341438"/>
            <a:ext cx="2160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zh-CN" altLang="en-US" sz="3200" b="1"/>
              <a:t>色散本领</a:t>
            </a:r>
          </a:p>
        </p:txBody>
      </p:sp>
      <p:graphicFrame>
        <p:nvGraphicFramePr>
          <p:cNvPr id="12291" name="Object 3"/>
          <p:cNvGraphicFramePr>
            <a:graphicFrameLocks noChangeAspect="1"/>
          </p:cNvGraphicFramePr>
          <p:nvPr/>
        </p:nvGraphicFramePr>
        <p:xfrm>
          <a:off x="3348038" y="1268413"/>
          <a:ext cx="3879850" cy="998537"/>
        </p:xfrm>
        <a:graphic>
          <a:graphicData uri="http://schemas.openxmlformats.org/presentationml/2006/ole">
            <mc:AlternateContent xmlns:mc="http://schemas.openxmlformats.org/markup-compatibility/2006">
              <mc:Choice xmlns:v="urn:schemas-microsoft-com:vml" Requires="v">
                <p:oleObj spid="_x0000_s12326" name="Equation" r:id="rId3" imgW="3873240" imgH="1002960" progId="Equation.3">
                  <p:embed/>
                </p:oleObj>
              </mc:Choice>
              <mc:Fallback>
                <p:oleObj name="Equation" r:id="rId3" imgW="3873240" imgH="10029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268413"/>
                        <a:ext cx="3879850"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12292" name="Rectangle 4"/>
          <p:cNvSpPr>
            <a:spLocks noChangeArrowheads="1"/>
          </p:cNvSpPr>
          <p:nvPr/>
        </p:nvSpPr>
        <p:spPr bwMode="auto">
          <a:xfrm>
            <a:off x="900113" y="5661025"/>
            <a:ext cx="27352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色分辨本领</a:t>
            </a:r>
          </a:p>
        </p:txBody>
      </p:sp>
      <p:sp>
        <p:nvSpPr>
          <p:cNvPr id="12293" name="Rectangle 5"/>
          <p:cNvSpPr>
            <a:spLocks noChangeArrowheads="1"/>
          </p:cNvSpPr>
          <p:nvPr/>
        </p:nvSpPr>
        <p:spPr bwMode="auto">
          <a:xfrm>
            <a:off x="971550" y="2276475"/>
            <a:ext cx="7777163"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30000"/>
              </a:lnSpc>
            </a:pPr>
            <a:r>
              <a:rPr lang="en-US" altLang="zh-CN" b="1"/>
              <a:t>●</a:t>
            </a:r>
            <a:r>
              <a:rPr lang="zh-CN" altLang="en-US" sz="3200" b="1"/>
              <a:t>瑞利判据 ：最小分辨角等于光谱线的</a:t>
            </a:r>
          </a:p>
        </p:txBody>
      </p:sp>
      <p:sp>
        <p:nvSpPr>
          <p:cNvPr id="12294" name="Rectangle 6"/>
          <p:cNvSpPr>
            <a:spLocks noChangeArrowheads="1"/>
          </p:cNvSpPr>
          <p:nvPr/>
        </p:nvSpPr>
        <p:spPr bwMode="auto">
          <a:xfrm>
            <a:off x="971550" y="3213100"/>
            <a:ext cx="2736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半角宽度</a:t>
            </a:r>
            <a:r>
              <a:rPr lang="en-US" altLang="zh-CN" sz="3200" b="1"/>
              <a:t>,</a:t>
            </a:r>
            <a:r>
              <a:rPr lang="zh-CN" altLang="en-US" sz="3200" b="1"/>
              <a:t>即</a:t>
            </a:r>
            <a:r>
              <a:rPr lang="zh-CN" altLang="en-US" sz="3200"/>
              <a:t> </a:t>
            </a:r>
          </a:p>
        </p:txBody>
      </p:sp>
      <p:graphicFrame>
        <p:nvGraphicFramePr>
          <p:cNvPr id="12295" name="Object 7"/>
          <p:cNvGraphicFramePr>
            <a:graphicFrameLocks noChangeAspect="1"/>
          </p:cNvGraphicFramePr>
          <p:nvPr/>
        </p:nvGraphicFramePr>
        <p:xfrm>
          <a:off x="2700338" y="4076700"/>
          <a:ext cx="1651000" cy="360363"/>
        </p:xfrm>
        <a:graphic>
          <a:graphicData uri="http://schemas.openxmlformats.org/presentationml/2006/ole">
            <mc:AlternateContent xmlns:mc="http://schemas.openxmlformats.org/markup-compatibility/2006">
              <mc:Choice xmlns:v="urn:schemas-microsoft-com:vml" Requires="v">
                <p:oleObj spid="_x0000_s12327" name="Equation" r:id="rId5" imgW="1650960" imgH="355320" progId="Equation.3">
                  <p:embed/>
                </p:oleObj>
              </mc:Choice>
              <mc:Fallback>
                <p:oleObj name="Equation" r:id="rId5" imgW="1650960" imgH="3553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076700"/>
                        <a:ext cx="16510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nvGraphicFramePr>
        <p:xfrm>
          <a:off x="4500563" y="3789363"/>
          <a:ext cx="1963737" cy="985837"/>
        </p:xfrm>
        <a:graphic>
          <a:graphicData uri="http://schemas.openxmlformats.org/presentationml/2006/ole">
            <mc:AlternateContent xmlns:mc="http://schemas.openxmlformats.org/markup-compatibility/2006">
              <mc:Choice xmlns:v="urn:schemas-microsoft-com:vml" Requires="v">
                <p:oleObj spid="_x0000_s12328" name="公式" r:id="rId7" imgW="1968480" imgH="990360" progId="Equation.3">
                  <p:embed/>
                </p:oleObj>
              </mc:Choice>
              <mc:Fallback>
                <p:oleObj name="公式" r:id="rId7" imgW="1968480" imgH="99036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3789363"/>
                        <a:ext cx="1963737"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 name="Rectangle 9"/>
          <p:cNvSpPr>
            <a:spLocks noChangeArrowheads="1"/>
          </p:cNvSpPr>
          <p:nvPr/>
        </p:nvSpPr>
        <p:spPr bwMode="auto">
          <a:xfrm>
            <a:off x="900113" y="4868863"/>
            <a:ext cx="3435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可分辨最短波长差</a:t>
            </a:r>
          </a:p>
        </p:txBody>
      </p:sp>
      <p:graphicFrame>
        <p:nvGraphicFramePr>
          <p:cNvPr id="12298" name="Object 10"/>
          <p:cNvGraphicFramePr>
            <a:graphicFrameLocks noChangeAspect="1"/>
          </p:cNvGraphicFramePr>
          <p:nvPr/>
        </p:nvGraphicFramePr>
        <p:xfrm>
          <a:off x="4356100" y="5013325"/>
          <a:ext cx="1870075" cy="446088"/>
        </p:xfrm>
        <a:graphic>
          <a:graphicData uri="http://schemas.openxmlformats.org/presentationml/2006/ole">
            <mc:AlternateContent xmlns:mc="http://schemas.openxmlformats.org/markup-compatibility/2006">
              <mc:Choice xmlns:v="urn:schemas-microsoft-com:vml" Requires="v">
                <p:oleObj spid="_x0000_s12329" name="公式" r:id="rId9" imgW="1854000" imgH="444240" progId="Equation.3">
                  <p:embed/>
                </p:oleObj>
              </mc:Choice>
              <mc:Fallback>
                <p:oleObj name="公式" r:id="rId9" imgW="1854000" imgH="4442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5013325"/>
                        <a:ext cx="187007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11"/>
          <p:cNvGraphicFramePr>
            <a:graphicFrameLocks noChangeAspect="1"/>
          </p:cNvGraphicFramePr>
          <p:nvPr/>
        </p:nvGraphicFramePr>
        <p:xfrm>
          <a:off x="3132138" y="5805488"/>
          <a:ext cx="2495550" cy="441325"/>
        </p:xfrm>
        <a:graphic>
          <a:graphicData uri="http://schemas.openxmlformats.org/presentationml/2006/ole">
            <mc:AlternateContent xmlns:mc="http://schemas.openxmlformats.org/markup-compatibility/2006">
              <mc:Choice xmlns:v="urn:schemas-microsoft-com:vml" Requires="v">
                <p:oleObj spid="_x0000_s12330" name="公式" r:id="rId11" imgW="2489040" imgH="444240" progId="Equation.3">
                  <p:embed/>
                </p:oleObj>
              </mc:Choice>
              <mc:Fallback>
                <p:oleObj name="公式" r:id="rId11" imgW="2489040" imgH="4442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5805488"/>
                        <a:ext cx="2495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12300" name="Rectangle 12"/>
          <p:cNvSpPr>
            <a:spLocks noChangeArrowheads="1"/>
          </p:cNvSpPr>
          <p:nvPr/>
        </p:nvSpPr>
        <p:spPr bwMode="auto">
          <a:xfrm>
            <a:off x="971550" y="549275"/>
            <a:ext cx="2447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t>▲</a:t>
            </a:r>
            <a:r>
              <a:rPr lang="zh-CN" altLang="en-US" sz="3200" b="1"/>
              <a:t>光栅光谱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29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9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p:bldP spid="12293" grpId="0"/>
      <p:bldP spid="12294" grpId="0"/>
      <p:bldP spid="12297" grpId="0"/>
      <p:bldP spid="123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900113" y="692150"/>
            <a:ext cx="2736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000" b="1"/>
              <a:t>▲</a:t>
            </a:r>
            <a:r>
              <a:rPr lang="zh-CN" altLang="en-US" sz="3200" b="1"/>
              <a:t>闪耀光栅</a:t>
            </a:r>
          </a:p>
        </p:txBody>
      </p:sp>
      <p:sp>
        <p:nvSpPr>
          <p:cNvPr id="13315" name="Rectangle 3"/>
          <p:cNvSpPr>
            <a:spLocks noChangeArrowheads="1"/>
          </p:cNvSpPr>
          <p:nvPr/>
        </p:nvSpPr>
        <p:spPr bwMode="auto">
          <a:xfrm>
            <a:off x="900113" y="1412875"/>
            <a:ext cx="1744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a:t>●</a:t>
            </a:r>
            <a:r>
              <a:rPr lang="zh-CN" altLang="en-US" sz="3200" b="1"/>
              <a:t>闪耀角</a:t>
            </a:r>
            <a:r>
              <a:rPr lang="zh-CN" altLang="en-US" sz="3200"/>
              <a:t> </a:t>
            </a:r>
          </a:p>
        </p:txBody>
      </p:sp>
      <p:graphicFrame>
        <p:nvGraphicFramePr>
          <p:cNvPr id="13316" name="Object 4"/>
          <p:cNvGraphicFramePr>
            <a:graphicFrameLocks noChangeAspect="1"/>
          </p:cNvGraphicFramePr>
          <p:nvPr/>
        </p:nvGraphicFramePr>
        <p:xfrm>
          <a:off x="2484438" y="1484313"/>
          <a:ext cx="419100" cy="461962"/>
        </p:xfrm>
        <a:graphic>
          <a:graphicData uri="http://schemas.openxmlformats.org/presentationml/2006/ole">
            <mc:AlternateContent xmlns:mc="http://schemas.openxmlformats.org/markup-compatibility/2006">
              <mc:Choice xmlns:v="urn:schemas-microsoft-com:vml" Requires="v">
                <p:oleObj spid="_x0000_s13360" name="公式" r:id="rId3" imgW="419040" imgH="457200" progId="Equation.3">
                  <p:embed/>
                </p:oleObj>
              </mc:Choice>
              <mc:Fallback>
                <p:oleObj name="公式" r:id="rId3" imgW="41904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484313"/>
                        <a:ext cx="4191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317" name="Picture 5" descr="mz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425" y="-26988"/>
            <a:ext cx="2803525"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6"/>
          <p:cNvSpPr>
            <a:spLocks noChangeArrowheads="1"/>
          </p:cNvSpPr>
          <p:nvPr/>
        </p:nvSpPr>
        <p:spPr bwMode="auto">
          <a:xfrm>
            <a:off x="2843213" y="1412875"/>
            <a:ext cx="1922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槽面宽度</a:t>
            </a:r>
            <a:r>
              <a:rPr lang="zh-CN" altLang="en-US" sz="3200"/>
              <a:t> </a:t>
            </a:r>
          </a:p>
        </p:txBody>
      </p:sp>
      <p:graphicFrame>
        <p:nvGraphicFramePr>
          <p:cNvPr id="13319" name="Object 7"/>
          <p:cNvGraphicFramePr>
            <a:graphicFrameLocks noChangeAspect="1"/>
          </p:cNvGraphicFramePr>
          <p:nvPr/>
        </p:nvGraphicFramePr>
        <p:xfrm>
          <a:off x="4643438" y="1557338"/>
          <a:ext cx="1079500" cy="323850"/>
        </p:xfrm>
        <a:graphic>
          <a:graphicData uri="http://schemas.openxmlformats.org/presentationml/2006/ole">
            <mc:AlternateContent xmlns:mc="http://schemas.openxmlformats.org/markup-compatibility/2006">
              <mc:Choice xmlns:v="urn:schemas-microsoft-com:vml" Requires="v">
                <p:oleObj spid="_x0000_s13361" name="Equation" r:id="rId6" imgW="1079280" imgH="330120" progId="Equation.3">
                  <p:embed/>
                </p:oleObj>
              </mc:Choice>
              <mc:Fallback>
                <p:oleObj name="Equation" r:id="rId6" imgW="1079280" imgH="33012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1557338"/>
                        <a:ext cx="10795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Rectangle 8"/>
          <p:cNvSpPr>
            <a:spLocks noChangeArrowheads="1"/>
          </p:cNvSpPr>
          <p:nvPr/>
        </p:nvSpPr>
        <p:spPr bwMode="auto">
          <a:xfrm>
            <a:off x="900113" y="2133600"/>
            <a:ext cx="3389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相邻槽间的距离</a:t>
            </a:r>
            <a:r>
              <a:rPr lang="en-US" altLang="zh-CN" sz="3200" b="1"/>
              <a:t>d.</a:t>
            </a:r>
          </a:p>
        </p:txBody>
      </p:sp>
      <p:sp>
        <p:nvSpPr>
          <p:cNvPr id="13321" name="Rectangle 9"/>
          <p:cNvSpPr>
            <a:spLocks noChangeArrowheads="1"/>
          </p:cNvSpPr>
          <p:nvPr/>
        </p:nvSpPr>
        <p:spPr bwMode="auto">
          <a:xfrm>
            <a:off x="900113" y="2852738"/>
            <a:ext cx="223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a:t>
            </a:r>
            <a:r>
              <a:rPr lang="zh-CN" altLang="en-US" sz="3200" b="1"/>
              <a:t>槽间干涉</a:t>
            </a:r>
          </a:p>
        </p:txBody>
      </p:sp>
      <p:graphicFrame>
        <p:nvGraphicFramePr>
          <p:cNvPr id="13322" name="Object 10"/>
          <p:cNvGraphicFramePr>
            <a:graphicFrameLocks noChangeAspect="1"/>
          </p:cNvGraphicFramePr>
          <p:nvPr/>
        </p:nvGraphicFramePr>
        <p:xfrm>
          <a:off x="971550" y="3716338"/>
          <a:ext cx="3454400" cy="336550"/>
        </p:xfrm>
        <a:graphic>
          <a:graphicData uri="http://schemas.openxmlformats.org/presentationml/2006/ole">
            <mc:AlternateContent xmlns:mc="http://schemas.openxmlformats.org/markup-compatibility/2006">
              <mc:Choice xmlns:v="urn:schemas-microsoft-com:vml" Requires="v">
                <p:oleObj spid="_x0000_s13362" name="Equation" r:id="rId8" imgW="3454200" imgH="342720" progId="Equation.3">
                  <p:embed/>
                </p:oleObj>
              </mc:Choice>
              <mc:Fallback>
                <p:oleObj name="Equation" r:id="rId8" imgW="3454200" imgH="34272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3716338"/>
                        <a:ext cx="345440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3" name="Object 11"/>
          <p:cNvGraphicFramePr>
            <a:graphicFrameLocks noChangeAspect="1"/>
          </p:cNvGraphicFramePr>
          <p:nvPr/>
        </p:nvGraphicFramePr>
        <p:xfrm>
          <a:off x="971550" y="4437063"/>
          <a:ext cx="2374900" cy="381000"/>
        </p:xfrm>
        <a:graphic>
          <a:graphicData uri="http://schemas.openxmlformats.org/presentationml/2006/ole">
            <mc:AlternateContent xmlns:mc="http://schemas.openxmlformats.org/markup-compatibility/2006">
              <mc:Choice xmlns:v="urn:schemas-microsoft-com:vml" Requires="v">
                <p:oleObj spid="_x0000_s13363" name="Equation" r:id="rId10" imgW="2374560" imgH="380880" progId="Equation.3">
                  <p:embed/>
                </p:oleObj>
              </mc:Choice>
              <mc:Fallback>
                <p:oleObj name="Equation" r:id="rId10" imgW="2374560" imgH="38088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4437063"/>
                        <a:ext cx="23749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4" name="Rectangle 12"/>
          <p:cNvSpPr>
            <a:spLocks noChangeArrowheads="1"/>
          </p:cNvSpPr>
          <p:nvPr/>
        </p:nvSpPr>
        <p:spPr bwMode="auto">
          <a:xfrm>
            <a:off x="3419475" y="42926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与</a:t>
            </a:r>
          </a:p>
        </p:txBody>
      </p:sp>
      <p:graphicFrame>
        <p:nvGraphicFramePr>
          <p:cNvPr id="13325" name="Object 13"/>
          <p:cNvGraphicFramePr>
            <a:graphicFrameLocks noChangeAspect="1"/>
          </p:cNvGraphicFramePr>
          <p:nvPr/>
        </p:nvGraphicFramePr>
        <p:xfrm>
          <a:off x="4067175" y="4365625"/>
          <a:ext cx="393700" cy="487363"/>
        </p:xfrm>
        <a:graphic>
          <a:graphicData uri="http://schemas.openxmlformats.org/presentationml/2006/ole">
            <mc:AlternateContent xmlns:mc="http://schemas.openxmlformats.org/markup-compatibility/2006">
              <mc:Choice xmlns:v="urn:schemas-microsoft-com:vml" Requires="v">
                <p:oleObj spid="_x0000_s13364" name="Equation" r:id="rId12" imgW="393480" imgH="482400" progId="Equation.3">
                  <p:embed/>
                </p:oleObj>
              </mc:Choice>
              <mc:Fallback>
                <p:oleObj name="Equation" r:id="rId12" imgW="393480" imgH="4824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175" y="4365625"/>
                        <a:ext cx="3937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6" name="Rectangle 14"/>
          <p:cNvSpPr>
            <a:spLocks noChangeArrowheads="1"/>
          </p:cNvSpPr>
          <p:nvPr/>
        </p:nvSpPr>
        <p:spPr bwMode="auto">
          <a:xfrm>
            <a:off x="4356100" y="4292600"/>
            <a:ext cx="1222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无关</a:t>
            </a:r>
            <a:r>
              <a:rPr lang="en-US" altLang="zh-CN" sz="3200" b="1"/>
              <a:t>.</a:t>
            </a:r>
            <a:r>
              <a:rPr lang="en-US" altLang="zh-CN" sz="3200"/>
              <a:t> </a:t>
            </a:r>
          </a:p>
        </p:txBody>
      </p:sp>
      <p:sp>
        <p:nvSpPr>
          <p:cNvPr id="13327" name="Rectangle 15"/>
          <p:cNvSpPr>
            <a:spLocks noChangeArrowheads="1"/>
          </p:cNvSpPr>
          <p:nvPr/>
        </p:nvSpPr>
        <p:spPr bwMode="auto">
          <a:xfrm>
            <a:off x="900113" y="5013325"/>
            <a:ext cx="5400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a:t>●</a:t>
            </a:r>
            <a:r>
              <a:rPr lang="zh-CN" altLang="en-US" sz="3200" b="1"/>
              <a:t>入射光方向与光栅平面垂</a:t>
            </a:r>
          </a:p>
        </p:txBody>
      </p:sp>
      <p:sp>
        <p:nvSpPr>
          <p:cNvPr id="13328" name="Rectangle 16"/>
          <p:cNvSpPr>
            <a:spLocks noChangeArrowheads="1"/>
          </p:cNvSpPr>
          <p:nvPr/>
        </p:nvSpPr>
        <p:spPr bwMode="auto">
          <a:xfrm>
            <a:off x="827088" y="5734050"/>
            <a:ext cx="3600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直</a:t>
            </a:r>
            <a:r>
              <a:rPr lang="en-US" altLang="zh-CN" sz="3200" b="1"/>
              <a:t>, </a:t>
            </a:r>
            <a:r>
              <a:rPr lang="zh-CN" altLang="en-US" sz="3200" b="1"/>
              <a:t>反射光方向为</a:t>
            </a:r>
          </a:p>
        </p:txBody>
      </p:sp>
      <p:graphicFrame>
        <p:nvGraphicFramePr>
          <p:cNvPr id="13329" name="Object 17"/>
          <p:cNvGraphicFramePr>
            <a:graphicFrameLocks noChangeAspect="1"/>
          </p:cNvGraphicFramePr>
          <p:nvPr/>
        </p:nvGraphicFramePr>
        <p:xfrm>
          <a:off x="4067175" y="5805488"/>
          <a:ext cx="1544638" cy="487362"/>
        </p:xfrm>
        <a:graphic>
          <a:graphicData uri="http://schemas.openxmlformats.org/presentationml/2006/ole">
            <mc:AlternateContent xmlns:mc="http://schemas.openxmlformats.org/markup-compatibility/2006">
              <mc:Choice xmlns:v="urn:schemas-microsoft-com:vml" Requires="v">
                <p:oleObj spid="_x0000_s13365" name="Equation" r:id="rId14" imgW="1536480" imgH="482400" progId="Equation.3">
                  <p:embed/>
                </p:oleObj>
              </mc:Choice>
              <mc:Fallback>
                <p:oleObj name="Equation" r:id="rId14" imgW="1536480" imgH="48240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67175" y="5805488"/>
                        <a:ext cx="15446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3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321"/>
                                        </p:tgtEl>
                                        <p:attrNameLst>
                                          <p:attrName>style.visibility</p:attrName>
                                        </p:attrNameLst>
                                      </p:cBhvr>
                                      <p:to>
                                        <p:strVal val="visible"/>
                                      </p:to>
                                    </p:set>
                                    <p:animEffect transition="in" filter="wipe(down)">
                                      <p:cBhvr>
                                        <p:cTn id="35" dur="500"/>
                                        <p:tgtEl>
                                          <p:spTgt spid="133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332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332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32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332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32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332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3328"/>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13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13318" grpId="0"/>
      <p:bldP spid="13320" grpId="0"/>
      <p:bldP spid="13321" grpId="0"/>
      <p:bldP spid="13324" grpId="0"/>
      <p:bldP spid="13326" grpId="0"/>
      <p:bldP spid="13327" grpId="0"/>
      <p:bldP spid="133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mz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4300" y="3281363"/>
            <a:ext cx="4500563"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ChangeArrowheads="1"/>
          </p:cNvSpPr>
          <p:nvPr/>
        </p:nvSpPr>
        <p:spPr bwMode="auto">
          <a:xfrm>
            <a:off x="900113" y="620713"/>
            <a:ext cx="5173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即</a:t>
            </a:r>
            <a:r>
              <a:rPr lang="zh-CN" altLang="en-US" sz="3200" b="1">
                <a:solidFill>
                  <a:srgbClr val="FF3300"/>
                </a:solidFill>
              </a:rPr>
              <a:t>单槽衍射光的衍射峰位置</a:t>
            </a:r>
            <a:r>
              <a:rPr lang="en-US" altLang="zh-CN" sz="3200" b="1">
                <a:solidFill>
                  <a:srgbClr val="FF3300"/>
                </a:solidFill>
              </a:rPr>
              <a:t>.</a:t>
            </a:r>
          </a:p>
        </p:txBody>
      </p:sp>
      <p:sp>
        <p:nvSpPr>
          <p:cNvPr id="14340" name="Rectangle 4"/>
          <p:cNvSpPr>
            <a:spLocks noChangeArrowheads="1"/>
          </p:cNvSpPr>
          <p:nvPr/>
        </p:nvSpPr>
        <p:spPr bwMode="auto">
          <a:xfrm>
            <a:off x="6084888" y="620713"/>
            <a:ext cx="5400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因此，单槽</a:t>
            </a:r>
          </a:p>
        </p:txBody>
      </p:sp>
      <p:sp>
        <p:nvSpPr>
          <p:cNvPr id="14341" name="Rectangle 5"/>
          <p:cNvSpPr>
            <a:spLocks noChangeArrowheads="1"/>
          </p:cNvSpPr>
          <p:nvPr/>
        </p:nvSpPr>
        <p:spPr bwMode="auto">
          <a:xfrm>
            <a:off x="900113" y="2111375"/>
            <a:ext cx="3240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t>的角位置不重合</a:t>
            </a:r>
            <a:r>
              <a:rPr lang="en-US" altLang="zh-CN" sz="3200" b="1"/>
              <a:t>.</a:t>
            </a:r>
          </a:p>
        </p:txBody>
      </p:sp>
      <p:sp>
        <p:nvSpPr>
          <p:cNvPr id="14342" name="Rectangle 6"/>
          <p:cNvSpPr>
            <a:spLocks noChangeArrowheads="1"/>
          </p:cNvSpPr>
          <p:nvPr/>
        </p:nvSpPr>
        <p:spPr bwMode="auto">
          <a:xfrm>
            <a:off x="900113" y="1341438"/>
            <a:ext cx="7559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衍射光的中央极大与槽间干涉零级主极大</a:t>
            </a:r>
          </a:p>
        </p:txBody>
      </p:sp>
      <p:graphicFrame>
        <p:nvGraphicFramePr>
          <p:cNvPr id="14343" name="Object 7"/>
          <p:cNvGraphicFramePr>
            <a:graphicFrameLocks noChangeAspect="1"/>
          </p:cNvGraphicFramePr>
          <p:nvPr/>
        </p:nvGraphicFramePr>
        <p:xfrm>
          <a:off x="1042988" y="2852738"/>
          <a:ext cx="2781300" cy="539750"/>
        </p:xfrm>
        <a:graphic>
          <a:graphicData uri="http://schemas.openxmlformats.org/presentationml/2006/ole">
            <mc:AlternateContent xmlns:mc="http://schemas.openxmlformats.org/markup-compatibility/2006">
              <mc:Choice xmlns:v="urn:schemas-microsoft-com:vml" Requires="v">
                <p:oleObj spid="_x0000_s14370" name="公式" r:id="rId4" imgW="2781000" imgH="533160" progId="Equation.3">
                  <p:embed/>
                </p:oleObj>
              </mc:Choice>
              <mc:Fallback>
                <p:oleObj name="公式" r:id="rId4" imgW="2781000" imgH="53316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852738"/>
                        <a:ext cx="27813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pic>
                </p:oleObj>
              </mc:Fallback>
            </mc:AlternateContent>
          </a:graphicData>
        </a:graphic>
      </p:graphicFrame>
      <p:sp>
        <p:nvSpPr>
          <p:cNvPr id="14344" name="Rectangle 8"/>
          <p:cNvSpPr>
            <a:spLocks noChangeArrowheads="1"/>
          </p:cNvSpPr>
          <p:nvPr/>
        </p:nvSpPr>
        <p:spPr bwMode="auto">
          <a:xfrm>
            <a:off x="3779838" y="2852738"/>
            <a:ext cx="2667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3200" b="1"/>
              <a:t>k</a:t>
            </a:r>
            <a:r>
              <a:rPr lang="zh-CN" altLang="en-US" sz="3200" b="1"/>
              <a:t>级被“照亮”</a:t>
            </a:r>
            <a:r>
              <a:rPr lang="en-US" altLang="zh-CN" sz="3200" b="1"/>
              <a:t>.</a:t>
            </a:r>
            <a:r>
              <a:rPr lang="en-US" altLang="zh-CN" sz="3200"/>
              <a:t> </a:t>
            </a:r>
          </a:p>
        </p:txBody>
      </p:sp>
      <p:graphicFrame>
        <p:nvGraphicFramePr>
          <p:cNvPr id="14345" name="Object 9"/>
          <p:cNvGraphicFramePr>
            <a:graphicFrameLocks noChangeAspect="1"/>
          </p:cNvGraphicFramePr>
          <p:nvPr/>
        </p:nvGraphicFramePr>
        <p:xfrm>
          <a:off x="6227763" y="2852738"/>
          <a:ext cx="414337" cy="552450"/>
        </p:xfrm>
        <a:graphic>
          <a:graphicData uri="http://schemas.openxmlformats.org/presentationml/2006/ole">
            <mc:AlternateContent xmlns:mc="http://schemas.openxmlformats.org/markup-compatibility/2006">
              <mc:Choice xmlns:v="urn:schemas-microsoft-com:vml" Requires="v">
                <p:oleObj spid="_x0000_s14371" name="Equation" r:id="rId6" imgW="419040" imgH="545760" progId="Equation.3">
                  <p:embed/>
                </p:oleObj>
              </mc:Choice>
              <mc:Fallback>
                <p:oleObj name="Equation" r:id="rId6" imgW="419040" imgH="5457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7763" y="2852738"/>
                        <a:ext cx="41433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6" name="Rectangle 10"/>
          <p:cNvSpPr>
            <a:spLocks noChangeArrowheads="1"/>
          </p:cNvSpPr>
          <p:nvPr/>
        </p:nvSpPr>
        <p:spPr bwMode="auto">
          <a:xfrm>
            <a:off x="6516688" y="2852738"/>
            <a:ext cx="19224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3200" b="1"/>
              <a:t>闪耀波长</a:t>
            </a:r>
            <a:r>
              <a:rPr lang="en-US" altLang="zh-CN" sz="3200" b="1"/>
              <a:t>.</a:t>
            </a:r>
          </a:p>
        </p:txBody>
      </p:sp>
      <p:sp>
        <p:nvSpPr>
          <p:cNvPr id="14347" name="Rectangle 11"/>
          <p:cNvSpPr>
            <a:spLocks noChangeArrowheads="1"/>
          </p:cNvSpPr>
          <p:nvPr/>
        </p:nvSpPr>
        <p:spPr bwMode="auto">
          <a:xfrm>
            <a:off x="900113" y="3573463"/>
            <a:ext cx="1655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a:t>●</a:t>
            </a:r>
            <a:r>
              <a:rPr lang="zh-CN" altLang="en-US" sz="3200" b="1"/>
              <a:t>缺级</a:t>
            </a:r>
          </a:p>
        </p:txBody>
      </p:sp>
      <p:graphicFrame>
        <p:nvGraphicFramePr>
          <p:cNvPr id="14348" name="Object 12"/>
          <p:cNvGraphicFramePr>
            <a:graphicFrameLocks noChangeAspect="1"/>
          </p:cNvGraphicFramePr>
          <p:nvPr/>
        </p:nvGraphicFramePr>
        <p:xfrm>
          <a:off x="1042988" y="4508500"/>
          <a:ext cx="1601787" cy="336550"/>
        </p:xfrm>
        <a:graphic>
          <a:graphicData uri="http://schemas.openxmlformats.org/presentationml/2006/ole">
            <mc:AlternateContent xmlns:mc="http://schemas.openxmlformats.org/markup-compatibility/2006">
              <mc:Choice xmlns:v="urn:schemas-microsoft-com:vml" Requires="v">
                <p:oleObj spid="_x0000_s14372" name="公式" r:id="rId8" imgW="1612800" imgH="330120" progId="Equation.3">
                  <p:embed/>
                </p:oleObj>
              </mc:Choice>
              <mc:Fallback>
                <p:oleObj name="公式" r:id="rId8" imgW="1612800" imgH="33012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4508500"/>
                        <a:ext cx="1601787"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9" name="Object 13"/>
          <p:cNvGraphicFramePr>
            <a:graphicFrameLocks noChangeAspect="1"/>
          </p:cNvGraphicFramePr>
          <p:nvPr/>
        </p:nvGraphicFramePr>
        <p:xfrm>
          <a:off x="1042988" y="5157788"/>
          <a:ext cx="2762250" cy="539750"/>
        </p:xfrm>
        <a:graphic>
          <a:graphicData uri="http://schemas.openxmlformats.org/presentationml/2006/ole">
            <mc:AlternateContent xmlns:mc="http://schemas.openxmlformats.org/markup-compatibility/2006">
              <mc:Choice xmlns:v="urn:schemas-microsoft-com:vml" Requires="v">
                <p:oleObj spid="_x0000_s14373" name="公式" r:id="rId10" imgW="2755800" imgH="533160" progId="Equation.3">
                  <p:embed/>
                </p:oleObj>
              </mc:Choice>
              <mc:Fallback>
                <p:oleObj name="公式" r:id="rId10" imgW="2755800" imgH="53316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5157788"/>
                        <a:ext cx="276225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342"/>
                                        </p:tgtEl>
                                        <p:attrNameLst>
                                          <p:attrName>style.visibility</p:attrName>
                                        </p:attrNameLst>
                                      </p:cBhvr>
                                      <p:to>
                                        <p:strVal val="visible"/>
                                      </p:to>
                                    </p:set>
                                    <p:animEffect transition="in" filter="wipe(down)">
                                      <p:cBhvr>
                                        <p:cTn id="11" dur="500"/>
                                        <p:tgtEl>
                                          <p:spTgt spid="143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340"/>
                                        </p:tgtEl>
                                        <p:attrNameLst>
                                          <p:attrName>style.visibility</p:attrName>
                                        </p:attrNameLst>
                                      </p:cBhvr>
                                      <p:to>
                                        <p:strVal val="visible"/>
                                      </p:to>
                                    </p:set>
                                    <p:animEffect transition="in" filter="blinds(horizontal)">
                                      <p:cBhvr>
                                        <p:cTn id="16" dur="500"/>
                                        <p:tgtEl>
                                          <p:spTgt spid="143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4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34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4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34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34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34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434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434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P spid="14342" grpId="0"/>
      <p:bldP spid="14344" grpId="0"/>
      <p:bldP spid="14346" grpId="0"/>
      <p:bldP spid="143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771775" y="765175"/>
            <a:ext cx="35290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spcBef>
                <a:spcPct val="50000"/>
              </a:spcBef>
            </a:pPr>
            <a:r>
              <a:rPr lang="en-US" altLang="zh-CN" sz="4400" b="1">
                <a:ea typeface="隶书" pitchFamily="49" charset="-122"/>
              </a:rPr>
              <a:t>《</a:t>
            </a:r>
            <a:r>
              <a:rPr lang="zh-CN" altLang="en-US" sz="4400" b="1">
                <a:ea typeface="隶书" pitchFamily="49" charset="-122"/>
              </a:rPr>
              <a:t>本节要点</a:t>
            </a:r>
            <a:r>
              <a:rPr lang="en-US" altLang="zh-CN" sz="4400" b="1">
                <a:ea typeface="隶书" pitchFamily="49" charset="-122"/>
              </a:rPr>
              <a:t>》</a:t>
            </a:r>
          </a:p>
        </p:txBody>
      </p:sp>
      <p:sp>
        <p:nvSpPr>
          <p:cNvPr id="24581" name="Rectangle 5"/>
          <p:cNvSpPr>
            <a:spLocks noChangeArrowheads="1"/>
          </p:cNvSpPr>
          <p:nvPr/>
        </p:nvSpPr>
        <p:spPr bwMode="auto">
          <a:xfrm>
            <a:off x="1979613" y="1628775"/>
            <a:ext cx="4968875"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lnSpc>
                <a:spcPct val="170000"/>
              </a:lnSpc>
            </a:pPr>
            <a:r>
              <a:rPr lang="zh-CN" altLang="zh-CN" sz="3200"/>
              <a:t>■</a:t>
            </a:r>
            <a:r>
              <a:rPr lang="en-US" altLang="zh-CN" sz="3200" b="1"/>
              <a:t>X</a:t>
            </a:r>
            <a:r>
              <a:rPr lang="zh-CN" altLang="en-US" sz="3200" b="1"/>
              <a:t>射线在晶体上的衍射</a:t>
            </a:r>
          </a:p>
        </p:txBody>
      </p:sp>
      <p:sp>
        <p:nvSpPr>
          <p:cNvPr id="24583" name="Rectangle 7"/>
          <p:cNvSpPr>
            <a:spLocks noChangeArrowheads="1"/>
          </p:cNvSpPr>
          <p:nvPr/>
        </p:nvSpPr>
        <p:spPr bwMode="auto">
          <a:xfrm>
            <a:off x="1979613" y="2708275"/>
            <a:ext cx="2339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r>
              <a:rPr lang="zh-CN" altLang="zh-CN" sz="3200"/>
              <a:t>■</a:t>
            </a:r>
            <a:r>
              <a:rPr lang="zh-CN" altLang="en-US" sz="3200" b="1">
                <a:latin typeface="Times New Roman" pitchFamily="18" charset="0"/>
              </a:rPr>
              <a:t>全息照相</a:t>
            </a:r>
          </a:p>
        </p:txBody>
      </p:sp>
      <p:sp>
        <p:nvSpPr>
          <p:cNvPr id="8199" name="Rectangle 7"/>
          <p:cNvSpPr>
            <a:spLocks noChangeArrowheads="1"/>
          </p:cNvSpPr>
          <p:nvPr/>
        </p:nvSpPr>
        <p:spPr bwMode="auto">
          <a:xfrm>
            <a:off x="1979613" y="3500438"/>
            <a:ext cx="2630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a:t>■</a:t>
            </a:r>
            <a:r>
              <a:rPr lang="zh-CN" altLang="en-US" sz="3200" b="1"/>
              <a:t>光的横波性</a:t>
            </a:r>
          </a:p>
        </p:txBody>
      </p:sp>
      <p:sp>
        <p:nvSpPr>
          <p:cNvPr id="8200" name="Rectangle 8"/>
          <p:cNvSpPr>
            <a:spLocks noChangeArrowheads="1"/>
          </p:cNvSpPr>
          <p:nvPr/>
        </p:nvSpPr>
        <p:spPr bwMode="auto">
          <a:xfrm>
            <a:off x="1979613" y="4076700"/>
            <a:ext cx="51117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pPr>
            <a:r>
              <a:rPr lang="zh-CN" altLang="zh-CN" sz="3200"/>
              <a:t>■</a:t>
            </a:r>
            <a:r>
              <a:rPr lang="zh-CN" altLang="en-US" sz="3200" b="1"/>
              <a:t>利用二向色性产生偏振光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1" grpId="0"/>
      <p:bldP spid="24583" grpId="0"/>
      <p:bldP spid="8199" grpId="0"/>
      <p:bldP spid="820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2360</TotalTime>
  <Words>1249</Words>
  <Application>Microsoft Office PowerPoint</Application>
  <PresentationFormat>全屏显示(4:3)</PresentationFormat>
  <Paragraphs>193</Paragraphs>
  <Slides>47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0" baseType="lpstr">
      <vt:lpstr>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Administrator</cp:lastModifiedBy>
  <cp:revision>43</cp:revision>
  <dcterms:created xsi:type="dcterms:W3CDTF">2015-10-22T10:34:58Z</dcterms:created>
  <dcterms:modified xsi:type="dcterms:W3CDTF">2016-10-03T10:36:24Z</dcterms:modified>
</cp:coreProperties>
</file>