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58" r:id="rId3"/>
    <p:sldId id="259" r:id="rId4"/>
    <p:sldId id="260" r:id="rId5"/>
    <p:sldId id="261" r:id="rId6"/>
    <p:sldId id="262" r:id="rId7"/>
    <p:sldId id="300" r:id="rId8"/>
    <p:sldId id="265" r:id="rId9"/>
    <p:sldId id="266" r:id="rId10"/>
    <p:sldId id="267" r:id="rId11"/>
    <p:sldId id="268" r:id="rId12"/>
    <p:sldId id="263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01" r:id="rId23"/>
    <p:sldId id="279" r:id="rId24"/>
    <p:sldId id="280" r:id="rId25"/>
    <p:sldId id="302" r:id="rId26"/>
    <p:sldId id="304" r:id="rId27"/>
    <p:sldId id="305" r:id="rId28"/>
    <p:sldId id="306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307" r:id="rId39"/>
    <p:sldId id="308" r:id="rId40"/>
    <p:sldId id="295" r:id="rId41"/>
    <p:sldId id="296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41567-7384-4BDD-8F3A-E97ED0F069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39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BA5E93-F973-474B-A0D7-E15627FFD9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44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4EEC4-883C-4CF7-B161-EE8B77455B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81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E5300-D683-43D2-BA9F-F7BCCBF6ED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93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FDCFE-2858-444A-89F0-4610C218F7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77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B769E6-31B4-4390-A269-76ED989153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85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4321B-299D-4296-BDC1-64414B5156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52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65763-E910-4348-90D7-65C25093AB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32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A4DA7-F214-4AAE-B1B8-13CADA50E5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187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93479-BF1D-4CE3-9E9E-934DCEEF78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17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D2F2F-6504-4CF4-9CF5-EC737D00D9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E660C7B-3EE9-426A-BD10-ED46A56ED0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0.wmf"/><Relationship Id="rId3" Type="http://schemas.openxmlformats.org/officeDocument/2006/relationships/image" Target="../media/image31.jpeg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gi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6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3.wmf"/><Relationship Id="rId11" Type="http://schemas.openxmlformats.org/officeDocument/2006/relationships/image" Target="../media/image67.png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4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76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8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png"/><Relationship Id="rId3" Type="http://schemas.openxmlformats.org/officeDocument/2006/relationships/image" Target="../media/image20.jpeg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8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mz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3198813"/>
            <a:ext cx="4878387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900113" y="1052513"/>
            <a:ext cx="459105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en-US" sz="2000" b="1"/>
              <a:t>▲</a:t>
            </a:r>
            <a:r>
              <a:rPr lang="en-US" altLang="zh-CN" sz="3200"/>
              <a:t> </a:t>
            </a:r>
            <a:r>
              <a:rPr lang="en-US" altLang="zh-CN" sz="3200" b="1"/>
              <a:t>X</a:t>
            </a:r>
            <a:r>
              <a:rPr lang="zh-CN" altLang="en-US" sz="3200" b="1"/>
              <a:t>射线在晶体上的衍射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900113" y="1773238"/>
            <a:ext cx="2557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晶格常数：</a:t>
            </a:r>
            <a:r>
              <a:rPr lang="zh-CN" altLang="en-US" sz="3200"/>
              <a:t> 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3276600" y="1628775"/>
          <a:ext cx="2508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1" name="Equation" r:id="rId4" imgW="253800" imgH="660240" progId="Equation.3">
                  <p:embed/>
                </p:oleObj>
              </mc:Choice>
              <mc:Fallback>
                <p:oleObj name="Equation" r:id="rId4" imgW="253800" imgH="660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28775"/>
                        <a:ext cx="250825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563938" y="1844675"/>
            <a:ext cx="1922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数量级～</a:t>
            </a:r>
            <a:r>
              <a:rPr lang="zh-CN" altLang="en-US" sz="3200"/>
              <a:t> </a:t>
            </a: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5364163" y="1916113"/>
          <a:ext cx="5524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2" name="Equation" r:id="rId6" imgW="558720" imgH="482400" progId="Equation.3">
                  <p:embed/>
                </p:oleObj>
              </mc:Choice>
              <mc:Fallback>
                <p:oleObj name="Equation" r:id="rId6" imgW="55872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916113"/>
                        <a:ext cx="55245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900113" y="2420938"/>
            <a:ext cx="7272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劳厄斑</a:t>
            </a:r>
            <a:r>
              <a:rPr lang="en-US" altLang="zh-CN" sz="3200" b="1"/>
              <a:t>:</a:t>
            </a:r>
            <a:r>
              <a:rPr lang="zh-CN" altLang="en-US" sz="3200" b="1"/>
              <a:t>散射光彼此相干叠加主极强点</a:t>
            </a:r>
            <a:r>
              <a:rPr lang="en-US" altLang="zh-CN" sz="3200" b="1"/>
              <a:t>.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4859338" y="2997200"/>
            <a:ext cx="184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CN" sz="3200" b="1"/>
          </a:p>
          <a:p>
            <a:endParaRPr lang="en-US" altLang="zh-CN" sz="3200" b="1"/>
          </a:p>
        </p:txBody>
      </p:sp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1042988" y="6021388"/>
          <a:ext cx="25844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3" name="公式" r:id="rId8" imgW="2577960" imgH="457200" progId="Equation.3">
                  <p:embed/>
                </p:oleObj>
              </mc:Choice>
              <mc:Fallback>
                <p:oleObj name="公式" r:id="rId8" imgW="257796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021388"/>
                        <a:ext cx="25844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35" name="Picture 11" descr="mz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13100"/>
            <a:ext cx="4105275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3276600" y="333375"/>
            <a:ext cx="2590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 b="1">
                <a:ea typeface="隶书" pitchFamily="49" charset="-122"/>
              </a:rPr>
              <a:t>上节小结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  <p:bldP spid="52228" grpId="0"/>
      <p:bldP spid="52230" grpId="0"/>
      <p:bldP spid="52232" grpId="0"/>
      <p:bldP spid="522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900113" y="1412875"/>
            <a:ext cx="2808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二向色性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900113" y="692150"/>
            <a:ext cx="338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■</a:t>
            </a:r>
            <a:r>
              <a:rPr lang="zh-CN" altLang="en-US" sz="3200" b="1"/>
              <a:t>偏振光的产生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2708275"/>
            <a:ext cx="73437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b="1"/>
              <a:t>△</a:t>
            </a:r>
            <a:r>
              <a:rPr lang="zh-CN" altLang="en-US" sz="3200" b="1"/>
              <a:t>当光线射在这种晶体表面上时</a:t>
            </a:r>
            <a:r>
              <a:rPr lang="en-US" altLang="zh-CN" sz="3200" b="1"/>
              <a:t>,</a:t>
            </a:r>
            <a:r>
              <a:rPr lang="zh-CN" altLang="en-US" sz="3200" b="1"/>
              <a:t>光矢量与光轴平行方向时被吸收得很少</a:t>
            </a:r>
            <a:r>
              <a:rPr lang="en-US" altLang="zh-CN" sz="3200" b="1"/>
              <a:t>,</a:t>
            </a:r>
            <a:r>
              <a:rPr lang="zh-CN" altLang="en-US" sz="3200" b="1"/>
              <a:t>光可以较多地通过；光矢量与光轴方向垂直时，被吸收得较多</a:t>
            </a:r>
            <a:r>
              <a:rPr lang="en-US" altLang="zh-CN" sz="3200" b="1"/>
              <a:t>,</a:t>
            </a:r>
            <a:r>
              <a:rPr lang="zh-CN" altLang="en-US" sz="3200" b="1"/>
              <a:t>光通过较少</a:t>
            </a:r>
            <a:r>
              <a:rPr lang="en-US" altLang="zh-CN" sz="3200" b="1"/>
              <a:t>.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27088" y="5805488"/>
            <a:ext cx="50149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/>
              <a:t>△</a:t>
            </a:r>
            <a:r>
              <a:rPr lang="zh-CN" altLang="en-US" sz="3200" b="1"/>
              <a:t>二向色性还与光波长有关</a:t>
            </a:r>
            <a:r>
              <a:rPr lang="en-US" altLang="zh-CN" sz="3200" b="1"/>
              <a:t>.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900113" y="2133600"/>
            <a:ext cx="2016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电气石</a:t>
            </a:r>
          </a:p>
        </p:txBody>
      </p:sp>
      <p:pic>
        <p:nvPicPr>
          <p:cNvPr id="13319" name="Picture 7" descr="二向色性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0"/>
            <a:ext cx="3744912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  <p:bldP spid="13316" grpId="0"/>
      <p:bldP spid="13317" grpId="0"/>
      <p:bldP spid="133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u=864794206,1235611216&amp;fm=29&amp;gp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404813"/>
            <a:ext cx="3671887" cy="15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27088" y="2060575"/>
            <a:ext cx="338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△</a:t>
            </a:r>
            <a:r>
              <a:rPr lang="zh-CN" altLang="en-US" sz="3200" b="1"/>
              <a:t>起偏与检偏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827088" y="620713"/>
            <a:ext cx="2016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偏振片</a:t>
            </a:r>
            <a:r>
              <a:rPr lang="en-US" altLang="zh-CN" sz="3200" b="1"/>
              <a:t>: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827088" y="27813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通过起偏器的光强为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4211638" y="3573463"/>
          <a:ext cx="15795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公式" r:id="rId4" imgW="1574640" imgH="495000" progId="Equation.3">
                  <p:embed/>
                </p:oleObj>
              </mc:Choice>
              <mc:Fallback>
                <p:oleObj name="公式" r:id="rId4" imgW="157464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573463"/>
                        <a:ext cx="15795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827088" y="4221163"/>
            <a:ext cx="3600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通过起偏器的光强</a:t>
            </a:r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4211638" y="4221163"/>
          <a:ext cx="22669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公式" r:id="rId6" imgW="2260440" imgH="533160" progId="Equation.3">
                  <p:embed/>
                </p:oleObj>
              </mc:Choice>
              <mc:Fallback>
                <p:oleObj name="公式" r:id="rId6" imgW="2260440" imgH="533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221163"/>
                        <a:ext cx="2266950" cy="538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284663" y="5013325"/>
            <a:ext cx="23035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/>
              <a:t>马吕斯定律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27088" y="1341438"/>
            <a:ext cx="50149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△</a:t>
            </a:r>
            <a:r>
              <a:rPr lang="zh-CN" altLang="en-US" sz="3200" b="1"/>
              <a:t>垂直拉伸方向为透振方向</a:t>
            </a:r>
            <a:r>
              <a:rPr lang="en-US" altLang="zh-CN" sz="3200" b="1"/>
              <a:t>.</a:t>
            </a:r>
          </a:p>
        </p:txBody>
      </p:sp>
      <p:grpSp>
        <p:nvGrpSpPr>
          <p:cNvPr id="14350" name="Group 14"/>
          <p:cNvGrpSpPr>
            <a:grpSpLocks/>
          </p:cNvGrpSpPr>
          <p:nvPr/>
        </p:nvGrpSpPr>
        <p:grpSpPr bwMode="auto">
          <a:xfrm>
            <a:off x="5003800" y="2205038"/>
            <a:ext cx="6877050" cy="1873250"/>
            <a:chOff x="0" y="799"/>
            <a:chExt cx="5329" cy="1860"/>
          </a:xfrm>
        </p:grpSpPr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0" y="799"/>
              <a:ext cx="5329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0" y="805"/>
              <a:ext cx="5329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4353" name="Object 17"/>
            <p:cNvGraphicFramePr>
              <a:graphicFrameLocks noChangeAspect="1"/>
            </p:cNvGraphicFramePr>
            <p:nvPr/>
          </p:nvGraphicFramePr>
          <p:xfrm>
            <a:off x="2379" y="918"/>
            <a:ext cx="25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5" name="公式" r:id="rId8" imgW="431640" imgH="457200" progId="Equation.3">
                    <p:embed/>
                  </p:oleObj>
                </mc:Choice>
                <mc:Fallback>
                  <p:oleObj name="公式" r:id="rId8" imgW="431640" imgH="457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9" y="918"/>
                          <a:ext cx="255" cy="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0" y="805"/>
              <a:ext cx="5329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4355" name="Object 19"/>
            <p:cNvGraphicFramePr>
              <a:graphicFrameLocks noChangeAspect="1"/>
            </p:cNvGraphicFramePr>
            <p:nvPr/>
          </p:nvGraphicFramePr>
          <p:xfrm>
            <a:off x="884" y="1162"/>
            <a:ext cx="1177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6" name="公式" r:id="rId10" imgW="1993680" imgH="457200" progId="Equation.3">
                    <p:embed/>
                  </p:oleObj>
                </mc:Choice>
                <mc:Fallback>
                  <p:oleObj name="公式" r:id="rId10" imgW="1993680" imgH="457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162"/>
                          <a:ext cx="1177" cy="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2536" y="1274"/>
              <a:ext cx="0" cy="1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 flipH="1" flipV="1">
              <a:off x="1882" y="1706"/>
              <a:ext cx="654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8" name="Object 22"/>
            <p:cNvGraphicFramePr>
              <a:graphicFrameLocks noChangeAspect="1"/>
            </p:cNvGraphicFramePr>
            <p:nvPr/>
          </p:nvGraphicFramePr>
          <p:xfrm>
            <a:off x="2200" y="1698"/>
            <a:ext cx="181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7" name="公式" r:id="rId12" imgW="291960" imgH="253800" progId="Equation.3">
                    <p:embed/>
                  </p:oleObj>
                </mc:Choice>
                <mc:Fallback>
                  <p:oleObj name="公式" r:id="rId12" imgW="291960" imgH="2538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698"/>
                          <a:ext cx="181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 flipH="1">
              <a:off x="1882" y="1274"/>
              <a:ext cx="654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Arc 24"/>
            <p:cNvSpPr>
              <a:spLocks/>
            </p:cNvSpPr>
            <p:nvPr/>
          </p:nvSpPr>
          <p:spPr bwMode="auto">
            <a:xfrm flipH="1">
              <a:off x="2200" y="1979"/>
              <a:ext cx="319" cy="264"/>
            </a:xfrm>
            <a:custGeom>
              <a:avLst/>
              <a:gdLst>
                <a:gd name="G0" fmla="+- 20703 0 0"/>
                <a:gd name="G1" fmla="+- 21600 0 0"/>
                <a:gd name="G2" fmla="+- 21600 0 0"/>
                <a:gd name="T0" fmla="*/ 0 w 42303"/>
                <a:gd name="T1" fmla="*/ 15440 h 36010"/>
                <a:gd name="T2" fmla="*/ 36793 w 42303"/>
                <a:gd name="T3" fmla="*/ 36010 h 36010"/>
                <a:gd name="T4" fmla="*/ 20703 w 42303"/>
                <a:gd name="T5" fmla="*/ 21600 h 36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303" h="36010" fill="none" extrusionOk="0">
                  <a:moveTo>
                    <a:pt x="-1" y="15439"/>
                  </a:moveTo>
                  <a:cubicBezTo>
                    <a:pt x="2725" y="6280"/>
                    <a:pt x="11146" y="-1"/>
                    <a:pt x="20703" y="0"/>
                  </a:cubicBezTo>
                  <a:cubicBezTo>
                    <a:pt x="32632" y="0"/>
                    <a:pt x="42303" y="9670"/>
                    <a:pt x="42303" y="21600"/>
                  </a:cubicBezTo>
                  <a:cubicBezTo>
                    <a:pt x="42303" y="26917"/>
                    <a:pt x="40341" y="32048"/>
                    <a:pt x="36793" y="36010"/>
                  </a:cubicBezTo>
                </a:path>
                <a:path w="42303" h="36010" stroke="0" extrusionOk="0">
                  <a:moveTo>
                    <a:pt x="-1" y="15439"/>
                  </a:moveTo>
                  <a:cubicBezTo>
                    <a:pt x="2725" y="6280"/>
                    <a:pt x="11146" y="-1"/>
                    <a:pt x="20703" y="0"/>
                  </a:cubicBezTo>
                  <a:cubicBezTo>
                    <a:pt x="32632" y="0"/>
                    <a:pt x="42303" y="9670"/>
                    <a:pt x="42303" y="21600"/>
                  </a:cubicBezTo>
                  <a:cubicBezTo>
                    <a:pt x="42303" y="26917"/>
                    <a:pt x="40341" y="32048"/>
                    <a:pt x="36793" y="36010"/>
                  </a:cubicBezTo>
                  <a:lnTo>
                    <a:pt x="2070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827088" y="3500438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入射自然光的一半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14342" grpId="0"/>
      <p:bldP spid="14344" grpId="0"/>
      <p:bldP spid="14346" grpId="0"/>
      <p:bldP spid="14349" grpId="0"/>
      <p:bldP spid="143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987675" y="1196975"/>
            <a:ext cx="30956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ea typeface="隶书" pitchFamily="49" charset="-122"/>
              </a:rPr>
              <a:t>《</a:t>
            </a:r>
            <a:r>
              <a:rPr lang="zh-CN" altLang="en-US" sz="4400" b="1">
                <a:ea typeface="隶书" pitchFamily="49" charset="-122"/>
              </a:rPr>
              <a:t>本节要点</a:t>
            </a:r>
            <a:r>
              <a:rPr lang="en-US" altLang="zh-CN" sz="3200" b="1">
                <a:ea typeface="隶书" pitchFamily="49" charset="-122"/>
              </a:rPr>
              <a:t>》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843213" y="4005263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/>
              <a:t>■</a:t>
            </a:r>
            <a:r>
              <a:rPr lang="zh-CN" altLang="en-US" sz="3200" b="1"/>
              <a:t>光的双折射现象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843213" y="2205038"/>
            <a:ext cx="360045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zh-CN" sz="3200"/>
              <a:t>■</a:t>
            </a:r>
            <a:r>
              <a:rPr lang="zh-CN" altLang="en-US" sz="3200" b="1"/>
              <a:t>利用反射和折射产生偏振光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843213" y="4868863"/>
            <a:ext cx="26225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/>
              <a:t>■</a:t>
            </a:r>
            <a:r>
              <a:rPr lang="zh-CN" altLang="en-US" sz="3200" b="1"/>
              <a:t>晶体偏振器</a:t>
            </a:r>
          </a:p>
          <a:p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/>
      <p:bldP spid="9220" grpId="0"/>
      <p:bldP spid="92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971550" y="692150"/>
            <a:ext cx="723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二、用反射和折射产生偏振光 布儒斯特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971550" y="1412875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定律</a:t>
            </a:r>
            <a:r>
              <a:rPr lang="zh-CN" altLang="en-US" sz="3200"/>
              <a:t> 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1550" y="2133600"/>
            <a:ext cx="6459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1. </a:t>
            </a:r>
            <a:r>
              <a:rPr lang="zh-CN" altLang="en-US" sz="3200" b="1"/>
              <a:t>反射光和折射光都是部分偏振光</a:t>
            </a:r>
            <a:r>
              <a:rPr lang="en-US" altLang="zh-CN" sz="3200" b="1"/>
              <a:t>.</a:t>
            </a:r>
          </a:p>
        </p:txBody>
      </p:sp>
      <p:pic>
        <p:nvPicPr>
          <p:cNvPr id="17413" name="Picture 5" descr="反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924175"/>
            <a:ext cx="8675687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/>
      <p:bldP spid="174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827088" y="765175"/>
            <a:ext cx="4675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2.</a:t>
            </a:r>
            <a:r>
              <a:rPr lang="zh-CN" altLang="en-US" sz="3200" b="1"/>
              <a:t>布儒斯特定律（</a:t>
            </a:r>
            <a:r>
              <a:rPr lang="en-US" altLang="zh-CN" sz="3200" b="1"/>
              <a:t>1811</a:t>
            </a:r>
            <a:r>
              <a:rPr lang="zh-CN" altLang="en-US" sz="3200" b="1"/>
              <a:t>）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7088" y="1484313"/>
            <a:ext cx="4767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①</a:t>
            </a:r>
            <a:r>
              <a:rPr lang="zh-CN" altLang="en-US" sz="3200" b="1"/>
              <a:t>当入射角为布儒斯特角</a:t>
            </a:r>
            <a:r>
              <a:rPr lang="zh-CN" altLang="en-US" sz="3200"/>
              <a:t>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5435600" y="1557338"/>
          <a:ext cx="4238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公式" r:id="rId3" imgW="419040" imgH="457200" progId="Equation.3">
                  <p:embed/>
                </p:oleObj>
              </mc:Choice>
              <mc:Fallback>
                <p:oleObj name="公式" r:id="rId3" imgW="41904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557338"/>
                        <a:ext cx="423863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795963" y="1484313"/>
            <a:ext cx="8175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时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971550" y="2205038"/>
          <a:ext cx="22225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公式" r:id="rId5" imgW="2222280" imgH="457200" progId="Equation.3">
                  <p:embed/>
                </p:oleObj>
              </mc:Choice>
              <mc:Fallback>
                <p:oleObj name="公式" r:id="rId5" imgW="22222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2222500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059113" y="2205038"/>
            <a:ext cx="5173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反射光为线偏振光</a:t>
            </a:r>
            <a:r>
              <a:rPr lang="en-US" altLang="zh-CN" sz="3200" b="1"/>
              <a:t>,</a:t>
            </a:r>
            <a:r>
              <a:rPr lang="zh-CN" altLang="en-US" sz="3200" b="1"/>
              <a:t>振动方向</a:t>
            </a:r>
            <a:endParaRPr lang="zh-CN" altLang="en-US" sz="3200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827088" y="2924175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垂直入射面</a:t>
            </a:r>
            <a:r>
              <a:rPr lang="en-US" altLang="zh-CN" sz="3200" b="1"/>
              <a:t>.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827088" y="3429000"/>
            <a:ext cx="75612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/>
              <a:t>②</a:t>
            </a:r>
            <a:r>
              <a:rPr lang="zh-CN" altLang="en-US" sz="3200" b="1"/>
              <a:t>透射光仍为部分偏振光</a:t>
            </a:r>
            <a:r>
              <a:rPr lang="en-US" altLang="zh-CN" sz="3200" b="1"/>
              <a:t>,</a:t>
            </a:r>
            <a:r>
              <a:rPr lang="zh-CN" altLang="en-US" sz="3200" b="1"/>
              <a:t>只是光振动方向在平行入射面的分类占优势</a:t>
            </a:r>
            <a:r>
              <a:rPr lang="en-US" altLang="zh-CN" sz="3200" b="1"/>
              <a:t>.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827088" y="5084763"/>
            <a:ext cx="5173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③</a:t>
            </a:r>
            <a:r>
              <a:rPr lang="zh-CN" altLang="en-US" sz="3200" b="1"/>
              <a:t>反射光线与折射光线垂直</a:t>
            </a:r>
            <a:r>
              <a:rPr lang="en-US" altLang="zh-CN" sz="3200" b="1"/>
              <a:t>.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4" grpId="1"/>
      <p:bldP spid="18435" grpId="0"/>
      <p:bldP spid="18438" grpId="0"/>
      <p:bldP spid="18441" grpId="0"/>
      <p:bldP spid="18442" grpId="0"/>
      <p:bldP spid="18443" grpId="0"/>
      <p:bldP spid="184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971550" y="404813"/>
          <a:ext cx="54276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公式" r:id="rId3" imgW="5422680" imgH="1054080" progId="Equation.3">
                  <p:embed/>
                </p:oleObj>
              </mc:Choice>
              <mc:Fallback>
                <p:oleObj name="公式" r:id="rId3" imgW="5422680" imgH="1054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4813"/>
                        <a:ext cx="5427663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900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900113" y="1484313"/>
          <a:ext cx="4864100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公式" r:id="rId5" imgW="4863960" imgH="5054400" progId="Equation.3">
                  <p:embed/>
                </p:oleObj>
              </mc:Choice>
              <mc:Fallback>
                <p:oleObj name="公式" r:id="rId5" imgW="4863960" imgH="505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84313"/>
                        <a:ext cx="4864100" cy="504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042988" y="549275"/>
          <a:ext cx="4211637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公式" r:id="rId3" imgW="4216320" imgH="2260440" progId="Equation.3">
                  <p:embed/>
                </p:oleObj>
              </mc:Choice>
              <mc:Fallback>
                <p:oleObj name="公式" r:id="rId3" imgW="4216320" imgH="226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9275"/>
                        <a:ext cx="4211637" cy="226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971550" y="3141663"/>
          <a:ext cx="5873750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公式" r:id="rId5" imgW="6616440" imgH="2133360" progId="Equation.3">
                  <p:embed/>
                </p:oleObj>
              </mc:Choice>
              <mc:Fallback>
                <p:oleObj name="公式" r:id="rId5" imgW="6616440" imgH="2133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1663"/>
                        <a:ext cx="5873750" cy="212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827088" y="5734050"/>
            <a:ext cx="2736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3.</a:t>
            </a:r>
            <a:r>
              <a:rPr lang="zh-CN" altLang="en-US" sz="3200" b="1"/>
              <a:t>玻璃堆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49275"/>
            <a:ext cx="741680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3492500" y="0"/>
            <a:ext cx="0" cy="234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916238" y="1125538"/>
          <a:ext cx="41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公式" r:id="rId4" imgW="419040" imgH="457200" progId="Equation.3">
                  <p:embed/>
                </p:oleObj>
              </mc:Choice>
              <mc:Fallback>
                <p:oleObj name="公式" r:id="rId4" imgW="4190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125538"/>
                        <a:ext cx="419100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27088" y="692150"/>
            <a:ext cx="3776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光线从第一种介质</a:t>
            </a:r>
            <a:r>
              <a:rPr lang="zh-CN" altLang="en-US" sz="3200"/>
              <a:t>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4427538" y="765175"/>
          <a:ext cx="3730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4" name="公式" r:id="rId3" imgW="368280" imgH="457200" progId="Equation.3">
                  <p:embed/>
                </p:oleObj>
              </mc:Choice>
              <mc:Fallback>
                <p:oleObj name="公式" r:id="rId3" imgW="3682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765175"/>
                        <a:ext cx="37306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716463" y="692150"/>
            <a:ext cx="3141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射向第二种介质</a:t>
            </a:r>
            <a:r>
              <a:rPr lang="zh-CN" altLang="en-US" sz="3200"/>
              <a:t> 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7667625" y="765175"/>
          <a:ext cx="520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5" name="公式" r:id="rId5" imgW="520560" imgH="457200" progId="Equation.3">
                  <p:embed/>
                </p:oleObj>
              </mc:Choice>
              <mc:Fallback>
                <p:oleObj name="公式" r:id="rId5" imgW="5205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765175"/>
                        <a:ext cx="52070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827088" y="1412875"/>
            <a:ext cx="2328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布儒斯特角</a:t>
            </a:r>
            <a:r>
              <a:rPr lang="zh-CN" altLang="en-US" sz="3200"/>
              <a:t> 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2987675" y="1484313"/>
          <a:ext cx="4238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公式" r:id="rId7" imgW="419040" imgH="457200" progId="Equation.3">
                  <p:embed/>
                </p:oleObj>
              </mc:Choice>
              <mc:Fallback>
                <p:oleObj name="公式" r:id="rId7" imgW="41904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484313"/>
                        <a:ext cx="423863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3419475" y="1412875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满足</a:t>
            </a:r>
            <a:r>
              <a:rPr lang="zh-CN" altLang="en-US" sz="3200"/>
              <a:t> 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4370388" y="1484313"/>
          <a:ext cx="21971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公式" r:id="rId9" imgW="2197080" imgH="457200" progId="Equation.3">
                  <p:embed/>
                </p:oleObj>
              </mc:Choice>
              <mc:Fallback>
                <p:oleObj name="公式" r:id="rId9" imgW="219708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1484313"/>
                        <a:ext cx="2197100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827088" y="2133600"/>
            <a:ext cx="3776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光线从第二种介质</a:t>
            </a:r>
            <a:r>
              <a:rPr lang="zh-CN" altLang="en-US" sz="3200"/>
              <a:t> </a:t>
            </a:r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4500563" y="2205038"/>
          <a:ext cx="3810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name="公式" r:id="rId11" imgW="380880" imgH="457200" progId="Equation.3">
                  <p:embed/>
                </p:oleObj>
              </mc:Choice>
              <mc:Fallback>
                <p:oleObj name="公式" r:id="rId11" imgW="38088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205038"/>
                        <a:ext cx="38100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4859338" y="2133600"/>
            <a:ext cx="315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射向第一种介质</a:t>
            </a:r>
            <a:r>
              <a:rPr lang="zh-CN" altLang="en-US" sz="3200"/>
              <a:t> </a:t>
            </a:r>
          </a:p>
        </p:txBody>
      </p:sp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7812088" y="2205038"/>
          <a:ext cx="3730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name="公式" r:id="rId13" imgW="368280" imgH="457200" progId="Equation.3">
                  <p:embed/>
                </p:oleObj>
              </mc:Choice>
              <mc:Fallback>
                <p:oleObj name="公式" r:id="rId13" imgW="36828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2205038"/>
                        <a:ext cx="3730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827088" y="2852738"/>
            <a:ext cx="2554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入射时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  <a:r>
              <a:rPr lang="zh-CN" altLang="en-US" sz="3200" b="1"/>
              <a:t>要求</a:t>
            </a:r>
            <a:r>
              <a:rPr lang="zh-CN" altLang="en-US" sz="3200"/>
              <a:t> 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3276600" y="2924175"/>
          <a:ext cx="21971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name="公式" r:id="rId15" imgW="2197080" imgH="457200" progId="Equation.3">
                  <p:embed/>
                </p:oleObj>
              </mc:Choice>
              <mc:Fallback>
                <p:oleObj name="公式" r:id="rId15" imgW="219708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24175"/>
                        <a:ext cx="21971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971550" y="3573463"/>
          <a:ext cx="4914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name="公式" r:id="rId17" imgW="4914720" imgH="1054080" progId="Equation.3">
                  <p:embed/>
                </p:oleObj>
              </mc:Choice>
              <mc:Fallback>
                <p:oleObj name="公式" r:id="rId17" imgW="4914720" imgH="1054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73463"/>
                        <a:ext cx="49149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900113" y="494188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而</a:t>
            </a:r>
            <a:r>
              <a:rPr lang="zh-CN" altLang="en-US" sz="3200"/>
              <a:t> </a:t>
            </a:r>
          </a:p>
        </p:txBody>
      </p:sp>
      <p:graphicFrame>
        <p:nvGraphicFramePr>
          <p:cNvPr id="22551" name="Object 23"/>
          <p:cNvGraphicFramePr>
            <a:graphicFrameLocks noChangeAspect="1"/>
          </p:cNvGraphicFramePr>
          <p:nvPr/>
        </p:nvGraphicFramePr>
        <p:xfrm>
          <a:off x="1412875" y="4797425"/>
          <a:ext cx="285273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" name="公式" r:id="rId19" imgW="2844720" imgH="977760" progId="Equation.3">
                  <p:embed/>
                </p:oleObj>
              </mc:Choice>
              <mc:Fallback>
                <p:oleObj name="公式" r:id="rId19" imgW="2844720" imgH="9777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4797425"/>
                        <a:ext cx="2852738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3" grpId="0"/>
      <p:bldP spid="22536" grpId="0"/>
      <p:bldP spid="22539" grpId="0"/>
      <p:bldP spid="22542" grpId="0"/>
      <p:bldP spid="22544" grpId="0"/>
      <p:bldP spid="22546" grpId="0"/>
      <p:bldP spid="225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971550" y="2852738"/>
          <a:ext cx="4283075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公式" r:id="rId3" imgW="4546440" imgH="2438280" progId="Equation.3">
                  <p:embed/>
                </p:oleObj>
              </mc:Choice>
              <mc:Fallback>
                <p:oleObj name="公式" r:id="rId3" imgW="4546440" imgH="243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52738"/>
                        <a:ext cx="4283075" cy="2433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042988" y="476250"/>
          <a:ext cx="42545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公式" r:id="rId5" imgW="4254480" imgH="2171520" progId="Equation.3">
                  <p:embed/>
                </p:oleObj>
              </mc:Choice>
              <mc:Fallback>
                <p:oleObj name="公式" r:id="rId5" imgW="4254480" imgH="2171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6250"/>
                        <a:ext cx="4254500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827088" y="5734050"/>
            <a:ext cx="1922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正好满足</a:t>
            </a:r>
            <a:r>
              <a:rPr lang="en-US" altLang="zh-CN" sz="3200" b="1"/>
              <a:t>.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全息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01788"/>
            <a:ext cx="6697663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827088" y="260350"/>
            <a:ext cx="252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000" b="1"/>
              <a:t>▲</a:t>
            </a:r>
            <a:r>
              <a:rPr lang="zh-CN" altLang="en-US" sz="3200" b="1">
                <a:latin typeface="Times New Roman" pitchFamily="18" charset="0"/>
              </a:rPr>
              <a:t>全息照相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27088" y="981075"/>
            <a:ext cx="360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000" b="1"/>
              <a:t>●</a:t>
            </a:r>
            <a:r>
              <a:rPr lang="zh-CN" altLang="en-US" sz="3200" b="1"/>
              <a:t>波前的全息记录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971550" y="620713"/>
            <a:ext cx="4176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4.</a:t>
            </a:r>
            <a:r>
              <a:rPr lang="zh-CN" altLang="en-US" sz="3200" b="1"/>
              <a:t>激光器布儒斯特窗</a:t>
            </a:r>
          </a:p>
        </p:txBody>
      </p:sp>
      <p:pic>
        <p:nvPicPr>
          <p:cNvPr id="24579" name="Picture 3" descr="布路斯特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68413"/>
            <a:ext cx="7056438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900113" y="4221163"/>
            <a:ext cx="3797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P</a:t>
            </a:r>
            <a:r>
              <a:rPr lang="zh-CN" altLang="en-US" sz="3200" b="1"/>
              <a:t>波出射</a:t>
            </a:r>
            <a:r>
              <a:rPr lang="en-US" altLang="zh-CN" sz="3200" b="1"/>
              <a:t>,S</a:t>
            </a:r>
            <a:r>
              <a:rPr lang="zh-CN" altLang="en-US" sz="3200" b="1"/>
              <a:t>波被抑制</a:t>
            </a:r>
            <a:r>
              <a:rPr lang="en-US" altLang="zh-CN" sz="3200" b="1"/>
              <a:t>.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900113" y="5013325"/>
            <a:ext cx="2809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5-5</a:t>
            </a:r>
            <a:r>
              <a:rPr lang="zh-CN" altLang="en-US" sz="3200" b="1"/>
              <a:t>光的双折射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900113" y="5805488"/>
            <a:ext cx="6480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一、晶体双折射现象的基本规律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80" grpId="0"/>
      <p:bldP spid="24581" grpId="0"/>
      <p:bldP spid="245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68313" y="620713"/>
            <a:ext cx="3095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1. </a:t>
            </a:r>
            <a:r>
              <a:rPr lang="zh-CN" altLang="en-US" sz="3200" b="1"/>
              <a:t>双折射现象</a:t>
            </a:r>
          </a:p>
        </p:txBody>
      </p:sp>
      <p:pic>
        <p:nvPicPr>
          <p:cNvPr id="25603" name="Picture 3" descr="双折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773238"/>
            <a:ext cx="5437187" cy="322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 descr="o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44675"/>
            <a:ext cx="34575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443663" y="4005263"/>
            <a:ext cx="477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A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6516688" y="1412875"/>
            <a:ext cx="477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5" grpId="0"/>
      <p:bldP spid="256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opt-p2_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57338"/>
            <a:ext cx="3743325" cy="370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844675"/>
            <a:ext cx="4572000" cy="316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708400" y="549275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方解石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971550" y="476250"/>
            <a:ext cx="2663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2. </a:t>
            </a:r>
            <a:r>
              <a:rPr lang="zh-CN" altLang="en-US" sz="3200" b="1"/>
              <a:t>基本规律</a:t>
            </a:r>
          </a:p>
        </p:txBody>
      </p:sp>
      <p:pic>
        <p:nvPicPr>
          <p:cNvPr id="27651" name="Picture 3" descr="mz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5364163" cy="4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 descr="shzhes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33375"/>
            <a:ext cx="4752975" cy="266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3" name="Picture 5" descr="guangzhou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860800"/>
            <a:ext cx="32766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755650" y="692150"/>
            <a:ext cx="4895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①</a:t>
            </a:r>
            <a:r>
              <a:rPr lang="zh-CN" altLang="en-US" sz="3200" b="1"/>
              <a:t>寻常光线和非常光线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827088" y="1410207"/>
            <a:ext cx="67281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 dirty="0"/>
              <a:t>●</a:t>
            </a:r>
            <a:r>
              <a:rPr lang="zh-CN" altLang="en-US" sz="3200" b="1" dirty="0" smtClean="0"/>
              <a:t>寻常</a:t>
            </a:r>
            <a:r>
              <a:rPr lang="zh-CN" altLang="en-US" sz="3200" b="1" dirty="0"/>
              <a:t>光线（</a:t>
            </a:r>
            <a:r>
              <a:rPr lang="en-US" altLang="zh-CN" sz="3200" b="1" dirty="0"/>
              <a:t>o</a:t>
            </a:r>
            <a:r>
              <a:rPr lang="zh-CN" altLang="en-US" sz="3200" b="1" dirty="0"/>
              <a:t>光）：满足折射定律</a:t>
            </a:r>
            <a:r>
              <a:rPr lang="en-US" altLang="zh-CN" sz="3200" b="1" dirty="0"/>
              <a:t>.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827088" y="2133600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定义</a:t>
            </a:r>
            <a:r>
              <a:rPr lang="zh-CN" altLang="en-US" sz="3200"/>
              <a:t> 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2051050" y="2060575"/>
          <a:ext cx="18351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公式" r:id="rId3" imgW="1841400" imgH="1002960" progId="Equation.3">
                  <p:embed/>
                </p:oleObj>
              </mc:Choice>
              <mc:Fallback>
                <p:oleObj name="公式" r:id="rId3" imgW="1841400" imgH="1002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060575"/>
                        <a:ext cx="183515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4140200" y="2205038"/>
          <a:ext cx="3810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公式" r:id="rId5" imgW="380880" imgH="457200" progId="Equation.3">
                  <p:embed/>
                </p:oleObj>
              </mc:Choice>
              <mc:Fallback>
                <p:oleObj name="公式" r:id="rId5" imgW="38088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205038"/>
                        <a:ext cx="38100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4500563" y="2133600"/>
            <a:ext cx="410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称为晶体对</a:t>
            </a:r>
            <a:r>
              <a:rPr lang="en-US" altLang="zh-CN" sz="3200" b="1"/>
              <a:t>o</a:t>
            </a:r>
            <a:r>
              <a:rPr lang="zh-CN" altLang="en-US" sz="3200" b="1"/>
              <a:t>光的折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827088" y="2997200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射率</a:t>
            </a:r>
            <a:r>
              <a:rPr lang="en-US" altLang="zh-CN" sz="3200" b="1"/>
              <a:t>.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827088" y="3789363"/>
            <a:ext cx="741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 dirty="0"/>
              <a:t>●</a:t>
            </a:r>
            <a:r>
              <a:rPr lang="zh-CN" altLang="en-US" sz="3200" b="1" dirty="0"/>
              <a:t>非常光线（</a:t>
            </a:r>
            <a:r>
              <a:rPr lang="en-US" altLang="zh-CN" sz="3200" b="1" dirty="0"/>
              <a:t>e</a:t>
            </a:r>
            <a:r>
              <a:rPr lang="zh-CN" altLang="en-US" sz="3200" b="1" dirty="0"/>
              <a:t>光）：不满足折射定律</a:t>
            </a:r>
            <a:r>
              <a:rPr lang="en-US" altLang="zh-CN" sz="3200" b="1" dirty="0"/>
              <a:t>,</a:t>
            </a:r>
            <a:r>
              <a:rPr lang="en-US" altLang="zh-CN" sz="3200" dirty="0"/>
              <a:t>  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900113" y="4508500"/>
          <a:ext cx="93186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公式" r:id="rId7" imgW="927000" imgH="977760" progId="Equation.3">
                  <p:embed/>
                </p:oleObj>
              </mc:Choice>
              <mc:Fallback>
                <p:oleObj name="公式" r:id="rId7" imgW="927000" imgH="977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08500"/>
                        <a:ext cx="931862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763713" y="4724400"/>
            <a:ext cx="698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不是常数</a:t>
            </a:r>
            <a:r>
              <a:rPr lang="en-US" altLang="zh-CN" sz="3200" b="1"/>
              <a:t>,</a:t>
            </a:r>
            <a:r>
              <a:rPr lang="zh-CN" altLang="en-US" sz="3200" b="1"/>
              <a:t>而且在一般情况下</a:t>
            </a:r>
            <a:r>
              <a:rPr lang="en-US" altLang="zh-CN" sz="3200" b="1"/>
              <a:t>, e</a:t>
            </a:r>
            <a:r>
              <a:rPr lang="zh-CN" altLang="en-US" sz="3200" b="1"/>
              <a:t>光也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827088" y="5658357"/>
            <a:ext cx="30027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 dirty="0"/>
              <a:t>●</a:t>
            </a:r>
            <a:r>
              <a:rPr lang="zh-CN" altLang="en-US" sz="3200" b="1" dirty="0" smtClean="0"/>
              <a:t>不在</a:t>
            </a:r>
            <a:r>
              <a:rPr lang="zh-CN" altLang="en-US" sz="3200" b="1" dirty="0"/>
              <a:t>入射面内</a:t>
            </a:r>
            <a:r>
              <a:rPr lang="en-US" altLang="zh-CN" sz="32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/>
      <p:bldP spid="28676" grpId="0"/>
      <p:bldP spid="28680" grpId="0"/>
      <p:bldP spid="28681" grpId="0"/>
      <p:bldP spid="28682" grpId="0"/>
      <p:bldP spid="28685" grpId="0"/>
      <p:bldP spid="2868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573463"/>
            <a:ext cx="2725737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971550" y="692150"/>
            <a:ext cx="216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②</a:t>
            </a:r>
            <a:r>
              <a:rPr lang="zh-CN" altLang="en-US" sz="3200" b="1"/>
              <a:t>光轴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900113" y="1196975"/>
            <a:ext cx="77057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/>
              <a:t>●</a:t>
            </a:r>
            <a:r>
              <a:rPr lang="zh-CN" altLang="en-US" sz="3200" b="1"/>
              <a:t>光线在晶体内沿着光轴方向传播时不发生双折射现象</a:t>
            </a:r>
            <a:r>
              <a:rPr lang="zh-CN" altLang="en-US" sz="3200"/>
              <a:t> </a:t>
            </a:r>
            <a:r>
              <a:rPr lang="en-US" altLang="zh-CN" sz="3200"/>
              <a:t>.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971550" y="2852738"/>
            <a:ext cx="7459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方解石中</a:t>
            </a:r>
            <a:r>
              <a:rPr lang="en-US" altLang="zh-CN" sz="3200" b="1"/>
              <a:t>,A</a:t>
            </a:r>
            <a:r>
              <a:rPr lang="zh-CN" altLang="en-US" sz="3200" b="1"/>
              <a:t>与</a:t>
            </a:r>
            <a:r>
              <a:rPr lang="en-US" altLang="zh-CN" sz="3200" b="1"/>
              <a:t>B</a:t>
            </a:r>
            <a:r>
              <a:rPr lang="zh-CN" altLang="en-US" sz="3200" b="1"/>
              <a:t>顶点对应的三个面角都</a:t>
            </a:r>
            <a:r>
              <a:rPr lang="zh-CN" altLang="en-US" sz="3200"/>
              <a:t>  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900113" y="35734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</a:t>
            </a:r>
            <a:r>
              <a:rPr lang="zh-CN" altLang="en-US" sz="3200"/>
              <a:t> 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1403350" y="3573463"/>
          <a:ext cx="7556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公式" r:id="rId4" imgW="761760" imgH="444240" progId="Equation.3">
                  <p:embed/>
                </p:oleObj>
              </mc:Choice>
              <mc:Fallback>
                <p:oleObj name="公式" r:id="rId4" imgW="76176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573463"/>
                        <a:ext cx="7556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2051050" y="3573463"/>
            <a:ext cx="2803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过</a:t>
            </a:r>
            <a:r>
              <a:rPr lang="en-US" altLang="zh-CN" sz="3200" b="1"/>
              <a:t>A</a:t>
            </a:r>
            <a:r>
              <a:rPr lang="zh-CN" altLang="en-US" sz="3200" b="1"/>
              <a:t>（或</a:t>
            </a:r>
            <a:r>
              <a:rPr lang="en-US" altLang="zh-CN" sz="3200" b="1"/>
              <a:t>B</a:t>
            </a:r>
            <a:r>
              <a:rPr lang="zh-CN" altLang="en-US" sz="3200" b="1"/>
              <a:t>）作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900113" y="4365625"/>
            <a:ext cx="360045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直线</a:t>
            </a:r>
            <a:r>
              <a:rPr lang="en-US" altLang="zh-CN" sz="3200" b="1"/>
              <a:t>,</a:t>
            </a:r>
            <a:r>
              <a:rPr lang="zh-CN" altLang="en-US" sz="3200" b="1"/>
              <a:t>使得这条直线</a:t>
            </a:r>
          </a:p>
          <a:p>
            <a:pPr>
              <a:lnSpc>
                <a:spcPct val="150000"/>
              </a:lnSpc>
            </a:pPr>
            <a:r>
              <a:rPr lang="zh-CN" altLang="en-US" sz="3200" b="1"/>
              <a:t>与过此顶点的三个棱边成相等的角度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  <p:bldP spid="55300" grpId="0"/>
      <p:bldP spid="55301" grpId="0"/>
      <p:bldP spid="55302" grpId="0"/>
      <p:bldP spid="55305" grpId="0"/>
      <p:bldP spid="553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u=1451677689,800662994&amp;fm=15&amp;gp=0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49275"/>
            <a:ext cx="4321175" cy="270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7" name="Picture 3" descr="Image13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679825"/>
            <a:ext cx="4176712" cy="317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755650" y="549275"/>
            <a:ext cx="27368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/>
              <a:t>③o</a:t>
            </a:r>
            <a:r>
              <a:rPr lang="zh-CN" altLang="en-US" sz="3200" b="1"/>
              <a:t>光与</a:t>
            </a:r>
            <a:r>
              <a:rPr lang="en-US" altLang="zh-CN" sz="3200" b="1"/>
              <a:t>e</a:t>
            </a:r>
            <a:r>
              <a:rPr lang="zh-CN" altLang="en-US" sz="3200" b="1"/>
              <a:t>光都是线偏振光</a:t>
            </a:r>
            <a:r>
              <a:rPr lang="en-US" altLang="zh-CN" sz="3200" b="1"/>
              <a:t>.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755650" y="2276475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在单轴晶体内部，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684213" y="2852738"/>
            <a:ext cx="3384550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主截面：由光轴和晶体表面法线组成的面</a:t>
            </a:r>
            <a:r>
              <a:rPr lang="en-US" altLang="zh-CN" sz="3200" b="1"/>
              <a:t>.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611188" y="5300663"/>
            <a:ext cx="1766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主平面</a:t>
            </a:r>
            <a:r>
              <a:rPr lang="en-US" altLang="zh-CN" sz="3200" b="1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49" grpId="0"/>
      <p:bldP spid="57350" grpId="0"/>
      <p:bldP spid="573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971550" y="549275"/>
            <a:ext cx="6729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o</a:t>
            </a:r>
            <a:r>
              <a:rPr lang="zh-CN" altLang="en-US" sz="3200" b="1"/>
              <a:t>光主平面</a:t>
            </a:r>
            <a:r>
              <a:rPr lang="en-US" altLang="zh-CN" sz="3200" b="1"/>
              <a:t>: o</a:t>
            </a:r>
            <a:r>
              <a:rPr lang="zh-CN" altLang="en-US" sz="3200" b="1"/>
              <a:t>光线与光轴组成的平面</a:t>
            </a:r>
            <a:r>
              <a:rPr lang="en-US" altLang="zh-CN" sz="3200" b="1"/>
              <a:t>.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971550" y="1268413"/>
            <a:ext cx="6684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e</a:t>
            </a:r>
            <a:r>
              <a:rPr lang="zh-CN" altLang="en-US" sz="3200" b="1"/>
              <a:t>光主平面</a:t>
            </a:r>
            <a:r>
              <a:rPr lang="en-US" altLang="zh-CN" sz="3200" b="1"/>
              <a:t>: e</a:t>
            </a:r>
            <a:r>
              <a:rPr lang="zh-CN" altLang="en-US" sz="3200" b="1"/>
              <a:t>光线与光轴组成的平面</a:t>
            </a:r>
            <a:r>
              <a:rPr lang="en-US" altLang="zh-CN" sz="3200" b="1"/>
              <a:t>.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900113" y="1989138"/>
            <a:ext cx="7207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一般情况下</a:t>
            </a:r>
            <a:r>
              <a:rPr lang="en-US" altLang="zh-CN" sz="3200" b="1"/>
              <a:t>, o</a:t>
            </a:r>
            <a:r>
              <a:rPr lang="zh-CN" altLang="en-US" sz="3200" b="1"/>
              <a:t>光主平面与</a:t>
            </a:r>
            <a:r>
              <a:rPr lang="en-US" altLang="zh-CN" sz="3200" b="1"/>
              <a:t>e</a:t>
            </a:r>
            <a:r>
              <a:rPr lang="zh-CN" altLang="en-US" sz="3200" b="1"/>
              <a:t>光主平面不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900113" y="2708275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重合</a:t>
            </a:r>
            <a:r>
              <a:rPr lang="en-US" altLang="zh-CN" sz="3200" b="1"/>
              <a:t>.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900113" y="3429000"/>
            <a:ext cx="7385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但是</a:t>
            </a:r>
            <a:r>
              <a:rPr lang="en-US" altLang="zh-CN" sz="3200" b="1"/>
              <a:t>,</a:t>
            </a:r>
            <a:r>
              <a:rPr lang="zh-CN" altLang="en-US" sz="3200" b="1"/>
              <a:t>若入射面与晶体的主截面重合</a:t>
            </a:r>
            <a:r>
              <a:rPr lang="en-US" altLang="zh-CN" sz="3200" b="1"/>
              <a:t>,</a:t>
            </a:r>
            <a:r>
              <a:rPr lang="zh-CN" altLang="en-US" sz="3200" b="1"/>
              <a:t>则</a:t>
            </a:r>
            <a:r>
              <a:rPr lang="en-US" altLang="zh-CN" sz="3200" b="1"/>
              <a:t>o</a:t>
            </a:r>
            <a:r>
              <a:rPr lang="en-US" altLang="zh-CN" sz="3200"/>
              <a:t>  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827088" y="4149725"/>
            <a:ext cx="7091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光和</a:t>
            </a:r>
            <a:r>
              <a:rPr lang="en-US" altLang="zh-CN" sz="3200" b="1"/>
              <a:t>e</a:t>
            </a:r>
            <a:r>
              <a:rPr lang="zh-CN" altLang="en-US" sz="3200" b="1"/>
              <a:t>光都在这个平面内</a:t>
            </a:r>
            <a:r>
              <a:rPr lang="en-US" altLang="zh-CN" sz="3200" b="1"/>
              <a:t>,</a:t>
            </a:r>
            <a:r>
              <a:rPr lang="zh-CN" altLang="en-US" sz="3200" b="1"/>
              <a:t>即</a:t>
            </a:r>
            <a:r>
              <a:rPr lang="en-US" altLang="zh-CN" sz="3200" b="1"/>
              <a:t>o</a:t>
            </a:r>
            <a:r>
              <a:rPr lang="zh-CN" altLang="en-US" sz="3200" b="1"/>
              <a:t>光主平面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827088" y="4868863"/>
            <a:ext cx="6211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e</a:t>
            </a:r>
            <a:r>
              <a:rPr lang="zh-CN" altLang="en-US" sz="3200" b="1"/>
              <a:t>光主平面和晶体主截面三者重合</a:t>
            </a:r>
            <a:r>
              <a:rPr lang="en-US" altLang="zh-CN" sz="3200" b="1"/>
              <a:t>.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827088" y="5661025"/>
            <a:ext cx="7229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●</a:t>
            </a:r>
            <a:r>
              <a:rPr lang="en-US" altLang="zh-CN" sz="3200"/>
              <a:t> </a:t>
            </a:r>
            <a:r>
              <a:rPr lang="en-US" altLang="zh-CN" sz="3200" b="1"/>
              <a:t>o</a:t>
            </a:r>
            <a:r>
              <a:rPr lang="zh-CN" altLang="en-US" sz="3200" b="1"/>
              <a:t>光矢量与</a:t>
            </a:r>
            <a:r>
              <a:rPr lang="en-US" altLang="zh-CN" sz="3200" b="1"/>
              <a:t>o</a:t>
            </a:r>
            <a:r>
              <a:rPr lang="zh-CN" altLang="en-US" sz="3200" b="1"/>
              <a:t>光主平面垂直</a:t>
            </a:r>
            <a:r>
              <a:rPr lang="en-US" altLang="zh-CN" sz="3200" b="1"/>
              <a:t>,</a:t>
            </a:r>
            <a:r>
              <a:rPr lang="zh-CN" altLang="en-US" sz="3200" b="1"/>
              <a:t>因而总是与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/>
      <p:bldP spid="58372" grpId="0"/>
      <p:bldP spid="58373" grpId="0"/>
      <p:bldP spid="58374" grpId="0"/>
      <p:bldP spid="58375" grpId="0"/>
      <p:bldP spid="58376" grpId="0"/>
      <p:bldP spid="583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波面形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909888"/>
            <a:ext cx="6767513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900113" y="520509"/>
            <a:ext cx="2232025" cy="735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/>
              <a:t>●</a:t>
            </a:r>
            <a:r>
              <a:rPr lang="zh-CN" altLang="en-US" sz="3200" b="1" dirty="0" smtClean="0"/>
              <a:t>光轴</a:t>
            </a:r>
            <a:r>
              <a:rPr lang="zh-CN" altLang="en-US" sz="3200" b="1" dirty="0"/>
              <a:t>垂直；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971550" y="1196975"/>
            <a:ext cx="748823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/>
              <a:t>e</a:t>
            </a:r>
            <a:r>
              <a:rPr lang="zh-CN" altLang="en-US" sz="3200" b="1"/>
              <a:t>光矢量在</a:t>
            </a:r>
            <a:r>
              <a:rPr lang="en-US" altLang="zh-CN" sz="3200" b="1"/>
              <a:t>e</a:t>
            </a:r>
            <a:r>
              <a:rPr lang="zh-CN" altLang="en-US" sz="3200" b="1"/>
              <a:t>光主平面内，与光轴的夹角随着光传播的方向的不同而改变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5939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5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924175"/>
            <a:ext cx="6913562" cy="35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042988" y="2133600"/>
            <a:ext cx="1516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相垂直</a:t>
            </a:r>
            <a:r>
              <a:rPr lang="en-US" altLang="zh-CN" sz="3200" b="1"/>
              <a:t>.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900113" y="476250"/>
            <a:ext cx="76676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由于一般情况下</a:t>
            </a:r>
            <a:r>
              <a:rPr lang="en-US" altLang="zh-CN" sz="3200" b="1"/>
              <a:t>, o</a:t>
            </a:r>
            <a:r>
              <a:rPr lang="zh-CN" altLang="en-US" sz="3200" b="1"/>
              <a:t>光主平面与</a:t>
            </a:r>
            <a:r>
              <a:rPr lang="en-US" altLang="zh-CN" sz="3200" b="1"/>
              <a:t>e</a:t>
            </a:r>
            <a:r>
              <a:rPr lang="zh-CN" altLang="en-US" sz="3200" b="1"/>
              <a:t>光主平面不重合</a:t>
            </a:r>
            <a:r>
              <a:rPr lang="en-US" altLang="zh-CN" sz="3200" b="1"/>
              <a:t>,</a:t>
            </a:r>
            <a:r>
              <a:rPr lang="zh-CN" altLang="en-US" sz="3200" b="1"/>
              <a:t>因此</a:t>
            </a:r>
            <a:r>
              <a:rPr lang="en-US" altLang="zh-CN" sz="3200" b="1"/>
              <a:t>,o</a:t>
            </a:r>
            <a:r>
              <a:rPr lang="zh-CN" altLang="en-US" sz="3200" b="1"/>
              <a:t>光矢量与</a:t>
            </a:r>
            <a:r>
              <a:rPr lang="en-US" altLang="zh-CN" sz="3200" b="1"/>
              <a:t>e</a:t>
            </a:r>
            <a:r>
              <a:rPr lang="zh-CN" altLang="en-US" sz="3200" b="1"/>
              <a:t>光矢量方向不互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042988" y="620713"/>
          <a:ext cx="67691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3" imgW="5270400" imgH="2438280" progId="Equation.3">
                  <p:embed/>
                </p:oleObj>
              </mc:Choice>
              <mc:Fallback>
                <p:oleObj name="公式" r:id="rId3" imgW="5270400" imgH="2438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20713"/>
                        <a:ext cx="6769100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900113" y="4076700"/>
            <a:ext cx="38163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/>
              <a:t>●</a:t>
            </a:r>
            <a:r>
              <a:rPr lang="zh-CN" altLang="en-US" sz="3200" b="1"/>
              <a:t>物光波前的再现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900113" y="4868863"/>
            <a:ext cx="8243887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b="1"/>
              <a:t>A.</a:t>
            </a:r>
            <a:r>
              <a:rPr lang="zh-CN" altLang="en-US" sz="3200" b="1"/>
              <a:t>选择适当的曝光时间和冲洗时间</a:t>
            </a:r>
            <a:r>
              <a:rPr lang="en-US" altLang="zh-CN" sz="3200" b="1"/>
              <a:t>,</a:t>
            </a:r>
            <a:r>
              <a:rPr lang="zh-CN" altLang="en-US" sz="3200" b="1"/>
              <a:t>使得透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756283" y="5734050"/>
            <a:ext cx="7920359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3200" b="1" dirty="0"/>
              <a:t>射系数与曝光上的光强成线性关系</a:t>
            </a:r>
            <a:r>
              <a:rPr lang="en-US" altLang="zh-CN" sz="3200" b="1" dirty="0"/>
              <a:t>.</a:t>
            </a:r>
            <a:r>
              <a:rPr lang="zh-CN" altLang="en-US" sz="3200" b="1" dirty="0"/>
              <a:t>可设两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惠更斯作图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8748713" cy="579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00113" y="549275"/>
            <a:ext cx="72009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当若入射面与晶体的主截面重合时</a:t>
            </a:r>
            <a:r>
              <a:rPr lang="en-US" altLang="zh-CN" sz="3200" b="1"/>
              <a:t>,o</a:t>
            </a:r>
            <a:r>
              <a:rPr lang="zh-CN" altLang="en-US" sz="3200" b="1"/>
              <a:t>光主平面和 </a:t>
            </a:r>
            <a:r>
              <a:rPr lang="en-US" altLang="zh-CN" sz="3200" b="1"/>
              <a:t>e</a:t>
            </a:r>
            <a:r>
              <a:rPr lang="zh-CN" altLang="en-US" sz="3200" b="1"/>
              <a:t>光主平面重合</a:t>
            </a:r>
            <a:r>
              <a:rPr lang="en-US" altLang="zh-CN" sz="3200" b="1"/>
              <a:t>, o</a:t>
            </a:r>
            <a:r>
              <a:rPr lang="zh-CN" altLang="en-US" sz="3200" b="1"/>
              <a:t>光矢量与</a:t>
            </a:r>
            <a:r>
              <a:rPr lang="en-US" altLang="zh-CN" sz="3200" b="1"/>
              <a:t>o</a:t>
            </a:r>
            <a:r>
              <a:rPr lang="zh-CN" altLang="en-US" sz="3200" b="1"/>
              <a:t>光矢量方向互相垂直</a:t>
            </a:r>
            <a:r>
              <a:rPr lang="en-US" altLang="zh-CN" sz="3200" b="1"/>
              <a:t>.</a:t>
            </a:r>
          </a:p>
        </p:txBody>
      </p:sp>
      <p:pic>
        <p:nvPicPr>
          <p:cNvPr id="35843" name="Picture 3" descr="惠更斯作图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097213"/>
            <a:ext cx="6553200" cy="37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900113" y="549275"/>
            <a:ext cx="72009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当若入射面与晶体的主截面重合时</a:t>
            </a:r>
            <a:r>
              <a:rPr lang="en-US" altLang="zh-CN" sz="3200" b="1"/>
              <a:t>,o</a:t>
            </a:r>
            <a:r>
              <a:rPr lang="zh-CN" altLang="en-US" sz="3200" b="1"/>
              <a:t>光主平面和 </a:t>
            </a:r>
            <a:r>
              <a:rPr lang="en-US" altLang="zh-CN" sz="3200" b="1"/>
              <a:t>e</a:t>
            </a:r>
            <a:r>
              <a:rPr lang="zh-CN" altLang="en-US" sz="3200" b="1"/>
              <a:t>光主平面重合</a:t>
            </a:r>
            <a:r>
              <a:rPr lang="en-US" altLang="zh-CN" sz="3200" b="1"/>
              <a:t>, o</a:t>
            </a:r>
            <a:r>
              <a:rPr lang="zh-CN" altLang="en-US" sz="3200" b="1"/>
              <a:t>光矢量与</a:t>
            </a:r>
            <a:r>
              <a:rPr lang="en-US" altLang="zh-CN" sz="3200" b="1"/>
              <a:t>o</a:t>
            </a:r>
            <a:r>
              <a:rPr lang="zh-CN" altLang="en-US" sz="3200" b="1"/>
              <a:t>光矢量方向互相垂直</a:t>
            </a:r>
            <a:r>
              <a:rPr lang="en-US" altLang="zh-CN" sz="3200" b="1"/>
              <a:t>.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900113" y="3429000"/>
            <a:ext cx="7416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二、惠更斯对单轴晶体中双折射现象的解释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900113" y="5157788"/>
            <a:ext cx="6819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1.o</a:t>
            </a:r>
            <a:r>
              <a:rPr lang="zh-CN" altLang="en-US" sz="3200" b="1"/>
              <a:t>光波面为球面，</a:t>
            </a:r>
            <a:r>
              <a:rPr lang="en-US" altLang="zh-CN" sz="3200" b="1"/>
              <a:t>e</a:t>
            </a:r>
            <a:r>
              <a:rPr lang="zh-CN" altLang="en-US" sz="3200" b="1"/>
              <a:t>光波面为椭圆面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/>
      <p:bldP spid="3686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波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0"/>
            <a:ext cx="5586412" cy="662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971550" y="620713"/>
            <a:ext cx="4176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2.</a:t>
            </a:r>
            <a:r>
              <a:rPr lang="zh-CN" altLang="en-US" sz="3200" b="1"/>
              <a:t>正晶体与负晶体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900113" y="1341438"/>
            <a:ext cx="152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负晶体</a:t>
            </a:r>
            <a:r>
              <a:rPr lang="zh-CN" altLang="en-US" sz="3200"/>
              <a:t>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411413" y="1484313"/>
          <a:ext cx="12573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公式" r:id="rId3" imgW="1257120" imgH="457200" progId="Equation.3">
                  <p:embed/>
                </p:oleObj>
              </mc:Choice>
              <mc:Fallback>
                <p:oleObj name="公式" r:id="rId3" imgW="12571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484313"/>
                        <a:ext cx="125730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3711575" y="1484313"/>
          <a:ext cx="12509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公式" r:id="rId5" imgW="1257120" imgH="457200" progId="Equation.3">
                  <p:embed/>
                </p:oleObj>
              </mc:Choice>
              <mc:Fallback>
                <p:oleObj name="公式" r:id="rId5" imgW="12571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1484313"/>
                        <a:ext cx="125095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5003800" y="1412875"/>
            <a:ext cx="1928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如方解石</a:t>
            </a:r>
            <a:r>
              <a:rPr lang="en-US" altLang="zh-CN" sz="3200" b="1"/>
              <a:t>.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900113" y="2060575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正晶体</a:t>
            </a:r>
            <a:r>
              <a:rPr lang="zh-CN" altLang="en-US" sz="3200"/>
              <a:t> 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2411413" y="2133600"/>
          <a:ext cx="12509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name="公式" r:id="rId7" imgW="1257120" imgH="457200" progId="Equation.3">
                  <p:embed/>
                </p:oleObj>
              </mc:Choice>
              <mc:Fallback>
                <p:oleObj name="公式" r:id="rId7" imgW="125712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133600"/>
                        <a:ext cx="125095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3708400" y="2133600"/>
          <a:ext cx="12509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name="公式" r:id="rId9" imgW="1257120" imgH="457200" progId="Equation.3">
                  <p:embed/>
                </p:oleObj>
              </mc:Choice>
              <mc:Fallback>
                <p:oleObj name="公式" r:id="rId9" imgW="125712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133600"/>
                        <a:ext cx="125095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5003800" y="2133600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如石英</a:t>
            </a:r>
            <a:r>
              <a:rPr lang="en-US" altLang="zh-CN" sz="3200" b="1"/>
              <a:t>.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900113" y="2781300"/>
            <a:ext cx="6867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3. </a:t>
            </a:r>
            <a:r>
              <a:rPr lang="zh-CN" altLang="en-US" sz="3200" b="1"/>
              <a:t>光传播的速度与光</a:t>
            </a:r>
            <a:r>
              <a:rPr lang="zh-CN" altLang="en-US" sz="3200" b="1">
                <a:solidFill>
                  <a:srgbClr val="CC6600"/>
                </a:solidFill>
              </a:rPr>
              <a:t>振动的方向</a:t>
            </a:r>
            <a:r>
              <a:rPr lang="zh-CN" altLang="en-US" sz="3200" b="1"/>
              <a:t>有关</a:t>
            </a:r>
            <a:r>
              <a:rPr lang="en-US" altLang="zh-CN" sz="3200" b="1"/>
              <a:t>.</a:t>
            </a:r>
          </a:p>
        </p:txBody>
      </p:sp>
      <p:pic>
        <p:nvPicPr>
          <p:cNvPr id="38927" name="Picture 15" descr="波面形成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357563"/>
            <a:ext cx="6192838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/>
      <p:bldP spid="38920" grpId="0"/>
      <p:bldP spid="38921" grpId="0"/>
      <p:bldP spid="38925" grpId="0"/>
      <p:bldP spid="389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900113" y="476250"/>
            <a:ext cx="7343775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/>
              <a:t>4.</a:t>
            </a:r>
            <a:r>
              <a:rPr lang="zh-CN" altLang="en-US" sz="3200" b="1"/>
              <a:t>光轴方向不发生双折射</a:t>
            </a:r>
            <a:r>
              <a:rPr lang="en-US" altLang="zh-CN" sz="3200" b="1"/>
              <a:t>: o</a:t>
            </a:r>
            <a:r>
              <a:rPr lang="zh-CN" altLang="en-US" sz="3200" b="1"/>
              <a:t>光线与</a:t>
            </a:r>
            <a:r>
              <a:rPr lang="en-US" altLang="zh-CN" sz="3200" b="1"/>
              <a:t>e</a:t>
            </a:r>
            <a:r>
              <a:rPr lang="zh-CN" altLang="en-US" sz="3200" b="1"/>
              <a:t>光线重合</a:t>
            </a:r>
            <a:r>
              <a:rPr lang="en-US" altLang="zh-CN" sz="3200" b="1"/>
              <a:t>, </a:t>
            </a:r>
            <a:r>
              <a:rPr lang="zh-CN" altLang="en-US" sz="3200" b="1"/>
              <a:t>球面与椭圆面相切</a:t>
            </a:r>
            <a:r>
              <a:rPr lang="en-US" altLang="zh-CN" sz="3200" b="1"/>
              <a:t>, o</a:t>
            </a:r>
            <a:r>
              <a:rPr lang="zh-CN" altLang="en-US" sz="3200" b="1"/>
              <a:t>光与</a:t>
            </a:r>
            <a:r>
              <a:rPr lang="en-US" altLang="zh-CN" sz="3200" b="1"/>
              <a:t>e</a:t>
            </a:r>
            <a:r>
              <a:rPr lang="zh-CN" altLang="en-US" sz="3200" b="1"/>
              <a:t>光传播速度相同</a:t>
            </a:r>
            <a:r>
              <a:rPr lang="en-US" altLang="zh-CN" sz="3200" b="1"/>
              <a:t>,</a:t>
            </a:r>
            <a:r>
              <a:rPr lang="zh-CN" altLang="en-US" sz="3200" b="1"/>
              <a:t>折射率相同</a:t>
            </a:r>
            <a:r>
              <a:rPr lang="en-US" altLang="zh-CN" sz="3200" b="1"/>
              <a:t>.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900113" y="2852738"/>
            <a:ext cx="337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5.</a:t>
            </a:r>
            <a:r>
              <a:rPr lang="zh-CN" altLang="en-US" sz="3200" b="1"/>
              <a:t>垂直光轴方向：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900113" y="3400425"/>
            <a:ext cx="74882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en-US" altLang="zh-CN" sz="3200" b="1"/>
              <a:t>o</a:t>
            </a:r>
            <a:r>
              <a:rPr lang="zh-CN" altLang="en-US" sz="3200" b="1"/>
              <a:t>光与</a:t>
            </a:r>
            <a:r>
              <a:rPr lang="en-US" altLang="zh-CN" sz="3200" b="1"/>
              <a:t>e</a:t>
            </a:r>
            <a:r>
              <a:rPr lang="zh-CN" altLang="en-US" sz="3200" b="1"/>
              <a:t>光传播速度相差最大</a:t>
            </a:r>
            <a:r>
              <a:rPr lang="en-US" altLang="zh-CN" sz="3200" b="1"/>
              <a:t>, e</a:t>
            </a:r>
            <a:r>
              <a:rPr lang="zh-CN" altLang="en-US" sz="3200" b="1"/>
              <a:t>光速度记为</a:t>
            </a:r>
            <a:r>
              <a:rPr lang="zh-CN" altLang="en-US" sz="3200"/>
              <a:t> 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827088" y="5013325"/>
            <a:ext cx="2792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en-US" altLang="zh-CN" sz="3200" b="1"/>
              <a:t>e</a:t>
            </a:r>
            <a:r>
              <a:rPr lang="zh-CN" altLang="en-US" sz="3200" b="1"/>
              <a:t>光主折射率</a:t>
            </a:r>
            <a:r>
              <a:rPr lang="zh-CN" altLang="en-US" sz="3200"/>
              <a:t> 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1476375" y="4437063"/>
          <a:ext cx="4826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公式" r:id="rId3" imgW="482400" imgH="457200" progId="Equation.3">
                  <p:embed/>
                </p:oleObj>
              </mc:Choice>
              <mc:Fallback>
                <p:oleObj name="公式" r:id="rId3" imgW="4824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437063"/>
                        <a:ext cx="48260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3995738" y="4868863"/>
          <a:ext cx="261143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公式" r:id="rId5" imgW="2616120" imgH="1002960" progId="Equation.3">
                  <p:embed/>
                </p:oleObj>
              </mc:Choice>
              <mc:Fallback>
                <p:oleObj name="公式" r:id="rId5" imgW="2616120" imgH="1002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868863"/>
                        <a:ext cx="2611437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/>
      <p:bldP spid="39940" grpId="0"/>
      <p:bldP spid="399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惠更斯作图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8748713" cy="579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42988" y="376238"/>
            <a:ext cx="72739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光轴垂直入射面时</a:t>
            </a:r>
            <a:r>
              <a:rPr lang="en-US" altLang="zh-CN" sz="3200" b="1"/>
              <a:t>,</a:t>
            </a:r>
            <a:r>
              <a:rPr lang="zh-CN" altLang="en-US" sz="3200" b="1"/>
              <a:t>晶体的主截面</a:t>
            </a:r>
            <a:r>
              <a:rPr lang="en-US" altLang="zh-CN" sz="3200" b="1"/>
              <a:t>,o</a:t>
            </a:r>
            <a:r>
              <a:rPr lang="zh-CN" altLang="en-US" sz="3200" b="1"/>
              <a:t>光主平面和 </a:t>
            </a:r>
            <a:r>
              <a:rPr lang="en-US" altLang="zh-CN" sz="3200" b="1"/>
              <a:t>e</a:t>
            </a:r>
            <a:r>
              <a:rPr lang="zh-CN" altLang="en-US" sz="3200" b="1"/>
              <a:t>光主平面不重合</a:t>
            </a:r>
            <a:r>
              <a:rPr lang="en-US" altLang="zh-CN" sz="3200" b="1"/>
              <a:t>.</a:t>
            </a:r>
          </a:p>
        </p:txBody>
      </p:sp>
      <p:pic>
        <p:nvPicPr>
          <p:cNvPr id="41987" name="Picture 3" descr="惠更斯作图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060575"/>
            <a:ext cx="7561262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971550" y="549275"/>
            <a:ext cx="7345363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光轴与晶体表面平行时</a:t>
            </a:r>
            <a:r>
              <a:rPr lang="en-US" altLang="zh-CN" sz="3200" b="1"/>
              <a:t>,o</a:t>
            </a:r>
            <a:r>
              <a:rPr lang="zh-CN" altLang="en-US" sz="3200" b="1"/>
              <a:t>光与</a:t>
            </a:r>
            <a:r>
              <a:rPr lang="en-US" altLang="zh-CN" sz="3200" b="1"/>
              <a:t>e</a:t>
            </a:r>
            <a:r>
              <a:rPr lang="zh-CN" altLang="en-US" sz="3200" b="1"/>
              <a:t>光传播方向相同</a:t>
            </a:r>
            <a:r>
              <a:rPr lang="en-US" altLang="zh-CN" sz="3200" b="1"/>
              <a:t>,</a:t>
            </a:r>
            <a:r>
              <a:rPr lang="zh-CN" altLang="en-US" sz="3200" b="1"/>
              <a:t>但是</a:t>
            </a:r>
            <a:r>
              <a:rPr lang="en-US" altLang="zh-CN" sz="3200" b="1"/>
              <a:t>, </a:t>
            </a:r>
            <a:r>
              <a:rPr lang="zh-CN" altLang="en-US" sz="3200" b="1"/>
              <a:t>传播速度不同</a:t>
            </a:r>
            <a:r>
              <a:rPr lang="en-US" altLang="zh-CN" sz="3200" b="1"/>
              <a:t>,</a:t>
            </a:r>
            <a:r>
              <a:rPr lang="zh-CN" altLang="en-US" sz="3200" b="1"/>
              <a:t>存在光程差</a:t>
            </a:r>
            <a:r>
              <a:rPr lang="en-US" altLang="zh-CN" sz="3200" b="1"/>
              <a:t>,</a:t>
            </a:r>
            <a:r>
              <a:rPr lang="zh-CN" altLang="en-US" sz="3200" b="1"/>
              <a:t>位相差</a:t>
            </a:r>
            <a:r>
              <a:rPr lang="en-US" altLang="zh-CN" sz="3200" b="1"/>
              <a:t>.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971550" y="2924175"/>
            <a:ext cx="4176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5-6 </a:t>
            </a:r>
            <a:r>
              <a:rPr lang="zh-CN" altLang="en-US" sz="3200" b="1"/>
              <a:t>晶体光学器件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971550" y="3644900"/>
            <a:ext cx="367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一、晶体偏振器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900113" y="4365625"/>
            <a:ext cx="352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000" b="1"/>
              <a:t>■</a:t>
            </a:r>
            <a:r>
              <a:rPr lang="zh-CN" altLang="en-US" sz="3200" b="1"/>
              <a:t>格兰棱镜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19" grpId="0"/>
      <p:bldP spid="60420" grpId="0"/>
      <p:bldP spid="604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旋转 mz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850" y="620713"/>
            <a:ext cx="885666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 descr="guangzho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916113"/>
            <a:ext cx="4608512" cy="424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827088" y="692150"/>
            <a:ext cx="2147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者之比为</a:t>
            </a:r>
            <a:r>
              <a:rPr lang="en-US" altLang="zh-CN" sz="3200" b="1"/>
              <a:t>1.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27088" y="1412875"/>
            <a:ext cx="7920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B.</a:t>
            </a:r>
            <a:r>
              <a:rPr lang="zh-CN" altLang="en-US" sz="3200" b="1"/>
              <a:t>使用和参考光波完全相同的光波作再现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827088" y="2133600"/>
            <a:ext cx="273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时的照明光波</a:t>
            </a:r>
            <a:r>
              <a:rPr lang="en-US" altLang="zh-CN" sz="3200" b="1"/>
              <a:t>,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27088" y="2636838"/>
            <a:ext cx="77057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/>
              <a:t>C.</a:t>
            </a:r>
            <a:r>
              <a:rPr lang="zh-CN" altLang="en-US" sz="3200" b="1"/>
              <a:t>通过全息图的光波在</a:t>
            </a:r>
            <a:r>
              <a:rPr lang="en-US" altLang="zh-CN" sz="3200" b="1"/>
              <a:t>xy</a:t>
            </a:r>
            <a:r>
              <a:rPr lang="zh-CN" altLang="en-US" sz="3200" b="1"/>
              <a:t>平面上的复振幅</a:t>
            </a:r>
          </a:p>
          <a:p>
            <a:pPr>
              <a:lnSpc>
                <a:spcPct val="150000"/>
              </a:lnSpc>
            </a:pPr>
            <a:endParaRPr lang="en-US" altLang="zh-CN" sz="3200" b="1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827088" y="3357563"/>
            <a:ext cx="14033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分布为</a:t>
            </a: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3635375" y="4437063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公式" r:id="rId3" imgW="2286000" imgH="457200" progId="Equation.3">
                  <p:embed/>
                </p:oleObj>
              </mc:Choice>
              <mc:Fallback>
                <p:oleObj name="公式" r:id="rId3" imgW="2286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437063"/>
                        <a:ext cx="2286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971550" y="4437063"/>
          <a:ext cx="2527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公式" r:id="rId5" imgW="2527200" imgH="482400" progId="Equation.3">
                  <p:embed/>
                </p:oleObj>
              </mc:Choice>
              <mc:Fallback>
                <p:oleObj name="公式" r:id="rId5" imgW="252720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37063"/>
                        <a:ext cx="2527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971550" y="5084763"/>
          <a:ext cx="7404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7" imgW="7403760" imgH="545760" progId="Equation.3">
                  <p:embed/>
                </p:oleObj>
              </mc:Choice>
              <mc:Fallback>
                <p:oleObj name="Equation" r:id="rId7" imgW="7403760" imgH="545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84763"/>
                        <a:ext cx="7404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403350" y="5876925"/>
          <a:ext cx="4025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9" imgW="4025880" imgH="482400" progId="Equation.3">
                  <p:embed/>
                </p:oleObj>
              </mc:Choice>
              <mc:Fallback>
                <p:oleObj name="Equation" r:id="rId9" imgW="402588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876925"/>
                        <a:ext cx="4025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  <p:bldP spid="6149" grpId="0"/>
      <p:bldP spid="615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旋转 mz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-315913"/>
            <a:ext cx="7345363" cy="717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900113" y="260350"/>
            <a:ext cx="7085012" cy="5930900"/>
            <a:chOff x="567" y="255"/>
            <a:chExt cx="4463" cy="3736"/>
          </a:xfrm>
        </p:grpSpPr>
        <p:sp>
          <p:nvSpPr>
            <p:cNvPr id="49155" name="Line 3"/>
            <p:cNvSpPr>
              <a:spLocks noChangeShapeType="1"/>
            </p:cNvSpPr>
            <p:nvPr/>
          </p:nvSpPr>
          <p:spPr bwMode="auto">
            <a:xfrm>
              <a:off x="2714" y="2296"/>
              <a:ext cx="0" cy="1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auto">
            <a:xfrm>
              <a:off x="3651" y="3566"/>
              <a:ext cx="2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●</a:t>
              </a:r>
            </a:p>
          </p:txBody>
        </p:sp>
        <p:sp>
          <p:nvSpPr>
            <p:cNvPr id="49157" name="Arc 5"/>
            <p:cNvSpPr>
              <a:spLocks/>
            </p:cNvSpPr>
            <p:nvPr/>
          </p:nvSpPr>
          <p:spPr bwMode="auto">
            <a:xfrm>
              <a:off x="2714" y="2802"/>
              <a:ext cx="386" cy="7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98"/>
                <a:gd name="T2" fmla="*/ 299 w 21600"/>
                <a:gd name="T3" fmla="*/ 43198 h 43198"/>
                <a:gd name="T4" fmla="*/ 0 w 21600"/>
                <a:gd name="T5" fmla="*/ 21600 h 43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12"/>
                    <a:pt x="12110" y="43034"/>
                    <a:pt x="298" y="43197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12"/>
                    <a:pt x="12110" y="43034"/>
                    <a:pt x="298" y="4319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>
                <a:solidFill>
                  <a:srgbClr val="0066FF"/>
                </a:solidFill>
              </a:endParaRPr>
            </a:p>
          </p:txBody>
        </p:sp>
        <p:sp>
          <p:nvSpPr>
            <p:cNvPr id="49158" name="Arc 6"/>
            <p:cNvSpPr>
              <a:spLocks/>
            </p:cNvSpPr>
            <p:nvPr/>
          </p:nvSpPr>
          <p:spPr bwMode="auto">
            <a:xfrm>
              <a:off x="2722" y="2564"/>
              <a:ext cx="584" cy="1189"/>
            </a:xfrm>
            <a:custGeom>
              <a:avLst/>
              <a:gdLst>
                <a:gd name="G0" fmla="+- 663 0 0"/>
                <a:gd name="G1" fmla="+- 21600 0 0"/>
                <a:gd name="G2" fmla="+- 21600 0 0"/>
                <a:gd name="T0" fmla="*/ 663 w 22263"/>
                <a:gd name="T1" fmla="*/ 0 h 43200"/>
                <a:gd name="T2" fmla="*/ 0 w 22263"/>
                <a:gd name="T3" fmla="*/ 43190 h 43200"/>
                <a:gd name="T4" fmla="*/ 663 w 2226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63" h="43200" fill="none" extrusionOk="0">
                  <a:moveTo>
                    <a:pt x="662" y="0"/>
                  </a:moveTo>
                  <a:cubicBezTo>
                    <a:pt x="12592" y="0"/>
                    <a:pt x="22263" y="9670"/>
                    <a:pt x="22263" y="21600"/>
                  </a:cubicBezTo>
                  <a:cubicBezTo>
                    <a:pt x="22263" y="33529"/>
                    <a:pt x="12592" y="43200"/>
                    <a:pt x="663" y="43200"/>
                  </a:cubicBezTo>
                  <a:cubicBezTo>
                    <a:pt x="441" y="43200"/>
                    <a:pt x="220" y="43196"/>
                    <a:pt x="0" y="43189"/>
                  </a:cubicBezTo>
                </a:path>
                <a:path w="22263" h="43200" stroke="0" extrusionOk="0">
                  <a:moveTo>
                    <a:pt x="662" y="0"/>
                  </a:moveTo>
                  <a:cubicBezTo>
                    <a:pt x="12592" y="0"/>
                    <a:pt x="22263" y="9670"/>
                    <a:pt x="22263" y="21600"/>
                  </a:cubicBezTo>
                  <a:cubicBezTo>
                    <a:pt x="22263" y="33529"/>
                    <a:pt x="12592" y="43200"/>
                    <a:pt x="663" y="43200"/>
                  </a:cubicBezTo>
                  <a:cubicBezTo>
                    <a:pt x="441" y="43200"/>
                    <a:pt x="220" y="43196"/>
                    <a:pt x="0" y="43189"/>
                  </a:cubicBezTo>
                  <a:lnTo>
                    <a:pt x="663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2018" y="3158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3424" y="2659"/>
              <a:ext cx="2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3300"/>
                  </a:solidFill>
                </a:rPr>
                <a:t>e</a:t>
              </a:r>
            </a:p>
          </p:txBody>
        </p:sp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3061" y="3612"/>
              <a:ext cx="2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66FF"/>
                  </a:solidFill>
                </a:rPr>
                <a:t>o</a:t>
              </a:r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>
              <a:off x="1263" y="255"/>
              <a:ext cx="0" cy="1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1565" y="1616"/>
              <a:ext cx="78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●</a:t>
              </a:r>
              <a:r>
                <a:rPr lang="zh-CN" altLang="en-US" sz="3200" b="1" dirty="0"/>
                <a:t>光轴</a:t>
              </a:r>
            </a:p>
          </p:txBody>
        </p:sp>
        <p:sp>
          <p:nvSpPr>
            <p:cNvPr id="49164" name="Arc 12"/>
            <p:cNvSpPr>
              <a:spLocks/>
            </p:cNvSpPr>
            <p:nvPr/>
          </p:nvSpPr>
          <p:spPr bwMode="auto">
            <a:xfrm>
              <a:off x="1263" y="761"/>
              <a:ext cx="386" cy="7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98"/>
                <a:gd name="T2" fmla="*/ 299 w 21600"/>
                <a:gd name="T3" fmla="*/ 43198 h 43198"/>
                <a:gd name="T4" fmla="*/ 0 w 21600"/>
                <a:gd name="T5" fmla="*/ 21600 h 43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12"/>
                    <a:pt x="12110" y="43034"/>
                    <a:pt x="298" y="43197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12"/>
                    <a:pt x="12110" y="43034"/>
                    <a:pt x="298" y="4319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>
                <a:solidFill>
                  <a:srgbClr val="0066FF"/>
                </a:solidFill>
              </a:endParaRPr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>
              <a:off x="567" y="1117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>
              <a:off x="1726" y="969"/>
              <a:ext cx="0" cy="26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>
              <a:off x="1973" y="981"/>
              <a:ext cx="0" cy="26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Text Box 16"/>
            <p:cNvSpPr txBox="1">
              <a:spLocks noChangeArrowheads="1"/>
            </p:cNvSpPr>
            <p:nvPr/>
          </p:nvSpPr>
          <p:spPr bwMode="auto">
            <a:xfrm>
              <a:off x="2018" y="663"/>
              <a:ext cx="2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0066FF"/>
                  </a:solidFill>
                </a:rPr>
                <a:t>o</a:t>
              </a:r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>
              <a:off x="3576" y="300"/>
              <a:ext cx="0" cy="1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Rectangle 18"/>
            <p:cNvSpPr>
              <a:spLocks noChangeArrowheads="1"/>
            </p:cNvSpPr>
            <p:nvPr/>
          </p:nvSpPr>
          <p:spPr bwMode="auto">
            <a:xfrm>
              <a:off x="3885" y="1727"/>
              <a:ext cx="2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●</a:t>
              </a:r>
            </a:p>
          </p:txBody>
        </p:sp>
        <p:sp>
          <p:nvSpPr>
            <p:cNvPr id="49171" name="Arc 19"/>
            <p:cNvSpPr>
              <a:spLocks/>
            </p:cNvSpPr>
            <p:nvPr/>
          </p:nvSpPr>
          <p:spPr bwMode="auto">
            <a:xfrm>
              <a:off x="3584" y="568"/>
              <a:ext cx="584" cy="1189"/>
            </a:xfrm>
            <a:custGeom>
              <a:avLst/>
              <a:gdLst>
                <a:gd name="G0" fmla="+- 663 0 0"/>
                <a:gd name="G1" fmla="+- 21600 0 0"/>
                <a:gd name="G2" fmla="+- 21600 0 0"/>
                <a:gd name="T0" fmla="*/ 663 w 22263"/>
                <a:gd name="T1" fmla="*/ 0 h 43200"/>
                <a:gd name="T2" fmla="*/ 0 w 22263"/>
                <a:gd name="T3" fmla="*/ 43190 h 43200"/>
                <a:gd name="T4" fmla="*/ 663 w 2226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63" h="43200" fill="none" extrusionOk="0">
                  <a:moveTo>
                    <a:pt x="662" y="0"/>
                  </a:moveTo>
                  <a:cubicBezTo>
                    <a:pt x="12592" y="0"/>
                    <a:pt x="22263" y="9670"/>
                    <a:pt x="22263" y="21600"/>
                  </a:cubicBezTo>
                  <a:cubicBezTo>
                    <a:pt x="22263" y="33529"/>
                    <a:pt x="12592" y="43200"/>
                    <a:pt x="663" y="43200"/>
                  </a:cubicBezTo>
                  <a:cubicBezTo>
                    <a:pt x="441" y="43200"/>
                    <a:pt x="220" y="43196"/>
                    <a:pt x="0" y="43189"/>
                  </a:cubicBezTo>
                </a:path>
                <a:path w="22263" h="43200" stroke="0" extrusionOk="0">
                  <a:moveTo>
                    <a:pt x="662" y="0"/>
                  </a:moveTo>
                  <a:cubicBezTo>
                    <a:pt x="12592" y="0"/>
                    <a:pt x="22263" y="9670"/>
                    <a:pt x="22263" y="21600"/>
                  </a:cubicBezTo>
                  <a:cubicBezTo>
                    <a:pt x="22263" y="33529"/>
                    <a:pt x="12592" y="43200"/>
                    <a:pt x="663" y="43200"/>
                  </a:cubicBezTo>
                  <a:cubicBezTo>
                    <a:pt x="441" y="43200"/>
                    <a:pt x="220" y="43196"/>
                    <a:pt x="0" y="43189"/>
                  </a:cubicBezTo>
                  <a:lnTo>
                    <a:pt x="663" y="21600"/>
                  </a:ln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>
              <a:off x="2880" y="116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>
              <a:off x="3549" y="1162"/>
              <a:ext cx="1417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4" name="Text Box 22"/>
            <p:cNvSpPr txBox="1">
              <a:spLocks noChangeArrowheads="1"/>
            </p:cNvSpPr>
            <p:nvPr/>
          </p:nvSpPr>
          <p:spPr bwMode="auto">
            <a:xfrm>
              <a:off x="4830" y="709"/>
              <a:ext cx="2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3300"/>
                  </a:solidFill>
                </a:rPr>
                <a:t>e</a:t>
              </a:r>
            </a:p>
          </p:txBody>
        </p:sp>
        <p:sp>
          <p:nvSpPr>
            <p:cNvPr id="49175" name="Rectangle 23"/>
            <p:cNvSpPr>
              <a:spLocks noChangeArrowheads="1"/>
            </p:cNvSpPr>
            <p:nvPr/>
          </p:nvSpPr>
          <p:spPr bwMode="auto">
            <a:xfrm>
              <a:off x="4332" y="102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3300"/>
                  </a:solidFill>
                </a:rPr>
                <a:t>●</a:t>
              </a:r>
            </a:p>
          </p:txBody>
        </p:sp>
        <p:sp>
          <p:nvSpPr>
            <p:cNvPr id="49176" name="Rectangle 24"/>
            <p:cNvSpPr>
              <a:spLocks noChangeArrowheads="1"/>
            </p:cNvSpPr>
            <p:nvPr/>
          </p:nvSpPr>
          <p:spPr bwMode="auto">
            <a:xfrm>
              <a:off x="4558" y="102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3300"/>
                  </a:solidFill>
                </a:rPr>
                <a:t>●</a:t>
              </a:r>
            </a:p>
          </p:txBody>
        </p:sp>
        <p:sp>
          <p:nvSpPr>
            <p:cNvPr id="49177" name="Line 25"/>
            <p:cNvSpPr>
              <a:spLocks noChangeShapeType="1"/>
            </p:cNvSpPr>
            <p:nvPr/>
          </p:nvSpPr>
          <p:spPr bwMode="auto">
            <a:xfrm>
              <a:off x="1247" y="1117"/>
              <a:ext cx="1542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Line 26"/>
            <p:cNvSpPr>
              <a:spLocks noChangeShapeType="1"/>
            </p:cNvSpPr>
            <p:nvPr/>
          </p:nvSpPr>
          <p:spPr bwMode="auto">
            <a:xfrm flipH="1">
              <a:off x="793" y="890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Rectangle 27"/>
            <p:cNvSpPr>
              <a:spLocks noChangeArrowheads="1"/>
            </p:cNvSpPr>
            <p:nvPr/>
          </p:nvSpPr>
          <p:spPr bwMode="auto">
            <a:xfrm>
              <a:off x="657" y="981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●</a:t>
              </a:r>
            </a:p>
          </p:txBody>
        </p:sp>
        <p:sp>
          <p:nvSpPr>
            <p:cNvPr id="49180" name="Rectangle 28"/>
            <p:cNvSpPr>
              <a:spLocks noChangeArrowheads="1"/>
            </p:cNvSpPr>
            <p:nvPr/>
          </p:nvSpPr>
          <p:spPr bwMode="auto">
            <a:xfrm>
              <a:off x="3016" y="1026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●</a:t>
              </a:r>
            </a:p>
          </p:txBody>
        </p:sp>
        <p:sp>
          <p:nvSpPr>
            <p:cNvPr id="49181" name="Line 29"/>
            <p:cNvSpPr>
              <a:spLocks noChangeShapeType="1"/>
            </p:cNvSpPr>
            <p:nvPr/>
          </p:nvSpPr>
          <p:spPr bwMode="auto">
            <a:xfrm flipH="1">
              <a:off x="3152" y="93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Rectangle 30"/>
            <p:cNvSpPr>
              <a:spLocks noChangeArrowheads="1"/>
            </p:cNvSpPr>
            <p:nvPr/>
          </p:nvSpPr>
          <p:spPr bwMode="auto">
            <a:xfrm>
              <a:off x="2064" y="3022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●</a:t>
              </a:r>
            </a:p>
          </p:txBody>
        </p:sp>
        <p:sp>
          <p:nvSpPr>
            <p:cNvPr id="49183" name="Line 31"/>
            <p:cNvSpPr>
              <a:spLocks noChangeShapeType="1"/>
            </p:cNvSpPr>
            <p:nvPr/>
          </p:nvSpPr>
          <p:spPr bwMode="auto">
            <a:xfrm>
              <a:off x="2200" y="302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9184" name="Object 32"/>
          <p:cNvGraphicFramePr>
            <a:graphicFrameLocks noChangeAspect="1"/>
          </p:cNvGraphicFramePr>
          <p:nvPr/>
        </p:nvGraphicFramePr>
        <p:xfrm>
          <a:off x="971550" y="4437063"/>
          <a:ext cx="11160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6" name="公式" r:id="rId3" imgW="1117440" imgH="457200" progId="Equation.3">
                  <p:embed/>
                </p:oleObj>
              </mc:Choice>
              <mc:Fallback>
                <p:oleObj name="公式" r:id="rId3" imgW="111744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37063"/>
                        <a:ext cx="1116013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5" name="Rectangle 33"/>
          <p:cNvSpPr>
            <a:spLocks noChangeArrowheads="1"/>
          </p:cNvSpPr>
          <p:nvPr/>
        </p:nvSpPr>
        <p:spPr bwMode="auto">
          <a:xfrm>
            <a:off x="827088" y="36449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负晶体</a:t>
            </a:r>
          </a:p>
        </p:txBody>
      </p:sp>
      <p:sp>
        <p:nvSpPr>
          <p:cNvPr id="49186" name="Rectangle 34"/>
          <p:cNvSpPr>
            <a:spLocks noChangeArrowheads="1"/>
          </p:cNvSpPr>
          <p:nvPr/>
        </p:nvSpPr>
        <p:spPr bwMode="auto">
          <a:xfrm>
            <a:off x="900113" y="6278563"/>
            <a:ext cx="5400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作业</a:t>
            </a:r>
            <a:r>
              <a:rPr lang="en-US" altLang="zh-CN" sz="3200" b="1"/>
              <a:t>:p.226 5-4,-11.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042988" y="620713"/>
          <a:ext cx="6426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3" imgW="6426000" imgH="545760" progId="Equation.3">
                  <p:embed/>
                </p:oleObj>
              </mc:Choice>
              <mc:Fallback>
                <p:oleObj name="Equation" r:id="rId3" imgW="6426000" imgH="545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20713"/>
                        <a:ext cx="6426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476375" y="1412875"/>
          <a:ext cx="41687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5" imgW="4686120" imgH="545760" progId="Equation.3">
                  <p:embed/>
                </p:oleObj>
              </mc:Choice>
              <mc:Fallback>
                <p:oleObj name="Equation" r:id="rId5" imgW="4686120" imgH="545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12875"/>
                        <a:ext cx="416877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900113" y="2133600"/>
            <a:ext cx="511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上式中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900113" y="3573463"/>
            <a:ext cx="5543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第二项为物光波</a:t>
            </a:r>
            <a:r>
              <a:rPr lang="en-US" altLang="zh-CN" sz="3200" b="1"/>
              <a:t>(</a:t>
            </a:r>
            <a:r>
              <a:rPr lang="zh-CN" altLang="en-US" sz="3200" b="1"/>
              <a:t>成虚像</a:t>
            </a:r>
            <a:r>
              <a:rPr lang="en-US" altLang="zh-CN" sz="3200" b="1"/>
              <a:t>)</a:t>
            </a:r>
            <a:r>
              <a:rPr lang="zh-CN" altLang="en-US" sz="3200" b="1"/>
              <a:t>；</a:t>
            </a:r>
            <a:endParaRPr lang="zh-CN" altLang="en-US" sz="32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900113" y="4292600"/>
            <a:ext cx="6264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第三项为物光波的共轭波</a:t>
            </a:r>
            <a:r>
              <a:rPr lang="en-US" altLang="zh-CN" sz="3200" b="1"/>
              <a:t>(</a:t>
            </a:r>
            <a:r>
              <a:rPr lang="zh-CN" altLang="en-US" sz="3200" b="1"/>
              <a:t>成实像</a:t>
            </a:r>
            <a:r>
              <a:rPr lang="en-US" altLang="zh-CN" sz="3200" b="1"/>
              <a:t>).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042988" y="5084763"/>
          <a:ext cx="162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7" imgW="1625400" imgH="482400" progId="Equation.3">
                  <p:embed/>
                </p:oleObj>
              </mc:Choice>
              <mc:Fallback>
                <p:oleObj name="Equation" r:id="rId7" imgW="162540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84763"/>
                        <a:ext cx="1625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700338" y="5013325"/>
            <a:ext cx="6119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对共轭波的影响通常是转动它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900113" y="5734050"/>
            <a:ext cx="2328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的传播方向</a:t>
            </a:r>
            <a:r>
              <a:rPr lang="en-US" altLang="zh-CN" sz="3200" b="1"/>
              <a:t>.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900113" y="2852738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第一项为参考光波；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174" grpId="0"/>
      <p:bldP spid="7176" grpId="0"/>
      <p:bldP spid="7177" grpId="0"/>
      <p:bldP spid="71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全息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4813"/>
            <a:ext cx="8459788" cy="611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image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0"/>
            <a:ext cx="3590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827088" y="765175"/>
            <a:ext cx="2736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■</a:t>
            </a:r>
            <a:r>
              <a:rPr lang="zh-CN" altLang="en-US" sz="3200" b="1"/>
              <a:t>光是横波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755650" y="5805488"/>
            <a:ext cx="2328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任意光矢量</a:t>
            </a:r>
            <a:r>
              <a:rPr lang="zh-CN" altLang="en-US" sz="3200"/>
              <a:t> 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827088" y="3141663"/>
            <a:ext cx="2566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两个偏振度</a:t>
            </a:r>
            <a:r>
              <a:rPr lang="en-US" altLang="zh-CN" sz="3200" b="1"/>
              <a:t>.</a:t>
            </a:r>
            <a:endParaRPr lang="en-US" altLang="zh-CN" b="1"/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3825"/>
            <a:ext cx="3889375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3059113" y="5876925"/>
          <a:ext cx="2197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2" name="公式" r:id="rId5" imgW="2197080" imgH="457200" progId="Equation.3">
                  <p:embed/>
                </p:oleObj>
              </mc:Choice>
              <mc:Fallback>
                <p:oleObj name="公式" r:id="rId5" imgW="219708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876925"/>
                        <a:ext cx="2197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827088" y="1628775"/>
            <a:ext cx="756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振动面</a:t>
            </a:r>
            <a:r>
              <a:rPr lang="en-US" altLang="zh-CN" sz="3200" b="1"/>
              <a:t>:</a:t>
            </a:r>
            <a:r>
              <a:rPr lang="zh-CN" altLang="en-US" sz="3200" b="1"/>
              <a:t>波振动矢量与传播方向构成平面</a:t>
            </a:r>
            <a:r>
              <a:rPr lang="en-US" altLang="zh-CN" sz="3200" b="1"/>
              <a:t>.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827088" y="2420938"/>
            <a:ext cx="6646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波振动对传播方向不具有轴对称性</a:t>
            </a:r>
            <a:r>
              <a:rPr lang="en-US" altLang="zh-CN" sz="3200" b="1"/>
              <a:t>.</a:t>
            </a:r>
          </a:p>
        </p:txBody>
      </p:sp>
      <p:grpSp>
        <p:nvGrpSpPr>
          <p:cNvPr id="53258" name="Group 10"/>
          <p:cNvGrpSpPr>
            <a:grpSpLocks noChangeAspect="1"/>
          </p:cNvGrpSpPr>
          <p:nvPr/>
        </p:nvGrpSpPr>
        <p:grpSpPr bwMode="auto">
          <a:xfrm>
            <a:off x="395288" y="3789363"/>
            <a:ext cx="2087562" cy="1681162"/>
            <a:chOff x="2797" y="11965"/>
            <a:chExt cx="3600" cy="2903"/>
          </a:xfrm>
        </p:grpSpPr>
        <p:sp>
          <p:nvSpPr>
            <p:cNvPr id="53259" name="AutoShape 11"/>
            <p:cNvSpPr>
              <a:spLocks noChangeAspect="1" noChangeArrowheads="1"/>
            </p:cNvSpPr>
            <p:nvPr/>
          </p:nvSpPr>
          <p:spPr bwMode="auto">
            <a:xfrm>
              <a:off x="2797" y="11965"/>
              <a:ext cx="3600" cy="2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 flipV="1">
              <a:off x="4832" y="12237"/>
              <a:ext cx="0" cy="13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>
              <a:off x="4832" y="13595"/>
              <a:ext cx="10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 flipH="1">
              <a:off x="4206" y="13595"/>
              <a:ext cx="626" cy="6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Text Box 15"/>
            <p:cNvSpPr txBox="1">
              <a:spLocks noChangeArrowheads="1"/>
            </p:cNvSpPr>
            <p:nvPr/>
          </p:nvSpPr>
          <p:spPr bwMode="auto">
            <a:xfrm>
              <a:off x="4626" y="13868"/>
              <a:ext cx="317" cy="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just"/>
              <a:endParaRPr lang="zh-CN" altLang="zh-CN" sz="3200"/>
            </a:p>
          </p:txBody>
        </p:sp>
        <p:sp>
          <p:nvSpPr>
            <p:cNvPr id="53264" name="Text Box 16"/>
            <p:cNvSpPr txBox="1">
              <a:spLocks noChangeArrowheads="1"/>
            </p:cNvSpPr>
            <p:nvPr/>
          </p:nvSpPr>
          <p:spPr bwMode="auto">
            <a:xfrm>
              <a:off x="5253" y="12916"/>
              <a:ext cx="317" cy="10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just"/>
              <a:endParaRPr lang="zh-CN" altLang="zh-CN" sz="3200"/>
            </a:p>
          </p:txBody>
        </p:sp>
      </p:grpSp>
      <p:graphicFrame>
        <p:nvGraphicFramePr>
          <p:cNvPr id="532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756793"/>
              </p:ext>
            </p:extLst>
          </p:nvPr>
        </p:nvGraphicFramePr>
        <p:xfrm>
          <a:off x="1069502" y="4013295"/>
          <a:ext cx="285670" cy="28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3" name="公式" r:id="rId7" imgW="342720" imgH="355320" progId="Equation.3">
                  <p:embed/>
                </p:oleObj>
              </mc:Choice>
              <mc:Fallback>
                <p:oleObj name="公式" r:id="rId7" imgW="342720" imgH="3553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502" y="4013295"/>
                        <a:ext cx="285670" cy="2882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18"/>
          <p:cNvGraphicFramePr>
            <a:graphicFrameLocks noChangeAspect="1"/>
          </p:cNvGraphicFramePr>
          <p:nvPr/>
        </p:nvGraphicFramePr>
        <p:xfrm>
          <a:off x="900113" y="5084763"/>
          <a:ext cx="3016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4" name="公式" r:id="rId9" imgW="203112" imgH="241195" progId="Equation.3">
                  <p:embed/>
                </p:oleObj>
              </mc:Choice>
              <mc:Fallback>
                <p:oleObj name="公式" r:id="rId9" imgW="203112" imgH="2411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84763"/>
                        <a:ext cx="301625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1619250" y="47244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268" name="Object 20"/>
          <p:cNvGraphicFramePr>
            <a:graphicFrameLocks noChangeAspect="1"/>
          </p:cNvGraphicFramePr>
          <p:nvPr/>
        </p:nvGraphicFramePr>
        <p:xfrm>
          <a:off x="2268538" y="4508500"/>
          <a:ext cx="27146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5" name="公式" r:id="rId11" imgW="266400" imgH="380880" progId="Equation.3">
                  <p:embed/>
                </p:oleObj>
              </mc:Choice>
              <mc:Fallback>
                <p:oleObj name="公式" r:id="rId11" imgW="266400" imgH="380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08500"/>
                        <a:ext cx="271462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69" name="Picture 21" descr="光波对传播方向不对称性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716338"/>
            <a:ext cx="251936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53252" grpId="0"/>
      <p:bldP spid="53253" grpId="0"/>
      <p:bldP spid="53256" grpId="0"/>
      <p:bldP spid="53257" grpId="0"/>
      <p:bldP spid="532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971550" y="692150"/>
            <a:ext cx="734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线偏振光</a:t>
            </a:r>
            <a:r>
              <a:rPr lang="en-US" altLang="zh-CN" sz="3200" b="1"/>
              <a:t>:</a:t>
            </a:r>
            <a:r>
              <a:rPr lang="zh-CN" altLang="en-US" sz="3200" b="1"/>
              <a:t>光矢量振动方向</a:t>
            </a:r>
            <a:r>
              <a:rPr lang="en-US" altLang="zh-CN" sz="3200" b="1"/>
              <a:t>(</a:t>
            </a:r>
            <a:r>
              <a:rPr lang="zh-CN" altLang="en-US" sz="3200" b="1"/>
              <a:t>或振动平面</a:t>
            </a:r>
            <a:r>
              <a:rPr lang="en-US" altLang="zh-CN" sz="3200" b="1"/>
              <a:t>)</a:t>
            </a:r>
            <a:endParaRPr lang="en-US" altLang="zh-CN" sz="320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00113" y="1916113"/>
            <a:ext cx="73453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zh-CN" altLang="en-US" sz="3200" b="1"/>
              <a:t>自然光</a:t>
            </a:r>
            <a:r>
              <a:rPr lang="en-US" altLang="zh-CN" sz="3200" b="1"/>
              <a:t>:</a:t>
            </a:r>
            <a:r>
              <a:rPr lang="zh-CN" altLang="en-US" sz="3200" b="1">
                <a:solidFill>
                  <a:srgbClr val="FF3300"/>
                </a:solidFill>
              </a:rPr>
              <a:t>任何</a:t>
            </a:r>
            <a:r>
              <a:rPr lang="zh-CN" altLang="en-US" sz="3200" b="1"/>
              <a:t>方向都具有</a:t>
            </a:r>
            <a:r>
              <a:rPr lang="zh-CN" altLang="en-US" sz="3200" b="1">
                <a:solidFill>
                  <a:srgbClr val="FF3300"/>
                </a:solidFill>
              </a:rPr>
              <a:t>相同</a:t>
            </a:r>
            <a:r>
              <a:rPr lang="zh-CN" altLang="en-US" sz="3200" b="1"/>
              <a:t>的平均振幅</a:t>
            </a:r>
            <a:r>
              <a:rPr lang="en-US" altLang="zh-CN" sz="3200" b="1"/>
              <a:t>,</a:t>
            </a:r>
            <a:r>
              <a:rPr lang="zh-CN" altLang="en-US" sz="3200" b="1"/>
              <a:t>可以分解为两个振幅相等</a:t>
            </a:r>
            <a:r>
              <a:rPr lang="en-US" altLang="zh-CN" sz="3200" b="1"/>
              <a:t>,</a:t>
            </a:r>
            <a:r>
              <a:rPr lang="zh-CN" altLang="en-US" sz="3200" b="1"/>
              <a:t>振向垂直</a:t>
            </a:r>
            <a:r>
              <a:rPr lang="en-US" altLang="zh-CN" sz="3200" b="1"/>
              <a:t>,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900113" y="1412875"/>
            <a:ext cx="2744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不随时间改变</a:t>
            </a:r>
            <a:r>
              <a:rPr lang="en-US" altLang="zh-CN" sz="3200" b="1"/>
              <a:t>.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900113" y="3573463"/>
            <a:ext cx="6529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相互</a:t>
            </a:r>
            <a:r>
              <a:rPr lang="zh-CN" altLang="en-US" sz="3200" b="1">
                <a:solidFill>
                  <a:srgbClr val="FF3300"/>
                </a:solidFill>
              </a:rPr>
              <a:t>没有固定</a:t>
            </a:r>
            <a:r>
              <a:rPr lang="zh-CN" altLang="en-US" sz="3200" b="1"/>
              <a:t>位相关系的线偏振光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900113" y="4292600"/>
            <a:ext cx="3024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部分偏振光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900113" y="5013325"/>
            <a:ext cx="1871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偏振度</a:t>
            </a: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2797175" y="4941888"/>
          <a:ext cx="40576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公式" r:id="rId3" imgW="4063680" imgH="990360" progId="Equation.3">
                  <p:embed/>
                </p:oleObj>
              </mc:Choice>
              <mc:Fallback>
                <p:oleObj name="公式" r:id="rId3" imgW="4063680" imgH="990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4941888"/>
                        <a:ext cx="40576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900113" y="5734050"/>
            <a:ext cx="1511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图示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/>
      <p:bldP spid="11268" grpId="0"/>
      <p:bldP spid="11269" grpId="0"/>
      <p:bldP spid="11270" grpId="0"/>
      <p:bldP spid="11271" grpId="0"/>
      <p:bldP spid="112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偏振光图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76250"/>
            <a:ext cx="5754688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1044</Words>
  <Application>Microsoft Office PowerPoint</Application>
  <PresentationFormat>全屏显示(4:3)</PresentationFormat>
  <Paragraphs>142</Paragraphs>
  <Slides>41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4" baseType="lpstr"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Administrator</cp:lastModifiedBy>
  <cp:revision>29</cp:revision>
  <dcterms:created xsi:type="dcterms:W3CDTF">2015-10-24T04:26:20Z</dcterms:created>
  <dcterms:modified xsi:type="dcterms:W3CDTF">2016-03-26T12:10:21Z</dcterms:modified>
</cp:coreProperties>
</file>