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53" r:id="rId4"/>
    <p:sldId id="264" r:id="rId5"/>
    <p:sldId id="265" r:id="rId6"/>
    <p:sldId id="266" r:id="rId7"/>
    <p:sldId id="267" r:id="rId8"/>
    <p:sldId id="354" r:id="rId9"/>
    <p:sldId id="360" r:id="rId10"/>
    <p:sldId id="268" r:id="rId11"/>
    <p:sldId id="269" r:id="rId12"/>
    <p:sldId id="270" r:id="rId13"/>
    <p:sldId id="311" r:id="rId14"/>
    <p:sldId id="271" r:id="rId15"/>
    <p:sldId id="272" r:id="rId16"/>
    <p:sldId id="257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26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4" autoAdjust="0"/>
  </p:normalViewPr>
  <p:slideViewPr>
    <p:cSldViewPr showGuides="1">
      <p:cViewPr varScale="1">
        <p:scale>
          <a:sx n="58" d="100"/>
          <a:sy n="5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4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4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41.wmf"/><Relationship Id="rId5" Type="http://schemas.openxmlformats.org/officeDocument/2006/relationships/image" Target="../media/image55.wmf"/><Relationship Id="rId10" Type="http://schemas.openxmlformats.org/officeDocument/2006/relationships/image" Target="../media/image40.wmf"/><Relationship Id="rId4" Type="http://schemas.openxmlformats.org/officeDocument/2006/relationships/image" Target="../media/image5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61.wmf"/><Relationship Id="rId7" Type="http://schemas.openxmlformats.org/officeDocument/2006/relationships/image" Target="../media/image42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91EBE-D8D7-4557-A76B-4D58618B85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31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90219-42D7-40C9-8F8E-BCC9B3988C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1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0C405-0142-4DB0-B4C0-F431B8406C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27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5867F-C711-4D7F-A0B8-108355E877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8DA2F-E0AC-47C7-BC76-69ED6AAD93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35C41-0BCF-457E-A327-F18564AEB0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2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A33E8-20B6-41BD-9E57-1AD0DAFC40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79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7C27D-2640-4CA6-B669-6DA204ED96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3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ACEF5-99F0-4A0F-BC17-905FD1D3E4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7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7B78AD-DE96-49B4-B6D4-54C05B7E60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73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1EAA6-A922-4934-BA9C-CFCF4946C4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21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13A974-4CC1-4D5F-93C0-A5BC03DAC4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3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png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3.wmf"/><Relationship Id="rId3" Type="http://schemas.openxmlformats.org/officeDocument/2006/relationships/image" Target="../media/image45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3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9" Type="http://schemas.openxmlformats.org/officeDocument/2006/relationships/image" Target="../media/image85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5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33" Type="http://schemas.openxmlformats.org/officeDocument/2006/relationships/image" Target="../media/image83.wmf"/><Relationship Id="rId38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76.bin"/><Relationship Id="rId41" Type="http://schemas.openxmlformats.org/officeDocument/2006/relationships/image" Target="../media/image8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0.wmf"/><Relationship Id="rId32" Type="http://schemas.openxmlformats.org/officeDocument/2006/relationships/oleObject" Target="../embeddings/oleObject79.bin"/><Relationship Id="rId37" Type="http://schemas.openxmlformats.org/officeDocument/2006/relationships/oleObject" Target="../embeddings/oleObject82.bin"/><Relationship Id="rId40" Type="http://schemas.openxmlformats.org/officeDocument/2006/relationships/oleObject" Target="../embeddings/oleObject84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82.wmf"/><Relationship Id="rId36" Type="http://schemas.openxmlformats.org/officeDocument/2006/relationships/oleObject" Target="../embeddings/oleObject81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75.bin"/><Relationship Id="rId30" Type="http://schemas.openxmlformats.org/officeDocument/2006/relationships/oleObject" Target="../embeddings/oleObject77.bin"/><Relationship Id="rId35" Type="http://schemas.openxmlformats.org/officeDocument/2006/relationships/image" Target="../media/image84.wmf"/><Relationship Id="rId43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96.png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07.png"/><Relationship Id="rId4" Type="http://schemas.openxmlformats.org/officeDocument/2006/relationships/image" Target="../media/image10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oleObject" Target="../embeddings/oleObject107.bin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22.png"/><Relationship Id="rId4" Type="http://schemas.openxmlformats.org/officeDocument/2006/relationships/image" Target="../media/image12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2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25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3" Type="http://schemas.openxmlformats.org/officeDocument/2006/relationships/image" Target="../media/image17.jpe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gi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6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0"/>
            <a:ext cx="3590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276600" y="333375"/>
            <a:ext cx="2590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27088" y="98107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光是横波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55650" y="5805488"/>
            <a:ext cx="2328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任意光矢量</a:t>
            </a:r>
            <a:r>
              <a:rPr lang="zh-CN" altLang="en-US"/>
              <a:t>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827088" y="3141663"/>
            <a:ext cx="2566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两个偏振度</a:t>
            </a:r>
            <a:r>
              <a:rPr lang="en-US" altLang="zh-CN" b="1"/>
              <a:t>.</a:t>
            </a:r>
            <a:endParaRPr lang="en-US" altLang="zh-CN" sz="1800" b="1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3825"/>
            <a:ext cx="38893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059113" y="5876925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5" imgW="2197080" imgH="457200" progId="Equation.3">
                  <p:embed/>
                </p:oleObj>
              </mc:Choice>
              <mc:Fallback>
                <p:oleObj name="公式" r:id="rId5" imgW="2197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76925"/>
                        <a:ext cx="219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827088" y="1700213"/>
            <a:ext cx="7597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振动面</a:t>
            </a:r>
            <a:r>
              <a:rPr lang="en-US" altLang="zh-CN" b="1"/>
              <a:t>:</a:t>
            </a:r>
            <a:r>
              <a:rPr lang="zh-CN" altLang="en-US" b="1"/>
              <a:t>波振动矢量与传播方向构成平面</a:t>
            </a:r>
            <a:r>
              <a:rPr lang="en-US" altLang="zh-CN" b="1"/>
              <a:t>.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827088" y="2420938"/>
            <a:ext cx="664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波振动对传播方向不具有轴对称性</a:t>
            </a:r>
            <a:r>
              <a:rPr lang="en-US" altLang="zh-CN" b="1"/>
              <a:t>.</a:t>
            </a:r>
          </a:p>
        </p:txBody>
      </p:sp>
      <p:grpSp>
        <p:nvGrpSpPr>
          <p:cNvPr id="2062" name="Group 14"/>
          <p:cNvGrpSpPr>
            <a:grpSpLocks noChangeAspect="1"/>
          </p:cNvGrpSpPr>
          <p:nvPr/>
        </p:nvGrpSpPr>
        <p:grpSpPr bwMode="auto">
          <a:xfrm>
            <a:off x="395288" y="3789363"/>
            <a:ext cx="2087562" cy="1681162"/>
            <a:chOff x="2797" y="11965"/>
            <a:chExt cx="3600" cy="2903"/>
          </a:xfrm>
        </p:grpSpPr>
        <p:sp>
          <p:nvSpPr>
            <p:cNvPr id="2063" name="AutoShape 15"/>
            <p:cNvSpPr>
              <a:spLocks noChangeAspect="1" noChangeArrowheads="1"/>
            </p:cNvSpPr>
            <p:nvPr/>
          </p:nvSpPr>
          <p:spPr bwMode="auto">
            <a:xfrm>
              <a:off x="2797" y="11965"/>
              <a:ext cx="3600" cy="2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V="1">
              <a:off x="4832" y="12237"/>
              <a:ext cx="0" cy="13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4832" y="13595"/>
              <a:ext cx="10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4206" y="13595"/>
              <a:ext cx="626" cy="6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4626" y="13868"/>
              <a:ext cx="317" cy="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5253" y="12916"/>
              <a:ext cx="317" cy="10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</p:grp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1042988" y="3860800"/>
          <a:ext cx="3476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7" imgW="342720" imgH="355320" progId="Equation.3">
                  <p:embed/>
                </p:oleObj>
              </mc:Choice>
              <mc:Fallback>
                <p:oleObj name="公式" r:id="rId7" imgW="342720" imgH="355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347662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900113" y="5084763"/>
          <a:ext cx="301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9" imgW="203112" imgH="241195" progId="Equation.3">
                  <p:embed/>
                </p:oleObj>
              </mc:Choice>
              <mc:Fallback>
                <p:oleObj name="公式" r:id="rId9" imgW="203112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3016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1619250" y="472440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72" name="Object 24"/>
          <p:cNvGraphicFramePr>
            <a:graphicFrameLocks noChangeAspect="1"/>
          </p:cNvGraphicFramePr>
          <p:nvPr/>
        </p:nvGraphicFramePr>
        <p:xfrm>
          <a:off x="2268538" y="4508500"/>
          <a:ext cx="2714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11" imgW="266400" imgH="380880" progId="Equation.3">
                  <p:embed/>
                </p:oleObj>
              </mc:Choice>
              <mc:Fallback>
                <p:oleObj name="公式" r:id="rId11" imgW="266400" imgH="380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08500"/>
                        <a:ext cx="271462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3" name="Picture 25" descr="光波对传播方向不对称性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716338"/>
            <a:ext cx="25193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4" grpId="0"/>
      <p:bldP spid="2057" grpId="0"/>
      <p:bldP spid="2060" grpId="0"/>
      <p:bldP spid="2061" grpId="0"/>
      <p:bldP spid="20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971550" y="692150"/>
            <a:ext cx="177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 dirty="0"/>
              <a:t>●</a:t>
            </a:r>
            <a:r>
              <a:rPr lang="zh-CN" altLang="en-US" b="1" dirty="0"/>
              <a:t>主平面</a:t>
            </a:r>
            <a:r>
              <a:rPr lang="en-US" altLang="zh-CN" b="1" dirty="0"/>
              <a:t>: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971550" y="1412875"/>
            <a:ext cx="675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o</a:t>
            </a:r>
            <a:r>
              <a:rPr lang="zh-CN" altLang="en-US" b="1"/>
              <a:t>光主平面</a:t>
            </a:r>
            <a:r>
              <a:rPr lang="en-US" altLang="zh-CN" b="1"/>
              <a:t>: o</a:t>
            </a:r>
            <a:r>
              <a:rPr lang="zh-CN" altLang="en-US" b="1"/>
              <a:t>光线与光轴组成的平面</a:t>
            </a:r>
            <a:r>
              <a:rPr lang="en-US" altLang="zh-CN" b="1"/>
              <a:t>.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971550" y="2133600"/>
            <a:ext cx="670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光主平面</a:t>
            </a:r>
            <a:r>
              <a:rPr lang="en-US" altLang="zh-CN" b="1"/>
              <a:t>: e</a:t>
            </a:r>
            <a:r>
              <a:rPr lang="zh-CN" altLang="en-US" b="1"/>
              <a:t>光线与光轴组成的平面</a:t>
            </a:r>
            <a:r>
              <a:rPr lang="en-US" altLang="zh-CN" b="1"/>
              <a:t>.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971550" y="2852738"/>
            <a:ext cx="7345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一般情况下</a:t>
            </a:r>
            <a:r>
              <a:rPr lang="en-US" altLang="zh-CN" b="1"/>
              <a:t>, o</a:t>
            </a:r>
            <a:r>
              <a:rPr lang="zh-CN" altLang="en-US" b="1"/>
              <a:t>光主平面与</a:t>
            </a:r>
            <a:r>
              <a:rPr lang="en-US" altLang="zh-CN" b="1"/>
              <a:t>e</a:t>
            </a:r>
            <a:r>
              <a:rPr lang="zh-CN" altLang="en-US" b="1"/>
              <a:t>光主平面不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900113" y="35734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重合</a:t>
            </a:r>
            <a:r>
              <a:rPr lang="en-US" altLang="zh-CN" b="1"/>
              <a:t>.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051050" y="3573463"/>
            <a:ext cx="6008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但是</a:t>
            </a:r>
            <a:r>
              <a:rPr lang="en-US" altLang="zh-CN" b="1"/>
              <a:t>,</a:t>
            </a:r>
            <a:r>
              <a:rPr lang="zh-CN" altLang="en-US" b="1"/>
              <a:t>若入射面与晶体的主截面重</a:t>
            </a:r>
            <a:endParaRPr lang="zh-CN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900113" y="4292600"/>
            <a:ext cx="1585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合</a:t>
            </a:r>
            <a:r>
              <a:rPr lang="en-US" altLang="zh-CN" b="1"/>
              <a:t>,</a:t>
            </a:r>
            <a:r>
              <a:rPr lang="zh-CN" altLang="en-US" b="1"/>
              <a:t>则</a:t>
            </a:r>
            <a:r>
              <a:rPr lang="en-US" altLang="zh-CN" b="1"/>
              <a:t>o</a:t>
            </a:r>
            <a:r>
              <a:rPr lang="en-US" altLang="zh-CN"/>
              <a:t>  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124075" y="4292600"/>
            <a:ext cx="626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光和</a:t>
            </a:r>
            <a:r>
              <a:rPr lang="en-US" altLang="zh-CN" b="1"/>
              <a:t>e</a:t>
            </a:r>
            <a:r>
              <a:rPr lang="zh-CN" altLang="en-US" b="1"/>
              <a:t>光都在这个平面内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en-US" altLang="zh-CN" b="1"/>
              <a:t>o</a:t>
            </a:r>
            <a:r>
              <a:rPr lang="zh-CN" altLang="en-US" b="1"/>
              <a:t>光主</a:t>
            </a:r>
            <a:endParaRPr lang="zh-CN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900113" y="50133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平面</a:t>
            </a:r>
            <a:r>
              <a:rPr lang="en-US" altLang="zh-CN" b="1"/>
              <a:t>,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908175" y="5013325"/>
            <a:ext cx="623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光主平面和晶体主截面三者重合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  <p:bldP spid="143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8" descr="波面形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33375"/>
            <a:ext cx="3743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71550" y="469295"/>
            <a:ext cx="49688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 dirty="0"/>
              <a:t>●</a:t>
            </a:r>
            <a:r>
              <a:rPr lang="en-US" altLang="zh-CN" b="1" dirty="0"/>
              <a:t> o</a:t>
            </a:r>
            <a:r>
              <a:rPr lang="zh-CN" altLang="en-US" b="1" dirty="0"/>
              <a:t>光矢量与</a:t>
            </a:r>
            <a:r>
              <a:rPr lang="en-US" altLang="zh-CN" b="1" dirty="0"/>
              <a:t>o</a:t>
            </a:r>
            <a:r>
              <a:rPr lang="zh-CN" altLang="en-US" b="1" dirty="0"/>
              <a:t>光主平面垂直</a:t>
            </a:r>
            <a:r>
              <a:rPr lang="en-US" altLang="zh-CN" b="1" dirty="0"/>
              <a:t>,</a:t>
            </a:r>
            <a:r>
              <a:rPr lang="zh-CN" altLang="en-US" b="1" dirty="0"/>
              <a:t>因而总是与光轴垂直；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71550" y="2060575"/>
            <a:ext cx="748823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e</a:t>
            </a:r>
            <a:r>
              <a:rPr lang="zh-CN" altLang="en-US" b="1"/>
              <a:t>光矢量在</a:t>
            </a:r>
            <a:r>
              <a:rPr lang="en-US" altLang="zh-CN" b="1"/>
              <a:t>e</a:t>
            </a:r>
            <a:r>
              <a:rPr lang="zh-CN" altLang="en-US" b="1"/>
              <a:t>光主平面内，与光轴的夹角随着光传播的方向的不同而改变</a:t>
            </a:r>
            <a:r>
              <a:rPr lang="en-US" altLang="zh-CN" b="1"/>
              <a:t>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71550" y="3500438"/>
            <a:ext cx="44640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由于一般情况下</a:t>
            </a:r>
            <a:r>
              <a:rPr lang="en-US" altLang="zh-CN" b="1"/>
              <a:t>, o</a:t>
            </a:r>
            <a:r>
              <a:rPr lang="zh-CN" altLang="en-US" b="1"/>
              <a:t>光主平面与</a:t>
            </a:r>
            <a:r>
              <a:rPr lang="en-US" altLang="zh-CN" b="1"/>
              <a:t>e</a:t>
            </a:r>
            <a:r>
              <a:rPr lang="zh-CN" altLang="en-US" b="1"/>
              <a:t>光主平面不重合</a:t>
            </a:r>
            <a:r>
              <a:rPr lang="en-US" altLang="zh-CN" b="1"/>
              <a:t>,</a:t>
            </a:r>
            <a:r>
              <a:rPr lang="zh-CN" altLang="en-US" b="1"/>
              <a:t>因此</a:t>
            </a:r>
            <a:r>
              <a:rPr lang="en-US" altLang="zh-CN" b="1"/>
              <a:t>,o</a:t>
            </a:r>
            <a:r>
              <a:rPr lang="zh-CN" altLang="en-US" b="1"/>
              <a:t>光矢量与</a:t>
            </a:r>
            <a:r>
              <a:rPr lang="en-US" altLang="zh-CN" b="1"/>
              <a:t>e</a:t>
            </a:r>
            <a:r>
              <a:rPr lang="zh-CN" altLang="en-US" b="1"/>
              <a:t>光矢量方向不互相垂直</a:t>
            </a:r>
            <a:r>
              <a:rPr lang="en-US" altLang="zh-CN" b="1"/>
              <a:t>.</a:t>
            </a:r>
          </a:p>
        </p:txBody>
      </p:sp>
      <p:pic>
        <p:nvPicPr>
          <p:cNvPr id="15369" name="Picture 9" descr="Image13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789363"/>
            <a:ext cx="3527425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波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508500"/>
            <a:ext cx="5472113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00113" y="476250"/>
            <a:ext cx="72009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当若入射面与晶体的主截面重合时</a:t>
            </a:r>
            <a:r>
              <a:rPr lang="en-US" altLang="zh-CN" b="1"/>
              <a:t>,o</a:t>
            </a:r>
            <a:r>
              <a:rPr lang="zh-CN" altLang="en-US" b="1"/>
              <a:t>光主平面和 </a:t>
            </a:r>
            <a:r>
              <a:rPr lang="en-US" altLang="zh-CN" b="1"/>
              <a:t>e</a:t>
            </a:r>
            <a:r>
              <a:rPr lang="zh-CN" altLang="en-US" b="1"/>
              <a:t>光主平面重合</a:t>
            </a:r>
            <a:r>
              <a:rPr lang="en-US" altLang="zh-CN" b="1"/>
              <a:t>, o</a:t>
            </a:r>
            <a:r>
              <a:rPr lang="zh-CN" altLang="en-US" b="1"/>
              <a:t>光矢量与</a:t>
            </a:r>
            <a:r>
              <a:rPr lang="en-US" altLang="zh-CN" b="1"/>
              <a:t>o</a:t>
            </a:r>
            <a:r>
              <a:rPr lang="zh-CN" altLang="en-US" b="1"/>
              <a:t>光矢量方向互相垂直</a:t>
            </a:r>
            <a:r>
              <a:rPr lang="en-US" altLang="zh-CN" b="1"/>
              <a:t>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00113" y="2636838"/>
            <a:ext cx="7632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▲</a:t>
            </a:r>
            <a:r>
              <a:rPr lang="zh-CN" altLang="en-US" b="1"/>
              <a:t>惠更斯对单轴晶体中双折射现象的解释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900113" y="3573463"/>
            <a:ext cx="671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en-US" altLang="zh-CN" b="1"/>
              <a:t>o</a:t>
            </a:r>
            <a:r>
              <a:rPr lang="zh-CN" altLang="en-US" b="1"/>
              <a:t>光波面为球面，</a:t>
            </a:r>
            <a:r>
              <a:rPr lang="en-US" altLang="zh-CN" b="1"/>
              <a:t>e</a:t>
            </a:r>
            <a:r>
              <a:rPr lang="zh-CN" altLang="en-US" b="1"/>
              <a:t>光波面为椭圆面</a:t>
            </a:r>
            <a:r>
              <a:rPr lang="en-US" altLang="zh-CN" b="1"/>
              <a:t>.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00113" y="4292600"/>
            <a:ext cx="4176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正晶体与负晶体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112838" y="5084763"/>
          <a:ext cx="1117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4" imgW="1117440" imgH="457200" progId="Equation.3">
                  <p:embed/>
                </p:oleObj>
              </mc:Choice>
              <mc:Fallback>
                <p:oleObj name="公式" r:id="rId4" imgW="111744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5084763"/>
                        <a:ext cx="11176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6729413" y="5084763"/>
          <a:ext cx="11112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6" imgW="1117440" imgH="457200" progId="Equation.3">
                  <p:embed/>
                </p:oleObj>
              </mc:Choice>
              <mc:Fallback>
                <p:oleObj name="公式" r:id="rId6" imgW="111744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5084763"/>
                        <a:ext cx="11112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112838" y="5661025"/>
          <a:ext cx="1111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8" imgW="1117440" imgH="457200" progId="Equation.3">
                  <p:embed/>
                </p:oleObj>
              </mc:Choice>
              <mc:Fallback>
                <p:oleObj name="公式" r:id="rId8" imgW="11174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5661025"/>
                        <a:ext cx="11112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6802438" y="5661025"/>
          <a:ext cx="1111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10" imgW="1117440" imgH="457200" progId="Equation.3">
                  <p:embed/>
                </p:oleObj>
              </mc:Choice>
              <mc:Fallback>
                <p:oleObj name="公式" r:id="rId10" imgW="11174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5661025"/>
                        <a:ext cx="11112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89" grpId="0"/>
      <p:bldP spid="16391" grpId="0"/>
      <p:bldP spid="163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波面形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213"/>
            <a:ext cx="6912768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042988" y="692150"/>
            <a:ext cx="662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光传播的速度与光</a:t>
            </a:r>
            <a:r>
              <a:rPr lang="zh-CN" altLang="en-US" b="1">
                <a:solidFill>
                  <a:srgbClr val="CC6600"/>
                </a:solidFill>
              </a:rPr>
              <a:t>振动的方向</a:t>
            </a:r>
            <a:r>
              <a:rPr lang="zh-CN" altLang="en-US" b="1"/>
              <a:t>有关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1550" y="2133600"/>
            <a:ext cx="244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光主折射率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19475" y="1989138"/>
          <a:ext cx="30432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公式" r:id="rId3" imgW="3047760" imgH="1002960" progId="Equation.3">
                  <p:embed/>
                </p:oleObj>
              </mc:Choice>
              <mc:Fallback>
                <p:oleObj name="公式" r:id="rId3" imgW="3047760" imgH="1002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989138"/>
                        <a:ext cx="3043238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00113" y="141287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垂直光轴方向：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900113" y="692150"/>
            <a:ext cx="5192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光轴方向球面与椭圆面相切</a:t>
            </a:r>
            <a:r>
              <a:rPr lang="en-US" altLang="zh-CN" b="1"/>
              <a:t>.</a:t>
            </a:r>
          </a:p>
        </p:txBody>
      </p:sp>
      <p:pic>
        <p:nvPicPr>
          <p:cNvPr id="17416" name="Picture 8" descr="惠更斯作图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24175"/>
            <a:ext cx="6265863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  <p:bldP spid="174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00113" y="476250"/>
            <a:ext cx="7345362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光轴与晶体表面平行时</a:t>
            </a:r>
            <a:r>
              <a:rPr lang="en-US" altLang="zh-CN" b="1"/>
              <a:t>,o</a:t>
            </a:r>
            <a:r>
              <a:rPr lang="zh-CN" altLang="en-US" b="1"/>
              <a:t>光与</a:t>
            </a:r>
            <a:r>
              <a:rPr lang="en-US" altLang="zh-CN" b="1"/>
              <a:t>e</a:t>
            </a:r>
            <a:r>
              <a:rPr lang="zh-CN" altLang="en-US" b="1"/>
              <a:t>光传播方向相同</a:t>
            </a:r>
            <a:r>
              <a:rPr lang="en-US" altLang="zh-CN" b="1"/>
              <a:t>,</a:t>
            </a:r>
            <a:r>
              <a:rPr lang="zh-CN" altLang="en-US" b="1"/>
              <a:t>但是</a:t>
            </a:r>
            <a:r>
              <a:rPr lang="en-US" altLang="zh-CN" b="1"/>
              <a:t>, </a:t>
            </a:r>
            <a:r>
              <a:rPr lang="zh-CN" altLang="en-US" b="1"/>
              <a:t>传播速度不同</a:t>
            </a:r>
            <a:r>
              <a:rPr lang="en-US" altLang="zh-CN" b="1"/>
              <a:t>,</a:t>
            </a:r>
            <a:r>
              <a:rPr lang="zh-CN" altLang="en-US" b="1"/>
              <a:t>存在光程差</a:t>
            </a:r>
            <a:r>
              <a:rPr lang="en-US" altLang="zh-CN" b="1"/>
              <a:t>,</a:t>
            </a:r>
            <a:r>
              <a:rPr lang="zh-CN" altLang="en-US" b="1"/>
              <a:t>位相差</a:t>
            </a:r>
            <a:r>
              <a:rPr lang="en-US" altLang="zh-CN" b="1"/>
              <a:t>.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971550" y="27813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800" b="1"/>
              <a:t>■</a:t>
            </a:r>
            <a:r>
              <a:rPr lang="zh-CN" altLang="en-US" b="1"/>
              <a:t>晶体光学器件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971550" y="3573463"/>
            <a:ext cx="474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格兰棱镜</a:t>
            </a:r>
            <a:r>
              <a:rPr lang="en-US" altLang="zh-CN" b="1"/>
              <a:t>:</a:t>
            </a:r>
            <a:r>
              <a:rPr lang="zh-CN" altLang="en-US" b="1"/>
              <a:t>用方解石制作</a:t>
            </a:r>
            <a:r>
              <a:rPr lang="en-US" altLang="zh-CN" b="1"/>
              <a:t>.</a:t>
            </a:r>
          </a:p>
        </p:txBody>
      </p:sp>
      <p:grpSp>
        <p:nvGrpSpPr>
          <p:cNvPr id="18468" name="Group 36"/>
          <p:cNvGrpSpPr>
            <a:grpSpLocks/>
          </p:cNvGrpSpPr>
          <p:nvPr/>
        </p:nvGrpSpPr>
        <p:grpSpPr bwMode="auto">
          <a:xfrm>
            <a:off x="5003800" y="4581525"/>
            <a:ext cx="3608388" cy="1943100"/>
            <a:chOff x="884" y="2795"/>
            <a:chExt cx="2273" cy="1224"/>
          </a:xfrm>
        </p:grpSpPr>
        <p:sp>
          <p:nvSpPr>
            <p:cNvPr id="18469" name="AutoShape 37"/>
            <p:cNvSpPr>
              <a:spLocks noChangeArrowheads="1"/>
            </p:cNvSpPr>
            <p:nvPr/>
          </p:nvSpPr>
          <p:spPr bwMode="auto">
            <a:xfrm rot="16200000">
              <a:off x="1451" y="2863"/>
              <a:ext cx="1179" cy="1134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AutoShape 38"/>
            <p:cNvSpPr>
              <a:spLocks noChangeArrowheads="1"/>
            </p:cNvSpPr>
            <p:nvPr/>
          </p:nvSpPr>
          <p:spPr bwMode="auto">
            <a:xfrm rot="5400000">
              <a:off x="1315" y="2818"/>
              <a:ext cx="1179" cy="1134"/>
            </a:xfrm>
            <a:prstGeom prst="rtTriangl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338" y="2886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●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2381" y="3838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●</a:t>
              </a:r>
            </a:p>
          </p:txBody>
        </p:sp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>
              <a:off x="884" y="3339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1020" y="3249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1020" y="324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●</a:t>
              </a:r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1429" y="32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1565" y="324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●</a:t>
              </a:r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 flipH="1" flipV="1">
              <a:off x="1882" y="2840"/>
              <a:ext cx="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47"/>
            <p:cNvSpPr>
              <a:spLocks noChangeShapeType="1"/>
            </p:cNvSpPr>
            <p:nvPr/>
          </p:nvSpPr>
          <p:spPr bwMode="auto">
            <a:xfrm>
              <a:off x="2154" y="3339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1927" y="333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2200" y="324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●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2608" y="3249"/>
              <a:ext cx="2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●</a:t>
              </a:r>
            </a:p>
          </p:txBody>
        </p:sp>
        <p:sp>
          <p:nvSpPr>
            <p:cNvPr id="18483" name="Line 51"/>
            <p:cNvSpPr>
              <a:spLocks noChangeShapeType="1"/>
            </p:cNvSpPr>
            <p:nvPr/>
          </p:nvSpPr>
          <p:spPr bwMode="auto">
            <a:xfrm flipV="1">
              <a:off x="1837" y="315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52"/>
            <p:cNvSpPr>
              <a:spLocks noChangeShapeType="1"/>
            </p:cNvSpPr>
            <p:nvPr/>
          </p:nvSpPr>
          <p:spPr bwMode="auto">
            <a:xfrm>
              <a:off x="1791" y="30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Arc 53"/>
            <p:cNvSpPr>
              <a:spLocks/>
            </p:cNvSpPr>
            <p:nvPr/>
          </p:nvSpPr>
          <p:spPr bwMode="auto">
            <a:xfrm>
              <a:off x="1292" y="3657"/>
              <a:ext cx="273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86" name="Object 54"/>
            <p:cNvGraphicFramePr>
              <a:graphicFrameLocks noChangeAspect="1"/>
            </p:cNvGraphicFramePr>
            <p:nvPr/>
          </p:nvGraphicFramePr>
          <p:xfrm>
            <a:off x="1474" y="3475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公式" r:id="rId3" imgW="253800" imgH="330120" progId="Equation.3">
                    <p:embed/>
                  </p:oleObj>
                </mc:Choice>
                <mc:Fallback>
                  <p:oleObj name="公式" r:id="rId3" imgW="253800" imgH="33012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475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7" name="Line 55"/>
            <p:cNvSpPr>
              <a:spLocks noChangeShapeType="1"/>
            </p:cNvSpPr>
            <p:nvPr/>
          </p:nvSpPr>
          <p:spPr bwMode="auto">
            <a:xfrm flipH="1" flipV="1">
              <a:off x="1610" y="3067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Arc 56"/>
            <p:cNvSpPr>
              <a:spLocks/>
            </p:cNvSpPr>
            <p:nvPr/>
          </p:nvSpPr>
          <p:spPr bwMode="auto">
            <a:xfrm flipH="1">
              <a:off x="1701" y="3158"/>
              <a:ext cx="45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89" name="Object 57"/>
            <p:cNvGraphicFramePr>
              <a:graphicFrameLocks noChangeAspect="1"/>
            </p:cNvGraphicFramePr>
            <p:nvPr/>
          </p:nvGraphicFramePr>
          <p:xfrm>
            <a:off x="1474" y="3113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公式" r:id="rId5" imgW="253800" imgH="330120" progId="Equation.3">
                    <p:embed/>
                  </p:oleObj>
                </mc:Choice>
                <mc:Fallback>
                  <p:oleObj name="公式" r:id="rId5" imgW="253800" imgH="3301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13"/>
                          <a:ext cx="1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0" name="Object 58"/>
            <p:cNvGraphicFramePr>
              <a:graphicFrameLocks noChangeAspect="1"/>
            </p:cNvGraphicFramePr>
            <p:nvPr/>
          </p:nvGraphicFramePr>
          <p:xfrm>
            <a:off x="2789" y="2976"/>
            <a:ext cx="3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0" name="公式" r:id="rId7" imgW="583920" imgH="393480" progId="Equation.3">
                    <p:embed/>
                  </p:oleObj>
                </mc:Choice>
                <mc:Fallback>
                  <p:oleObj name="公式" r:id="rId7" imgW="583920" imgH="3934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976"/>
                          <a:ext cx="3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91" name="Object 59"/>
          <p:cNvGraphicFramePr>
            <a:graphicFrameLocks noChangeAspect="1"/>
          </p:cNvGraphicFramePr>
          <p:nvPr/>
        </p:nvGraphicFramePr>
        <p:xfrm>
          <a:off x="1042988" y="4868863"/>
          <a:ext cx="37957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公式" r:id="rId9" imgW="4190760" imgH="1066680" progId="Equation.3">
                  <p:embed/>
                </p:oleObj>
              </mc:Choice>
              <mc:Fallback>
                <p:oleObj name="公式" r:id="rId9" imgW="4190760" imgH="10666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863"/>
                        <a:ext cx="37957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6" grpId="0"/>
      <p:bldP spid="184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03575" y="620713"/>
            <a:ext cx="2592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本节要点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339975" y="1773238"/>
            <a:ext cx="1809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■</a:t>
            </a:r>
            <a:r>
              <a:rPr lang="zh-CN" altLang="en-US" b="1"/>
              <a:t>波晶片</a:t>
            </a:r>
          </a:p>
          <a:p>
            <a:endParaRPr lang="en-US" altLang="zh-CN" sz="1800" b="1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339975" y="2636838"/>
            <a:ext cx="4319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■</a:t>
            </a:r>
            <a:r>
              <a:rPr lang="zh-CN" altLang="en-US" b="1"/>
              <a:t>椭圆偏振光以及产生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2339975" y="350043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/>
              <a:t>■</a:t>
            </a:r>
            <a:r>
              <a:rPr lang="zh-CN" altLang="en-US" b="1"/>
              <a:t>光的吸收、色散和散射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84" grpId="0"/>
      <p:bldP spid="3085" grpId="0"/>
      <p:bldP spid="1157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 descr="波晶片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782638"/>
            <a:ext cx="5148262" cy="607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900113" y="620713"/>
            <a:ext cx="450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b="1"/>
              <a:t>■</a:t>
            </a:r>
            <a:r>
              <a:rPr lang="zh-CN" altLang="en-US" b="1"/>
              <a:t>波晶片（位相延迟片）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900113" y="1341438"/>
            <a:ext cx="3395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/>
              <a:t>▲</a:t>
            </a:r>
            <a:r>
              <a:rPr lang="zh-CN" altLang="en-US" b="1"/>
              <a:t>平面与光轴平行</a:t>
            </a:r>
            <a:r>
              <a:rPr lang="en-US" altLang="zh-CN" b="1"/>
              <a:t>.</a:t>
            </a:r>
          </a:p>
        </p:txBody>
      </p:sp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539750" y="2565400"/>
            <a:ext cx="3960813" cy="2735263"/>
            <a:chOff x="1474" y="482"/>
            <a:chExt cx="3311" cy="2358"/>
          </a:xfrm>
        </p:grpSpPr>
        <p:sp>
          <p:nvSpPr>
            <p:cNvPr id="87047" name="Line 7"/>
            <p:cNvSpPr>
              <a:spLocks noChangeShapeType="1"/>
            </p:cNvSpPr>
            <p:nvPr/>
          </p:nvSpPr>
          <p:spPr bwMode="auto">
            <a:xfrm flipV="1">
              <a:off x="1837" y="2205"/>
              <a:ext cx="294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8" name="Line 8"/>
            <p:cNvSpPr>
              <a:spLocks noChangeShapeType="1"/>
            </p:cNvSpPr>
            <p:nvPr/>
          </p:nvSpPr>
          <p:spPr bwMode="auto">
            <a:xfrm flipV="1">
              <a:off x="2880" y="482"/>
              <a:ext cx="0" cy="2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 flipV="1">
              <a:off x="2880" y="1071"/>
              <a:ext cx="1134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>
              <a:off x="3969" y="111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1" name="Line 11"/>
            <p:cNvSpPr>
              <a:spLocks noChangeShapeType="1"/>
            </p:cNvSpPr>
            <p:nvPr/>
          </p:nvSpPr>
          <p:spPr bwMode="auto">
            <a:xfrm flipH="1">
              <a:off x="2880" y="1117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 flipV="1">
              <a:off x="2880" y="2205"/>
              <a:ext cx="1089" cy="4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 flipV="1">
              <a:off x="2880" y="1117"/>
              <a:ext cx="0" cy="10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4" name="Rectangle 14"/>
            <p:cNvSpPr>
              <a:spLocks noChangeArrowheads="1"/>
            </p:cNvSpPr>
            <p:nvPr/>
          </p:nvSpPr>
          <p:spPr bwMode="auto">
            <a:xfrm>
              <a:off x="2153" y="754"/>
              <a:ext cx="83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光轴</a:t>
              </a:r>
            </a:p>
          </p:txBody>
        </p:sp>
        <p:sp>
          <p:nvSpPr>
            <p:cNvPr id="87055" name="Arc 15"/>
            <p:cNvSpPr>
              <a:spLocks/>
            </p:cNvSpPr>
            <p:nvPr/>
          </p:nvSpPr>
          <p:spPr bwMode="auto">
            <a:xfrm>
              <a:off x="2880" y="1752"/>
              <a:ext cx="363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056" name="Object 16"/>
            <p:cNvGraphicFramePr>
              <a:graphicFrameLocks noChangeAspect="1"/>
            </p:cNvGraphicFramePr>
            <p:nvPr/>
          </p:nvGraphicFramePr>
          <p:xfrm>
            <a:off x="3016" y="1525"/>
            <a:ext cx="18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6" name="公式" r:id="rId4" imgW="291960" imgH="253800" progId="Equation.3">
                    <p:embed/>
                  </p:oleObj>
                </mc:Choice>
                <mc:Fallback>
                  <p:oleObj name="公式" r:id="rId4" imgW="29196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525"/>
                          <a:ext cx="18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17"/>
            <p:cNvGraphicFramePr>
              <a:graphicFrameLocks noChangeAspect="1"/>
            </p:cNvGraphicFramePr>
            <p:nvPr/>
          </p:nvGraphicFramePr>
          <p:xfrm>
            <a:off x="4043" y="813"/>
            <a:ext cx="21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7" name="公式" r:id="rId6" imgW="342720" imgH="355320" progId="Equation.3">
                    <p:embed/>
                  </p:oleObj>
                </mc:Choice>
                <mc:Fallback>
                  <p:oleObj name="公式" r:id="rId6" imgW="342720" imgH="3553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813"/>
                          <a:ext cx="21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8" name="Object 18"/>
            <p:cNvGraphicFramePr>
              <a:graphicFrameLocks noChangeAspect="1"/>
            </p:cNvGraphicFramePr>
            <p:nvPr/>
          </p:nvGraphicFramePr>
          <p:xfrm>
            <a:off x="1474" y="1389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8" name="公式" r:id="rId8" imgW="2006280" imgH="457200" progId="Equation.3">
                    <p:embed/>
                  </p:oleObj>
                </mc:Choice>
                <mc:Fallback>
                  <p:oleObj name="公式" r:id="rId8" imgW="200628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389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9" name="Object 19"/>
            <p:cNvGraphicFramePr>
              <a:graphicFrameLocks noChangeAspect="1"/>
            </p:cNvGraphicFramePr>
            <p:nvPr/>
          </p:nvGraphicFramePr>
          <p:xfrm>
            <a:off x="3016" y="2387"/>
            <a:ext cx="1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9" name="公式" r:id="rId10" imgW="1993680" imgH="457200" progId="Equation.3">
                    <p:embed/>
                  </p:oleObj>
                </mc:Choice>
                <mc:Fallback>
                  <p:oleObj name="公式" r:id="rId10" imgW="199368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387"/>
                          <a:ext cx="1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0" name="Object 20"/>
            <p:cNvGraphicFramePr>
              <a:graphicFrameLocks noChangeAspect="1"/>
            </p:cNvGraphicFramePr>
            <p:nvPr/>
          </p:nvGraphicFramePr>
          <p:xfrm>
            <a:off x="2562" y="482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0" name="公式" r:id="rId12" imgW="266400" imgH="253800" progId="Equation.3">
                    <p:embed/>
                  </p:oleObj>
                </mc:Choice>
                <mc:Fallback>
                  <p:oleObj name="公式" r:id="rId12" imgW="266400" imgH="253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482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1" name="Object 21"/>
            <p:cNvGraphicFramePr>
              <a:graphicFrameLocks noChangeAspect="1"/>
            </p:cNvGraphicFramePr>
            <p:nvPr/>
          </p:nvGraphicFramePr>
          <p:xfrm>
            <a:off x="4513" y="2363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1" name="公式" r:id="rId14" imgW="266400" imgH="330120" progId="Equation.3">
                    <p:embed/>
                  </p:oleObj>
                </mc:Choice>
                <mc:Fallback>
                  <p:oleObj name="公式" r:id="rId14" imgW="266400" imgH="3301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363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900113" y="404813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Font typeface="宋体" charset="-122"/>
              <a:buChar char="●"/>
            </a:pPr>
            <a:r>
              <a:rPr lang="zh-CN" altLang="zh-CN" sz="2000" b="1"/>
              <a:t>▲</a:t>
            </a:r>
            <a:r>
              <a:rPr lang="en-US" altLang="zh-CN"/>
              <a:t> </a:t>
            </a:r>
            <a:r>
              <a:rPr lang="en-US" altLang="zh-CN" b="1"/>
              <a:t>o</a:t>
            </a:r>
            <a:r>
              <a:rPr lang="zh-CN" altLang="en-US" b="1"/>
              <a:t>光与</a:t>
            </a:r>
            <a:r>
              <a:rPr lang="en-US" altLang="zh-CN" b="1"/>
              <a:t>e</a:t>
            </a:r>
            <a:r>
              <a:rPr lang="zh-CN" altLang="en-US" b="1"/>
              <a:t>光传播方向相同</a:t>
            </a:r>
            <a:r>
              <a:rPr lang="en-US" altLang="zh-CN" b="1"/>
              <a:t>,</a:t>
            </a:r>
            <a:r>
              <a:rPr lang="zh-CN" altLang="en-US" b="1"/>
              <a:t>但是</a:t>
            </a:r>
            <a:r>
              <a:rPr lang="en-US" altLang="zh-CN" b="1"/>
              <a:t>, </a:t>
            </a:r>
            <a:r>
              <a:rPr lang="zh-CN" altLang="en-US" b="1"/>
              <a:t>传播速度不同</a:t>
            </a:r>
            <a:r>
              <a:rPr lang="en-US" altLang="zh-CN" b="1"/>
              <a:t>,</a:t>
            </a:r>
            <a:r>
              <a:rPr lang="zh-CN" altLang="en-US" b="1"/>
              <a:t>存在光程差</a:t>
            </a:r>
            <a:r>
              <a:rPr lang="en-US" altLang="zh-CN" b="1"/>
              <a:t>,</a:t>
            </a:r>
            <a:r>
              <a:rPr lang="zh-CN" altLang="en-US" b="1"/>
              <a:t>位相差</a:t>
            </a:r>
            <a:r>
              <a:rPr lang="en-US" altLang="zh-CN" b="1"/>
              <a:t>.</a:t>
            </a:r>
          </a:p>
        </p:txBody>
      </p:sp>
      <p:pic>
        <p:nvPicPr>
          <p:cNvPr id="88067" name="Picture 3" descr="惠更斯作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488237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971550" y="620713"/>
            <a:ext cx="299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o</a:t>
            </a:r>
            <a:r>
              <a:rPr lang="zh-CN" altLang="en-US" b="1"/>
              <a:t>光经过的光程</a:t>
            </a:r>
            <a:r>
              <a:rPr lang="zh-CN" altLang="en-US"/>
              <a:t> 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3924300" y="692150"/>
          <a:ext cx="14906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公式" r:id="rId3" imgW="1485720" imgH="457200" progId="Equation.3">
                  <p:embed/>
                </p:oleObj>
              </mc:Choice>
              <mc:Fallback>
                <p:oleObj name="公式" r:id="rId3" imgW="14857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692150"/>
                        <a:ext cx="14906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971550" y="1341438"/>
            <a:ext cx="2970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光经过的光程</a:t>
            </a:r>
            <a:r>
              <a:rPr lang="zh-CN" altLang="en-US"/>
              <a:t> 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3924300" y="1484313"/>
          <a:ext cx="1455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公式" r:id="rId5" imgW="1460160" imgH="457200" progId="Equation.3">
                  <p:embed/>
                </p:oleObj>
              </mc:Choice>
              <mc:Fallback>
                <p:oleObj name="公式" r:id="rId5" imgW="14601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14557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900113" y="1844675"/>
            <a:ext cx="77755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同一时刻两束光在出射界面上的位相比入射界面上的位相上</a:t>
            </a:r>
            <a:r>
              <a:rPr lang="zh-CN" altLang="en-US" b="1">
                <a:solidFill>
                  <a:srgbClr val="FF3300"/>
                </a:solidFill>
              </a:rPr>
              <a:t>落后</a:t>
            </a:r>
            <a:r>
              <a:rPr lang="zh-CN" altLang="en-US" b="1"/>
              <a:t>：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900113" y="3500438"/>
            <a:ext cx="95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o</a:t>
            </a:r>
            <a:r>
              <a:rPr lang="zh-CN" altLang="en-US" b="1"/>
              <a:t>光</a:t>
            </a:r>
            <a:r>
              <a:rPr lang="zh-CN" altLang="en-US"/>
              <a:t> 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2124075" y="3284538"/>
          <a:ext cx="20018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公式" r:id="rId7" imgW="2006280" imgH="888840" progId="Equation.3">
                  <p:embed/>
                </p:oleObj>
              </mc:Choice>
              <mc:Fallback>
                <p:oleObj name="公式" r:id="rId7" imgW="200628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20018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900113" y="4221163"/>
            <a:ext cx="930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</a:t>
            </a:r>
            <a:r>
              <a:rPr lang="zh-CN" altLang="en-US"/>
              <a:t> 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2051050" y="4149725"/>
          <a:ext cx="19764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公式" r:id="rId9" imgW="1981080" imgH="888840" progId="Equation.3">
                  <p:embed/>
                </p:oleObj>
              </mc:Choice>
              <mc:Fallback>
                <p:oleObj name="公式" r:id="rId9" imgW="1981080" imgH="88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49725"/>
                        <a:ext cx="1976438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900113" y="5013325"/>
            <a:ext cx="6119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这样</a:t>
            </a:r>
            <a:r>
              <a:rPr lang="en-US" altLang="zh-CN" b="1"/>
              <a:t>, o</a:t>
            </a:r>
            <a:r>
              <a:rPr lang="zh-CN" altLang="en-US" b="1"/>
              <a:t>光比</a:t>
            </a:r>
            <a:r>
              <a:rPr lang="en-US" altLang="zh-CN" b="1"/>
              <a:t>e</a:t>
            </a:r>
            <a:r>
              <a:rPr lang="zh-CN" altLang="en-US" b="1"/>
              <a:t>光的位相多延迟</a:t>
            </a:r>
            <a:r>
              <a:rPr lang="zh-CN" altLang="en-US"/>
              <a:t> 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2987675" y="5661025"/>
          <a:ext cx="32924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公式" r:id="rId11" imgW="3288960" imgH="888840" progId="Equation.3">
                  <p:embed/>
                </p:oleObj>
              </mc:Choice>
              <mc:Fallback>
                <p:oleObj name="公式" r:id="rId11" imgW="3288960" imgH="88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3292475" cy="884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3" grpId="0"/>
      <p:bldP spid="89096" grpId="0"/>
      <p:bldP spid="89097" grpId="0"/>
      <p:bldP spid="89100" grpId="0"/>
      <p:bldP spid="89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71550" y="692150"/>
            <a:ext cx="734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线偏振光</a:t>
            </a:r>
            <a:r>
              <a:rPr lang="en-US" altLang="zh-CN" b="1"/>
              <a:t>:</a:t>
            </a:r>
            <a:r>
              <a:rPr lang="zh-CN" altLang="en-US" b="1"/>
              <a:t>光矢量振动方向</a:t>
            </a:r>
            <a:r>
              <a:rPr lang="en-US" altLang="zh-CN" b="1"/>
              <a:t>(</a:t>
            </a:r>
            <a:r>
              <a:rPr lang="zh-CN" altLang="en-US" b="1"/>
              <a:t>或振动平面</a:t>
            </a:r>
            <a:r>
              <a:rPr lang="en-US" altLang="zh-CN" b="1"/>
              <a:t>)</a:t>
            </a:r>
            <a:endParaRPr lang="en-US" altLang="zh-CN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3" y="1916113"/>
            <a:ext cx="73453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自然光</a:t>
            </a:r>
            <a:r>
              <a:rPr lang="en-US" altLang="zh-CN" b="1"/>
              <a:t>:</a:t>
            </a:r>
            <a:r>
              <a:rPr lang="zh-CN" altLang="en-US" b="1">
                <a:solidFill>
                  <a:srgbClr val="FF3300"/>
                </a:solidFill>
              </a:rPr>
              <a:t>任何</a:t>
            </a:r>
            <a:r>
              <a:rPr lang="zh-CN" altLang="en-US" b="1"/>
              <a:t>方向都具有</a:t>
            </a:r>
            <a:r>
              <a:rPr lang="zh-CN" altLang="en-US" b="1">
                <a:solidFill>
                  <a:srgbClr val="FF3300"/>
                </a:solidFill>
              </a:rPr>
              <a:t>相同</a:t>
            </a:r>
            <a:r>
              <a:rPr lang="zh-CN" altLang="en-US" b="1"/>
              <a:t>的平均振幅</a:t>
            </a:r>
            <a:r>
              <a:rPr lang="en-US" altLang="zh-CN" b="1"/>
              <a:t>,</a:t>
            </a:r>
            <a:r>
              <a:rPr lang="zh-CN" altLang="en-US" b="1"/>
              <a:t>可以分解为两个振幅相等</a:t>
            </a:r>
            <a:r>
              <a:rPr lang="en-US" altLang="zh-CN" b="1"/>
              <a:t>,</a:t>
            </a:r>
            <a:r>
              <a:rPr lang="zh-CN" altLang="en-US" b="1"/>
              <a:t>振向垂直</a:t>
            </a:r>
            <a:r>
              <a:rPr lang="en-US" altLang="zh-CN" b="1"/>
              <a:t>,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900113" y="1412875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不随时间改变</a:t>
            </a:r>
            <a:r>
              <a:rPr lang="en-US" altLang="zh-CN" b="1"/>
              <a:t>.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900113" y="3573463"/>
            <a:ext cx="6529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相互</a:t>
            </a:r>
            <a:r>
              <a:rPr lang="zh-CN" altLang="en-US" b="1">
                <a:solidFill>
                  <a:srgbClr val="FF3300"/>
                </a:solidFill>
              </a:rPr>
              <a:t>没有固定</a:t>
            </a:r>
            <a:r>
              <a:rPr lang="zh-CN" altLang="en-US" b="1"/>
              <a:t>位相关系的线偏振光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900113" y="4292600"/>
            <a:ext cx="3024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部分偏振光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900113" y="5013325"/>
            <a:ext cx="187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偏振度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797175" y="4941888"/>
          <a:ext cx="40576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4063680" imgH="990360" progId="Equation.3">
                  <p:embed/>
                </p:oleObj>
              </mc:Choice>
              <mc:Fallback>
                <p:oleObj name="公式" r:id="rId3" imgW="4063680" imgH="990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4941888"/>
                        <a:ext cx="40576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900113" y="573405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3" grpId="0"/>
      <p:bldP spid="9224" grpId="0"/>
      <p:bldP spid="9225" grpId="0"/>
      <p:bldP spid="9226" grpId="0"/>
      <p:bldP spid="9227" grpId="0"/>
      <p:bldP spid="92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900113" y="692150"/>
            <a:ext cx="269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▲</a:t>
            </a:r>
            <a:r>
              <a:rPr lang="zh-CN" altLang="en-US" b="1"/>
              <a:t>对于正晶体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3348038" y="765175"/>
          <a:ext cx="1403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0" name="公式" r:id="rId3" imgW="1396800" imgH="457200" progId="Equation.3">
                  <p:embed/>
                </p:oleObj>
              </mc:Choice>
              <mc:Fallback>
                <p:oleObj name="公式" r:id="rId3" imgW="1396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765175"/>
                        <a:ext cx="14033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43438" y="692150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对于负晶体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6948488" y="765175"/>
          <a:ext cx="13382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1" name="公式" r:id="rId5" imgW="1333440" imgH="457200" progId="Equation.3">
                  <p:embed/>
                </p:oleObj>
              </mc:Choice>
              <mc:Fallback>
                <p:oleObj name="公式" r:id="rId5" imgW="13334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765175"/>
                        <a:ext cx="13382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900113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1547813" y="1484313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2" name="公式" r:id="rId7" imgW="4228920" imgH="457200" progId="Equation.3">
                  <p:embed/>
                </p:oleObj>
              </mc:Choice>
              <mc:Fallback>
                <p:oleObj name="公式" r:id="rId7" imgW="42289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42291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5724525" y="1412875"/>
            <a:ext cx="1633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为整数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042988" y="2205038"/>
          <a:ext cx="2103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3" name="公式" r:id="rId9" imgW="2095200" imgH="457200" progId="Equation.3">
                  <p:embed/>
                </p:oleObj>
              </mc:Choice>
              <mc:Fallback>
                <p:oleObj name="公式" r:id="rId9" imgW="2095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1034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3059113" y="21336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则称波晶片为</a:t>
            </a:r>
            <a:r>
              <a:rPr lang="zh-CN" altLang="en-US"/>
              <a:t> </a:t>
            </a:r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26" name="Object 14"/>
          <p:cNvGraphicFramePr>
            <a:graphicFrameLocks noChangeAspect="1"/>
          </p:cNvGraphicFramePr>
          <p:nvPr/>
        </p:nvGraphicFramePr>
        <p:xfrm>
          <a:off x="5651500" y="2205038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4" name="公式" r:id="rId11" imgW="622080" imgH="444240" progId="Equation.3">
                  <p:embed/>
                </p:oleObj>
              </mc:Choice>
              <mc:Fallback>
                <p:oleObj name="公式" r:id="rId11" imgW="6220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05038"/>
                        <a:ext cx="61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6227763" y="2133600"/>
            <a:ext cx="81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片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900113" y="29241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1547813" y="2997200"/>
          <a:ext cx="3878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5" name="公式" r:id="rId13" imgW="3873240" imgH="457200" progId="Equation.3">
                  <p:embed/>
                </p:oleObj>
              </mc:Choice>
              <mc:Fallback>
                <p:oleObj name="公式" r:id="rId13" imgW="387324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3878262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5508625" y="2997200"/>
          <a:ext cx="22653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6" name="公式" r:id="rId15" imgW="2260440" imgH="457200" progId="Equation.3">
                  <p:embed/>
                </p:oleObj>
              </mc:Choice>
              <mc:Fallback>
                <p:oleObj name="公式" r:id="rId15" imgW="22604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97200"/>
                        <a:ext cx="22653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900113" y="357346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则称称波晶片为</a:t>
            </a:r>
            <a:r>
              <a:rPr lang="zh-CN" altLang="en-US"/>
              <a:t> </a:t>
            </a:r>
          </a:p>
        </p:txBody>
      </p:sp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3924300" y="3644900"/>
          <a:ext cx="612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" name="公式" r:id="rId17" imgW="622080" imgH="444240" progId="Equation.3">
                  <p:embed/>
                </p:oleObj>
              </mc:Choice>
              <mc:Fallback>
                <p:oleObj name="公式" r:id="rId17" imgW="62208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644900"/>
                        <a:ext cx="612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4500563" y="3573463"/>
            <a:ext cx="817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片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900113" y="42926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2000" b="1"/>
              <a:t>▲</a:t>
            </a:r>
            <a:r>
              <a:rPr lang="zh-CN" altLang="en-US" b="1"/>
              <a:t>快轴  慢轴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827088" y="5013325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方解石</a:t>
            </a:r>
            <a:r>
              <a:rPr lang="zh-CN" altLang="en-US"/>
              <a:t> </a:t>
            </a:r>
            <a:r>
              <a:rPr lang="en-US" altLang="zh-CN"/>
              <a:t>:</a:t>
            </a: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827088" y="5734050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光沿着光轴方向</a:t>
            </a:r>
            <a:r>
              <a:rPr lang="en-US" altLang="zh-CN" b="1"/>
              <a:t>(x</a:t>
            </a:r>
            <a:r>
              <a:rPr lang="zh-CN" altLang="en-US" b="1"/>
              <a:t>轴</a:t>
            </a:r>
            <a:r>
              <a:rPr lang="en-US" altLang="zh-CN" b="1"/>
              <a:t>) </a:t>
            </a:r>
            <a:r>
              <a:rPr lang="zh-CN" altLang="en-US" b="1"/>
              <a:t>振动</a:t>
            </a:r>
            <a:r>
              <a:rPr lang="en-US" altLang="zh-CN" b="1"/>
              <a:t>, </a:t>
            </a:r>
            <a:r>
              <a:rPr lang="zh-CN" altLang="en-US" b="1"/>
              <a:t>为快轴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grpSp>
        <p:nvGrpSpPr>
          <p:cNvPr id="90156" name="Group 44"/>
          <p:cNvGrpSpPr>
            <a:grpSpLocks/>
          </p:cNvGrpSpPr>
          <p:nvPr/>
        </p:nvGrpSpPr>
        <p:grpSpPr bwMode="auto">
          <a:xfrm>
            <a:off x="4356100" y="3789363"/>
            <a:ext cx="3852863" cy="1944687"/>
            <a:chOff x="1429" y="935"/>
            <a:chExt cx="3174" cy="2087"/>
          </a:xfrm>
        </p:grpSpPr>
        <p:sp>
          <p:nvSpPr>
            <p:cNvPr id="90157" name="Line 45"/>
            <p:cNvSpPr>
              <a:spLocks noChangeShapeType="1"/>
            </p:cNvSpPr>
            <p:nvPr/>
          </p:nvSpPr>
          <p:spPr bwMode="auto">
            <a:xfrm flipV="1">
              <a:off x="1857" y="2460"/>
              <a:ext cx="274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8" name="Line 46"/>
            <p:cNvSpPr>
              <a:spLocks noChangeShapeType="1"/>
            </p:cNvSpPr>
            <p:nvPr/>
          </p:nvSpPr>
          <p:spPr bwMode="auto">
            <a:xfrm flipV="1">
              <a:off x="2829" y="935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9" name="Line 47"/>
            <p:cNvSpPr>
              <a:spLocks noChangeShapeType="1"/>
            </p:cNvSpPr>
            <p:nvPr/>
          </p:nvSpPr>
          <p:spPr bwMode="auto">
            <a:xfrm flipV="1">
              <a:off x="2829" y="1456"/>
              <a:ext cx="1056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0" name="Line 48"/>
            <p:cNvSpPr>
              <a:spLocks noChangeShapeType="1"/>
            </p:cNvSpPr>
            <p:nvPr/>
          </p:nvSpPr>
          <p:spPr bwMode="auto">
            <a:xfrm>
              <a:off x="3843" y="1497"/>
              <a:ext cx="0" cy="1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1" name="Line 49"/>
            <p:cNvSpPr>
              <a:spLocks noChangeShapeType="1"/>
            </p:cNvSpPr>
            <p:nvPr/>
          </p:nvSpPr>
          <p:spPr bwMode="auto">
            <a:xfrm flipH="1">
              <a:off x="2829" y="1497"/>
              <a:ext cx="9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2" name="Line 50"/>
            <p:cNvSpPr>
              <a:spLocks noChangeShapeType="1"/>
            </p:cNvSpPr>
            <p:nvPr/>
          </p:nvSpPr>
          <p:spPr bwMode="auto">
            <a:xfrm flipV="1">
              <a:off x="2829" y="2460"/>
              <a:ext cx="1014" cy="4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 flipV="1">
              <a:off x="2829" y="1497"/>
              <a:ext cx="0" cy="9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4" name="Rectangle 52"/>
            <p:cNvSpPr>
              <a:spLocks noChangeArrowheads="1"/>
            </p:cNvSpPr>
            <p:nvPr/>
          </p:nvSpPr>
          <p:spPr bwMode="auto">
            <a:xfrm>
              <a:off x="2154" y="1276"/>
              <a:ext cx="5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光轴</a:t>
              </a:r>
            </a:p>
          </p:txBody>
        </p:sp>
        <p:sp>
          <p:nvSpPr>
            <p:cNvPr id="90165" name="Arc 53"/>
            <p:cNvSpPr>
              <a:spLocks/>
            </p:cNvSpPr>
            <p:nvPr/>
          </p:nvSpPr>
          <p:spPr bwMode="auto">
            <a:xfrm>
              <a:off x="2829" y="2059"/>
              <a:ext cx="338" cy="1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0166" name="Object 54"/>
            <p:cNvGraphicFramePr>
              <a:graphicFrameLocks noChangeAspect="1"/>
            </p:cNvGraphicFramePr>
            <p:nvPr/>
          </p:nvGraphicFramePr>
          <p:xfrm>
            <a:off x="2955" y="1858"/>
            <a:ext cx="17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38" name="公式" r:id="rId19" imgW="291960" imgH="253800" progId="Equation.3">
                    <p:embed/>
                  </p:oleObj>
                </mc:Choice>
                <mc:Fallback>
                  <p:oleObj name="公式" r:id="rId19" imgW="291960" imgH="2538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1858"/>
                          <a:ext cx="17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67" name="Object 55"/>
            <p:cNvGraphicFramePr>
              <a:graphicFrameLocks noChangeAspect="1"/>
            </p:cNvGraphicFramePr>
            <p:nvPr/>
          </p:nvGraphicFramePr>
          <p:xfrm>
            <a:off x="3912" y="1228"/>
            <a:ext cx="20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39" name="公式" r:id="rId21" imgW="342720" imgH="355320" progId="Equation.3">
                    <p:embed/>
                  </p:oleObj>
                </mc:Choice>
                <mc:Fallback>
                  <p:oleObj name="公式" r:id="rId21" imgW="342720" imgH="35532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1228"/>
                          <a:ext cx="20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68" name="Object 56"/>
            <p:cNvGraphicFramePr>
              <a:graphicFrameLocks noChangeAspect="1"/>
            </p:cNvGraphicFramePr>
            <p:nvPr/>
          </p:nvGraphicFramePr>
          <p:xfrm>
            <a:off x="1519" y="1738"/>
            <a:ext cx="117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40" name="公式" r:id="rId23" imgW="2006280" imgH="457200" progId="Equation.3">
                    <p:embed/>
                  </p:oleObj>
                </mc:Choice>
                <mc:Fallback>
                  <p:oleObj name="公式" r:id="rId23" imgW="2006280" imgH="457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738"/>
                          <a:ext cx="117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69" name="Object 57"/>
            <p:cNvGraphicFramePr>
              <a:graphicFrameLocks noChangeAspect="1"/>
            </p:cNvGraphicFramePr>
            <p:nvPr/>
          </p:nvGraphicFramePr>
          <p:xfrm>
            <a:off x="2955" y="2621"/>
            <a:ext cx="117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41" name="公式" r:id="rId25" imgW="1993680" imgH="457200" progId="Equation.3">
                    <p:embed/>
                  </p:oleObj>
                </mc:Choice>
                <mc:Fallback>
                  <p:oleObj name="公式" r:id="rId25" imgW="1993680" imgH="457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2621"/>
                          <a:ext cx="117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0" name="Object 58"/>
            <p:cNvGraphicFramePr>
              <a:graphicFrameLocks noChangeAspect="1"/>
            </p:cNvGraphicFramePr>
            <p:nvPr/>
          </p:nvGraphicFramePr>
          <p:xfrm>
            <a:off x="2532" y="935"/>
            <a:ext cx="157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42" name="公式" r:id="rId27" imgW="266400" imgH="253800" progId="Equation.3">
                    <p:embed/>
                  </p:oleObj>
                </mc:Choice>
                <mc:Fallback>
                  <p:oleObj name="公式" r:id="rId27" imgW="266400" imgH="2538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935"/>
                          <a:ext cx="157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1" name="Object 59"/>
            <p:cNvGraphicFramePr>
              <a:graphicFrameLocks noChangeAspect="1"/>
            </p:cNvGraphicFramePr>
            <p:nvPr/>
          </p:nvGraphicFramePr>
          <p:xfrm>
            <a:off x="4350" y="2600"/>
            <a:ext cx="1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43" name="公式" r:id="rId29" imgW="266400" imgH="330120" progId="Equation.3">
                    <p:embed/>
                  </p:oleObj>
                </mc:Choice>
                <mc:Fallback>
                  <p:oleObj name="公式" r:id="rId29" imgW="266400" imgH="3301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" y="2600"/>
                          <a:ext cx="15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1429" y="1260"/>
              <a:ext cx="57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快轴</a:t>
              </a:r>
            </a:p>
          </p:txBody>
        </p:sp>
        <p:sp>
          <p:nvSpPr>
            <p:cNvPr id="90173" name="Rectangle 61"/>
            <p:cNvSpPr>
              <a:spLocks noChangeArrowheads="1"/>
            </p:cNvSpPr>
            <p:nvPr/>
          </p:nvSpPr>
          <p:spPr bwMode="auto">
            <a:xfrm>
              <a:off x="4014" y="2078"/>
              <a:ext cx="571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慢轴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6" grpId="0"/>
      <p:bldP spid="90118" grpId="0"/>
      <p:bldP spid="90121" grpId="0"/>
      <p:bldP spid="90124" grpId="0"/>
      <p:bldP spid="90127" grpId="0"/>
      <p:bldP spid="90128" grpId="0"/>
      <p:bldP spid="90132" grpId="0"/>
      <p:bldP spid="90134" grpId="0"/>
      <p:bldP spid="90135" grpId="0"/>
      <p:bldP spid="90136" grpId="0"/>
      <p:bldP spid="901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971550" y="2133600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5-7 </a:t>
            </a:r>
            <a:r>
              <a:rPr lang="zh-CN" altLang="en-US" b="1"/>
              <a:t>椭圆偏振光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971550" y="2852738"/>
            <a:ext cx="252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一、特点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971550" y="3644900"/>
          <a:ext cx="2133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3" name="公式" r:id="rId3" imgW="2133360" imgH="507960" progId="Equation.3">
                  <p:embed/>
                </p:oleObj>
              </mc:Choice>
              <mc:Fallback>
                <p:oleObj name="公式" r:id="rId3" imgW="213336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21336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900113" y="42926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2124075" y="4149725"/>
          <a:ext cx="38925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公式" r:id="rId5" imgW="3898800" imgH="965160" progId="Equation.3">
                  <p:embed/>
                </p:oleObj>
              </mc:Choice>
              <mc:Fallback>
                <p:oleObj name="公式" r:id="rId5" imgW="3898800" imgH="965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725"/>
                        <a:ext cx="389255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900113" y="692150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o</a:t>
            </a:r>
            <a:r>
              <a:rPr lang="zh-CN" altLang="en-US" b="1"/>
              <a:t>沿着垂直光轴方向</a:t>
            </a:r>
            <a:r>
              <a:rPr lang="en-US" altLang="zh-CN" b="1"/>
              <a:t>(y</a:t>
            </a:r>
            <a:r>
              <a:rPr lang="zh-CN" altLang="en-US" b="1"/>
              <a:t>轴</a:t>
            </a:r>
            <a:r>
              <a:rPr lang="en-US" altLang="zh-CN" b="1"/>
              <a:t>)</a:t>
            </a:r>
            <a:r>
              <a:rPr lang="zh-CN" altLang="en-US" b="1"/>
              <a:t>振动</a:t>
            </a:r>
            <a:r>
              <a:rPr lang="en-US" altLang="zh-CN" b="1"/>
              <a:t>,</a:t>
            </a:r>
            <a:r>
              <a:rPr lang="zh-CN" altLang="en-US" b="1"/>
              <a:t>称为慢轴</a:t>
            </a:r>
            <a:r>
              <a:rPr lang="en-US" altLang="zh-CN" b="1"/>
              <a:t>.</a:t>
            </a:r>
            <a:endParaRPr lang="en-US" altLang="zh-CN"/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900113" y="141287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石英光轴方向为慢轴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2051050" y="5157788"/>
          <a:ext cx="44831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公式" r:id="rId7" imgW="4483080" imgH="965160" progId="Equation.3">
                  <p:embed/>
                </p:oleObj>
              </mc:Choice>
              <mc:Fallback>
                <p:oleObj name="公式" r:id="rId7" imgW="448308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57788"/>
                        <a:ext cx="448310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4572000" y="1557338"/>
            <a:ext cx="3960813" cy="2376487"/>
            <a:chOff x="1505" y="935"/>
            <a:chExt cx="2600" cy="1497"/>
          </a:xfrm>
        </p:grpSpPr>
        <p:sp>
          <p:nvSpPr>
            <p:cNvPr id="91150" name="Line 14"/>
            <p:cNvSpPr>
              <a:spLocks noChangeShapeType="1"/>
            </p:cNvSpPr>
            <p:nvPr/>
          </p:nvSpPr>
          <p:spPr bwMode="auto">
            <a:xfrm flipV="1">
              <a:off x="1790" y="2029"/>
              <a:ext cx="231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 flipV="1">
              <a:off x="2609" y="935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 flipV="1">
              <a:off x="2609" y="1309"/>
              <a:ext cx="891" cy="7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3464" y="133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 flipH="1">
              <a:off x="2609" y="1338"/>
              <a:ext cx="8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Line 19"/>
            <p:cNvSpPr>
              <a:spLocks noChangeShapeType="1"/>
            </p:cNvSpPr>
            <p:nvPr/>
          </p:nvSpPr>
          <p:spPr bwMode="auto">
            <a:xfrm flipV="1">
              <a:off x="2609" y="2029"/>
              <a:ext cx="855" cy="2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 flipV="1">
              <a:off x="2609" y="1338"/>
              <a:ext cx="0" cy="69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Rectangle 21"/>
            <p:cNvSpPr>
              <a:spLocks noChangeArrowheads="1"/>
            </p:cNvSpPr>
            <p:nvPr/>
          </p:nvSpPr>
          <p:spPr bwMode="auto">
            <a:xfrm>
              <a:off x="2039" y="1179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光轴</a:t>
              </a:r>
            </a:p>
          </p:txBody>
        </p:sp>
        <p:sp>
          <p:nvSpPr>
            <p:cNvPr id="91158" name="Arc 22"/>
            <p:cNvSpPr>
              <a:spLocks/>
            </p:cNvSpPr>
            <p:nvPr/>
          </p:nvSpPr>
          <p:spPr bwMode="auto">
            <a:xfrm>
              <a:off x="2609" y="1741"/>
              <a:ext cx="285" cy="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1159" name="Object 23"/>
            <p:cNvGraphicFramePr>
              <a:graphicFrameLocks noChangeAspect="1"/>
            </p:cNvGraphicFramePr>
            <p:nvPr/>
          </p:nvGraphicFramePr>
          <p:xfrm>
            <a:off x="2716" y="1597"/>
            <a:ext cx="145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6" name="公式" r:id="rId9" imgW="291960" imgH="253800" progId="Equation.3">
                    <p:embed/>
                  </p:oleObj>
                </mc:Choice>
                <mc:Fallback>
                  <p:oleObj name="公式" r:id="rId9" imgW="291960" imgH="253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1597"/>
                          <a:ext cx="145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0" name="Object 24"/>
            <p:cNvGraphicFramePr>
              <a:graphicFrameLocks noChangeAspect="1"/>
            </p:cNvGraphicFramePr>
            <p:nvPr/>
          </p:nvGraphicFramePr>
          <p:xfrm>
            <a:off x="3522" y="1145"/>
            <a:ext cx="17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7" name="公式" r:id="rId11" imgW="342720" imgH="355320" progId="Equation.3">
                    <p:embed/>
                  </p:oleObj>
                </mc:Choice>
                <mc:Fallback>
                  <p:oleObj name="公式" r:id="rId11" imgW="342720" imgH="3553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1145"/>
                          <a:ext cx="17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1" name="Object 25"/>
            <p:cNvGraphicFramePr>
              <a:graphicFrameLocks noChangeAspect="1"/>
            </p:cNvGraphicFramePr>
            <p:nvPr/>
          </p:nvGraphicFramePr>
          <p:xfrm>
            <a:off x="1505" y="1511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8" name="公式" r:id="rId13" imgW="2006280" imgH="457200" progId="Equation.3">
                    <p:embed/>
                  </p:oleObj>
                </mc:Choice>
                <mc:Fallback>
                  <p:oleObj name="公式" r:id="rId13" imgW="2006280" imgH="457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511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2" name="Object 26"/>
            <p:cNvGraphicFramePr>
              <a:graphicFrameLocks noChangeAspect="1"/>
            </p:cNvGraphicFramePr>
            <p:nvPr/>
          </p:nvGraphicFramePr>
          <p:xfrm>
            <a:off x="2716" y="2144"/>
            <a:ext cx="98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9" name="公式" r:id="rId15" imgW="1993680" imgH="457200" progId="Equation.3">
                    <p:embed/>
                  </p:oleObj>
                </mc:Choice>
                <mc:Fallback>
                  <p:oleObj name="公式" r:id="rId15" imgW="1993680" imgH="457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2144"/>
                          <a:ext cx="98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3" name="Object 27"/>
            <p:cNvGraphicFramePr>
              <a:graphicFrameLocks noChangeAspect="1"/>
            </p:cNvGraphicFramePr>
            <p:nvPr/>
          </p:nvGraphicFramePr>
          <p:xfrm>
            <a:off x="2359" y="935"/>
            <a:ext cx="13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0" name="公式" r:id="rId17" imgW="266400" imgH="253800" progId="Equation.3">
                    <p:embed/>
                  </p:oleObj>
                </mc:Choice>
                <mc:Fallback>
                  <p:oleObj name="公式" r:id="rId17" imgW="266400" imgH="253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9" y="935"/>
                          <a:ext cx="132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4" name="Object 28"/>
            <p:cNvGraphicFramePr>
              <a:graphicFrameLocks noChangeAspect="1"/>
            </p:cNvGraphicFramePr>
            <p:nvPr/>
          </p:nvGraphicFramePr>
          <p:xfrm>
            <a:off x="3892" y="2129"/>
            <a:ext cx="131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11" name="公式" r:id="rId19" imgW="266400" imgH="330120" progId="Equation.3">
                    <p:embed/>
                  </p:oleObj>
                </mc:Choice>
                <mc:Fallback>
                  <p:oleObj name="公式" r:id="rId19" imgW="266400" imgH="3301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2" y="2129"/>
                          <a:ext cx="131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3651" y="1706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快轴</a:t>
              </a:r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1519" y="1162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慢轴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3" grpId="0"/>
      <p:bldP spid="91144" grpId="0" animBg="1"/>
      <p:bldP spid="91146" grpId="0"/>
      <p:bldP spid="91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92163" name="Picture 3" descr="椭圆偏振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4168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4859338" y="1628775"/>
          <a:ext cx="30003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公式" r:id="rId3" imgW="304560" imgH="253800" progId="Equation.3">
                  <p:embed/>
                </p:oleObj>
              </mc:Choice>
              <mc:Fallback>
                <p:oleObj name="公式" r:id="rId3" imgW="3045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628775"/>
                        <a:ext cx="300037" cy="24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900113" y="476250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b="1" dirty="0"/>
              <a:t>■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对于光场每一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光矢量随着以光的传播方向为轴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以圆频率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900113" y="1989138"/>
            <a:ext cx="7345362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内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作旋转运动；同时光矢量的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大小也在变化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以致于光矢量在旋转中端点描述一椭圆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086803" y="1403350"/>
            <a:ext cx="399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为角速度在波面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00113" y="414972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/>
              <a:t>■</a:t>
            </a:r>
            <a:r>
              <a:rPr lang="zh-CN" altLang="en-US" b="1"/>
              <a:t>对于某个时刻</a:t>
            </a:r>
            <a:r>
              <a:rPr lang="en-US" altLang="zh-CN" b="1"/>
              <a:t>,</a:t>
            </a:r>
            <a:r>
              <a:rPr lang="zh-CN" altLang="en-US" b="1"/>
              <a:t>沿着光波传播方向各点的光矢量构成类似“螺旋形楼梯”的形状</a:t>
            </a:r>
            <a:r>
              <a:rPr lang="en-US" altLang="zh-CN" b="1"/>
              <a:t>.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900113" y="5805488"/>
            <a:ext cx="2519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二、产生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  <p:bldP spid="93188" grpId="0"/>
      <p:bldP spid="93189" grpId="0"/>
      <p:bldP spid="93190" grpId="0"/>
      <p:bldP spid="931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900113" y="692150"/>
            <a:ext cx="4392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相互垂直振动合成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827088" y="14128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考虑原点</a:t>
            </a:r>
            <a:r>
              <a:rPr lang="zh-CN" altLang="en-US"/>
              <a:t> 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627313" y="1557338"/>
          <a:ext cx="896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公式" r:id="rId3" imgW="901440" imgH="380880" progId="Equation.3">
                  <p:embed/>
                </p:oleObj>
              </mc:Choice>
              <mc:Fallback>
                <p:oleObj name="公式" r:id="rId3" imgW="90144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7338"/>
                        <a:ext cx="8969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971550" y="2205038"/>
          <a:ext cx="2825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3" name="公式" r:id="rId5" imgW="2831760" imgH="457200" progId="Equation.3">
                  <p:embed/>
                </p:oleObj>
              </mc:Choice>
              <mc:Fallback>
                <p:oleObj name="公式" r:id="rId5" imgW="2831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28257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971550" y="2924175"/>
          <a:ext cx="34099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4" name="公式" r:id="rId7" imgW="3403440" imgH="507960" progId="Equation.3">
                  <p:embed/>
                </p:oleObj>
              </mc:Choice>
              <mc:Fallback>
                <p:oleObj name="公式" r:id="rId7" imgW="3403440" imgH="507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34099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827088" y="35734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1763713" y="3716338"/>
          <a:ext cx="2714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name="公式" r:id="rId9" imgW="266400" imgH="330120" progId="Equation.3">
                  <p:embed/>
                </p:oleObj>
              </mc:Choice>
              <mc:Fallback>
                <p:oleObj name="公式" r:id="rId9" imgW="26640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271462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1979613" y="3573463"/>
            <a:ext cx="560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为位相差</a:t>
            </a:r>
            <a:r>
              <a:rPr lang="en-US" altLang="zh-CN" b="1"/>
              <a:t>.</a:t>
            </a:r>
            <a:r>
              <a:rPr lang="zh-CN" altLang="en-US" b="1"/>
              <a:t>合成光矢量可表示为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900113" y="4365625"/>
          <a:ext cx="5721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公式" r:id="rId11" imgW="5715000" imgH="533160" progId="Equation.3">
                  <p:embed/>
                </p:oleObj>
              </mc:Choice>
              <mc:Fallback>
                <p:oleObj name="公式" r:id="rId11" imgW="571500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57213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827088" y="50133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以</a:t>
            </a:r>
            <a:r>
              <a:rPr lang="zh-CN" altLang="en-US"/>
              <a:t> </a:t>
            </a: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1403350" y="4941888"/>
          <a:ext cx="9350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公式" r:id="rId13" imgW="939600" imgH="888840" progId="Equation.3">
                  <p:embed/>
                </p:oleObj>
              </mc:Choice>
              <mc:Fallback>
                <p:oleObj name="公式" r:id="rId13" imgW="939600" imgH="88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41888"/>
                        <a:ext cx="9350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2268538" y="5013325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为例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/>
      <p:bldP spid="94218" grpId="0"/>
      <p:bldP spid="94221" grpId="0"/>
      <p:bldP spid="94224" grpId="0"/>
      <p:bldP spid="942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01" name="Group 69"/>
          <p:cNvGrpSpPr>
            <a:grpSpLocks/>
          </p:cNvGrpSpPr>
          <p:nvPr/>
        </p:nvGrpSpPr>
        <p:grpSpPr bwMode="auto">
          <a:xfrm>
            <a:off x="0" y="404813"/>
            <a:ext cx="8748713" cy="6021387"/>
            <a:chOff x="0" y="0"/>
            <a:chExt cx="5760" cy="3974"/>
          </a:xfrm>
        </p:grpSpPr>
        <p:sp>
          <p:nvSpPr>
            <p:cNvPr id="95234" name="Rectangle 2"/>
            <p:cNvSpPr>
              <a:spLocks noChangeArrowheads="1"/>
            </p:cNvSpPr>
            <p:nvPr/>
          </p:nvSpPr>
          <p:spPr bwMode="auto">
            <a:xfrm>
              <a:off x="657" y="709"/>
              <a:ext cx="4536" cy="32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5" name="Line 3"/>
            <p:cNvSpPr>
              <a:spLocks noChangeShapeType="1"/>
            </p:cNvSpPr>
            <p:nvPr/>
          </p:nvSpPr>
          <p:spPr bwMode="auto">
            <a:xfrm>
              <a:off x="703" y="1253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6" name="Line 4"/>
            <p:cNvSpPr>
              <a:spLocks noChangeShapeType="1"/>
            </p:cNvSpPr>
            <p:nvPr/>
          </p:nvSpPr>
          <p:spPr bwMode="auto">
            <a:xfrm>
              <a:off x="657" y="2160"/>
              <a:ext cx="4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703" y="3067"/>
              <a:ext cx="4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8" name="Line 6"/>
            <p:cNvSpPr>
              <a:spLocks noChangeShapeType="1"/>
            </p:cNvSpPr>
            <p:nvPr/>
          </p:nvSpPr>
          <p:spPr bwMode="auto">
            <a:xfrm>
              <a:off x="1066" y="709"/>
              <a:ext cx="0" cy="3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1519" y="754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Line 8"/>
            <p:cNvSpPr>
              <a:spLocks noChangeShapeType="1"/>
            </p:cNvSpPr>
            <p:nvPr/>
          </p:nvSpPr>
          <p:spPr bwMode="auto">
            <a:xfrm>
              <a:off x="1927" y="709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Line 9"/>
            <p:cNvSpPr>
              <a:spLocks noChangeShapeType="1"/>
            </p:cNvSpPr>
            <p:nvPr/>
          </p:nvSpPr>
          <p:spPr bwMode="auto">
            <a:xfrm>
              <a:off x="2426" y="709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>
              <a:off x="2880" y="709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334" y="709"/>
              <a:ext cx="0" cy="3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3787" y="754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4241" y="754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4740" y="709"/>
              <a:ext cx="0" cy="3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Rectangle 15"/>
            <p:cNvSpPr>
              <a:spLocks noChangeArrowheads="1"/>
            </p:cNvSpPr>
            <p:nvPr/>
          </p:nvSpPr>
          <p:spPr bwMode="auto">
            <a:xfrm>
              <a:off x="0" y="209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48" name="Object 16"/>
            <p:cNvGraphicFramePr>
              <a:graphicFrameLocks noChangeAspect="1"/>
            </p:cNvGraphicFramePr>
            <p:nvPr/>
          </p:nvGraphicFramePr>
          <p:xfrm>
            <a:off x="703" y="1616"/>
            <a:ext cx="2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5" name="公式" r:id="rId3" imgW="419040" imgH="291960" progId="Equation.3">
                    <p:embed/>
                  </p:oleObj>
                </mc:Choice>
                <mc:Fallback>
                  <p:oleObj name="公式" r:id="rId3" imgW="419040" imgH="2919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616"/>
                          <a:ext cx="26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0" y="206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50" name="Object 18"/>
            <p:cNvGraphicFramePr>
              <a:graphicFrameLocks noChangeAspect="1"/>
            </p:cNvGraphicFramePr>
            <p:nvPr/>
          </p:nvGraphicFramePr>
          <p:xfrm>
            <a:off x="703" y="2478"/>
            <a:ext cx="30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6" name="公式" r:id="rId5" imgW="482400" imgH="457200" progId="Equation.3">
                    <p:embed/>
                  </p:oleObj>
                </mc:Choice>
                <mc:Fallback>
                  <p:oleObj name="公式" r:id="rId5" imgW="48240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478"/>
                          <a:ext cx="307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1" name="Object 19"/>
            <p:cNvGraphicFramePr>
              <a:graphicFrameLocks noChangeAspect="1"/>
            </p:cNvGraphicFramePr>
            <p:nvPr/>
          </p:nvGraphicFramePr>
          <p:xfrm>
            <a:off x="703" y="3294"/>
            <a:ext cx="30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7" name="公式" r:id="rId7" imgW="482400" imgH="507960" progId="Equation.3">
                    <p:embed/>
                  </p:oleObj>
                </mc:Choice>
                <mc:Fallback>
                  <p:oleObj name="公式" r:id="rId7" imgW="482400" imgH="5079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294"/>
                          <a:ext cx="30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1151" y="837"/>
              <a:ext cx="26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1559" y="837"/>
              <a:ext cx="27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2013" y="837"/>
              <a:ext cx="27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95255" name="Rectangle 23"/>
            <p:cNvSpPr>
              <a:spLocks noChangeArrowheads="1"/>
            </p:cNvSpPr>
            <p:nvPr/>
          </p:nvSpPr>
          <p:spPr bwMode="auto">
            <a:xfrm>
              <a:off x="2512" y="837"/>
              <a:ext cx="26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3010" y="837"/>
              <a:ext cx="27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3419" y="837"/>
              <a:ext cx="26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6</a:t>
              </a:r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3872" y="837"/>
              <a:ext cx="27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7</a:t>
              </a: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4372" y="837"/>
              <a:ext cx="27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4825" y="837"/>
              <a:ext cx="26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95261" name="Rectangle 29"/>
            <p:cNvSpPr>
              <a:spLocks noChangeArrowheads="1"/>
            </p:cNvSpPr>
            <p:nvPr/>
          </p:nvSpPr>
          <p:spPr bwMode="auto">
            <a:xfrm>
              <a:off x="1156" y="1561"/>
              <a:ext cx="34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95262" name="Rectangle 30"/>
            <p:cNvSpPr>
              <a:spLocks noChangeArrowheads="1"/>
            </p:cNvSpPr>
            <p:nvPr/>
          </p:nvSpPr>
          <p:spPr bwMode="auto">
            <a:xfrm>
              <a:off x="0" y="199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63" name="Object 31"/>
            <p:cNvGraphicFramePr>
              <a:graphicFrameLocks noChangeAspect="1"/>
            </p:cNvGraphicFramePr>
            <p:nvPr/>
          </p:nvGraphicFramePr>
          <p:xfrm>
            <a:off x="1582" y="1458"/>
            <a:ext cx="19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8" name="公式" r:id="rId9" imgW="304560" imgH="888840" progId="Equation.3">
                    <p:embed/>
                  </p:oleObj>
                </mc:Choice>
                <mc:Fallback>
                  <p:oleObj name="公式" r:id="rId9" imgW="304560" imgH="8888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1458"/>
                          <a:ext cx="195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4" name="Rectangle 32"/>
            <p:cNvSpPr>
              <a:spLocks noChangeArrowheads="1"/>
            </p:cNvSpPr>
            <p:nvPr/>
          </p:nvSpPr>
          <p:spPr bwMode="auto">
            <a:xfrm>
              <a:off x="0" y="199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65" name="Object 33"/>
            <p:cNvGraphicFramePr>
              <a:graphicFrameLocks noChangeAspect="1"/>
            </p:cNvGraphicFramePr>
            <p:nvPr/>
          </p:nvGraphicFramePr>
          <p:xfrm>
            <a:off x="2064" y="1480"/>
            <a:ext cx="19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99" name="公式" r:id="rId11" imgW="304560" imgH="888840" progId="Equation.3">
                    <p:embed/>
                  </p:oleObj>
                </mc:Choice>
                <mc:Fallback>
                  <p:oleObj name="公式" r:id="rId11" imgW="304560" imgH="8888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480"/>
                          <a:ext cx="195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6" name="Rectangle 34"/>
            <p:cNvSpPr>
              <a:spLocks noChangeArrowheads="1"/>
            </p:cNvSpPr>
            <p:nvPr/>
          </p:nvSpPr>
          <p:spPr bwMode="auto">
            <a:xfrm>
              <a:off x="0" y="199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67" name="Object 35"/>
            <p:cNvGraphicFramePr>
              <a:graphicFrameLocks noChangeAspect="1"/>
            </p:cNvGraphicFramePr>
            <p:nvPr/>
          </p:nvGraphicFramePr>
          <p:xfrm>
            <a:off x="2517" y="1480"/>
            <a:ext cx="342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0" name="公式" r:id="rId13" imgW="520560" imgH="888840" progId="Equation.3">
                    <p:embed/>
                  </p:oleObj>
                </mc:Choice>
                <mc:Fallback>
                  <p:oleObj name="公式" r:id="rId13" imgW="520560" imgH="8888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480"/>
                          <a:ext cx="342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8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69" name="Object 37"/>
            <p:cNvGraphicFramePr>
              <a:graphicFrameLocks noChangeAspect="1"/>
            </p:cNvGraphicFramePr>
            <p:nvPr/>
          </p:nvGraphicFramePr>
          <p:xfrm>
            <a:off x="3016" y="1706"/>
            <a:ext cx="17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1" name="公式" r:id="rId15" imgW="279360" imgH="241200" progId="Equation.3">
                    <p:embed/>
                  </p:oleObj>
                </mc:Choice>
                <mc:Fallback>
                  <p:oleObj name="公式" r:id="rId15" imgW="27936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06"/>
                          <a:ext cx="176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0" name="Rectangle 38"/>
            <p:cNvSpPr>
              <a:spLocks noChangeArrowheads="1"/>
            </p:cNvSpPr>
            <p:nvPr/>
          </p:nvSpPr>
          <p:spPr bwMode="auto">
            <a:xfrm>
              <a:off x="0" y="199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71" name="Object 39"/>
            <p:cNvGraphicFramePr>
              <a:graphicFrameLocks noChangeAspect="1"/>
            </p:cNvGraphicFramePr>
            <p:nvPr/>
          </p:nvGraphicFramePr>
          <p:xfrm>
            <a:off x="3424" y="1480"/>
            <a:ext cx="32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2" name="公式" r:id="rId17" imgW="520560" imgH="888840" progId="Equation.3">
                    <p:embed/>
                  </p:oleObj>
                </mc:Choice>
                <mc:Fallback>
                  <p:oleObj name="公式" r:id="rId17" imgW="520560" imgH="8888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480"/>
                          <a:ext cx="325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2" name="Rectangle 40"/>
            <p:cNvSpPr>
              <a:spLocks noChangeArrowheads="1"/>
            </p:cNvSpPr>
            <p:nvPr/>
          </p:nvSpPr>
          <p:spPr bwMode="auto">
            <a:xfrm>
              <a:off x="0" y="199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73" name="Object 41"/>
            <p:cNvGraphicFramePr>
              <a:graphicFrameLocks noChangeAspect="1"/>
            </p:cNvGraphicFramePr>
            <p:nvPr/>
          </p:nvGraphicFramePr>
          <p:xfrm>
            <a:off x="3833" y="1480"/>
            <a:ext cx="32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3" name="公式" r:id="rId19" imgW="520560" imgH="888840" progId="Equation.3">
                    <p:embed/>
                  </p:oleObj>
                </mc:Choice>
                <mc:Fallback>
                  <p:oleObj name="公式" r:id="rId19" imgW="520560" imgH="88884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480"/>
                          <a:ext cx="325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74" name="Object 42"/>
            <p:cNvGraphicFramePr>
              <a:graphicFrameLocks noChangeAspect="1"/>
            </p:cNvGraphicFramePr>
            <p:nvPr/>
          </p:nvGraphicFramePr>
          <p:xfrm>
            <a:off x="4332" y="1480"/>
            <a:ext cx="31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4" name="公式" r:id="rId21" imgW="507960" imgH="888840" progId="Equation.3">
                    <p:embed/>
                  </p:oleObj>
                </mc:Choice>
                <mc:Fallback>
                  <p:oleObj name="公式" r:id="rId21" imgW="507960" imgH="8888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480"/>
                          <a:ext cx="317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5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76" name="Object 44"/>
            <p:cNvGraphicFramePr>
              <a:graphicFrameLocks noChangeAspect="1"/>
            </p:cNvGraphicFramePr>
            <p:nvPr/>
          </p:nvGraphicFramePr>
          <p:xfrm>
            <a:off x="4785" y="1616"/>
            <a:ext cx="31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5" name="公式" r:id="rId23" imgW="495000" imgH="330120" progId="Equation.3">
                    <p:embed/>
                  </p:oleObj>
                </mc:Choice>
                <mc:Fallback>
                  <p:oleObj name="公式" r:id="rId23" imgW="495000" imgH="33012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616"/>
                          <a:ext cx="315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77" name="Rectangle 45"/>
            <p:cNvSpPr>
              <a:spLocks noChangeArrowheads="1"/>
            </p:cNvSpPr>
            <p:nvPr/>
          </p:nvSpPr>
          <p:spPr bwMode="auto">
            <a:xfrm>
              <a:off x="1111" y="2469"/>
              <a:ext cx="34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95278" name="Rectangle 46"/>
            <p:cNvSpPr>
              <a:spLocks noChangeArrowheads="1"/>
            </p:cNvSpPr>
            <p:nvPr/>
          </p:nvSpPr>
          <p:spPr bwMode="auto">
            <a:xfrm>
              <a:off x="0" y="1983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79" name="Object 47"/>
            <p:cNvGraphicFramePr>
              <a:graphicFrameLocks noChangeAspect="1"/>
            </p:cNvGraphicFramePr>
            <p:nvPr/>
          </p:nvGraphicFramePr>
          <p:xfrm>
            <a:off x="1565" y="2341"/>
            <a:ext cx="33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6" name="公式" r:id="rId25" imgW="533160" imgH="901440" progId="Equation.3">
                    <p:embed/>
                  </p:oleObj>
                </mc:Choice>
                <mc:Fallback>
                  <p:oleObj name="公式" r:id="rId25" imgW="533160" imgH="9014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341"/>
                          <a:ext cx="339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0" name="Object 48"/>
            <p:cNvGraphicFramePr>
              <a:graphicFrameLocks noChangeAspect="1"/>
            </p:cNvGraphicFramePr>
            <p:nvPr/>
          </p:nvGraphicFramePr>
          <p:xfrm>
            <a:off x="1111" y="3249"/>
            <a:ext cx="33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7" name="公式" r:id="rId27" imgW="533160" imgH="901440" progId="Equation.3">
                    <p:embed/>
                  </p:oleObj>
                </mc:Choice>
                <mc:Fallback>
                  <p:oleObj name="公式" r:id="rId27" imgW="533160" imgH="9014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249"/>
                          <a:ext cx="339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1" name="Object 49"/>
            <p:cNvGraphicFramePr>
              <a:graphicFrameLocks noChangeAspect="1"/>
            </p:cNvGraphicFramePr>
            <p:nvPr/>
          </p:nvGraphicFramePr>
          <p:xfrm>
            <a:off x="2018" y="3294"/>
            <a:ext cx="33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8" name="公式" r:id="rId29" imgW="533160" imgH="901440" progId="Equation.3">
                    <p:embed/>
                  </p:oleObj>
                </mc:Choice>
                <mc:Fallback>
                  <p:oleObj name="公式" r:id="rId29" imgW="533160" imgH="9014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294"/>
                          <a:ext cx="339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2" name="Object 50"/>
            <p:cNvGraphicFramePr>
              <a:graphicFrameLocks noChangeAspect="1"/>
            </p:cNvGraphicFramePr>
            <p:nvPr/>
          </p:nvGraphicFramePr>
          <p:xfrm>
            <a:off x="4286" y="2341"/>
            <a:ext cx="33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9" name="公式" r:id="rId30" imgW="533160" imgH="901440" progId="Equation.3">
                    <p:embed/>
                  </p:oleObj>
                </mc:Choice>
                <mc:Fallback>
                  <p:oleObj name="公式" r:id="rId30" imgW="533160" imgH="9014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41"/>
                          <a:ext cx="339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3" name="Object 51"/>
            <p:cNvGraphicFramePr>
              <a:graphicFrameLocks noChangeAspect="1"/>
            </p:cNvGraphicFramePr>
            <p:nvPr/>
          </p:nvGraphicFramePr>
          <p:xfrm>
            <a:off x="4785" y="3249"/>
            <a:ext cx="33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0" name="公式" r:id="rId31" imgW="533160" imgH="901440" progId="Equation.3">
                    <p:embed/>
                  </p:oleObj>
                </mc:Choice>
                <mc:Fallback>
                  <p:oleObj name="公式" r:id="rId31" imgW="533160" imgH="9014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249"/>
                          <a:ext cx="339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0" y="1983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85" name="Object 53"/>
            <p:cNvGraphicFramePr>
              <a:graphicFrameLocks noChangeAspect="1"/>
            </p:cNvGraphicFramePr>
            <p:nvPr/>
          </p:nvGraphicFramePr>
          <p:xfrm>
            <a:off x="2381" y="2387"/>
            <a:ext cx="520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1" name="公式" r:id="rId32" imgW="825480" imgH="901440" progId="Equation.3">
                    <p:embed/>
                  </p:oleObj>
                </mc:Choice>
                <mc:Fallback>
                  <p:oleObj name="公式" r:id="rId32" imgW="825480" imgH="9014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387"/>
                          <a:ext cx="520" cy="5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86" name="Rectangle 54"/>
            <p:cNvSpPr>
              <a:spLocks noChangeArrowheads="1"/>
            </p:cNvSpPr>
            <p:nvPr/>
          </p:nvSpPr>
          <p:spPr bwMode="auto">
            <a:xfrm>
              <a:off x="0" y="1983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87" name="Object 55"/>
            <p:cNvGraphicFramePr>
              <a:graphicFrameLocks noChangeAspect="1"/>
            </p:cNvGraphicFramePr>
            <p:nvPr/>
          </p:nvGraphicFramePr>
          <p:xfrm>
            <a:off x="3334" y="2432"/>
            <a:ext cx="45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2" name="公式" r:id="rId34" imgW="825480" imgH="901440" progId="Equation.3">
                    <p:embed/>
                  </p:oleObj>
                </mc:Choice>
                <mc:Fallback>
                  <p:oleObj name="公式" r:id="rId34" imgW="825480" imgH="90144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432"/>
                          <a:ext cx="454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8" name="Object 56"/>
            <p:cNvGraphicFramePr>
              <a:graphicFrameLocks noChangeAspect="1"/>
            </p:cNvGraphicFramePr>
            <p:nvPr/>
          </p:nvGraphicFramePr>
          <p:xfrm>
            <a:off x="3787" y="3339"/>
            <a:ext cx="41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3" name="公式" r:id="rId36" imgW="825480" imgH="901440" progId="Equation.3">
                    <p:embed/>
                  </p:oleObj>
                </mc:Choice>
                <mc:Fallback>
                  <p:oleObj name="公式" r:id="rId36" imgW="825480" imgH="90144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339"/>
                          <a:ext cx="413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89" name="Object 57"/>
            <p:cNvGraphicFramePr>
              <a:graphicFrameLocks noChangeAspect="1"/>
            </p:cNvGraphicFramePr>
            <p:nvPr/>
          </p:nvGraphicFramePr>
          <p:xfrm>
            <a:off x="2925" y="3339"/>
            <a:ext cx="41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4" name="公式" r:id="rId37" imgW="825480" imgH="901440" progId="Equation.3">
                    <p:embed/>
                  </p:oleObj>
                </mc:Choice>
                <mc:Fallback>
                  <p:oleObj name="公式" r:id="rId37" imgW="825480" imgH="9014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339"/>
                          <a:ext cx="413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90" name="Rectangle 58"/>
            <p:cNvSpPr>
              <a:spLocks noChangeArrowheads="1"/>
            </p:cNvSpPr>
            <p:nvPr/>
          </p:nvSpPr>
          <p:spPr bwMode="auto">
            <a:xfrm>
              <a:off x="0" y="209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91" name="Object 59"/>
            <p:cNvGraphicFramePr>
              <a:graphicFrameLocks noChangeAspect="1"/>
            </p:cNvGraphicFramePr>
            <p:nvPr/>
          </p:nvGraphicFramePr>
          <p:xfrm>
            <a:off x="2925" y="2614"/>
            <a:ext cx="31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5" name="公式" r:id="rId38" imgW="495000" imgH="317160" progId="Equation.3">
                    <p:embed/>
                  </p:oleObj>
                </mc:Choice>
                <mc:Fallback>
                  <p:oleObj name="公式" r:id="rId38" imgW="495000" imgH="31716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614"/>
                          <a:ext cx="315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92" name="Rectangle 60"/>
            <p:cNvSpPr>
              <a:spLocks noChangeArrowheads="1"/>
            </p:cNvSpPr>
            <p:nvPr/>
          </p:nvSpPr>
          <p:spPr bwMode="auto">
            <a:xfrm>
              <a:off x="0" y="2097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5293" name="Object 61"/>
            <p:cNvGraphicFramePr>
              <a:graphicFrameLocks noChangeAspect="1"/>
            </p:cNvGraphicFramePr>
            <p:nvPr/>
          </p:nvGraphicFramePr>
          <p:xfrm>
            <a:off x="3424" y="3475"/>
            <a:ext cx="31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6" name="公式" r:id="rId40" imgW="495000" imgH="317160" progId="Equation.3">
                    <p:embed/>
                  </p:oleObj>
                </mc:Choice>
                <mc:Fallback>
                  <p:oleObj name="公式" r:id="rId40" imgW="495000" imgH="31716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475"/>
                          <a:ext cx="315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4785" y="2469"/>
              <a:ext cx="34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95295" name="Rectangle 63"/>
            <p:cNvSpPr>
              <a:spLocks noChangeArrowheads="1"/>
            </p:cNvSpPr>
            <p:nvPr/>
          </p:nvSpPr>
          <p:spPr bwMode="auto">
            <a:xfrm>
              <a:off x="4332" y="3377"/>
              <a:ext cx="344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95296" name="Rectangle 64"/>
            <p:cNvSpPr>
              <a:spLocks noChangeArrowheads="1"/>
            </p:cNvSpPr>
            <p:nvPr/>
          </p:nvSpPr>
          <p:spPr bwMode="auto">
            <a:xfrm>
              <a:off x="3833" y="2469"/>
              <a:ext cx="34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95297" name="Rectangle 65"/>
            <p:cNvSpPr>
              <a:spLocks noChangeArrowheads="1"/>
            </p:cNvSpPr>
            <p:nvPr/>
          </p:nvSpPr>
          <p:spPr bwMode="auto">
            <a:xfrm>
              <a:off x="2018" y="2515"/>
              <a:ext cx="344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2472" y="3377"/>
              <a:ext cx="344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0</a:t>
              </a:r>
              <a:r>
                <a:rPr lang="en-US" altLang="zh-CN"/>
                <a:t> </a:t>
              </a:r>
            </a:p>
          </p:txBody>
        </p:sp>
        <p:sp>
          <p:nvSpPr>
            <p:cNvPr id="95299" name="Rectangle 67"/>
            <p:cNvSpPr>
              <a:spLocks noChangeArrowheads="1"/>
            </p:cNvSpPr>
            <p:nvPr/>
          </p:nvSpPr>
          <p:spPr bwMode="auto">
            <a:xfrm>
              <a:off x="1565" y="3422"/>
              <a:ext cx="344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1</a:t>
              </a:r>
              <a:r>
                <a:rPr lang="en-US" altLang="zh-CN"/>
                <a:t> </a:t>
              </a:r>
            </a:p>
          </p:txBody>
        </p:sp>
      </p:grpSp>
      <p:graphicFrame>
        <p:nvGraphicFramePr>
          <p:cNvPr id="95302" name="Object 70"/>
          <p:cNvGraphicFramePr>
            <a:graphicFrameLocks noChangeAspect="1"/>
          </p:cNvGraphicFramePr>
          <p:nvPr/>
        </p:nvGraphicFramePr>
        <p:xfrm>
          <a:off x="1331913" y="620713"/>
          <a:ext cx="6076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7" name="公式" r:id="rId42" imgW="6070320" imgH="533160" progId="Equation.3">
                  <p:embed/>
                </p:oleObj>
              </mc:Choice>
              <mc:Fallback>
                <p:oleObj name="公式" r:id="rId42" imgW="6070320" imgH="53316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20713"/>
                        <a:ext cx="6076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相互垂直光矢量合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0"/>
            <a:ext cx="7485063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971550" y="620713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一般情况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042988" y="1557338"/>
          <a:ext cx="155575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公式" r:id="rId3" imgW="1562040" imgH="330120" progId="Equation.3">
                  <p:embed/>
                </p:oleObj>
              </mc:Choice>
              <mc:Fallback>
                <p:oleObj name="公式" r:id="rId3" imgW="156204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1555750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971550" y="2133600"/>
          <a:ext cx="5549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公式" r:id="rId5" imgW="5549760" imgH="1180800" progId="Equation.3">
                  <p:embed/>
                </p:oleObj>
              </mc:Choice>
              <mc:Fallback>
                <p:oleObj name="公式" r:id="rId5" imgW="5549760" imgH="118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55499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900113" y="3573463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为一般椭圆方程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0" y="317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900113" y="4365625"/>
            <a:ext cx="297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椭圆与边长为</a:t>
            </a:r>
            <a:r>
              <a:rPr lang="zh-CN" altLang="en-US"/>
              <a:t> 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3851275" y="4365625"/>
          <a:ext cx="1797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公式" r:id="rId7" imgW="1790640" imgH="583920" progId="Equation.3">
                  <p:embed/>
                </p:oleObj>
              </mc:Choice>
              <mc:Fallback>
                <p:oleObj name="公式" r:id="rId7" imgW="179064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65625"/>
                        <a:ext cx="17970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5580063" y="4365625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的矩形相内切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7" grpId="0"/>
      <p:bldP spid="97289" grpId="0"/>
      <p:bldP spid="972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 descr="椭圆偏振光与位相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82015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1042988" y="4508500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公式" r:id="rId4" imgW="2133360" imgH="888840" progId="Equation.3">
                  <p:embed/>
                </p:oleObj>
              </mc:Choice>
              <mc:Fallback>
                <p:oleObj name="公式" r:id="rId4" imgW="21333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08500"/>
                        <a:ext cx="2133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4643438" y="4508500"/>
          <a:ext cx="22272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公式" r:id="rId6" imgW="2222280" imgH="888840" progId="Equation.3">
                  <p:embed/>
                </p:oleObj>
              </mc:Choice>
              <mc:Fallback>
                <p:oleObj name="公式" r:id="rId6" imgW="222228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08500"/>
                        <a:ext cx="22272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971550" y="5516563"/>
          <a:ext cx="24844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公式" r:id="rId8" imgW="2489040" imgH="888840" progId="Equation.3">
                  <p:embed/>
                </p:oleObj>
              </mc:Choice>
              <mc:Fallback>
                <p:oleObj name="公式" r:id="rId8" imgW="24890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16563"/>
                        <a:ext cx="2484438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4643438" y="5516563"/>
          <a:ext cx="25606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公式" r:id="rId10" imgW="2565360" imgH="888840" progId="Equation.3">
                  <p:embed/>
                </p:oleObj>
              </mc:Choice>
              <mc:Fallback>
                <p:oleObj name="公式" r:id="rId10" imgW="256536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516563"/>
                        <a:ext cx="25606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971550" y="908050"/>
          <a:ext cx="16557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name="公式" r:id="rId3" imgW="1676160" imgH="380880" progId="Equation.3">
                  <p:embed/>
                </p:oleObj>
              </mc:Choice>
              <mc:Fallback>
                <p:oleObj name="公式" r:id="rId3" imgW="16761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08050"/>
                        <a:ext cx="16557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700338" y="765175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左旋椭圆偏振光；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971550" y="1628775"/>
          <a:ext cx="17097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name="公式" r:id="rId5" imgW="1714320" imgH="380880" progId="Equation.3">
                  <p:embed/>
                </p:oleObj>
              </mc:Choice>
              <mc:Fallback>
                <p:oleObj name="公式" r:id="rId5" imgW="17143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170973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2700338" y="1484313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右旋椭圆偏振光</a:t>
            </a:r>
            <a:r>
              <a:rPr lang="en-US" altLang="zh-CN" b="1"/>
              <a:t>.</a:t>
            </a: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971550" y="2349500"/>
          <a:ext cx="1181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3" name="公式" r:id="rId7" imgW="1180800" imgH="380880" progId="Equation.3">
                  <p:embed/>
                </p:oleObj>
              </mc:Choice>
              <mc:Fallback>
                <p:oleObj name="公式" r:id="rId7" imgW="118080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11811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051050" y="2205038"/>
            <a:ext cx="317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Ⅰ-Ⅲ</a:t>
            </a:r>
            <a:r>
              <a:rPr lang="zh-CN" altLang="en-US" b="1"/>
              <a:t>象限直线；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971550" y="3068638"/>
          <a:ext cx="1016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4" name="公式" r:id="rId9" imgW="1015920" imgH="380880" progId="Equation.3">
                  <p:embed/>
                </p:oleObj>
              </mc:Choice>
              <mc:Fallback>
                <p:oleObj name="公式" r:id="rId9" imgW="101592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0160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1476375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124075" y="2924175"/>
            <a:ext cx="328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Ⅱ-Ⅳ</a:t>
            </a:r>
            <a:r>
              <a:rPr lang="zh-CN" altLang="en-US" b="1"/>
              <a:t>象限直线；</a:t>
            </a:r>
            <a:r>
              <a:rPr lang="zh-CN" altLang="en-US"/>
              <a:t> </a:t>
            </a:r>
          </a:p>
        </p:txBody>
      </p:sp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971550" y="3500438"/>
          <a:ext cx="1289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公式" r:id="rId11" imgW="1295280" imgH="888840" progId="Equation.3">
                  <p:embed/>
                </p:oleObj>
              </mc:Choice>
              <mc:Fallback>
                <p:oleObj name="公式" r:id="rId11" imgW="1295280" imgH="88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12890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1331913" y="371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2268538" y="3644900"/>
            <a:ext cx="3856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左旋正椭圆偏振光；</a:t>
            </a:r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827088" y="436562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1403350" y="4365625"/>
          <a:ext cx="15128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公式" r:id="rId13" imgW="1638000" imgH="583920" progId="Equation.3">
                  <p:embed/>
                </p:oleObj>
              </mc:Choice>
              <mc:Fallback>
                <p:oleObj name="公式" r:id="rId13" imgW="1638000" imgH="58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151288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2916238" y="4365625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为左旋圆偏振光；</a:t>
            </a:r>
          </a:p>
        </p:txBody>
      </p:sp>
      <p:sp>
        <p:nvSpPr>
          <p:cNvPr id="99351" name="Rectangle 2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52" name="Object 24"/>
          <p:cNvGraphicFramePr>
            <a:graphicFrameLocks noChangeAspect="1"/>
          </p:cNvGraphicFramePr>
          <p:nvPr/>
        </p:nvGraphicFramePr>
        <p:xfrm>
          <a:off x="971550" y="4941888"/>
          <a:ext cx="12779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公式" r:id="rId15" imgW="1282680" imgH="888840" progId="Equation.3">
                  <p:embed/>
                </p:oleObj>
              </mc:Choice>
              <mc:Fallback>
                <p:oleObj name="公式" r:id="rId15" imgW="1282680" imgH="88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12779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3" name="Rectangle 25"/>
          <p:cNvSpPr>
            <a:spLocks noChangeArrowheads="1"/>
          </p:cNvSpPr>
          <p:nvPr/>
        </p:nvSpPr>
        <p:spPr bwMode="auto">
          <a:xfrm>
            <a:off x="0" y="371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354" name="Rectangle 26"/>
          <p:cNvSpPr>
            <a:spLocks noChangeArrowheads="1"/>
          </p:cNvSpPr>
          <p:nvPr/>
        </p:nvSpPr>
        <p:spPr bwMode="auto">
          <a:xfrm>
            <a:off x="2195513" y="508476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右旋正椭圆偏振光；</a:t>
            </a:r>
            <a:r>
              <a:rPr lang="zh-CN" altLang="en-US"/>
              <a:t> </a:t>
            </a:r>
          </a:p>
        </p:txBody>
      </p:sp>
      <p:sp>
        <p:nvSpPr>
          <p:cNvPr id="99355" name="Rectangle 27"/>
          <p:cNvSpPr>
            <a:spLocks noChangeArrowheads="1"/>
          </p:cNvSpPr>
          <p:nvPr/>
        </p:nvSpPr>
        <p:spPr bwMode="auto">
          <a:xfrm>
            <a:off x="827088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若</a:t>
            </a:r>
            <a:r>
              <a:rPr lang="zh-CN" altLang="en-US"/>
              <a:t> </a:t>
            </a:r>
          </a:p>
        </p:txBody>
      </p:sp>
      <p:sp>
        <p:nvSpPr>
          <p:cNvPr id="99356" name="Rectangle 2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1331913" y="5805488"/>
          <a:ext cx="1631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公式" r:id="rId17" imgW="1638000" imgH="583920" progId="Equation.3">
                  <p:embed/>
                </p:oleObj>
              </mc:Choice>
              <mc:Fallback>
                <p:oleObj name="公式" r:id="rId17" imgW="1638000" imgH="583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16319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2843213" y="5805488"/>
            <a:ext cx="5870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为右旋圆偏振光</a:t>
            </a:r>
            <a:r>
              <a:rPr lang="en-US" altLang="zh-CN" b="1"/>
              <a:t>(</a:t>
            </a:r>
            <a:r>
              <a:rPr lang="zh-CN" altLang="en-US" b="1"/>
              <a:t>与自然光不同</a:t>
            </a:r>
            <a:r>
              <a:rPr lang="en-US" altLang="zh-CN" b="1"/>
              <a:t>).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5" grpId="0"/>
      <p:bldP spid="99339" grpId="0"/>
      <p:bldP spid="99343" grpId="0"/>
      <p:bldP spid="99346" grpId="0"/>
      <p:bldP spid="99347" grpId="0"/>
      <p:bldP spid="99350" grpId="0"/>
      <p:bldP spid="99354" grpId="0"/>
      <p:bldP spid="99355" grpId="0"/>
      <p:bldP spid="993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偏振光图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76250"/>
            <a:ext cx="5754688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827088" y="404813"/>
            <a:ext cx="490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用波晶片产生椭圆偏振光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827088" y="1125538"/>
            <a:ext cx="6240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▲</a:t>
            </a:r>
            <a:r>
              <a:rPr lang="zh-CN" altLang="en-US" b="1"/>
              <a:t>自然光通过偏振片产生线偏振光</a:t>
            </a:r>
            <a:r>
              <a:rPr lang="en-US" altLang="zh-CN" b="1"/>
              <a:t>.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827088" y="1628775"/>
            <a:ext cx="74168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/>
              <a:t>▲</a:t>
            </a:r>
            <a:r>
              <a:rPr lang="zh-CN" altLang="en-US" b="1"/>
              <a:t>线偏振光在波晶片中产生振向相互垂直的</a:t>
            </a:r>
            <a:r>
              <a:rPr lang="en-US" altLang="zh-CN" b="1"/>
              <a:t>e</a:t>
            </a:r>
            <a:r>
              <a:rPr lang="zh-CN" altLang="en-US" b="1"/>
              <a:t>光和</a:t>
            </a:r>
            <a:r>
              <a:rPr lang="en-US" altLang="zh-CN" b="1"/>
              <a:t>o</a:t>
            </a:r>
            <a:r>
              <a:rPr lang="zh-CN" altLang="en-US" b="1"/>
              <a:t>光，两者传播方向一致</a:t>
            </a:r>
            <a:r>
              <a:rPr lang="en-US" altLang="zh-CN" b="1"/>
              <a:t>,</a:t>
            </a:r>
            <a:r>
              <a:rPr lang="zh-CN" altLang="en-US" b="1"/>
              <a:t>但存在位相差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pic>
        <p:nvPicPr>
          <p:cNvPr id="73733" name="Picture 5" descr="mz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213100"/>
            <a:ext cx="72009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/>
      <p:bldP spid="737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827088" y="692150"/>
            <a:ext cx="409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000" b="1"/>
              <a:t>▲</a:t>
            </a:r>
            <a:r>
              <a:rPr lang="zh-CN" altLang="en-US" b="1"/>
              <a:t>射出晶片时位相差为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971550" y="1268413"/>
          <a:ext cx="32781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name="公式" r:id="rId3" imgW="3302000" imgH="889000" progId="Equation.3">
                  <p:embed/>
                </p:oleObj>
              </mc:Choice>
              <mc:Fallback>
                <p:oleObj name="公式" r:id="rId3" imgW="33020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32781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356100" y="1412875"/>
            <a:ext cx="3738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因此</a:t>
            </a:r>
            <a:r>
              <a:rPr lang="en-US" altLang="zh-CN" b="1"/>
              <a:t>, e</a:t>
            </a:r>
            <a:r>
              <a:rPr lang="zh-CN" altLang="en-US" b="1"/>
              <a:t>光和</a:t>
            </a:r>
            <a:r>
              <a:rPr lang="en-US" altLang="zh-CN" b="1"/>
              <a:t>o</a:t>
            </a:r>
            <a:r>
              <a:rPr lang="zh-CN" altLang="en-US" b="1"/>
              <a:t>光合成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900113" y="2205038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椭圆偏振光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900113" y="2924175"/>
            <a:ext cx="517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5-12 </a:t>
            </a:r>
            <a:r>
              <a:rPr lang="zh-CN" altLang="en-US" b="1"/>
              <a:t>光的吸收、色散和散射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900113" y="3573463"/>
            <a:ext cx="3024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一、光的吸收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900113" y="4221163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■</a:t>
            </a:r>
            <a:r>
              <a:rPr lang="zh-CN" altLang="en-US" b="1"/>
              <a:t>光强</a:t>
            </a:r>
          </a:p>
        </p:txBody>
      </p:sp>
      <p:pic>
        <p:nvPicPr>
          <p:cNvPr id="115722" name="Picture 10" descr="mz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917950"/>
            <a:ext cx="388937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115717" grpId="0"/>
      <p:bldP spid="115718" grpId="0"/>
      <p:bldP spid="115719" grpId="0"/>
      <p:bldP spid="115720" grpId="0"/>
      <p:bldP spid="1157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1042988" y="476250"/>
          <a:ext cx="54737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7" name="公式" r:id="rId3" imgW="4762500" imgH="1549400" progId="Equation.3">
                  <p:embed/>
                </p:oleObj>
              </mc:Choice>
              <mc:Fallback>
                <p:oleObj name="公式" r:id="rId3" imgW="47625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547370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900113" y="2565400"/>
            <a:ext cx="1943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式中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258888" y="3429000"/>
          <a:ext cx="3603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8" name="公式" r:id="rId5" imgW="355446" imgH="457002" progId="Equation.3">
                  <p:embed/>
                </p:oleObj>
              </mc:Choice>
              <mc:Fallback>
                <p:oleObj name="公式" r:id="rId5" imgW="355446" imgH="4570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29000"/>
                        <a:ext cx="3603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619250" y="33575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2268538" y="3500438"/>
          <a:ext cx="2365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9" name="公式" r:id="rId7" imgW="241091" imgH="317225" progId="Equation.3">
                  <p:embed/>
                </p:oleObj>
              </mc:Choice>
              <mc:Fallback>
                <p:oleObj name="公式" r:id="rId7" imgW="241091" imgH="3172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0438"/>
                        <a:ext cx="2365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2484438" y="3357563"/>
            <a:ext cx="1471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分别为</a:t>
            </a:r>
            <a:r>
              <a:rPr lang="zh-CN" altLang="en-US" sz="1800"/>
              <a:t> </a:t>
            </a: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3924300" y="3500438"/>
          <a:ext cx="8556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0" name="公式" r:id="rId9" imgW="850531" imgH="330057" progId="Equation.3">
                  <p:embed/>
                </p:oleObj>
              </mc:Choice>
              <mc:Fallback>
                <p:oleObj name="公式" r:id="rId9" imgW="850531" imgH="3300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00438"/>
                        <a:ext cx="8556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4716463" y="33575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5292725" y="3500438"/>
          <a:ext cx="8001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1" name="公式" r:id="rId11" imgW="799753" imgH="330057" progId="Equation.3">
                  <p:embed/>
                </p:oleObj>
              </mc:Choice>
              <mc:Fallback>
                <p:oleObj name="公式" r:id="rId11" imgW="799753" imgH="3300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00438"/>
                        <a:ext cx="8001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011863" y="33575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处的光强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900113" y="4149725"/>
            <a:ext cx="336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l-GR" altLang="zh-CN" sz="1800" b="1"/>
              <a:t>▲</a:t>
            </a:r>
            <a:r>
              <a:rPr lang="el-GR" altLang="zh-CN" b="1"/>
              <a:t>α</a:t>
            </a:r>
            <a:r>
              <a:rPr lang="zh-CN" altLang="en-US" b="1"/>
              <a:t>称为吸光系数</a:t>
            </a:r>
            <a:r>
              <a:rPr lang="en-US" altLang="zh-CN" b="1"/>
              <a:t>.</a:t>
            </a: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827088" y="4941888"/>
            <a:ext cx="29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 </a:t>
            </a:r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827088" y="4941888"/>
            <a:ext cx="6696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若</a:t>
            </a:r>
            <a:r>
              <a:rPr lang="el-GR" altLang="zh-CN" b="1">
                <a:latin typeface="宋体" charset="-122"/>
              </a:rPr>
              <a:t>α</a:t>
            </a:r>
            <a:r>
              <a:rPr lang="zh-CN" altLang="en-US" b="1"/>
              <a:t>与光波长无关</a:t>
            </a:r>
            <a:r>
              <a:rPr lang="en-US" altLang="zh-CN" b="1"/>
              <a:t>, </a:t>
            </a:r>
            <a:r>
              <a:rPr lang="zh-CN" altLang="en-US" b="1"/>
              <a:t>称为一般吸收；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827088" y="5734050"/>
            <a:ext cx="607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若</a:t>
            </a:r>
            <a:r>
              <a:rPr lang="el-GR" altLang="zh-CN" b="1"/>
              <a:t>α</a:t>
            </a:r>
            <a:r>
              <a:rPr lang="zh-CN" altLang="en-US" b="1"/>
              <a:t>与光波长有关</a:t>
            </a:r>
            <a:r>
              <a:rPr lang="en-US" altLang="zh-CN" b="1"/>
              <a:t>, </a:t>
            </a:r>
            <a:r>
              <a:rPr lang="zh-CN" altLang="en-US" b="1"/>
              <a:t>称为选择吸收</a:t>
            </a:r>
            <a:r>
              <a:rPr lang="en-US" altLang="zh-CN" b="1"/>
              <a:t>.</a:t>
            </a: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900113" y="3500438"/>
            <a:ext cx="41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l-GR" altLang="zh-CN" sz="1800" b="1"/>
              <a:t>▲</a:t>
            </a: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3" grpId="0"/>
      <p:bldP spid="116747" grpId="0"/>
      <p:bldP spid="116750" grpId="0"/>
      <p:bldP spid="116753" grpId="0"/>
      <p:bldP spid="116755" grpId="0"/>
      <p:bldP spid="116756" grpId="0"/>
      <p:bldP spid="116758" grpId="0"/>
      <p:bldP spid="116759" grpId="0"/>
      <p:bldP spid="1167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900113" y="620713"/>
            <a:ext cx="2444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■</a:t>
            </a:r>
            <a:r>
              <a:rPr lang="zh-CN" altLang="en-US" b="1"/>
              <a:t>吸收光谱：</a:t>
            </a:r>
          </a:p>
        </p:txBody>
      </p:sp>
      <p:pic>
        <p:nvPicPr>
          <p:cNvPr id="117763" name="Picture 3" descr="m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2009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827088" y="4797425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每一种物质能选择吸收的光波长是确定的</a:t>
            </a:r>
            <a:r>
              <a:rPr lang="en-US" altLang="zh-CN" b="1"/>
              <a:t>.</a:t>
            </a:r>
          </a:p>
        </p:txBody>
      </p:sp>
      <p:pic>
        <p:nvPicPr>
          <p:cNvPr id="118787" name="Picture 3" descr="55e736d12f2eb9383b31ace5d5628535e5dd6f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36613"/>
            <a:ext cx="7848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27088" y="2636838"/>
            <a:ext cx="74882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英国的化学家威廉</a:t>
            </a:r>
            <a:r>
              <a:rPr lang="en-US" altLang="zh-CN" b="1"/>
              <a:t>·</a:t>
            </a:r>
            <a:r>
              <a:rPr lang="zh-CN" altLang="en-US" b="1"/>
              <a:t>海德</a:t>
            </a:r>
            <a:r>
              <a:rPr lang="en-US" altLang="zh-CN" b="1"/>
              <a:t>·</a:t>
            </a:r>
            <a:r>
              <a:rPr lang="zh-CN" altLang="en-US" b="1"/>
              <a:t>沃拉斯顿是在</a:t>
            </a:r>
            <a:r>
              <a:rPr lang="en-US" altLang="zh-CN" b="1"/>
              <a:t>1802</a:t>
            </a:r>
            <a:r>
              <a:rPr lang="zh-CN" altLang="en-US" b="1"/>
              <a:t>年第一位注意到有一定数量的黑暗特征谱线出现在太阳光谱中， </a:t>
            </a:r>
            <a:r>
              <a:rPr lang="en-US" altLang="zh-CN" b="1"/>
              <a:t>570</a:t>
            </a:r>
            <a:r>
              <a:rPr lang="zh-CN" altLang="en-US" b="1"/>
              <a:t>条</a:t>
            </a:r>
            <a:r>
              <a:rPr lang="zh-CN" altLang="en-US"/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1187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900113" y="620713"/>
            <a:ext cx="3529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二、光的色散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900113" y="1412875"/>
            <a:ext cx="1338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1800" b="1"/>
              <a:t>■</a:t>
            </a:r>
            <a:r>
              <a:rPr lang="zh-CN" altLang="en-US" b="1"/>
              <a:t>色散</a:t>
            </a:r>
            <a:r>
              <a:rPr lang="zh-CN" altLang="en-US"/>
              <a:t> 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2268538" y="1557338"/>
          <a:ext cx="14351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3" name="公式" r:id="rId3" imgW="1435100" imgH="431800" progId="Equation.3">
                  <p:embed/>
                </p:oleObj>
              </mc:Choice>
              <mc:Fallback>
                <p:oleObj name="公式" r:id="rId3" imgW="1435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14351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924300" y="1412875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色散率</a:t>
            </a:r>
            <a:r>
              <a:rPr lang="zh-CN" altLang="en-US"/>
              <a:t> 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5435600" y="1268413"/>
          <a:ext cx="6096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公式" r:id="rId5" imgW="609600" imgH="889000" progId="Equation.3">
                  <p:embed/>
                </p:oleObj>
              </mc:Choice>
              <mc:Fallback>
                <p:oleObj name="公式" r:id="rId5" imgW="609600" imgH="889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268413"/>
                        <a:ext cx="6096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17" name="Picture 9" descr="mz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2511425"/>
            <a:ext cx="43561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8" name="Picture 10" descr="20140128163341-20376647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52738"/>
            <a:ext cx="3240088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1198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971550" y="549275"/>
            <a:ext cx="244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1800" b="1"/>
              <a:t>■</a:t>
            </a:r>
            <a:r>
              <a:rPr lang="zh-CN" altLang="en-US" b="1"/>
              <a:t>正常色散：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971550" y="1341438"/>
            <a:ext cx="4702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波长越长</a:t>
            </a:r>
            <a:r>
              <a:rPr lang="en-US" altLang="zh-CN" b="1"/>
              <a:t>,</a:t>
            </a:r>
            <a:r>
              <a:rPr lang="zh-CN" altLang="en-US" b="1"/>
              <a:t>折射率越小；</a:t>
            </a:r>
            <a:r>
              <a:rPr lang="zh-CN" altLang="en-US"/>
              <a:t> 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971550" y="2060575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波长越长</a:t>
            </a:r>
            <a:r>
              <a:rPr lang="en-US" altLang="zh-CN" b="1"/>
              <a:t>, </a:t>
            </a:r>
            <a:r>
              <a:rPr lang="zh-CN" altLang="en-US" b="1"/>
              <a:t>色散率越小；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971550" y="2852738"/>
            <a:ext cx="5040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1800" b="1"/>
              <a:t>▲</a:t>
            </a:r>
            <a:r>
              <a:rPr lang="zh-CN" altLang="en-US" b="1"/>
              <a:t>波长很长时</a:t>
            </a:r>
            <a:r>
              <a:rPr lang="en-US" altLang="zh-CN" b="1"/>
              <a:t>, </a:t>
            </a:r>
            <a:r>
              <a:rPr lang="zh-CN" altLang="en-US" b="1"/>
              <a:t>色散率趋于</a:t>
            </a:r>
            <a:r>
              <a:rPr lang="en-US" altLang="zh-CN" b="1"/>
              <a:t>0.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971550" y="3644900"/>
            <a:ext cx="255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柯西公式：</a:t>
            </a:r>
            <a:r>
              <a:rPr lang="zh-CN" altLang="en-US"/>
              <a:t> </a:t>
            </a: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3348038" y="3500438"/>
          <a:ext cx="2565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公式" r:id="rId3" imgW="2565400" imgH="914400" progId="Equation.3">
                  <p:embed/>
                </p:oleObj>
              </mc:Choice>
              <mc:Fallback>
                <p:oleObj name="公式" r:id="rId3" imgW="2565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00438"/>
                        <a:ext cx="25654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971550" y="4508500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在波长变化范围不大时</a:t>
            </a:r>
            <a:r>
              <a:rPr lang="en-US" altLang="zh-CN" b="1"/>
              <a:t>,C=0</a:t>
            </a: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3348038" y="5229225"/>
          <a:ext cx="2286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公式" r:id="rId5" imgW="2286000" imgH="914400" progId="Equation.3">
                  <p:embed/>
                </p:oleObj>
              </mc:Choice>
              <mc:Fallback>
                <p:oleObj name="公式" r:id="rId5" imgW="22860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229225"/>
                        <a:ext cx="2286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  <p:bldP spid="120836" grpId="0"/>
      <p:bldP spid="120837" grpId="0"/>
      <p:bldP spid="120838" grpId="0"/>
      <p:bldP spid="1208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971550" y="692150"/>
            <a:ext cx="244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1800" b="1"/>
              <a:t>■</a:t>
            </a:r>
            <a:r>
              <a:rPr lang="zh-CN" altLang="en-US" b="1"/>
              <a:t>反常色散：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971550" y="1412875"/>
            <a:ext cx="2263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1800" b="1"/>
              <a:t>▲</a:t>
            </a:r>
            <a:r>
              <a:rPr lang="zh-CN" altLang="en-US" b="1"/>
              <a:t>吸收波段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3203575" y="1557338"/>
          <a:ext cx="1638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公式" r:id="rId3" imgW="1637589" imgH="444307" progId="Equation.3">
                  <p:embed/>
                </p:oleObj>
              </mc:Choice>
              <mc:Fallback>
                <p:oleObj name="公式" r:id="rId3" imgW="1637589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557338"/>
                        <a:ext cx="16383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1862" name="Picture 6" descr="旋转 mz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5545137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755650" y="620713"/>
            <a:ext cx="5472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1800" b="1"/>
              <a:t>■</a:t>
            </a:r>
            <a:r>
              <a:rPr lang="zh-CN" altLang="en-US" b="1"/>
              <a:t>一种物质的全色散曲线</a:t>
            </a:r>
          </a:p>
        </p:txBody>
      </p:sp>
      <p:pic>
        <p:nvPicPr>
          <p:cNvPr id="122883" name="Picture 3" descr="mz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" y="1341438"/>
            <a:ext cx="993775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900113" y="4868863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正常色散区与反常色散区</a:t>
            </a:r>
            <a:r>
              <a:rPr lang="en-US" altLang="zh-CN" b="1"/>
              <a:t>(</a:t>
            </a:r>
            <a:r>
              <a:rPr lang="zh-CN" altLang="en-US" b="1"/>
              <a:t>吸收带</a:t>
            </a:r>
            <a:r>
              <a:rPr lang="en-US" altLang="zh-CN" b="1"/>
              <a:t>)</a:t>
            </a:r>
            <a:r>
              <a:rPr lang="zh-CN" altLang="en-US" b="1"/>
              <a:t>相间分布构成；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971550" y="476250"/>
            <a:ext cx="7272338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相邻两个吸收带之间</a:t>
            </a:r>
            <a:r>
              <a:rPr lang="en-US" altLang="zh-CN" b="1"/>
              <a:t>,</a:t>
            </a:r>
            <a:r>
              <a:rPr lang="zh-CN" altLang="en-US" b="1"/>
              <a:t>折射率下降</a:t>
            </a:r>
            <a:r>
              <a:rPr lang="en-US" altLang="zh-CN" b="1"/>
              <a:t>,</a:t>
            </a:r>
            <a:r>
              <a:rPr lang="zh-CN" altLang="en-US" b="1"/>
              <a:t>通过一个吸收带时</a:t>
            </a:r>
            <a:r>
              <a:rPr lang="en-US" altLang="zh-CN" b="1"/>
              <a:t>, </a:t>
            </a:r>
            <a:r>
              <a:rPr lang="zh-CN" altLang="en-US" b="1"/>
              <a:t>折射率急剧增大</a:t>
            </a:r>
            <a:r>
              <a:rPr lang="en-US" altLang="zh-CN" b="1"/>
              <a:t>,</a:t>
            </a:r>
            <a:r>
              <a:rPr lang="zh-CN" altLang="en-US" b="1"/>
              <a:t>而且随着波长的增长</a:t>
            </a:r>
            <a:r>
              <a:rPr lang="en-US" altLang="zh-CN" b="1"/>
              <a:t>,</a:t>
            </a:r>
            <a:r>
              <a:rPr lang="zh-CN" altLang="en-US" b="1"/>
              <a:t>曲线总的趋势不断抬高</a:t>
            </a:r>
            <a:r>
              <a:rPr lang="en-US" altLang="zh-CN" b="1"/>
              <a:t>,</a:t>
            </a:r>
            <a:r>
              <a:rPr lang="zh-CN" altLang="en-US" b="1"/>
              <a:t>即</a:t>
            </a:r>
            <a:r>
              <a:rPr lang="en-US" altLang="zh-CN" b="1"/>
              <a:t>A</a:t>
            </a:r>
            <a:r>
              <a:rPr lang="zh-CN" altLang="en-US" b="1"/>
              <a:t>不断加大；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900113" y="3573463"/>
            <a:ext cx="931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当</a:t>
            </a:r>
            <a:r>
              <a:rPr lang="zh-CN" altLang="en-US"/>
              <a:t> 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763713" y="3716338"/>
          <a:ext cx="8683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公式" r:id="rId3" imgW="863225" imgH="330057" progId="Equation.3">
                  <p:embed/>
                </p:oleObj>
              </mc:Choice>
              <mc:Fallback>
                <p:oleObj name="公式" r:id="rId3" imgW="863225" imgH="3300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8683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555875" y="3573463"/>
            <a:ext cx="604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时</a:t>
            </a:r>
            <a:r>
              <a:rPr lang="en-US" altLang="zh-CN" b="1"/>
              <a:t>,</a:t>
            </a:r>
            <a:r>
              <a:rPr lang="zh-CN" altLang="en-US" b="1"/>
              <a:t>各种物质的折射率都等于</a:t>
            </a:r>
            <a:r>
              <a:rPr lang="en-US" altLang="zh-CN" b="1"/>
              <a:t>1</a:t>
            </a:r>
            <a:r>
              <a:rPr lang="zh-CN" altLang="en-US" b="1"/>
              <a:t>；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900113" y="4076700"/>
            <a:ext cx="73437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对于极短波</a:t>
            </a:r>
            <a:r>
              <a:rPr lang="en-US" altLang="zh-CN" b="1"/>
              <a:t>, </a:t>
            </a:r>
            <a:r>
              <a:rPr lang="zh-CN" altLang="en-US" b="1"/>
              <a:t>折射率都小于</a:t>
            </a:r>
            <a:r>
              <a:rPr lang="en-US" altLang="zh-CN" b="1"/>
              <a:t>1.</a:t>
            </a:r>
            <a:r>
              <a:rPr lang="zh-CN" altLang="en-US" b="1"/>
              <a:t>在光从真空射向介质表面时</a:t>
            </a:r>
            <a:r>
              <a:rPr lang="en-US" altLang="zh-CN" b="1"/>
              <a:t>,</a:t>
            </a:r>
            <a:r>
              <a:rPr lang="zh-CN" altLang="en-US" b="1"/>
              <a:t>若入射角大于临界角</a:t>
            </a:r>
            <a:r>
              <a:rPr lang="en-US" altLang="zh-CN" b="1"/>
              <a:t>,</a:t>
            </a:r>
            <a:r>
              <a:rPr lang="zh-CN" altLang="en-US" b="1"/>
              <a:t>发生全反射</a:t>
            </a:r>
            <a:r>
              <a:rPr lang="en-US" altLang="zh-CN" b="1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/>
      <p:bldP spid="123910" grpId="0"/>
      <p:bldP spid="1239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00113" y="14128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二向色性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00113" y="692150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偏振光的产生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00113" y="2708275"/>
            <a:ext cx="73437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b="1"/>
              <a:t>△</a:t>
            </a:r>
            <a:r>
              <a:rPr lang="zh-CN" altLang="en-US" b="1"/>
              <a:t>当光线射在这种晶体表面上时</a:t>
            </a:r>
            <a:r>
              <a:rPr lang="en-US" altLang="zh-CN" b="1"/>
              <a:t>,</a:t>
            </a:r>
            <a:r>
              <a:rPr lang="zh-CN" altLang="en-US" b="1"/>
              <a:t>光矢量与光轴平行方向时被吸收得很少</a:t>
            </a:r>
            <a:r>
              <a:rPr lang="en-US" altLang="zh-CN" b="1"/>
              <a:t>,</a:t>
            </a:r>
            <a:r>
              <a:rPr lang="zh-CN" altLang="en-US" b="1"/>
              <a:t>光可以较多地通过；光矢量与光轴方向垂直时，被吸收得较多</a:t>
            </a:r>
            <a:r>
              <a:rPr lang="en-US" altLang="zh-CN" b="1"/>
              <a:t>,</a:t>
            </a:r>
            <a:r>
              <a:rPr lang="zh-CN" altLang="en-US" b="1"/>
              <a:t>光通过较少</a:t>
            </a:r>
            <a:r>
              <a:rPr lang="en-US" altLang="zh-CN" b="1"/>
              <a:t>.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827088" y="5805488"/>
            <a:ext cx="501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800" b="1"/>
              <a:t>△</a:t>
            </a:r>
            <a:r>
              <a:rPr lang="zh-CN" altLang="en-US" b="1"/>
              <a:t>二向色性还与光波长有关</a:t>
            </a:r>
            <a:r>
              <a:rPr lang="en-US" altLang="zh-CN" b="1"/>
              <a:t>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900113" y="2133600"/>
            <a:ext cx="201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电气石</a:t>
            </a:r>
          </a:p>
        </p:txBody>
      </p:sp>
      <p:pic>
        <p:nvPicPr>
          <p:cNvPr id="10252" name="Picture 12" descr="二向色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3744912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7" grpId="0"/>
      <p:bldP spid="10248" grpId="0"/>
      <p:bldP spid="10249" grpId="0"/>
      <p:bldP spid="102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900113" y="404813"/>
            <a:ext cx="74882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b="1"/>
              <a:t>▲</a:t>
            </a:r>
            <a:r>
              <a:rPr lang="zh-CN" altLang="en-US" b="1"/>
              <a:t>对于无线电长波波段</a:t>
            </a:r>
            <a:r>
              <a:rPr lang="en-US" altLang="zh-CN" b="1"/>
              <a:t>,</a:t>
            </a:r>
            <a:r>
              <a:rPr lang="zh-CN" altLang="en-US" b="1"/>
              <a:t>折射率将随波长的增加而趋近一个恒定的极限值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6372225" y="1412875"/>
          <a:ext cx="13382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1" name="公式" r:id="rId3" imgW="1333500" imgH="495300" progId="Equation.3">
                  <p:embed/>
                </p:oleObj>
              </mc:Choice>
              <mc:Fallback>
                <p:oleObj name="公式" r:id="rId3" imgW="13335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412875"/>
                        <a:ext cx="13382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731963" y="2635250"/>
          <a:ext cx="2032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2" name="公式" r:id="rId5" imgW="203112" imgH="1586811" progId="Equation.3">
                  <p:embed/>
                </p:oleObj>
              </mc:Choice>
              <mc:Fallback>
                <p:oleObj name="公式" r:id="rId5" imgW="203112" imgH="15868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2635250"/>
                        <a:ext cx="2032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900113" y="2060575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四、光的散射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971550" y="2781300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1800" b="1"/>
              <a:t>■</a:t>
            </a:r>
            <a:r>
              <a:rPr lang="zh-CN" altLang="en-US" b="1"/>
              <a:t>光的散射和不均匀性的关系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971550" y="35004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分子的密度均匀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900113" y="4005263"/>
            <a:ext cx="74168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/>
              <a:t>当介质足够大</a:t>
            </a:r>
            <a:r>
              <a:rPr lang="en-US" altLang="zh-CN" b="1"/>
              <a:t>,</a:t>
            </a:r>
            <a:r>
              <a:rPr lang="zh-CN" altLang="en-US" b="1"/>
              <a:t>只要分子的密度均匀</a:t>
            </a:r>
            <a:r>
              <a:rPr lang="en-US" altLang="zh-CN" b="1"/>
              <a:t>,</a:t>
            </a:r>
            <a:r>
              <a:rPr lang="zh-CN" altLang="en-US" b="1"/>
              <a:t>入射光波与众次波相干叠加结果</a:t>
            </a:r>
            <a:r>
              <a:rPr lang="en-US" altLang="zh-CN" b="1"/>
              <a:t>,</a:t>
            </a:r>
            <a:r>
              <a:rPr lang="zh-CN" altLang="en-US" b="1"/>
              <a:t>只剩下遵从几何光学规律的关系</a:t>
            </a:r>
            <a:r>
              <a:rPr lang="en-US" altLang="zh-CN" b="1"/>
              <a:t>,</a:t>
            </a:r>
            <a:r>
              <a:rPr lang="zh-CN" altLang="en-US" b="1"/>
              <a:t>沿其余方向的光振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3" grpId="0"/>
      <p:bldP spid="124934" grpId="0"/>
      <p:bldP spid="124935" grpId="0"/>
      <p:bldP spid="1249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971550" y="476250"/>
            <a:ext cx="2520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/>
              <a:t>动完全抵消</a:t>
            </a:r>
            <a:r>
              <a:rPr lang="en-US" altLang="zh-CN" b="1"/>
              <a:t>.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971550" y="13414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分子的密度不均匀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971550" y="1916113"/>
            <a:ext cx="7200900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/>
              <a:t>当介质小块的尺度达到波长数量级</a:t>
            </a:r>
            <a:r>
              <a:rPr lang="en-US" altLang="zh-CN" b="1"/>
              <a:t>, </a:t>
            </a:r>
            <a:r>
              <a:rPr lang="zh-CN" altLang="en-US" b="1"/>
              <a:t>各质小块的光学性质不同</a:t>
            </a:r>
            <a:r>
              <a:rPr lang="en-US" altLang="zh-CN" b="1"/>
              <a:t>,</a:t>
            </a:r>
            <a:r>
              <a:rPr lang="zh-CN" altLang="en-US" b="1">
                <a:solidFill>
                  <a:srgbClr val="FF9900"/>
                </a:solidFill>
              </a:rPr>
              <a:t>次波间存在差异</a:t>
            </a:r>
            <a:r>
              <a:rPr lang="en-US" altLang="zh-CN" b="1">
                <a:solidFill>
                  <a:srgbClr val="FF9900"/>
                </a:solidFill>
              </a:rPr>
              <a:t>.</a:t>
            </a:r>
            <a:r>
              <a:rPr lang="en-US" altLang="zh-CN" b="1"/>
              <a:t> </a:t>
            </a:r>
            <a:r>
              <a:rPr lang="zh-CN" altLang="en-US" b="1"/>
              <a:t>众次波相干叠加结果除了一部分仍沿着几何光学规定的方向传播外</a:t>
            </a:r>
            <a:r>
              <a:rPr lang="en-US" altLang="zh-CN" b="1"/>
              <a:t>,</a:t>
            </a:r>
            <a:r>
              <a:rPr lang="zh-CN" altLang="en-US" b="1"/>
              <a:t>在其它方向上不能完全抵消</a:t>
            </a:r>
            <a:r>
              <a:rPr lang="en-US" altLang="zh-CN" b="1"/>
              <a:t>,</a:t>
            </a:r>
            <a:r>
              <a:rPr lang="zh-CN" altLang="en-US" b="1"/>
              <a:t>造成散射光</a:t>
            </a:r>
            <a:r>
              <a:rPr lang="en-US" altLang="zh-CN" b="1"/>
              <a:t>.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900113" y="5734050"/>
            <a:ext cx="285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en-US" sz="1800" b="1"/>
              <a:t>■</a:t>
            </a:r>
            <a:r>
              <a:rPr lang="zh-CN" altLang="en-US" b="1"/>
              <a:t>光的散射规律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/>
      <p:bldP spid="125956" grpId="0"/>
      <p:bldP spid="1259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971550" y="1412875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米氏散射</a:t>
            </a:r>
          </a:p>
        </p:txBody>
      </p:sp>
      <p:pic>
        <p:nvPicPr>
          <p:cNvPr id="126980" name="Picture 4" descr="旋转 mz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924175"/>
            <a:ext cx="475138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971550" y="21336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a</a:t>
            </a:r>
            <a:r>
              <a:rPr lang="zh-CN" altLang="en-US" b="1"/>
              <a:t>较大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zh-CN"/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2484438" y="2205038"/>
          <a:ext cx="884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公式" r:id="rId4" imgW="889000" imgH="457200" progId="Equation.3">
                  <p:embed/>
                </p:oleObj>
              </mc:Choice>
              <mc:Fallback>
                <p:oleObj name="公式" r:id="rId4" imgW="889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05038"/>
                        <a:ext cx="8842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3419475" y="1916113"/>
            <a:ext cx="4681538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/>
              <a:t>与波长的依赖关系不十分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900113" y="2852738"/>
            <a:ext cx="1109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明显</a:t>
            </a:r>
            <a:r>
              <a:rPr lang="en-US" altLang="zh-CN" b="1"/>
              <a:t>.</a:t>
            </a: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971550" y="69215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800" b="1"/>
              <a:t>▲</a:t>
            </a:r>
            <a:r>
              <a:rPr lang="zh-CN" altLang="en-US" b="1"/>
              <a:t>瑞利散射</a:t>
            </a:r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3132138" y="620713"/>
          <a:ext cx="322103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公式" r:id="rId6" imgW="3225800" imgH="914400" progId="Equation.3">
                  <p:embed/>
                </p:oleObj>
              </mc:Choice>
              <mc:Fallback>
                <p:oleObj name="公式" r:id="rId6" imgW="32258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20713"/>
                        <a:ext cx="322103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971550" y="6278563"/>
            <a:ext cx="5548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作业</a:t>
            </a:r>
            <a:r>
              <a:rPr lang="en-US" altLang="zh-CN" b="1"/>
              <a:t>.p.226 5-1,-2,-3,-4,-8,-14.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6981" grpId="0"/>
      <p:bldP spid="126984" grpId="0"/>
      <p:bldP spid="126985" grpId="0"/>
      <p:bldP spid="1269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1" name="Picture 17" descr="u=864794206,1235611216&amp;fm=29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404813"/>
            <a:ext cx="3671887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088" y="206057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△</a:t>
            </a:r>
            <a:r>
              <a:rPr lang="zh-CN" altLang="en-US" b="1"/>
              <a:t>起偏与检偏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27088" y="5013325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用反射和折射产生偏振光</a:t>
            </a:r>
            <a:r>
              <a:rPr lang="zh-CN" altLang="en-US"/>
              <a:t>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27088" y="62071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偏振片</a:t>
            </a:r>
            <a:r>
              <a:rPr lang="en-US" altLang="zh-CN" b="1"/>
              <a:t>: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827088" y="27813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通过起偏器的光强为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211638" y="3573463"/>
          <a:ext cx="15795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公式" r:id="rId4" imgW="1574640" imgH="495000" progId="Equation.3">
                  <p:embed/>
                </p:oleObj>
              </mc:Choice>
              <mc:Fallback>
                <p:oleObj name="公式" r:id="rId4" imgW="157464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573463"/>
                        <a:ext cx="15795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27088" y="4221163"/>
            <a:ext cx="3600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通过起偏器的光强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4211638" y="4221163"/>
          <a:ext cx="22669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公式" r:id="rId6" imgW="2260440" imgH="533160" progId="Equation.3">
                  <p:embed/>
                </p:oleObj>
              </mc:Choice>
              <mc:Fallback>
                <p:oleObj name="公式" r:id="rId6" imgW="226044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221163"/>
                        <a:ext cx="2266950" cy="538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372225" y="42211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马吕斯定律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827088" y="5734050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布儒斯特定律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492500" y="5805488"/>
          <a:ext cx="2197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公式" r:id="rId8" imgW="2197080" imgH="457200" progId="Equation.3">
                  <p:embed/>
                </p:oleObj>
              </mc:Choice>
              <mc:Fallback>
                <p:oleObj name="公式" r:id="rId8" imgW="2197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805488"/>
                        <a:ext cx="2197100" cy="458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827088" y="1341438"/>
            <a:ext cx="501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△</a:t>
            </a:r>
            <a:r>
              <a:rPr lang="zh-CN" altLang="en-US" b="1"/>
              <a:t>垂直拉伸方向为透振方向</a:t>
            </a:r>
            <a:r>
              <a:rPr lang="en-US" altLang="zh-CN" b="1"/>
              <a:t>.</a:t>
            </a:r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003800" y="2205038"/>
            <a:ext cx="6877050" cy="1873250"/>
            <a:chOff x="0" y="799"/>
            <a:chExt cx="5329" cy="1860"/>
          </a:xfrm>
        </p:grpSpPr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0" y="799"/>
              <a:ext cx="532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0" y="805"/>
              <a:ext cx="532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96" name="Object 32"/>
            <p:cNvGraphicFramePr>
              <a:graphicFrameLocks noChangeAspect="1"/>
            </p:cNvGraphicFramePr>
            <p:nvPr/>
          </p:nvGraphicFramePr>
          <p:xfrm>
            <a:off x="2379" y="918"/>
            <a:ext cx="25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公式" r:id="rId10" imgW="431640" imgH="457200" progId="Equation.3">
                    <p:embed/>
                  </p:oleObj>
                </mc:Choice>
                <mc:Fallback>
                  <p:oleObj name="公式" r:id="rId10" imgW="431640" imgH="457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918"/>
                          <a:ext cx="255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0" y="805"/>
              <a:ext cx="5329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884" y="1162"/>
            <a:ext cx="117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5" name="公式" r:id="rId12" imgW="1993680" imgH="457200" progId="Equation.3">
                    <p:embed/>
                  </p:oleObj>
                </mc:Choice>
                <mc:Fallback>
                  <p:oleObj name="公式" r:id="rId12" imgW="1993680" imgH="457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162"/>
                          <a:ext cx="1177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536" y="1274"/>
              <a:ext cx="0" cy="1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H="1" flipV="1">
              <a:off x="1882" y="1706"/>
              <a:ext cx="654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01" name="Object 37"/>
            <p:cNvGraphicFramePr>
              <a:graphicFrameLocks noChangeAspect="1"/>
            </p:cNvGraphicFramePr>
            <p:nvPr/>
          </p:nvGraphicFramePr>
          <p:xfrm>
            <a:off x="2200" y="1698"/>
            <a:ext cx="18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6" name="公式" r:id="rId14" imgW="291960" imgH="253800" progId="Equation.3">
                    <p:embed/>
                  </p:oleObj>
                </mc:Choice>
                <mc:Fallback>
                  <p:oleObj name="公式" r:id="rId14" imgW="291960" imgH="2538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698"/>
                          <a:ext cx="181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H="1">
              <a:off x="1882" y="1274"/>
              <a:ext cx="654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Arc 39"/>
            <p:cNvSpPr>
              <a:spLocks/>
            </p:cNvSpPr>
            <p:nvPr/>
          </p:nvSpPr>
          <p:spPr bwMode="auto">
            <a:xfrm flipH="1">
              <a:off x="2200" y="1979"/>
              <a:ext cx="319" cy="264"/>
            </a:xfrm>
            <a:custGeom>
              <a:avLst/>
              <a:gdLst>
                <a:gd name="G0" fmla="+- 20703 0 0"/>
                <a:gd name="G1" fmla="+- 21600 0 0"/>
                <a:gd name="G2" fmla="+- 21600 0 0"/>
                <a:gd name="T0" fmla="*/ 0 w 42303"/>
                <a:gd name="T1" fmla="*/ 15440 h 36010"/>
                <a:gd name="T2" fmla="*/ 36793 w 42303"/>
                <a:gd name="T3" fmla="*/ 36010 h 36010"/>
                <a:gd name="T4" fmla="*/ 20703 w 42303"/>
                <a:gd name="T5" fmla="*/ 21600 h 36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303" h="36010" fill="none" extrusionOk="0">
                  <a:moveTo>
                    <a:pt x="-1" y="15439"/>
                  </a:moveTo>
                  <a:cubicBezTo>
                    <a:pt x="2725" y="6280"/>
                    <a:pt x="11146" y="-1"/>
                    <a:pt x="20703" y="0"/>
                  </a:cubicBezTo>
                  <a:cubicBezTo>
                    <a:pt x="32632" y="0"/>
                    <a:pt x="42303" y="9670"/>
                    <a:pt x="42303" y="21600"/>
                  </a:cubicBezTo>
                  <a:cubicBezTo>
                    <a:pt x="42303" y="26917"/>
                    <a:pt x="40341" y="32048"/>
                    <a:pt x="36793" y="36010"/>
                  </a:cubicBezTo>
                </a:path>
                <a:path w="42303" h="36010" stroke="0" extrusionOk="0">
                  <a:moveTo>
                    <a:pt x="-1" y="15439"/>
                  </a:moveTo>
                  <a:cubicBezTo>
                    <a:pt x="2725" y="6280"/>
                    <a:pt x="11146" y="-1"/>
                    <a:pt x="20703" y="0"/>
                  </a:cubicBezTo>
                  <a:cubicBezTo>
                    <a:pt x="32632" y="0"/>
                    <a:pt x="42303" y="9670"/>
                    <a:pt x="42303" y="21600"/>
                  </a:cubicBezTo>
                  <a:cubicBezTo>
                    <a:pt x="42303" y="26917"/>
                    <a:pt x="40341" y="32048"/>
                    <a:pt x="36793" y="36010"/>
                  </a:cubicBezTo>
                  <a:lnTo>
                    <a:pt x="2070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827088" y="350043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入射自然光的一半</a:t>
            </a:r>
          </a:p>
        </p:txBody>
      </p:sp>
      <p:pic>
        <p:nvPicPr>
          <p:cNvPr id="11306" name="Picture 42" descr="Image134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941888"/>
            <a:ext cx="2376488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71" grpId="0"/>
      <p:bldP spid="11273" grpId="0"/>
      <p:bldP spid="11275" grpId="0"/>
      <p:bldP spid="11277" grpId="0"/>
      <p:bldP spid="11278" grpId="0"/>
      <p:bldP spid="11280" grpId="0"/>
      <p:bldP spid="11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5734050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寻常光线和非常光线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27088" y="692150"/>
            <a:ext cx="757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反射光为线偏振光</a:t>
            </a:r>
            <a:r>
              <a:rPr lang="en-US" altLang="zh-CN" b="1"/>
              <a:t>,</a:t>
            </a:r>
            <a:r>
              <a:rPr lang="zh-CN" altLang="en-US" b="1"/>
              <a:t>振动方向垂直入射面</a:t>
            </a:r>
            <a:r>
              <a:rPr lang="en-US" altLang="zh-CN" b="1"/>
              <a:t>.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27088" y="119697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透射光仍为部分偏振光</a:t>
            </a:r>
            <a:r>
              <a:rPr lang="en-US" altLang="zh-CN" b="1"/>
              <a:t>,</a:t>
            </a:r>
            <a:r>
              <a:rPr lang="zh-CN" altLang="en-US" b="1"/>
              <a:t>只是光振动方向在平行入射面的分类占优势</a:t>
            </a:r>
            <a:r>
              <a:rPr lang="en-US" altLang="zh-CN" b="1"/>
              <a:t>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27088" y="2852738"/>
            <a:ext cx="501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反射光线与折射光线垂直</a:t>
            </a:r>
            <a:r>
              <a:rPr lang="en-US" altLang="zh-CN" b="1"/>
              <a:t>.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27088" y="3573463"/>
            <a:ext cx="2160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玻璃堆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27088" y="4292600"/>
            <a:ext cx="4086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激光器布儒斯特窗：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500563" y="4292600"/>
            <a:ext cx="3808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P</a:t>
            </a:r>
            <a:r>
              <a:rPr lang="zh-CN" altLang="en-US" b="1"/>
              <a:t>波出射</a:t>
            </a:r>
            <a:r>
              <a:rPr lang="en-US" altLang="zh-CN" b="1"/>
              <a:t>,S</a:t>
            </a:r>
            <a:r>
              <a:rPr lang="zh-CN" altLang="en-US" b="1"/>
              <a:t>波被抑制</a:t>
            </a:r>
            <a:r>
              <a:rPr lang="en-US" altLang="zh-CN" b="1"/>
              <a:t>.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827088" y="5013325"/>
            <a:ext cx="2881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光的双折射</a:t>
            </a:r>
          </a:p>
        </p:txBody>
      </p:sp>
      <p:pic>
        <p:nvPicPr>
          <p:cNvPr id="12304" name="Picture 16" descr="image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133600"/>
            <a:ext cx="2592388" cy="19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5" name="Picture 17" descr="布路斯特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4868863"/>
            <a:ext cx="4068762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6" grpId="0"/>
      <p:bldP spid="12298" grpId="0"/>
      <p:bldP spid="12299" grpId="0"/>
      <p:bldP spid="12300" grpId="0"/>
      <p:bldP spid="12301" grpId="0"/>
      <p:bldP spid="12302" grpId="0"/>
      <p:bldP spid="123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9" name="Picture 17" descr="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981075"/>
            <a:ext cx="24479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2133600"/>
            <a:ext cx="180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光轴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27088" y="4292600"/>
            <a:ext cx="474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▲</a:t>
            </a:r>
            <a:r>
              <a:rPr lang="en-US" altLang="zh-CN" sz="1800" b="1"/>
              <a:t> </a:t>
            </a:r>
            <a:r>
              <a:rPr lang="en-US" altLang="zh-CN" b="1"/>
              <a:t>o</a:t>
            </a:r>
            <a:r>
              <a:rPr lang="zh-CN" altLang="en-US" b="1"/>
              <a:t>光与</a:t>
            </a:r>
            <a:r>
              <a:rPr lang="en-US" altLang="zh-CN" b="1"/>
              <a:t>e</a:t>
            </a:r>
            <a:r>
              <a:rPr lang="zh-CN" altLang="en-US" b="1"/>
              <a:t>光都是线偏振光</a:t>
            </a:r>
            <a:r>
              <a:rPr lang="en-US" altLang="zh-CN" b="1"/>
              <a:t>.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900113" y="69215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e</a:t>
            </a:r>
            <a:r>
              <a:rPr lang="zh-CN" altLang="en-US" b="1"/>
              <a:t>光：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79613" y="765175"/>
          <a:ext cx="17287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4" imgW="1904760" imgH="457200" progId="Equation.3">
                  <p:embed/>
                </p:oleObj>
              </mc:Choice>
              <mc:Fallback>
                <p:oleObj name="公式" r:id="rId4" imgW="190476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172878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779838" y="692150"/>
            <a:ext cx="4789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不是常数</a:t>
            </a:r>
            <a:r>
              <a:rPr lang="en-US" altLang="zh-CN" b="1"/>
              <a:t>,</a:t>
            </a:r>
            <a:r>
              <a:rPr lang="zh-CN" altLang="en-US" b="1"/>
              <a:t>而且在一般情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900113" y="1412875"/>
            <a:ext cx="4827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况下</a:t>
            </a:r>
            <a:r>
              <a:rPr lang="en-US" altLang="zh-CN" b="1"/>
              <a:t>,</a:t>
            </a:r>
            <a:r>
              <a:rPr lang="en-US" altLang="zh-CN"/>
              <a:t> </a:t>
            </a:r>
            <a:r>
              <a:rPr lang="en-US" altLang="zh-CN" b="1"/>
              <a:t>e</a:t>
            </a:r>
            <a:r>
              <a:rPr lang="zh-CN" altLang="en-US" b="1"/>
              <a:t>光也不在入射面内</a:t>
            </a:r>
            <a:r>
              <a:rPr lang="en-US" altLang="zh-CN" b="1"/>
              <a:t>.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827088" y="2636838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光线在晶体内沿着光轴方向传播时不发生双折射现象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827088" y="486886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主截面：由光轴和晶体表面法线组成的平面</a:t>
            </a:r>
            <a:r>
              <a:rPr lang="en-US" altLang="zh-CN" b="1"/>
              <a:t>.</a:t>
            </a:r>
          </a:p>
        </p:txBody>
      </p:sp>
      <p:pic>
        <p:nvPicPr>
          <p:cNvPr id="13330" name="Picture 18" descr="guangzhou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429000"/>
            <a:ext cx="1871663" cy="155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21" grpId="0"/>
      <p:bldP spid="13323" grpId="0"/>
      <p:bldP spid="13324" grpId="0"/>
      <p:bldP spid="13326" grpId="0"/>
      <p:bldP spid="133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3" name="Picture 5" descr="惠更斯作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860800"/>
            <a:ext cx="46815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0" name="Picture 2" descr="u=1451677689,800662994&amp;fm=15&amp;gp=0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36613"/>
            <a:ext cx="338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1" name="Picture 3" descr="Image13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3384550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52" name="Picture 4" descr="惠更斯作图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49275"/>
            <a:ext cx="4608512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Oval 2"/>
          <p:cNvSpPr>
            <a:spLocks noChangeArrowheads="1"/>
          </p:cNvSpPr>
          <p:nvPr/>
        </p:nvSpPr>
        <p:spPr bwMode="auto">
          <a:xfrm>
            <a:off x="2700338" y="1341438"/>
            <a:ext cx="2233612" cy="259238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112643" name="Oval 3"/>
          <p:cNvSpPr>
            <a:spLocks noChangeArrowheads="1"/>
          </p:cNvSpPr>
          <p:nvPr/>
        </p:nvSpPr>
        <p:spPr bwMode="auto">
          <a:xfrm rot="6794838">
            <a:off x="2555082" y="1845469"/>
            <a:ext cx="2520950" cy="15128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 flipV="1">
            <a:off x="2268538" y="2636838"/>
            <a:ext cx="3382962" cy="20161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>
            <a:off x="3419475" y="2636838"/>
            <a:ext cx="2232025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3779838" y="2708275"/>
            <a:ext cx="647700" cy="24495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3779838" y="2708275"/>
            <a:ext cx="1439862" cy="1873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5651500" y="2708275"/>
            <a:ext cx="1439863" cy="1873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5580063" y="2636838"/>
            <a:ext cx="647700" cy="244951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 flipH="1">
            <a:off x="3779838" y="1628775"/>
            <a:ext cx="7207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2051050" y="1125538"/>
            <a:ext cx="5257800" cy="15113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 b="1">
              <a:solidFill>
                <a:srgbClr val="FF00FF"/>
              </a:solidFill>
            </a:endParaRPr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1763713" y="908050"/>
            <a:ext cx="2016125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35375" y="908050"/>
            <a:ext cx="2016125" cy="1800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 flipH="1">
            <a:off x="2555875" y="2636838"/>
            <a:ext cx="1223963" cy="2447925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V="1">
            <a:off x="1835150" y="2636838"/>
            <a:ext cx="56165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 flipV="1">
            <a:off x="3779838" y="1700213"/>
            <a:ext cx="7207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3779838" y="47625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4859338" y="47244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O</a:t>
            </a:r>
            <a:r>
              <a:rPr lang="zh-CN" altLang="en-US" sz="1800" b="1">
                <a:solidFill>
                  <a:srgbClr val="FF0000"/>
                </a:solidFill>
              </a:rPr>
              <a:t>光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4067175" y="53006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</a:rPr>
              <a:t>e</a:t>
            </a:r>
            <a:r>
              <a:rPr lang="zh-CN" altLang="en-US" sz="1800" b="1">
                <a:solidFill>
                  <a:schemeClr val="hlink"/>
                </a:solidFill>
              </a:rPr>
              <a:t>光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7235825" y="42926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O</a:t>
            </a:r>
            <a:r>
              <a:rPr lang="zh-CN" altLang="en-US" sz="1800" b="1">
                <a:solidFill>
                  <a:srgbClr val="FF0000"/>
                </a:solidFill>
              </a:rPr>
              <a:t>光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6084888" y="51577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</a:rPr>
              <a:t>e</a:t>
            </a:r>
            <a:r>
              <a:rPr lang="zh-CN" altLang="en-US" sz="1800" b="1">
                <a:solidFill>
                  <a:schemeClr val="hlink"/>
                </a:solidFill>
              </a:rPr>
              <a:t>光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2051050" y="52292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FF00FF"/>
                </a:solidFill>
              </a:rPr>
              <a:t>光轴</a:t>
            </a:r>
          </a:p>
        </p:txBody>
      </p:sp>
      <p:sp>
        <p:nvSpPr>
          <p:cNvPr id="112663" name="Line 23"/>
          <p:cNvSpPr>
            <a:spLocks noChangeShapeType="1"/>
          </p:cNvSpPr>
          <p:nvPr/>
        </p:nvSpPr>
        <p:spPr bwMode="auto">
          <a:xfrm flipV="1">
            <a:off x="3851275" y="3284538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4" name="Line 24"/>
          <p:cNvSpPr>
            <a:spLocks noChangeShapeType="1"/>
          </p:cNvSpPr>
          <p:nvPr/>
        </p:nvSpPr>
        <p:spPr bwMode="auto">
          <a:xfrm flipV="1">
            <a:off x="3995738" y="3789363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5" name="Line 25"/>
          <p:cNvSpPr>
            <a:spLocks noChangeShapeType="1"/>
          </p:cNvSpPr>
          <p:nvPr/>
        </p:nvSpPr>
        <p:spPr bwMode="auto">
          <a:xfrm flipV="1">
            <a:off x="4067175" y="4221163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6" name="Line 26"/>
          <p:cNvSpPr>
            <a:spLocks noChangeShapeType="1"/>
          </p:cNvSpPr>
          <p:nvPr/>
        </p:nvSpPr>
        <p:spPr bwMode="auto">
          <a:xfrm flipV="1">
            <a:off x="4140200" y="4581525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7" name="Line 27"/>
          <p:cNvSpPr>
            <a:spLocks noChangeShapeType="1"/>
          </p:cNvSpPr>
          <p:nvPr/>
        </p:nvSpPr>
        <p:spPr bwMode="auto">
          <a:xfrm flipV="1">
            <a:off x="5651500" y="3213100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8" name="Line 28"/>
          <p:cNvSpPr>
            <a:spLocks noChangeShapeType="1"/>
          </p:cNvSpPr>
          <p:nvPr/>
        </p:nvSpPr>
        <p:spPr bwMode="auto">
          <a:xfrm flipV="1">
            <a:off x="5724525" y="3644900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9" name="Line 29"/>
          <p:cNvSpPr>
            <a:spLocks noChangeShapeType="1"/>
          </p:cNvSpPr>
          <p:nvPr/>
        </p:nvSpPr>
        <p:spPr bwMode="auto">
          <a:xfrm flipV="1">
            <a:off x="5867400" y="4149725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 flipV="1">
            <a:off x="6011863" y="4581525"/>
            <a:ext cx="215900" cy="730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3995738" y="2997200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4211638" y="3357563"/>
            <a:ext cx="2873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4500563" y="3716338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4716463" y="4005263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5795963" y="2924175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6" name="Rectangle 36"/>
          <p:cNvSpPr>
            <a:spLocks noChangeArrowheads="1"/>
          </p:cNvSpPr>
          <p:nvPr/>
        </p:nvSpPr>
        <p:spPr bwMode="auto">
          <a:xfrm>
            <a:off x="6084888" y="3284538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7" name="Rectangle 37"/>
          <p:cNvSpPr>
            <a:spLocks noChangeArrowheads="1"/>
          </p:cNvSpPr>
          <p:nvPr/>
        </p:nvSpPr>
        <p:spPr bwMode="auto">
          <a:xfrm>
            <a:off x="6300788" y="3644900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8" name="Rectangle 38"/>
          <p:cNvSpPr>
            <a:spLocks noChangeArrowheads="1"/>
          </p:cNvSpPr>
          <p:nvPr/>
        </p:nvSpPr>
        <p:spPr bwMode="auto">
          <a:xfrm>
            <a:off x="6588125" y="4005263"/>
            <a:ext cx="311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12679" name="Rectangle 39"/>
          <p:cNvSpPr>
            <a:spLocks noChangeArrowheads="1"/>
          </p:cNvSpPr>
          <p:nvPr/>
        </p:nvSpPr>
        <p:spPr bwMode="auto">
          <a:xfrm>
            <a:off x="4572000" y="13414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A</a:t>
            </a:r>
          </a:p>
        </p:txBody>
      </p:sp>
      <p:sp>
        <p:nvSpPr>
          <p:cNvPr id="112680" name="Rectangle 40"/>
          <p:cNvSpPr>
            <a:spLocks noChangeArrowheads="1"/>
          </p:cNvSpPr>
          <p:nvPr/>
        </p:nvSpPr>
        <p:spPr bwMode="auto">
          <a:xfrm>
            <a:off x="3348038" y="20605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C</a:t>
            </a:r>
          </a:p>
        </p:txBody>
      </p:sp>
      <p:sp>
        <p:nvSpPr>
          <p:cNvPr id="112681" name="Rectangle 41"/>
          <p:cNvSpPr>
            <a:spLocks noChangeArrowheads="1"/>
          </p:cNvSpPr>
          <p:nvPr/>
        </p:nvSpPr>
        <p:spPr bwMode="auto">
          <a:xfrm>
            <a:off x="5651500" y="22764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1478</Words>
  <Application>Microsoft Office PowerPoint</Application>
  <PresentationFormat>全屏显示(4:3)</PresentationFormat>
  <Paragraphs>221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339</cp:revision>
  <dcterms:created xsi:type="dcterms:W3CDTF">2013-04-05T16:12:55Z</dcterms:created>
  <dcterms:modified xsi:type="dcterms:W3CDTF">2016-10-03T11:04:31Z</dcterms:modified>
</cp:coreProperties>
</file>