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269" r:id="rId58"/>
    <p:sldId id="270" r:id="rId59"/>
    <p:sldId id="271" r:id="rId60"/>
    <p:sldId id="272" r:id="rId61"/>
    <p:sldId id="273" r:id="rId62"/>
    <p:sldId id="274" r:id="rId63"/>
    <p:sldId id="323" r:id="rId64"/>
    <p:sldId id="324" r:id="rId65"/>
    <p:sldId id="325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0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12" Type="http://schemas.openxmlformats.org/officeDocument/2006/relationships/image" Target="../media/image204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4" Type="http://schemas.openxmlformats.org/officeDocument/2006/relationships/image" Target="../media/image23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8CF58-6122-4DC9-8823-E02BF8E6C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52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7D7E5-4C05-4867-BC69-3EE78C4D94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559D9-3C74-47B3-A235-D0C76DF0B2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2914B-20BA-460D-B692-E01DEC08B6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A776F-E6F2-4DB2-B321-0B1932C6E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9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6981A-40D6-4907-9228-4DDB2E220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78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68C1D-18A2-449C-9994-67127D787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6A26-C326-4FBB-8A86-C190EAF9E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9FAB-7918-42FF-A001-AA4547941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8D1B8-1153-43F2-99C8-E227983F7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69001-D751-4E7F-BD8C-00EBB9CEE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6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E5D2DF-16FA-4328-AD34-9BF2BE2E5B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10" Type="http://schemas.openxmlformats.org/officeDocument/2006/relationships/image" Target="../media/image50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3.wmf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image" Target="../media/image104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13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25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135.png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2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3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65.wmf"/><Relationship Id="rId3" Type="http://schemas.openxmlformats.org/officeDocument/2006/relationships/image" Target="../media/image167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4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69.png"/><Relationship Id="rId4" Type="http://schemas.openxmlformats.org/officeDocument/2006/relationships/image" Target="../media/image16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5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5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0.wmf"/><Relationship Id="rId11" Type="http://schemas.openxmlformats.org/officeDocument/2006/relationships/image" Target="../media/image182.wmf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58.bin"/><Relationship Id="rId4" Type="http://schemas.openxmlformats.org/officeDocument/2006/relationships/image" Target="../media/image179.wmf"/><Relationship Id="rId9" Type="http://schemas.openxmlformats.org/officeDocument/2006/relationships/image" Target="../media/image18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85.jpeg"/><Relationship Id="rId4" Type="http://schemas.openxmlformats.org/officeDocument/2006/relationships/image" Target="../media/image18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9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203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205.wmf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20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20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21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21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2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2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0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1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771775" y="260350"/>
            <a:ext cx="360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400" b="1">
                <a:ea typeface="隶书" pitchFamily="49" charset="-122"/>
              </a:rPr>
              <a:t>《</a:t>
            </a:r>
            <a:r>
              <a:rPr lang="zh-CN" altLang="en-US" sz="4400" b="1">
                <a:ea typeface="隶书" pitchFamily="49" charset="-122"/>
              </a:rPr>
              <a:t>本节要点</a:t>
            </a:r>
            <a:r>
              <a:rPr lang="en-US" altLang="zh-CN" sz="4400" b="1">
                <a:ea typeface="隶书" pitchFamily="49" charset="-122"/>
              </a:rPr>
              <a:t>》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339975" y="2060575"/>
            <a:ext cx="2376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光电效应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339975" y="292417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康普顿效应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339975" y="3789363"/>
            <a:ext cx="3960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光的波粒二象性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339975" y="465296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光与物质的相互作用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339975" y="5589588"/>
            <a:ext cx="532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激光的产生条件及其特点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339975" y="11969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普朗克的量子假设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2" grpId="0"/>
      <p:bldP spid="104453" grpId="0"/>
      <p:bldP spid="104454" grpId="0"/>
      <p:bldP spid="104455" grpId="0"/>
      <p:bldP spid="696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900113" y="6921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倍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051050" y="765175"/>
          <a:ext cx="2946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3" imgW="2946400" imgH="457200" progId="Equation.3">
                  <p:embed/>
                </p:oleObj>
              </mc:Choice>
              <mc:Fallback>
                <p:oleObj name="公式" r:id="rId3" imgW="294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5175"/>
                        <a:ext cx="2946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5076825" y="692150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称为谐振子的能</a:t>
            </a:r>
            <a:endParaRPr lang="zh-CN" altLang="en-US" sz="3200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900113" y="1412875"/>
            <a:ext cx="7488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级</a:t>
            </a:r>
            <a:r>
              <a:rPr lang="zh-CN" altLang="en-US" sz="3200"/>
              <a:t> </a:t>
            </a:r>
            <a:r>
              <a:rPr lang="zh-CN" altLang="en-US" sz="3200" b="1"/>
              <a:t>（</a:t>
            </a:r>
            <a:r>
              <a:rPr lang="en-US" altLang="zh-CN" sz="3200" b="1"/>
              <a:t>n</a:t>
            </a:r>
            <a:r>
              <a:rPr lang="zh-CN" altLang="en-US" sz="3200" b="1"/>
              <a:t>为量子数）</a:t>
            </a:r>
            <a:r>
              <a:rPr lang="en-US" altLang="zh-CN" sz="3200" b="1"/>
              <a:t>,</a:t>
            </a:r>
            <a:r>
              <a:rPr lang="zh-CN" altLang="en-US" sz="3200" b="1"/>
              <a:t>当谐振子从这些能级</a:t>
            </a:r>
            <a:endParaRPr lang="zh-CN" altLang="en-US" sz="3200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900113" y="2157413"/>
            <a:ext cx="7345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中之一过渡到其它能级时就发射或吸收</a:t>
            </a:r>
            <a:r>
              <a:rPr lang="zh-CN" altLang="en-US" sz="3200"/>
              <a:t>  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900113" y="2852738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辐射</a:t>
            </a:r>
            <a:r>
              <a:rPr lang="en-US" altLang="zh-CN" sz="3200" b="1"/>
              <a:t>,</a:t>
            </a:r>
            <a:r>
              <a:rPr lang="zh-CN" altLang="en-US" sz="3200" b="1"/>
              <a:t>频率为</a:t>
            </a:r>
            <a:r>
              <a:rPr lang="zh-CN" altLang="en-US" sz="3200"/>
              <a:t> 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3203575" y="2997200"/>
          <a:ext cx="23653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5" imgW="241195" imgH="253890" progId="Equation.3">
                  <p:embed/>
                </p:oleObj>
              </mc:Choice>
              <mc:Fallback>
                <p:oleObj name="公式" r:id="rId5" imgW="241195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97200"/>
                        <a:ext cx="23653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419475" y="2852738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的谐振子的最小能量单元</a:t>
            </a:r>
            <a:r>
              <a:rPr lang="zh-CN" altLang="en-US" sz="3200"/>
              <a:t> 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971550" y="3644900"/>
          <a:ext cx="360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7" imgW="355446" imgH="457002" progId="Equation.3">
                  <p:embed/>
                </p:oleObj>
              </mc:Choice>
              <mc:Fallback>
                <p:oleObj name="公式" r:id="rId7" imgW="355446" imgH="4570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3603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1331913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为</a:t>
            </a:r>
            <a:r>
              <a:rPr lang="zh-CN" altLang="en-US" sz="3200"/>
              <a:t> 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1908175" y="3644900"/>
          <a:ext cx="1265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9" imgW="1270000" imgH="457200" progId="Equation.3">
                  <p:embed/>
                </p:oleObj>
              </mc:Choice>
              <mc:Fallback>
                <p:oleObj name="公式" r:id="rId9" imgW="12700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4900"/>
                        <a:ext cx="12652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3132138" y="3573463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称为能量子</a:t>
            </a:r>
            <a:r>
              <a:rPr lang="en-US" altLang="zh-CN" sz="3200" b="1"/>
              <a:t>,</a:t>
            </a:r>
            <a:r>
              <a:rPr lang="zh-CN" altLang="en-US" sz="3200" b="1"/>
              <a:t>或简称量子</a:t>
            </a:r>
            <a:r>
              <a:rPr lang="en-US" altLang="zh-CN" sz="3200" b="1"/>
              <a:t>,</a:t>
            </a:r>
            <a:r>
              <a:rPr lang="zh-CN" altLang="en-US" sz="3200" b="1"/>
              <a:t>这</a:t>
            </a:r>
            <a:endParaRPr lang="zh-CN" altLang="en-US" sz="3200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827088" y="42211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里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1476375" y="4292600"/>
          <a:ext cx="443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11" imgW="5041900" imgH="508000" progId="Equation.3">
                  <p:embed/>
                </p:oleObj>
              </mc:Choice>
              <mc:Fallback>
                <p:oleObj name="公式" r:id="rId11" imgW="5041900" imgH="508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4432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5795963" y="4221163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为普朗克常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827088" y="49418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数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827088" y="5516563"/>
            <a:ext cx="74882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/>
              <a:t>视腔内黑体辐射场为大量电磁驻波振子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9" grpId="0"/>
      <p:bldP spid="139270" grpId="0"/>
      <p:bldP spid="139271" grpId="0"/>
      <p:bldP spid="139272" grpId="0"/>
      <p:bldP spid="139275" grpId="0"/>
      <p:bldP spid="139278" grpId="0"/>
      <p:bldP spid="139281" grpId="0"/>
      <p:bldP spid="139282" grpId="0"/>
      <p:bldP spid="139285" grpId="0"/>
      <p:bldP spid="139286" grpId="0"/>
      <p:bldP spid="1392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71550" y="1916113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定律</a:t>
            </a:r>
            <a:r>
              <a:rPr lang="en-US" altLang="zh-CN" sz="3200" b="1"/>
              <a:t>,</a:t>
            </a:r>
            <a:r>
              <a:rPr lang="zh-CN" altLang="en-US" sz="3200" b="1"/>
              <a:t>在热平衡态下的谐振子能量取</a:t>
            </a:r>
            <a:r>
              <a:rPr lang="el-GR" altLang="zh-CN" sz="3200" b="1"/>
              <a:t>ε</a:t>
            </a:r>
            <a:r>
              <a:rPr lang="zh-CN" altLang="en-US" sz="3200" b="1"/>
              <a:t>的</a:t>
            </a:r>
            <a:r>
              <a:rPr lang="zh-CN" altLang="en-US" sz="3200"/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900113" y="2636838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概率正比于</a:t>
            </a:r>
            <a:r>
              <a:rPr lang="zh-CN" altLang="en-US" sz="3200"/>
              <a:t>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3132138" y="2708275"/>
          <a:ext cx="1117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3" imgW="1117115" imgH="495085" progId="Equation.3">
                  <p:embed/>
                </p:oleObj>
              </mc:Choice>
              <mc:Fallback>
                <p:oleObj name="公式" r:id="rId3" imgW="1117115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1117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2636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971550" y="3284538"/>
          <a:ext cx="587533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5" imgW="5867400" imgH="1828800" progId="Equation.3">
                  <p:embed/>
                </p:oleObj>
              </mc:Choice>
              <mc:Fallback>
                <p:oleObj name="公式" r:id="rId5" imgW="5867400" imgH="182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5875338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971550" y="119697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谐振子的平均能量：按照玻耳兹曼分布</a:t>
            </a:r>
            <a:endParaRPr lang="zh-CN" altLang="en-US" sz="320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900113" y="5373688"/>
          <a:ext cx="58689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7" imgW="5880100" imgH="901700" progId="Equation.3">
                  <p:embed/>
                </p:oleObj>
              </mc:Choice>
              <mc:Fallback>
                <p:oleObj name="公式" r:id="rId7" imgW="5880100" imgH="901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58689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6702425" y="4005263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（见附录</a:t>
            </a:r>
            <a:r>
              <a:rPr lang="en-US" altLang="zh-CN" sz="3200" b="1"/>
              <a:t>2</a:t>
            </a:r>
            <a:r>
              <a:rPr lang="zh-CN" altLang="en-US" sz="3200" b="1"/>
              <a:t>）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6516688" y="5589588"/>
            <a:ext cx="216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（见附录</a:t>
            </a:r>
            <a:r>
              <a:rPr lang="en-US" altLang="zh-CN" sz="3200" b="1"/>
              <a:t>3</a:t>
            </a:r>
            <a:r>
              <a:rPr lang="zh-CN" altLang="en-US" sz="3200" b="1"/>
              <a:t>）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900113" y="447675"/>
            <a:ext cx="598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的集合</a:t>
            </a:r>
            <a:r>
              <a:rPr lang="en-US" altLang="zh-CN" sz="3200" b="1"/>
              <a:t>.</a:t>
            </a:r>
            <a:r>
              <a:rPr lang="zh-CN" altLang="en-US" sz="3200" b="1"/>
              <a:t>每个电磁驻波振子能量为</a:t>
            </a:r>
          </a:p>
        </p:txBody>
      </p:sp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6948488" y="476250"/>
          <a:ext cx="863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9" imgW="711200" imgH="457200" progId="Equation.3">
                  <p:embed/>
                </p:oleObj>
              </mc:Choice>
              <mc:Fallback>
                <p:oleObj name="公式" r:id="rId9" imgW="711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76250"/>
                        <a:ext cx="863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2" grpId="0"/>
      <p:bldP spid="140297" grpId="0"/>
      <p:bldP spid="140299" grpId="0"/>
      <p:bldP spid="140300" grpId="0"/>
      <p:bldP spid="1403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08790"/>
              </p:ext>
            </p:extLst>
          </p:nvPr>
        </p:nvGraphicFramePr>
        <p:xfrm>
          <a:off x="971600" y="476672"/>
          <a:ext cx="48958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公式" r:id="rId3" imgW="4889160" imgH="1028520" progId="Equation.3">
                  <p:embed/>
                </p:oleObj>
              </mc:Choice>
              <mc:Fallback>
                <p:oleObj name="公式" r:id="rId3" imgW="48891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6672"/>
                        <a:ext cx="48958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73908"/>
              </p:ext>
            </p:extLst>
          </p:nvPr>
        </p:nvGraphicFramePr>
        <p:xfrm>
          <a:off x="900113" y="1616075"/>
          <a:ext cx="72532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公式" r:id="rId5" imgW="7238880" imgH="1091880" progId="Equation.3">
                  <p:embed/>
                </p:oleObj>
              </mc:Choice>
              <mc:Fallback>
                <p:oleObj name="公式" r:id="rId5" imgW="723888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16075"/>
                        <a:ext cx="725328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27088" y="270827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当辐射波长很短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900113" y="3500438"/>
          <a:ext cx="26209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公式" r:id="rId7" imgW="2616200" imgH="889000" progId="Equation.3">
                  <p:embed/>
                </p:oleObj>
              </mc:Choice>
              <mc:Fallback>
                <p:oleObj name="公式" r:id="rId7" imgW="26162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26209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3924300" y="3789363"/>
          <a:ext cx="19097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9" imgW="1916868" imgH="495085" progId="Equation.3">
                  <p:embed/>
                </p:oleObj>
              </mc:Choice>
              <mc:Fallback>
                <p:oleObj name="公式" r:id="rId9" imgW="1916868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89363"/>
                        <a:ext cx="19097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41809"/>
              </p:ext>
            </p:extLst>
          </p:nvPr>
        </p:nvGraphicFramePr>
        <p:xfrm>
          <a:off x="881063" y="4430713"/>
          <a:ext cx="4359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公式" r:id="rId11" imgW="4356000" imgH="1028520" progId="Equation.3">
                  <p:embed/>
                </p:oleObj>
              </mc:Choice>
              <mc:Fallback>
                <p:oleObj name="公式" r:id="rId11" imgW="4356000" imgH="1028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430713"/>
                        <a:ext cx="43592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5076056" y="4652962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dirty="0"/>
              <a:t>这就是维恩公式</a:t>
            </a:r>
            <a:r>
              <a:rPr lang="en-US" altLang="zh-CN" sz="3200" b="1" dirty="0"/>
              <a:t>.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827088" y="5589588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当辐射波长很长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3995738" y="5445125"/>
          <a:ext cx="26209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13" imgW="2616200" imgH="889000" progId="Equation.3">
                  <p:embed/>
                </p:oleObj>
              </mc:Choice>
              <mc:Fallback>
                <p:oleObj name="公式" r:id="rId13" imgW="26162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45125"/>
                        <a:ext cx="26209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23" grpId="0"/>
      <p:bldP spid="1413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971550" y="549275"/>
          <a:ext cx="63881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3" imgW="6388100" imgH="2184400" progId="Equation.3">
                  <p:embed/>
                </p:oleObj>
              </mc:Choice>
              <mc:Fallback>
                <p:oleObj name="公式" r:id="rId3" imgW="6388100" imgH="218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63881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14191"/>
              </p:ext>
            </p:extLst>
          </p:nvPr>
        </p:nvGraphicFramePr>
        <p:xfrm>
          <a:off x="930945" y="3140968"/>
          <a:ext cx="600233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5" imgW="6006960" imgH="1574640" progId="Equation.3">
                  <p:embed/>
                </p:oleObj>
              </mc:Choice>
              <mc:Fallback>
                <p:oleObj name="公式" r:id="rId5" imgW="6006960" imgH="1574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945" y="3140968"/>
                        <a:ext cx="6002338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5013325"/>
            <a:ext cx="369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就是瑞利</a:t>
            </a:r>
            <a:r>
              <a:rPr lang="en-US" altLang="zh-CN" sz="3200" b="1"/>
              <a:t>-</a:t>
            </a:r>
            <a:r>
              <a:rPr lang="zh-CN" altLang="en-US" sz="3200" b="1"/>
              <a:t>金斯公式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971550" y="692150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6-2</a:t>
            </a:r>
            <a:r>
              <a:rPr lang="zh-CN" altLang="en-US" b="1"/>
              <a:t>光电效应</a:t>
            </a:r>
          </a:p>
        </p:txBody>
      </p:sp>
      <p:pic>
        <p:nvPicPr>
          <p:cNvPr id="105475" name="Picture 3" descr="光电效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765175"/>
            <a:ext cx="31226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195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971550" y="141287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itchFamily="18" charset="0"/>
              </a:rPr>
              <a:t>一、实验规律</a:t>
            </a:r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971550" y="21336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装置：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971550" y="2636838"/>
            <a:ext cx="33131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高真空玻璃管    阳极</a:t>
            </a:r>
            <a:r>
              <a:rPr lang="en-US" altLang="zh-CN" b="1"/>
              <a:t>A    </a:t>
            </a:r>
            <a:r>
              <a:rPr lang="zh-CN" altLang="en-US" b="1"/>
              <a:t>阴极</a:t>
            </a:r>
            <a:r>
              <a:rPr lang="en-US" altLang="zh-CN" b="1"/>
              <a:t>K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900113" y="42926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现象：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900113" y="4797425"/>
            <a:ext cx="41767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在适当频率的光照射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827088" y="5516563"/>
            <a:ext cx="6505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下</a:t>
            </a:r>
            <a:r>
              <a:rPr lang="en-US" altLang="zh-CN" b="1"/>
              <a:t>,</a:t>
            </a:r>
            <a:r>
              <a:rPr lang="zh-CN" altLang="en-US" b="1"/>
              <a:t>电子逸出表面涂有金属的阴极</a:t>
            </a:r>
            <a:r>
              <a:rPr lang="en-US" altLang="zh-CN" b="1"/>
              <a:t>K.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8" grpId="0"/>
      <p:bldP spid="105479" grpId="0"/>
      <p:bldP spid="105480" grpId="0"/>
      <p:bldP spid="105481" grpId="0"/>
      <p:bldP spid="1054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900113" y="476250"/>
            <a:ext cx="71294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在电场力作用下</a:t>
            </a:r>
            <a:r>
              <a:rPr lang="en-US" altLang="zh-CN" b="1"/>
              <a:t>,</a:t>
            </a:r>
            <a:r>
              <a:rPr lang="zh-CN" altLang="en-US" b="1"/>
              <a:t>光电子飞向阳极</a:t>
            </a:r>
            <a:r>
              <a:rPr lang="en-US" altLang="zh-CN" b="1"/>
              <a:t>A</a:t>
            </a:r>
            <a:r>
              <a:rPr lang="zh-CN" altLang="en-US" b="1"/>
              <a:t>形成光电流</a:t>
            </a:r>
            <a:r>
              <a:rPr lang="en-US" altLang="zh-CN" b="1"/>
              <a:t>.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900113" y="21336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规律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00113" y="2852738"/>
            <a:ext cx="3000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存在饱和电流</a:t>
            </a:r>
            <a:r>
              <a:rPr lang="en-US" altLang="zh-CN" b="1"/>
              <a:t>.</a:t>
            </a:r>
          </a:p>
        </p:txBody>
      </p:sp>
      <p:pic>
        <p:nvPicPr>
          <p:cNvPr id="106501" name="Picture 5" descr="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36838"/>
            <a:ext cx="43926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900113" y="3429000"/>
            <a:ext cx="36718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饱和电流</a:t>
            </a:r>
            <a:r>
              <a:rPr lang="en-US" altLang="zh-CN" b="1"/>
              <a:t>:</a:t>
            </a:r>
            <a:r>
              <a:rPr lang="zh-CN" altLang="en-US" b="1"/>
              <a:t>当加速电压超过某一量值时</a:t>
            </a:r>
            <a:r>
              <a:rPr lang="en-US" altLang="zh-CN" b="1"/>
              <a:t>,</a:t>
            </a:r>
            <a:r>
              <a:rPr lang="zh-CN" altLang="en-US" b="1"/>
              <a:t>光电流不再增加</a:t>
            </a:r>
            <a:r>
              <a:rPr lang="en-US" altLang="zh-CN" b="1"/>
              <a:t>,</a:t>
            </a:r>
            <a:r>
              <a:rPr lang="zh-CN" altLang="en-US" b="1"/>
              <a:t>即光电流达到饱和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/>
      <p:bldP spid="106500" grpId="0"/>
      <p:bldP spid="1065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971550" y="404813"/>
            <a:ext cx="70564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设单位时间从阴极逸出的光电子数目为</a:t>
            </a:r>
            <a:r>
              <a:rPr lang="en-US" altLang="zh-CN" b="1"/>
              <a:t>n</a:t>
            </a:r>
            <a:r>
              <a:rPr lang="zh-CN" altLang="en-US" b="1"/>
              <a:t>，则饱和电流</a:t>
            </a:r>
            <a:r>
              <a:rPr lang="zh-CN" altLang="en-US"/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284663" y="1412875"/>
          <a:ext cx="13509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公式" r:id="rId3" imgW="1346200" imgH="457200" progId="Equation.3">
                  <p:embed/>
                </p:oleObj>
              </mc:Choice>
              <mc:Fallback>
                <p:oleObj name="公式" r:id="rId3" imgW="1346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12875"/>
                        <a:ext cx="13509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900113" y="1916113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加速电压不变情况下</a:t>
            </a:r>
            <a:r>
              <a:rPr lang="en-US" altLang="zh-CN" b="1"/>
              <a:t>, </a:t>
            </a:r>
            <a:r>
              <a:rPr lang="zh-CN" altLang="en-US" b="1"/>
              <a:t>饱和电流与光强成正比</a:t>
            </a:r>
            <a:r>
              <a:rPr lang="en-US" altLang="zh-CN" b="1"/>
              <a:t>,</a:t>
            </a:r>
            <a:r>
              <a:rPr lang="zh-CN" altLang="en-US" b="1"/>
              <a:t>亦即</a:t>
            </a:r>
            <a:r>
              <a:rPr lang="en-US" altLang="zh-CN" b="1"/>
              <a:t>n</a:t>
            </a:r>
            <a:r>
              <a:rPr lang="zh-CN" altLang="en-US" b="1"/>
              <a:t>与光强成正比</a:t>
            </a:r>
            <a:r>
              <a:rPr lang="en-US" altLang="zh-CN" b="1"/>
              <a:t>.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900113" y="3573463"/>
            <a:ext cx="463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存在反向截止电压截止</a:t>
            </a:r>
            <a:r>
              <a:rPr lang="en-US" altLang="zh-CN" b="1"/>
              <a:t>.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900113" y="422116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当</a:t>
            </a:r>
            <a:r>
              <a:rPr lang="zh-CN" altLang="en-US"/>
              <a:t> 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1763713" y="4365625"/>
          <a:ext cx="1274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公式" r:id="rId5" imgW="1270000" imgH="457200" progId="Equation.3">
                  <p:embed/>
                </p:oleObj>
              </mc:Choice>
              <mc:Fallback>
                <p:oleObj name="公式" r:id="rId5" imgW="1270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12747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3059113" y="4292600"/>
            <a:ext cx="81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3779838" y="4437063"/>
          <a:ext cx="876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7" imgW="876300" imgH="330200" progId="Equation.3">
                  <p:embed/>
                </p:oleObj>
              </mc:Choice>
              <mc:Fallback>
                <p:oleObj name="公式" r:id="rId7" imgW="8763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437063"/>
                        <a:ext cx="8763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900113" y="5013325"/>
            <a:ext cx="418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光电子初始最大动能</a:t>
            </a:r>
            <a:r>
              <a:rPr lang="zh-CN" altLang="en-US"/>
              <a:t>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5076825" y="4797425"/>
          <a:ext cx="21002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公式" r:id="rId9" imgW="2095500" imgH="889000" progId="Equation.3">
                  <p:embed/>
                </p:oleObj>
              </mc:Choice>
              <mc:Fallback>
                <p:oleObj name="公式" r:id="rId9" imgW="20955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97425"/>
                        <a:ext cx="21002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755650" y="5653406"/>
            <a:ext cx="90011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/>
              <a:t>该式表明具有最大动能的电子也不能达到阳极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5" grpId="0"/>
      <p:bldP spid="107526" grpId="0"/>
      <p:bldP spid="107527" grpId="0"/>
      <p:bldP spid="107530" grpId="0"/>
      <p:bldP spid="107533" grpId="0"/>
      <p:bldP spid="1075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旋转 mz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076700"/>
            <a:ext cx="280828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900113" y="35004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始最大动能不变</a:t>
            </a:r>
            <a:r>
              <a:rPr lang="en-US" altLang="zh-CN" b="1"/>
              <a:t>.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827088" y="4437063"/>
            <a:ext cx="3951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存在截止频率</a:t>
            </a:r>
            <a:r>
              <a:rPr lang="en-US" altLang="zh-CN" b="1"/>
              <a:t>(</a:t>
            </a:r>
            <a:r>
              <a:rPr lang="zh-CN" altLang="en-US" b="1"/>
              <a:t>红限</a:t>
            </a:r>
            <a:r>
              <a:rPr lang="zh-CN" altLang="en-US"/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4643438" y="4437063"/>
          <a:ext cx="406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4" imgW="368300" imgH="457200" progId="Equation.3">
                  <p:embed/>
                </p:oleObj>
              </mc:Choice>
              <mc:Fallback>
                <p:oleObj name="公式" r:id="rId4" imgW="368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406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5076825" y="43656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).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827088" y="5373688"/>
            <a:ext cx="297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反向截止电压</a:t>
            </a:r>
            <a:r>
              <a:rPr lang="zh-CN" altLang="en-US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3635375" y="5445125"/>
          <a:ext cx="2305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公式" r:id="rId6" imgW="2311400" imgH="457200" progId="Equation.3">
                  <p:embed/>
                </p:oleObj>
              </mc:Choice>
              <mc:Fallback>
                <p:oleObj name="公式" r:id="rId6" imgW="2311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2305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900113" y="1412875"/>
            <a:ext cx="40322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入射光强改变</a:t>
            </a:r>
            <a:r>
              <a:rPr lang="en-US" altLang="zh-CN" b="1"/>
              <a:t>, </a:t>
            </a:r>
            <a:r>
              <a:rPr lang="zh-CN" altLang="en-US" b="1"/>
              <a:t>截止电压不变</a:t>
            </a:r>
            <a:r>
              <a:rPr lang="en-US" altLang="zh-CN" b="1"/>
              <a:t>,</a:t>
            </a:r>
            <a:r>
              <a:rPr lang="zh-CN" altLang="en-US" b="1"/>
              <a:t>则光电子初</a:t>
            </a:r>
          </a:p>
        </p:txBody>
      </p:sp>
      <p:pic>
        <p:nvPicPr>
          <p:cNvPr id="108556" name="Picture 12" descr="mz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3203575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1042988" y="549275"/>
          <a:ext cx="51847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公式" r:id="rId9" imgW="5194300" imgH="965200" progId="Equation.3">
                  <p:embed/>
                </p:oleObj>
              </mc:Choice>
              <mc:Fallback>
                <p:oleObj name="公式" r:id="rId9" imgW="5194300" imgH="965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51847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51" grpId="0"/>
      <p:bldP spid="108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27088" y="620713"/>
            <a:ext cx="453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宋体" charset="-122"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光电子初始最大动能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042988" y="1268413"/>
          <a:ext cx="4133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3" imgW="4140200" imgH="889000" progId="Equation.3">
                  <p:embed/>
                </p:oleObj>
              </mc:Choice>
              <mc:Fallback>
                <p:oleObj name="公式" r:id="rId3" imgW="41402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4133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827088" y="2205038"/>
            <a:ext cx="379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当入射光频率小于</a:t>
            </a:r>
            <a:r>
              <a:rPr lang="zh-CN" altLang="en-US"/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364038" y="2276475"/>
          <a:ext cx="1092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5" imgW="1092200" imgH="457200" progId="Equation.3">
                  <p:embed/>
                </p:oleObj>
              </mc:Choice>
              <mc:Fallback>
                <p:oleObj name="公式" r:id="rId5" imgW="1092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276475"/>
                        <a:ext cx="1092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5651500" y="1989138"/>
          <a:ext cx="17224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7" imgW="1727200" imgH="889000" progId="Equation.3">
                  <p:embed/>
                </p:oleObj>
              </mc:Choice>
              <mc:Fallback>
                <p:oleObj name="公式" r:id="rId7" imgW="17272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89138"/>
                        <a:ext cx="17224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827088" y="275272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即不论入射光强多大</a:t>
            </a:r>
            <a:r>
              <a:rPr lang="en-US" altLang="zh-CN" b="1"/>
              <a:t>,</a:t>
            </a:r>
            <a:r>
              <a:rPr lang="zh-CN" altLang="en-US" b="1"/>
              <a:t>也不论照射多久</a:t>
            </a:r>
            <a:r>
              <a:rPr lang="en-US" altLang="zh-CN" b="1"/>
              <a:t>,</a:t>
            </a:r>
            <a:r>
              <a:rPr lang="zh-CN" altLang="en-US" b="1"/>
              <a:t>都不会有光电子产生</a:t>
            </a:r>
            <a:r>
              <a:rPr lang="en-US" altLang="zh-CN" b="1"/>
              <a:t>.</a:t>
            </a:r>
          </a:p>
        </p:txBody>
      </p:sp>
      <p:pic>
        <p:nvPicPr>
          <p:cNvPr id="109579" name="Picture 11" descr="旋转 mz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52963"/>
            <a:ext cx="76327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3" grpId="0"/>
      <p:bldP spid="1095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971550" y="620713"/>
            <a:ext cx="2160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驰豫时间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971550" y="1168400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驰豫时间：从光照到阴极上到发射光电子所需要的时间</a:t>
            </a:r>
            <a:r>
              <a:rPr lang="en-US" altLang="zh-CN" b="1"/>
              <a:t>.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971550" y="2852738"/>
            <a:ext cx="1343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只要</a:t>
            </a:r>
            <a:r>
              <a:rPr lang="zh-CN" altLang="en-US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195513" y="2924175"/>
          <a:ext cx="1092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公式" r:id="rId3" imgW="1092200" imgH="457200" progId="Equation.3">
                  <p:embed/>
                </p:oleObj>
              </mc:Choice>
              <mc:Fallback>
                <p:oleObj name="公式" r:id="rId3" imgW="1092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1092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276600" y="28527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驰豫时间小于</a:t>
            </a:r>
            <a:r>
              <a:rPr lang="zh-CN" altLang="en-US"/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5940425" y="2852738"/>
          <a:ext cx="1028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公式" r:id="rId5" imgW="1028254" imgH="444307" progId="Equation.3">
                  <p:embed/>
                </p:oleObj>
              </mc:Choice>
              <mc:Fallback>
                <p:oleObj name="公式" r:id="rId5" imgW="1028254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852738"/>
                        <a:ext cx="1028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827088" y="3573463"/>
            <a:ext cx="583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二、光的经典理论遇到的困难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827088" y="4149725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电子吸收光能需要时间</a:t>
            </a:r>
            <a:r>
              <a:rPr lang="en-US" altLang="zh-CN" b="1"/>
              <a:t>, </a:t>
            </a:r>
            <a:r>
              <a:rPr lang="zh-CN" altLang="en-US" b="1"/>
              <a:t>不可能在极短的驰豫时间内离开阴极</a:t>
            </a:r>
            <a:r>
              <a:rPr lang="en-US" altLang="zh-CN" b="1"/>
              <a:t>.</a:t>
            </a: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827088" y="5805488"/>
            <a:ext cx="7777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光波的能量只取决于光强</a:t>
            </a:r>
            <a:r>
              <a:rPr lang="en-US" altLang="zh-CN" b="1"/>
              <a:t>,</a:t>
            </a:r>
            <a:r>
              <a:rPr lang="zh-CN" altLang="en-US" b="1"/>
              <a:t>而与光波的频</a:t>
            </a:r>
            <a:r>
              <a:rPr lang="zh-CN" altLang="en-US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  <p:bldP spid="110596" grpId="0"/>
      <p:bldP spid="110599" grpId="0"/>
      <p:bldP spid="110602" grpId="0"/>
      <p:bldP spid="110603" grpId="0"/>
      <p:bldP spid="110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771775" y="620713"/>
            <a:ext cx="3887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第六章 光的量子性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827088" y="1412875"/>
            <a:ext cx="611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b="1"/>
              <a:t>6-1 </a:t>
            </a:r>
            <a:r>
              <a:rPr lang="zh-CN" altLang="en-US" sz="3200" b="1"/>
              <a:t>热辐射与普朗克的量子假设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827088" y="2133600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sz="3200" b="1"/>
              <a:t>绝对黑体辐射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827088" y="2636838"/>
            <a:ext cx="360045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绝对黑体：射向黑体上的辐射能量能够被完全吸收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pic>
        <p:nvPicPr>
          <p:cNvPr id="128006" name="Picture 6" descr="黑体辐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759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04" grpId="0"/>
      <p:bldP spid="1280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971550" y="692150"/>
            <a:ext cx="530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率无关</a:t>
            </a:r>
            <a:r>
              <a:rPr lang="en-US" altLang="zh-CN" b="1"/>
              <a:t>,</a:t>
            </a:r>
            <a:r>
              <a:rPr lang="zh-CN" altLang="en-US" b="1"/>
              <a:t>无法解释红限的存在</a:t>
            </a:r>
            <a:r>
              <a:rPr lang="en-US" altLang="zh-CN" b="1"/>
              <a:t>.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971550" y="1412875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三、爱因斯坦的光子假说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71550" y="2133600"/>
            <a:ext cx="477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1905</a:t>
            </a:r>
            <a:r>
              <a:rPr lang="zh-CN" altLang="en-US" b="1"/>
              <a:t>提出</a:t>
            </a:r>
            <a:r>
              <a:rPr lang="en-US" altLang="zh-CN" b="1"/>
              <a:t>, 1921</a:t>
            </a:r>
            <a:r>
              <a:rPr lang="zh-CN" altLang="en-US" b="1"/>
              <a:t>获奖</a:t>
            </a:r>
            <a:r>
              <a:rPr lang="en-US" altLang="zh-CN" b="1"/>
              <a:t>.</a:t>
            </a:r>
            <a:r>
              <a:rPr lang="zh-CN" altLang="en-US" b="1"/>
              <a:t>）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971550" y="28527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光子</a:t>
            </a:r>
            <a:r>
              <a:rPr lang="zh-CN" altLang="en-US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411413" y="2997200"/>
          <a:ext cx="12954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3" imgW="1295400" imgH="330200" progId="Equation.3">
                  <p:embed/>
                </p:oleObj>
              </mc:Choice>
              <mc:Fallback>
                <p:oleObj name="公式" r:id="rId3" imgW="1295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12954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971550" y="3400425"/>
            <a:ext cx="77041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光在传播时</a:t>
            </a:r>
            <a:r>
              <a:rPr lang="en-US" altLang="zh-CN" b="1"/>
              <a:t>,</a:t>
            </a:r>
            <a:r>
              <a:rPr lang="zh-CN" altLang="en-US" b="1"/>
              <a:t>是由一份一份不连续的光子组成的能量流</a:t>
            </a:r>
            <a:r>
              <a:rPr lang="en-US" altLang="zh-CN" b="1"/>
              <a:t>.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971550" y="508476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爱因斯坦公式</a:t>
            </a: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4284663" y="4868863"/>
          <a:ext cx="264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5" imgW="2641600" imgH="889000" progId="Equation.3">
                  <p:embed/>
                </p:oleObj>
              </mc:Choice>
              <mc:Fallback>
                <p:oleObj name="公式" r:id="rId5" imgW="26416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68863"/>
                        <a:ext cx="264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2124075" y="5892800"/>
          <a:ext cx="466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7" imgW="4660900" imgH="965200" progId="Equation.3">
                  <p:embed/>
                </p:oleObj>
              </mc:Choice>
              <mc:Fallback>
                <p:oleObj name="公式" r:id="rId7" imgW="4660900" imgH="96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92800"/>
                        <a:ext cx="4660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  <p:bldP spid="111620" grpId="0"/>
      <p:bldP spid="111621" grpId="0"/>
      <p:bldP spid="111624" grpId="0"/>
      <p:bldP spid="1116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900113" y="798513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en-US"/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979613" y="908050"/>
          <a:ext cx="3127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公式" r:id="rId3" imgW="317225" imgH="317225" progId="Equation.3">
                  <p:embed/>
                </p:oleObj>
              </mc:Choice>
              <mc:Fallback>
                <p:oleObj name="公式" r:id="rId3" imgW="317225" imgH="3172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3127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268538" y="765175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为电子从解释表面逃逸所需要的</a:t>
            </a:r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27088" y="14128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逸出功</a:t>
            </a:r>
            <a:r>
              <a:rPr lang="en-US" altLang="zh-CN" b="1"/>
              <a:t>.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900113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或</a:t>
            </a:r>
            <a:r>
              <a:rPr lang="zh-CN" altLang="en-US"/>
              <a:t> </a:t>
            </a: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835150" y="1989138"/>
          <a:ext cx="284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公式" r:id="rId5" imgW="2844800" imgH="889000" progId="Equation.3">
                  <p:embed/>
                </p:oleObj>
              </mc:Choice>
              <mc:Fallback>
                <p:oleObj name="公式" r:id="rId5" imgW="28448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284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827088" y="28527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对光电效应的解释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900113" y="3573463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入射光强大</a:t>
            </a:r>
            <a:r>
              <a:rPr lang="zh-CN" altLang="en-US"/>
              <a:t> 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3492500" y="3789363"/>
          <a:ext cx="4238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公式" r:id="rId7" imgW="418918" imgH="253890" progId="Equation.3">
                  <p:embed/>
                </p:oleObj>
              </mc:Choice>
              <mc:Fallback>
                <p:oleObj name="公式" r:id="rId7" imgW="418918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89363"/>
                        <a:ext cx="4238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924300" y="357346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光子流密度大</a:t>
            </a:r>
            <a:r>
              <a:rPr lang="zh-CN" altLang="en-US"/>
              <a:t>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6516688" y="3716338"/>
          <a:ext cx="42386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公式" r:id="rId9" imgW="418918" imgH="253890" progId="Equation.3">
                  <p:embed/>
                </p:oleObj>
              </mc:Choice>
              <mc:Fallback>
                <p:oleObj name="公式" r:id="rId9" imgW="418918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16338"/>
                        <a:ext cx="42386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7019925" y="35734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单位</a:t>
            </a:r>
            <a:r>
              <a:rPr lang="zh-CN" altLang="en-US"/>
              <a:t> </a:t>
            </a: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900113" y="4221163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时间内产生的光电子数目大</a:t>
            </a:r>
            <a:r>
              <a:rPr lang="zh-CN" altLang="en-US"/>
              <a:t> 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5867400" y="4437063"/>
          <a:ext cx="4238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公式" r:id="rId11" imgW="418918" imgH="253890" progId="Equation.3">
                  <p:embed/>
                </p:oleObj>
              </mc:Choice>
              <mc:Fallback>
                <p:oleObj name="公式" r:id="rId11" imgW="418918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7063"/>
                        <a:ext cx="4238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300788" y="42211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饱和电流</a:t>
            </a:r>
            <a:r>
              <a:rPr lang="zh-CN" altLang="en-US"/>
              <a:t>  </a:t>
            </a: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827088" y="49418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增加</a:t>
            </a:r>
            <a:r>
              <a:rPr lang="en-US" altLang="zh-CN" b="1"/>
              <a:t>.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900113" y="5661025"/>
            <a:ext cx="7559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每个电子吸收一个光子</a:t>
            </a:r>
            <a:r>
              <a:rPr lang="en-US" altLang="zh-CN" b="1"/>
              <a:t>,</a:t>
            </a:r>
            <a:r>
              <a:rPr lang="zh-CN" altLang="en-US" b="1"/>
              <a:t>所以单个电子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4" grpId="0"/>
      <p:bldP spid="112645" grpId="0"/>
      <p:bldP spid="112646" grpId="0"/>
      <p:bldP spid="112648" grpId="0"/>
      <p:bldP spid="112649" grpId="0"/>
      <p:bldP spid="112652" grpId="0"/>
      <p:bldP spid="112655" grpId="0"/>
      <p:bldP spid="112656" grpId="0"/>
      <p:bldP spid="112659" grpId="0"/>
      <p:bldP spid="112660" grpId="0"/>
      <p:bldP spid="1126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971550" y="69215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获得的能量</a:t>
            </a:r>
            <a:r>
              <a:rPr lang="zh-CN" altLang="en-US"/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203575" y="836613"/>
          <a:ext cx="5159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公式" r:id="rId3" imgW="520474" imgH="330057" progId="Equation.3">
                  <p:embed/>
                </p:oleObj>
              </mc:Choice>
              <mc:Fallback>
                <p:oleObj name="公式" r:id="rId3" imgW="520474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836613"/>
                        <a:ext cx="5159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635375" y="69215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与光强无关</a:t>
            </a:r>
            <a:r>
              <a:rPr lang="en-US" altLang="zh-CN" b="1"/>
              <a:t>.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971550" y="1412875"/>
            <a:ext cx="96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由</a:t>
            </a:r>
            <a:r>
              <a:rPr lang="zh-CN" altLang="en-US"/>
              <a:t>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1908175" y="1268413"/>
          <a:ext cx="4044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公式" r:id="rId5" imgW="4051300" imgH="889000" progId="Equation.3">
                  <p:embed/>
                </p:oleObj>
              </mc:Choice>
              <mc:Fallback>
                <p:oleObj name="公式" r:id="rId5" imgW="40513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4044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6011863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042988" y="2276475"/>
          <a:ext cx="264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公式" r:id="rId7" imgW="2641600" imgH="889000" progId="Equation.3">
                  <p:embed/>
                </p:oleObj>
              </mc:Choice>
              <mc:Fallback>
                <p:oleObj name="公式" r:id="rId7" imgW="26416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64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3708400" y="24209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可得</a:t>
            </a:r>
            <a:r>
              <a:rPr lang="zh-CN" altLang="en-US"/>
              <a:t> 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4787900" y="2420938"/>
          <a:ext cx="22780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公式" r:id="rId9" imgW="2273300" imgH="533400" progId="Equation.3">
                  <p:embed/>
                </p:oleObj>
              </mc:Choice>
              <mc:Fallback>
                <p:oleObj name="公式" r:id="rId9" imgW="2273300" imgH="533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22780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900113" y="3357563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可得截止电压与光频率成正比</a:t>
            </a:r>
            <a:r>
              <a:rPr lang="en-US" altLang="zh-CN" b="1"/>
              <a:t>.</a:t>
            </a:r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6516688" y="3357563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并且</a:t>
            </a:r>
            <a:r>
              <a:rPr lang="en-US" altLang="zh-CN" b="1"/>
              <a:t>,</a:t>
            </a:r>
            <a:r>
              <a:rPr lang="zh-CN" altLang="en-US" b="1"/>
              <a:t>当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971550" y="4076700"/>
          <a:ext cx="49069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公式" r:id="rId11" imgW="4902200" imgH="889000" progId="Equation.3">
                  <p:embed/>
                </p:oleObj>
              </mc:Choice>
              <mc:Fallback>
                <p:oleObj name="公式" r:id="rId11" imgW="4902200" imgH="889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49069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900113" y="5084763"/>
            <a:ext cx="463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只要电子吸收一个光子</a:t>
            </a:r>
            <a:r>
              <a:rPr lang="zh-CN" altLang="en-US"/>
              <a:t> 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5364163" y="5157788"/>
          <a:ext cx="10922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公式" r:id="rId13" imgW="1092200" imgH="457200" progId="Equation.3">
                  <p:embed/>
                </p:oleObj>
              </mc:Choice>
              <mc:Fallback>
                <p:oleObj name="公式" r:id="rId13" imgW="1092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157788"/>
                        <a:ext cx="10922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6443663" y="508476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就可以获</a:t>
            </a: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827088" y="5876925"/>
            <a:ext cx="745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得动能离开阴极</a:t>
            </a:r>
            <a:r>
              <a:rPr lang="en-US" altLang="zh-CN" b="1"/>
              <a:t>, </a:t>
            </a:r>
            <a:r>
              <a:rPr lang="zh-CN" altLang="en-US" b="1"/>
              <a:t>不需要很长的驰豫时间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9" grpId="0"/>
      <p:bldP spid="113670" grpId="0"/>
      <p:bldP spid="113673" grpId="0"/>
      <p:bldP spid="113676" grpId="0"/>
      <p:bldP spid="113679" grpId="0"/>
      <p:bldP spid="113680" grpId="0"/>
      <p:bldP spid="113683" grpId="0"/>
      <p:bldP spid="113686" grpId="0"/>
      <p:bldP spid="1136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827088" y="549275"/>
            <a:ext cx="7345362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例 假设波长为</a:t>
            </a:r>
            <a:r>
              <a:rPr lang="en-US" altLang="zh-CN" b="1"/>
              <a:t>250nm</a:t>
            </a:r>
            <a:r>
              <a:rPr lang="zh-CN" altLang="en-US" b="1"/>
              <a:t>的入射光</a:t>
            </a:r>
            <a:r>
              <a:rPr lang="en-US" altLang="zh-CN" b="1"/>
              <a:t>,</a:t>
            </a:r>
            <a:r>
              <a:rPr lang="zh-CN" altLang="en-US" b="1"/>
              <a:t>照射到脱出功大小未知的某金属面上</a:t>
            </a:r>
            <a:r>
              <a:rPr lang="en-US" altLang="zh-CN" b="1"/>
              <a:t>,</a:t>
            </a:r>
            <a:r>
              <a:rPr lang="zh-CN" altLang="en-US" b="1"/>
              <a:t>发现该入射光的截止电压为</a:t>
            </a:r>
            <a:r>
              <a:rPr lang="en-US" altLang="zh-CN" b="1"/>
              <a:t>2.60V,</a:t>
            </a:r>
            <a:r>
              <a:rPr lang="zh-CN" altLang="en-US" b="1"/>
              <a:t>当改用波长为</a:t>
            </a:r>
            <a:r>
              <a:rPr lang="en-US" altLang="zh-CN" b="1"/>
              <a:t>375nm</a:t>
            </a:r>
            <a:r>
              <a:rPr lang="zh-CN" altLang="en-US" b="1"/>
              <a:t>的光照射时</a:t>
            </a:r>
            <a:r>
              <a:rPr lang="en-US" altLang="zh-CN" b="1"/>
              <a:t>, </a:t>
            </a:r>
            <a:r>
              <a:rPr lang="zh-CN" altLang="en-US" b="1"/>
              <a:t>截止电压为</a:t>
            </a:r>
            <a:r>
              <a:rPr lang="en-US" altLang="zh-CN" b="1"/>
              <a:t>0.96V,</a:t>
            </a:r>
            <a:r>
              <a:rPr lang="zh-CN" altLang="en-US" b="1"/>
              <a:t>试利用这些数值求出普朗克常数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827088" y="436562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解：根据</a:t>
            </a:r>
            <a:r>
              <a:rPr lang="zh-CN" altLang="en-US"/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2700338" y="4221163"/>
          <a:ext cx="36274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3" imgW="3619500" imgH="889000" progId="Equation.3">
                  <p:embed/>
                </p:oleObj>
              </mc:Choice>
              <mc:Fallback>
                <p:oleObj name="公式" r:id="rId3" imgW="3619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36274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827088" y="50847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得</a:t>
            </a:r>
            <a:r>
              <a:rPr lang="zh-CN" altLang="en-US"/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547813" y="5157788"/>
          <a:ext cx="2463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公式" r:id="rId5" imgW="2463800" imgH="457200" progId="Equation.3">
                  <p:embed/>
                </p:oleObj>
              </mc:Choice>
              <mc:Fallback>
                <p:oleObj name="公式" r:id="rId5" imgW="2463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2463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4067175" y="5157788"/>
          <a:ext cx="24955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公式" r:id="rId7" imgW="2501900" imgH="457200" progId="Equation.3">
                  <p:embed/>
                </p:oleObj>
              </mc:Choice>
              <mc:Fallback>
                <p:oleObj name="公式" r:id="rId7" imgW="2501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57788"/>
                        <a:ext cx="24955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827088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将</a:t>
            </a:r>
            <a:r>
              <a:rPr lang="zh-CN" altLang="en-US"/>
              <a:t> 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1403350" y="5876925"/>
          <a:ext cx="1123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公式" r:id="rId9" imgW="1117600" imgH="457200" progId="Equation.3">
                  <p:embed/>
                </p:oleObj>
              </mc:Choice>
              <mc:Fallback>
                <p:oleObj name="公式" r:id="rId9" imgW="11176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11239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627313" y="5876925"/>
          <a:ext cx="1016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公式" r:id="rId11" imgW="1016000" imgH="457200" progId="Equation.3">
                  <p:embed/>
                </p:oleObj>
              </mc:Choice>
              <mc:Fallback>
                <p:oleObj name="公式" r:id="rId11" imgW="101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1016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3635375" y="5838825"/>
            <a:ext cx="302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代入上式</a:t>
            </a:r>
            <a:r>
              <a:rPr lang="en-US" altLang="zh-CN" b="1"/>
              <a:t>,</a:t>
            </a:r>
            <a:r>
              <a:rPr lang="zh-CN" altLang="en-US" b="1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/>
      <p:bldP spid="114694" grpId="0"/>
      <p:bldP spid="114699" grpId="0"/>
      <p:bldP spid="1147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971550" y="765175"/>
          <a:ext cx="299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3" imgW="2997200" imgH="444500" progId="Equation.3">
                  <p:embed/>
                </p:oleObj>
              </mc:Choice>
              <mc:Fallback>
                <p:oleObj name="公式" r:id="rId3" imgW="29972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299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827088" y="1196975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上述结果与普朗克常数相同</a:t>
            </a:r>
            <a:r>
              <a:rPr lang="en-US" altLang="zh-CN" b="1"/>
              <a:t>,</a:t>
            </a:r>
            <a:r>
              <a:rPr lang="zh-CN" altLang="en-US" b="1"/>
              <a:t>从而证明光子假设正确</a:t>
            </a:r>
            <a:r>
              <a:rPr lang="en-US" altLang="zh-CN" b="1"/>
              <a:t>.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900113" y="2852738"/>
            <a:ext cx="30241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6-3 </a:t>
            </a:r>
            <a:r>
              <a:rPr lang="zh-CN" altLang="en-US" b="1"/>
              <a:t>康普顿效应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779838" y="2852738"/>
            <a:ext cx="4548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1923</a:t>
            </a:r>
            <a:r>
              <a:rPr lang="zh-CN" altLang="en-US" b="1"/>
              <a:t>提出</a:t>
            </a:r>
            <a:r>
              <a:rPr lang="en-US" altLang="zh-CN" b="1"/>
              <a:t>,1927</a:t>
            </a:r>
            <a:r>
              <a:rPr lang="zh-CN" altLang="en-US" b="1"/>
              <a:t>获奖）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900113" y="3573463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实验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900113" y="4365625"/>
            <a:ext cx="7351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现象：</a:t>
            </a:r>
            <a:r>
              <a:rPr lang="en-US" altLang="zh-CN" b="1"/>
              <a:t>X</a:t>
            </a:r>
            <a:r>
              <a:rPr lang="zh-CN" altLang="en-US" b="1"/>
              <a:t>射线经过物质散射后波长变长</a:t>
            </a:r>
            <a:r>
              <a:rPr lang="en-US" altLang="zh-CN" b="1"/>
              <a:t>.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900113" y="5084763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装置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18" grpId="0"/>
      <p:bldP spid="115719" grpId="0"/>
      <p:bldP spid="115720" grpId="0"/>
      <p:bldP spid="1157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康普顿效应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8201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971550" y="5805488"/>
          <a:ext cx="1219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4" imgW="1219200" imgH="457200" progId="Equation.3">
                  <p:embed/>
                </p:oleObj>
              </mc:Choice>
              <mc:Fallback>
                <p:oleObj name="公式" r:id="rId4" imgW="1219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1219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195513" y="573405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为光阑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971550" y="69215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规律</a:t>
            </a:r>
          </a:p>
        </p:txBody>
      </p:sp>
      <p:pic>
        <p:nvPicPr>
          <p:cNvPr id="117764" name="Picture 4" descr="康普顿效应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4813"/>
            <a:ext cx="6543675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900113" y="620713"/>
            <a:ext cx="4606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散射光中除了和原波长</a:t>
            </a:r>
            <a:r>
              <a:rPr lang="zh-CN" altLang="en-US"/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5364163" y="69215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公式" r:id="rId3" imgW="381000" imgH="457200" progId="Equation.3">
                  <p:embed/>
                </p:oleObj>
              </mc:Choice>
              <mc:Fallback>
                <p:oleObj name="公式" r:id="rId3" imgW="381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9215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724525" y="6207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相同的谱线</a:t>
            </a:r>
            <a:r>
              <a:rPr lang="zh-CN" altLang="en-US"/>
              <a:t> 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971550" y="1412875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外</a:t>
            </a:r>
            <a:r>
              <a:rPr lang="en-US" altLang="zh-CN" b="1"/>
              <a:t>,</a:t>
            </a:r>
            <a:r>
              <a:rPr lang="zh-CN" altLang="en-US" b="1"/>
              <a:t>还有波长</a:t>
            </a:r>
            <a:r>
              <a:rPr lang="zh-CN" altLang="en-US"/>
              <a:t> 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3276600" y="1484313"/>
          <a:ext cx="9985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公式" r:id="rId5" imgW="1002865" imgH="457002" progId="Equation.3">
                  <p:embed/>
                </p:oleObj>
              </mc:Choice>
              <mc:Fallback>
                <p:oleObj name="公式" r:id="rId5" imgW="1002865" imgH="4570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9985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4284663" y="14128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的谱线</a:t>
            </a:r>
            <a:r>
              <a:rPr lang="en-US" altLang="zh-CN" b="1"/>
              <a:t>.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971550" y="2133600"/>
            <a:ext cx="297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波长的改变量</a:t>
            </a:r>
            <a:r>
              <a:rPr lang="zh-CN" altLang="en-US"/>
              <a:t> 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3708400" y="2205038"/>
          <a:ext cx="1849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公式" r:id="rId7" imgW="1854200" imgH="457200" progId="Equation.3">
                  <p:embed/>
                </p:oleObj>
              </mc:Choice>
              <mc:Fallback>
                <p:oleObj name="公式" r:id="rId7" imgW="1854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5038"/>
                        <a:ext cx="18494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5508625" y="2133600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与原来波长</a:t>
            </a:r>
            <a:r>
              <a:rPr lang="zh-CN" altLang="en-US"/>
              <a:t> 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7667625" y="2205038"/>
          <a:ext cx="381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公式" r:id="rId9" imgW="381000" imgH="457200" progId="Equation.3">
                  <p:embed/>
                </p:oleObj>
              </mc:Choice>
              <mc:Fallback>
                <p:oleObj name="公式" r:id="rId9" imgW="381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05038"/>
                        <a:ext cx="381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900113" y="2733675"/>
            <a:ext cx="72723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以及散射物体是什么物质无关</a:t>
            </a:r>
            <a:r>
              <a:rPr lang="en-US" altLang="zh-CN" b="1"/>
              <a:t>,</a:t>
            </a:r>
            <a:r>
              <a:rPr lang="zh-CN" altLang="en-US" b="1"/>
              <a:t>只与散射方向有关</a:t>
            </a:r>
            <a:r>
              <a:rPr lang="en-US" altLang="zh-CN" b="1"/>
              <a:t>.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900113" y="4292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散射角</a:t>
            </a:r>
            <a:r>
              <a:rPr lang="zh-CN" altLang="en-US"/>
              <a:t>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2268538" y="4437063"/>
          <a:ext cx="4365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公式" r:id="rId11" imgW="444307" imgH="330057" progId="Equation.3">
                  <p:embed/>
                </p:oleObj>
              </mc:Choice>
              <mc:Fallback>
                <p:oleObj name="公式" r:id="rId11" imgW="444307" imgH="33005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4365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2627313" y="42926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原射线方向与散射方向间的夹角</a:t>
            </a:r>
            <a:r>
              <a:rPr lang="en-US" altLang="zh-CN" b="1"/>
              <a:t>.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971550" y="4868863"/>
          <a:ext cx="4246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公式" r:id="rId13" imgW="4241800" imgH="889000" progId="Equation.3">
                  <p:embed/>
                </p:oleObj>
              </mc:Choice>
              <mc:Fallback>
                <p:oleObj name="公式" r:id="rId13" imgW="4241800" imgH="889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42465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900113" y="580548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1835150" y="5734050"/>
          <a:ext cx="21383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公式" r:id="rId15" imgW="2133600" imgH="673100" progId="Equation.3">
                  <p:embed/>
                </p:oleObj>
              </mc:Choice>
              <mc:Fallback>
                <p:oleObj name="公式" r:id="rId15" imgW="2133600" imgH="673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34050"/>
                        <a:ext cx="21383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3924300" y="580548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是由实验测定的常数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9" grpId="0"/>
      <p:bldP spid="118790" grpId="0"/>
      <p:bldP spid="118793" grpId="0"/>
      <p:bldP spid="118794" grpId="0"/>
      <p:bldP spid="118797" grpId="0"/>
      <p:bldP spid="118800" grpId="0"/>
      <p:bldP spid="118801" grpId="0"/>
      <p:bldP spid="118804" grpId="0"/>
      <p:bldP spid="118807" grpId="0"/>
      <p:bldP spid="1188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971550" y="620713"/>
            <a:ext cx="3382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散射光中波长为</a:t>
            </a:r>
            <a:r>
              <a:rPr lang="zh-CN" altLang="en-US"/>
              <a:t>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4140200" y="69215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公式" r:id="rId3" imgW="381000" imgH="457200" progId="Equation.3">
                  <p:embed/>
                </p:oleObj>
              </mc:Choice>
              <mc:Fallback>
                <p:oleObj name="公式" r:id="rId3" imgW="381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9215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427538" y="62071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的谱线强度随</a:t>
            </a:r>
            <a:r>
              <a:rPr lang="zh-CN" altLang="en-US"/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7092950" y="765175"/>
          <a:ext cx="249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5" imgW="253890" imgH="330057" progId="Equation.3">
                  <p:embed/>
                </p:oleObj>
              </mc:Choice>
              <mc:Fallback>
                <p:oleObj name="公式" r:id="rId5" imgW="253890" imgH="330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765175"/>
                        <a:ext cx="2492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7235825" y="62071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的增</a:t>
            </a:r>
            <a:r>
              <a:rPr lang="zh-CN" altLang="en-US"/>
              <a:t>  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971550" y="1234408"/>
            <a:ext cx="7272338" cy="22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加而</a:t>
            </a:r>
            <a:r>
              <a:rPr lang="zh-CN" altLang="en-US" b="1" dirty="0" smtClean="0"/>
              <a:t>减少</a:t>
            </a:r>
            <a:r>
              <a:rPr lang="zh-CN" altLang="en-US" b="1" dirty="0"/>
              <a:t>；</a:t>
            </a:r>
            <a:r>
              <a:rPr lang="zh-CN" altLang="en-US" b="1" dirty="0" smtClean="0"/>
              <a:t>若</a:t>
            </a:r>
            <a:r>
              <a:rPr lang="zh-CN" altLang="en-US" b="1" dirty="0"/>
              <a:t>用不同元素作为散射物质</a:t>
            </a:r>
            <a:r>
              <a:rPr lang="en-US" altLang="zh-CN" b="1" dirty="0"/>
              <a:t>,</a:t>
            </a:r>
            <a:r>
              <a:rPr lang="zh-CN" altLang="en-US" b="1" dirty="0"/>
              <a:t>则又随散射物质原子序数的增加而增加；散射光中波长</a:t>
            </a:r>
            <a:r>
              <a:rPr lang="zh-CN" altLang="en-US" b="1" dirty="0" smtClean="0"/>
              <a:t>为　　　　　　　　的</a:t>
            </a:r>
            <a:r>
              <a:rPr lang="zh-CN" altLang="en-US" b="1" dirty="0"/>
              <a:t>增</a:t>
            </a:r>
            <a:endParaRPr lang="zh-CN" altLang="en-US" dirty="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9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40075"/>
              </p:ext>
            </p:extLst>
          </p:nvPr>
        </p:nvGraphicFramePr>
        <p:xfrm>
          <a:off x="4008909" y="2946400"/>
          <a:ext cx="2841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公式" r:id="rId7" imgW="279400" imgH="330200" progId="Equation.3">
                  <p:embed/>
                </p:oleObj>
              </mc:Choice>
              <mc:Fallback>
                <p:oleObj name="公式" r:id="rId7" imgW="2794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909" y="2946400"/>
                        <a:ext cx="2841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4298400" y="2815596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的谱线强度随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97252"/>
              </p:ext>
            </p:extLst>
          </p:nvPr>
        </p:nvGraphicFramePr>
        <p:xfrm>
          <a:off x="6909044" y="2937832"/>
          <a:ext cx="249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9" imgW="253890" imgH="330057" progId="Equation.3">
                  <p:embed/>
                </p:oleObj>
              </mc:Choice>
              <mc:Fallback>
                <p:oleObj name="公式" r:id="rId9" imgW="253890" imgH="3300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044" y="2937832"/>
                        <a:ext cx="2492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971550" y="3398409"/>
            <a:ext cx="7561263" cy="14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加</a:t>
            </a:r>
            <a:r>
              <a:rPr lang="zh-CN" altLang="en-US" b="1" dirty="0"/>
              <a:t>而增加</a:t>
            </a:r>
            <a:r>
              <a:rPr lang="en-US" altLang="zh-CN" b="1" dirty="0"/>
              <a:t>,</a:t>
            </a:r>
            <a:r>
              <a:rPr lang="zh-CN" altLang="en-US" b="1" dirty="0"/>
              <a:t>并且随散射物质原子序数的增加而减弱</a:t>
            </a:r>
            <a:r>
              <a:rPr lang="en-US" altLang="zh-CN" b="1" dirty="0"/>
              <a:t>.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971550" y="5013325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理论解释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971550" y="5734050"/>
            <a:ext cx="403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经典理论的困难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3" grpId="0"/>
      <p:bldP spid="119816" grpId="0"/>
      <p:bldP spid="119817" grpId="0"/>
      <p:bldP spid="119820" grpId="0"/>
      <p:bldP spid="119823" grpId="0"/>
      <p:bldP spid="119824" grpId="0"/>
      <p:bldP spid="1198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900113" y="476250"/>
            <a:ext cx="77755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电子作受迫振动产生的散射波频率等于入射光的频率</a:t>
            </a:r>
            <a:r>
              <a:rPr lang="en-US" altLang="zh-CN" b="1"/>
              <a:t>.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900113" y="2132013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量子解释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900113" y="2852738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模型：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900113" y="3573463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∵</a:t>
            </a:r>
            <a:r>
              <a:rPr lang="zh-CN" altLang="en-US" b="1"/>
              <a:t>价电子结合能</a:t>
            </a:r>
            <a:r>
              <a:rPr lang="en-US" altLang="zh-CN" b="1"/>
              <a:t>10</a:t>
            </a:r>
            <a:r>
              <a:rPr lang="zh-CN" altLang="en-US" b="1"/>
              <a:t>～</a:t>
            </a:r>
            <a:r>
              <a:rPr lang="en-US" altLang="zh-CN" b="1"/>
              <a:t>100eV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042988" y="4149725"/>
          <a:ext cx="58102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公式" r:id="rId3" imgW="5803900" imgH="914400" progId="Equation.3">
                  <p:embed/>
                </p:oleObj>
              </mc:Choice>
              <mc:Fallback>
                <p:oleObj name="公式" r:id="rId3" imgW="58039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58102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827088" y="5013325"/>
            <a:ext cx="5329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∴X</a:t>
            </a:r>
            <a:r>
              <a:rPr lang="zh-CN" altLang="en-US" b="1"/>
              <a:t>散射被散射物质所散射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971550" y="5949950"/>
          <a:ext cx="4397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公式" r:id="rId5" imgW="444114" imgH="253780" progId="Equation.3">
                  <p:embed/>
                </p:oleObj>
              </mc:Choice>
              <mc:Fallback>
                <p:oleObj name="公式" r:id="rId5" imgW="444114" imgH="253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4397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403350" y="5734050"/>
            <a:ext cx="546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X</a:t>
            </a:r>
            <a:r>
              <a:rPr lang="zh-CN" altLang="en-US" b="1"/>
              <a:t>光子与自由电子间弹性碰撞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  <p:bldP spid="120837" grpId="0"/>
      <p:bldP spid="120840" grpId="0"/>
      <p:bldP spid="1208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971550" y="692150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▲</a:t>
            </a:r>
            <a:r>
              <a:rPr lang="zh-CN" altLang="en-US" sz="3200" b="1"/>
              <a:t>实验规律</a:t>
            </a:r>
          </a:p>
        </p:txBody>
      </p:sp>
      <p:pic>
        <p:nvPicPr>
          <p:cNvPr id="129027" name="Picture 3" descr="opt-q7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129463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00113" y="3573463"/>
            <a:ext cx="734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单色辐射本领</a:t>
            </a:r>
            <a:r>
              <a:rPr lang="zh-CN" altLang="en-US" sz="3200"/>
              <a:t> </a:t>
            </a:r>
            <a:r>
              <a:rPr lang="en-US" altLang="zh-CN" sz="3200"/>
              <a:t>r:</a:t>
            </a:r>
            <a:r>
              <a:rPr lang="zh-CN" altLang="en-US" sz="3200" b="1"/>
              <a:t>在单位时间内</a:t>
            </a:r>
            <a:r>
              <a:rPr lang="en-US" altLang="zh-CN" sz="3200" b="1"/>
              <a:t>,</a:t>
            </a:r>
            <a:r>
              <a:rPr lang="zh-CN" altLang="en-US" sz="3200" b="1"/>
              <a:t>从辐射体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900113" y="4221163"/>
            <a:ext cx="7272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的单位表面上所辐射的在波长为附近的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900113" y="4941888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单位波长间隔内的光能量</a:t>
            </a:r>
            <a:r>
              <a:rPr lang="en-US" altLang="zh-CN" sz="3200" b="1"/>
              <a:t>.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042988" y="5661025"/>
          <a:ext cx="2968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4" imgW="292100" imgH="457200" progId="Equation.3">
                  <p:embed/>
                </p:oleObj>
              </mc:Choice>
              <mc:Fallback>
                <p:oleObj name="公式" r:id="rId4" imgW="292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2968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258888" y="5661025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为黑体单色辐射本领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/>
      <p:bldP spid="129029" grpId="0"/>
      <p:bldP spid="129030" grpId="0"/>
      <p:bldP spid="1290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71550" y="836613"/>
          <a:ext cx="4778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公式" r:id="rId3" imgW="418918" imgH="253890" progId="Equation.3">
                  <p:embed/>
                </p:oleObj>
              </mc:Choice>
              <mc:Fallback>
                <p:oleObj name="公式" r:id="rId3" imgW="418918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4778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476375" y="692150"/>
            <a:ext cx="639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入射</a:t>
            </a:r>
            <a:r>
              <a:rPr lang="en-US" altLang="zh-CN" b="1"/>
              <a:t>X</a:t>
            </a:r>
            <a:r>
              <a:rPr lang="zh-CN" altLang="en-US" b="1"/>
              <a:t>光子把一部分能量交给电子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827088" y="1239838"/>
            <a:ext cx="72739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所以碰撞后的散射光子具有较小的能量</a:t>
            </a:r>
            <a:r>
              <a:rPr lang="en-US" altLang="zh-CN" b="1"/>
              <a:t>,</a:t>
            </a:r>
            <a:r>
              <a:rPr lang="zh-CN" altLang="en-US" b="1"/>
              <a:t>即频率变小</a:t>
            </a:r>
            <a:r>
              <a:rPr lang="en-US" altLang="zh-CN" b="1"/>
              <a:t>,</a:t>
            </a:r>
            <a:r>
              <a:rPr lang="zh-CN" altLang="en-US" b="1"/>
              <a:t>波长变大</a:t>
            </a:r>
            <a:r>
              <a:rPr lang="en-US" altLang="zh-CN" b="1"/>
              <a:t>.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900113" y="285273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理论基础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900113" y="3644900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△</a:t>
            </a:r>
            <a:r>
              <a:rPr lang="zh-CN" altLang="en-US" b="1"/>
              <a:t>狭义相对论</a:t>
            </a:r>
            <a:r>
              <a:rPr lang="en-US" altLang="zh-CN" b="1"/>
              <a:t>,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827088" y="436562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运动质量</a:t>
            </a:r>
            <a:r>
              <a:rPr lang="zh-CN" altLang="en-US"/>
              <a:t> 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2627313" y="4221163"/>
          <a:ext cx="26463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公式" r:id="rId5" imgW="2641600" imgH="1054100" progId="Equation.3">
                  <p:embed/>
                </p:oleObj>
              </mc:Choice>
              <mc:Fallback>
                <p:oleObj name="公式" r:id="rId5" imgW="2641600" imgH="105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26463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5435600" y="44370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6372225" y="4437063"/>
          <a:ext cx="4778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公式" r:id="rId7" imgW="482600" imgH="457200" progId="Equation.3">
                  <p:embed/>
                </p:oleObj>
              </mc:Choice>
              <mc:Fallback>
                <p:oleObj name="公式" r:id="rId7" imgW="482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437063"/>
                        <a:ext cx="4778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6804025" y="43656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是速度</a:t>
            </a:r>
            <a:r>
              <a:rPr lang="zh-CN" altLang="en-US"/>
              <a:t> 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1871" name="Object 15"/>
          <p:cNvGraphicFramePr>
            <a:graphicFrameLocks noChangeAspect="1"/>
          </p:cNvGraphicFramePr>
          <p:nvPr/>
        </p:nvGraphicFramePr>
        <p:xfrm>
          <a:off x="971550" y="5734050"/>
          <a:ext cx="8048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公式" r:id="rId9" imgW="799753" imgH="330057" progId="Equation.3">
                  <p:embed/>
                </p:oleObj>
              </mc:Choice>
              <mc:Fallback>
                <p:oleObj name="公式" r:id="rId9" imgW="799753" imgH="3300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8048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763713" y="5589588"/>
            <a:ext cx="4081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时质量</a:t>
            </a:r>
            <a:r>
              <a:rPr lang="en-US" altLang="zh-CN" b="1"/>
              <a:t>,</a:t>
            </a:r>
            <a:r>
              <a:rPr lang="zh-CN" altLang="en-US" b="1"/>
              <a:t>称为静止质量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63" grpId="0"/>
      <p:bldP spid="121864" grpId="0"/>
      <p:bldP spid="121866" grpId="0"/>
      <p:bldP spid="121869" grpId="0"/>
      <p:bldP spid="1218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971550" y="62071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能量</a:t>
            </a:r>
            <a:r>
              <a:rPr lang="zh-CN" altLang="en-US"/>
              <a:t>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051050" y="620713"/>
          <a:ext cx="1371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公式" r:id="rId3" imgW="1371600" imgH="444500" progId="Equation.3">
                  <p:embed/>
                </p:oleObj>
              </mc:Choice>
              <mc:Fallback>
                <p:oleObj name="公式" r:id="rId3" imgW="1371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1371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971550" y="1341438"/>
            <a:ext cx="259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△</a:t>
            </a:r>
            <a:r>
              <a:rPr lang="zh-CN" altLang="en-US" b="1"/>
              <a:t>光子的动量</a:t>
            </a:r>
            <a:r>
              <a:rPr lang="zh-CN" altLang="en-US"/>
              <a:t>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3492500" y="1125538"/>
          <a:ext cx="3835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公式" r:id="rId5" imgW="3835400" imgH="914400" progId="Equation.3">
                  <p:embed/>
                </p:oleObj>
              </mc:Choice>
              <mc:Fallback>
                <p:oleObj name="公式" r:id="rId5" imgW="3835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25538"/>
                        <a:ext cx="3835400" cy="909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971550" y="2133600"/>
            <a:ext cx="218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△</a:t>
            </a:r>
            <a:r>
              <a:rPr lang="zh-CN" altLang="en-US" b="1"/>
              <a:t>动量守恒</a:t>
            </a:r>
            <a:r>
              <a:rPr lang="zh-CN" altLang="en-US"/>
              <a:t> 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3059113" y="2060575"/>
          <a:ext cx="3416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公式" r:id="rId7" imgW="3416300" imgH="889000" progId="Equation.3">
                  <p:embed/>
                </p:oleObj>
              </mc:Choice>
              <mc:Fallback>
                <p:oleObj name="公式" r:id="rId7" imgW="34163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34163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971550" y="292417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能量守恒</a:t>
            </a:r>
            <a:r>
              <a:rPr lang="zh-CN" altLang="en-US"/>
              <a:t> 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2987675" y="2997200"/>
          <a:ext cx="3829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公式" r:id="rId9" imgW="3835400" imgH="533400" progId="Equation.3">
                  <p:embed/>
                </p:oleObj>
              </mc:Choice>
              <mc:Fallback>
                <p:oleObj name="公式" r:id="rId9" imgW="38354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97200"/>
                        <a:ext cx="38290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94" name="Picture 14" descr="康普顿效应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76700"/>
            <a:ext cx="540067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1116013" y="3573463"/>
          <a:ext cx="3371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公式" r:id="rId12" imgW="3378200" imgH="889000" progId="Equation.3">
                  <p:embed/>
                </p:oleObj>
              </mc:Choice>
              <mc:Fallback>
                <p:oleObj name="公式" r:id="rId12" imgW="33782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3371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755650" y="443706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（见附录）</a:t>
            </a:r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971550" y="5229225"/>
            <a:ext cx="12239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5" grpId="0"/>
      <p:bldP spid="122888" grpId="0"/>
      <p:bldP spid="122891" grpId="0"/>
      <p:bldP spid="122896" grpId="0"/>
      <p:bldP spid="1228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476375" y="404813"/>
          <a:ext cx="61214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公式" r:id="rId3" imgW="6121400" imgH="990600" progId="Equation.3">
                  <p:embed/>
                </p:oleObj>
              </mc:Choice>
              <mc:Fallback>
                <p:oleObj name="公式" r:id="rId3" imgW="61214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6121400" cy="995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900113" y="141287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称为康普顿波长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900113" y="2166938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散射光谱线分布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900113" y="2924175"/>
            <a:ext cx="177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△</a:t>
            </a:r>
            <a:r>
              <a:rPr lang="zh-CN" altLang="en-US" b="1"/>
              <a:t>入射光</a:t>
            </a:r>
            <a:r>
              <a:rPr lang="zh-CN" altLang="en-US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627313" y="299720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公式" r:id="rId5" imgW="381000" imgH="457200" progId="Equation.3">
                  <p:embed/>
                </p:oleObj>
              </mc:Choice>
              <mc:Fallback>
                <p:oleObj name="公式" r:id="rId5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9720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2987675" y="2924175"/>
            <a:ext cx="547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谱线的产生：</a:t>
            </a:r>
            <a:r>
              <a:rPr lang="en-US" altLang="zh-CN" b="1"/>
              <a:t>X</a:t>
            </a:r>
            <a:r>
              <a:rPr lang="zh-CN" altLang="en-US" b="1"/>
              <a:t>光子与原子质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827088" y="3500438"/>
            <a:ext cx="77771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量很大的</a:t>
            </a:r>
            <a:r>
              <a:rPr lang="zh-CN" altLang="en-US" b="1">
                <a:solidFill>
                  <a:srgbClr val="FF3300"/>
                </a:solidFill>
              </a:rPr>
              <a:t>内层</a:t>
            </a:r>
            <a:r>
              <a:rPr lang="zh-CN" altLang="en-US" b="1"/>
              <a:t>束缚电子碰撞时</a:t>
            </a:r>
            <a:r>
              <a:rPr lang="en-US" altLang="zh-CN" b="1"/>
              <a:t>,</a:t>
            </a:r>
            <a:r>
              <a:rPr lang="zh-CN" altLang="en-US" b="1"/>
              <a:t>由于电子被束缚得很紧</a:t>
            </a:r>
            <a:r>
              <a:rPr lang="en-US" altLang="zh-CN" b="1"/>
              <a:t>, X</a:t>
            </a:r>
            <a:r>
              <a:rPr lang="zh-CN" altLang="en-US" b="1"/>
              <a:t>光子实际上是与整个原子碰撞</a:t>
            </a:r>
            <a:r>
              <a:rPr lang="en-US" altLang="zh-CN" b="1"/>
              <a:t>, X</a:t>
            </a:r>
            <a:r>
              <a:rPr lang="zh-CN" altLang="en-US" b="1"/>
              <a:t>光子能量基本不变</a:t>
            </a:r>
            <a:r>
              <a:rPr lang="en-US" altLang="zh-CN" b="1"/>
              <a:t>,</a:t>
            </a:r>
            <a:r>
              <a:rPr lang="zh-CN" altLang="en-US" b="1"/>
              <a:t>只是方向发生改变</a:t>
            </a:r>
            <a:r>
              <a:rPr lang="en-US" altLang="zh-CN" b="1"/>
              <a:t>.</a:t>
            </a:r>
            <a:r>
              <a:rPr lang="zh-CN" altLang="en-US" b="1"/>
              <a:t>原子序数越大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3563938" y="594995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公式" r:id="rId7" imgW="381000" imgH="457200" progId="Equation.3">
                  <p:embed/>
                </p:oleObj>
              </mc:Choice>
              <mc:Fallback>
                <p:oleObj name="公式" r:id="rId7" imgW="381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94995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3924300" y="5876925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谱线强度越大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9" grpId="0"/>
      <p:bldP spid="123910" grpId="0"/>
      <p:bldP spid="123913" grpId="0"/>
      <p:bldP spid="123914" grpId="0"/>
      <p:bldP spid="1239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827088" y="476250"/>
            <a:ext cx="7345362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b="1"/>
              <a:t>△</a:t>
            </a:r>
            <a:r>
              <a:rPr lang="zh-CN" altLang="en-US" b="1"/>
              <a:t>由于电子碰撞前可能处于</a:t>
            </a:r>
            <a:r>
              <a:rPr lang="zh-CN" altLang="en-US" b="1">
                <a:solidFill>
                  <a:srgbClr val="FF3300"/>
                </a:solidFill>
              </a:rPr>
              <a:t>各种</a:t>
            </a:r>
            <a:r>
              <a:rPr lang="zh-CN" altLang="en-US" b="1"/>
              <a:t>状态</a:t>
            </a:r>
            <a:r>
              <a:rPr lang="en-US" altLang="zh-CN" b="1"/>
              <a:t>,</a:t>
            </a:r>
            <a:r>
              <a:rPr lang="zh-CN" altLang="en-US" b="1"/>
              <a:t>所以散射光中可能包括各种可能状态</a:t>
            </a:r>
            <a:r>
              <a:rPr lang="en-US" altLang="zh-CN" b="1"/>
              <a:t>,</a:t>
            </a:r>
            <a:r>
              <a:rPr lang="zh-CN" altLang="en-US" b="1"/>
              <a:t>即散射光强度按波长的分布实际上是出现两个峰值的连续分布</a:t>
            </a:r>
            <a:r>
              <a:rPr lang="en-US" altLang="zh-CN" b="1"/>
              <a:t>.</a:t>
            </a:r>
            <a:endParaRPr lang="en-US" altLang="zh-CN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900113" y="3573463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6-5 </a:t>
            </a:r>
            <a:r>
              <a:rPr lang="zh-CN" altLang="en-US" b="1"/>
              <a:t>光的波粒二象性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2484438" y="4508500"/>
          <a:ext cx="13033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公式" r:id="rId3" imgW="1308100" imgH="381000" progId="Equation.3">
                  <p:embed/>
                </p:oleObj>
              </mc:Choice>
              <mc:Fallback>
                <p:oleObj name="公式" r:id="rId3" imgW="13081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1303337" cy="376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4356100" y="4221163"/>
          <a:ext cx="19558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公式" r:id="rId5" imgW="1955800" imgH="889000" progId="Equation.3">
                  <p:embed/>
                </p:oleObj>
              </mc:Choice>
              <mc:Fallback>
                <p:oleObj name="公式" r:id="rId5" imgW="19558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21163"/>
                        <a:ext cx="1955800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276600" y="620713"/>
            <a:ext cx="2665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/>
              <a:t>第七章 激光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116013" y="1484313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7-1</a:t>
            </a:r>
            <a:r>
              <a:rPr lang="zh-CN" altLang="en-US" b="1"/>
              <a:t>光与物质的相互作用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42988" y="2205038"/>
            <a:ext cx="623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微观粒子的能量可以呈</a:t>
            </a:r>
            <a:r>
              <a:rPr lang="zh-CN" altLang="en-US" b="1">
                <a:solidFill>
                  <a:srgbClr val="FF9900"/>
                </a:solidFill>
              </a:rPr>
              <a:t>能级</a:t>
            </a:r>
            <a:r>
              <a:rPr lang="zh-CN" altLang="en-US" b="1"/>
              <a:t>分布</a:t>
            </a:r>
            <a:r>
              <a:rPr lang="en-US" altLang="zh-CN" b="1"/>
              <a:t>.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042988" y="2708275"/>
            <a:ext cx="7129462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微观粒子吸收光子能量</a:t>
            </a:r>
            <a:r>
              <a:rPr lang="en-US" altLang="zh-CN" b="1"/>
              <a:t>,</a:t>
            </a:r>
            <a:r>
              <a:rPr lang="zh-CN" altLang="en-US" b="1"/>
              <a:t>能量从低能级跃迁到高能级；相反，从高能级跃迁到低能级</a:t>
            </a:r>
            <a:r>
              <a:rPr lang="en-US" altLang="zh-CN" b="1"/>
              <a:t>,</a:t>
            </a:r>
            <a:r>
              <a:rPr lang="zh-CN" altLang="en-US" b="1"/>
              <a:t>若以辐射光子的形式释放能量</a:t>
            </a:r>
            <a:r>
              <a:rPr lang="en-US" altLang="zh-CN" b="1"/>
              <a:t>,</a:t>
            </a:r>
            <a:r>
              <a:rPr lang="zh-CN" altLang="en-US" b="1"/>
              <a:t>称为辐射跃迁；若释放能量转变为粒子系统的热运动能而不辐射光子</a:t>
            </a:r>
            <a:r>
              <a:rPr lang="en-US" altLang="zh-CN" b="1"/>
              <a:t>, </a:t>
            </a:r>
            <a:r>
              <a:rPr lang="zh-CN" altLang="en-US" b="1"/>
              <a:t>则称为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/>
      <p:bldP spid="125956" grpId="0"/>
      <p:bldP spid="1259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827088" y="476250"/>
            <a:ext cx="30241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无辐射跃迁</a:t>
            </a:r>
            <a:r>
              <a:rPr lang="en-US" altLang="zh-CN" b="1"/>
              <a:t>.</a:t>
            </a:r>
          </a:p>
        </p:txBody>
      </p:sp>
      <p:pic>
        <p:nvPicPr>
          <p:cNvPr id="126979" name="Picture 3" descr="旋转 mz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060575"/>
            <a:ext cx="21605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900113" y="1412875"/>
            <a:ext cx="4533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一、自发辐射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一般光源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/>
          </a:p>
          <a:p>
            <a:pPr>
              <a:spcBef>
                <a:spcPct val="0"/>
              </a:spcBef>
              <a:buFontTx/>
              <a:buNone/>
            </a:pPr>
            <a:endParaRPr lang="en-US" altLang="zh-CN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827088" y="3573463"/>
            <a:ext cx="4198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粒子自发地从高能级</a:t>
            </a:r>
            <a:r>
              <a:rPr lang="zh-CN" altLang="en-US"/>
              <a:t>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4787900" y="3644900"/>
          <a:ext cx="452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公式" r:id="rId4" imgW="457200" imgH="457200" progId="Equation.3">
                  <p:embed/>
                </p:oleObj>
              </mc:Choice>
              <mc:Fallback>
                <p:oleObj name="公式" r:id="rId4" imgW="457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44900"/>
                        <a:ext cx="452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5219700" y="3573463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跃迁到低能级</a:t>
            </a:r>
            <a:r>
              <a:rPr lang="zh-CN" altLang="en-US"/>
              <a:t>  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7740650" y="3644900"/>
          <a:ext cx="584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公式" r:id="rId6" imgW="583947" imgH="457002" progId="Equation.3">
                  <p:embed/>
                </p:oleObj>
              </mc:Choice>
              <mc:Fallback>
                <p:oleObj name="公式" r:id="rId6" imgW="583947" imgH="4570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644900"/>
                        <a:ext cx="584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900113" y="44370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发出一个光子：</a:t>
            </a:r>
            <a:r>
              <a:rPr lang="zh-CN" altLang="en-US"/>
              <a:t> 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924300" y="4221163"/>
          <a:ext cx="22907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公式" r:id="rId8" imgW="2286000" imgH="889000" progId="Equation.3">
                  <p:embed/>
                </p:oleObj>
              </mc:Choice>
              <mc:Fallback>
                <p:oleObj name="公式" r:id="rId8" imgW="22860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21163"/>
                        <a:ext cx="229076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827088" y="5084763"/>
            <a:ext cx="74882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自发辐射产生的光子是随机的</a:t>
            </a:r>
            <a:r>
              <a:rPr lang="en-US" altLang="zh-CN" b="1"/>
              <a:t>,</a:t>
            </a:r>
            <a:r>
              <a:rPr lang="zh-CN" altLang="en-US" b="1"/>
              <a:t>光子的初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80" grpId="0"/>
      <p:bldP spid="126981" grpId="0"/>
      <p:bldP spid="126984" grpId="0"/>
      <p:bldP spid="126987" grpId="0"/>
      <p:bldP spid="1269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900113" y="404813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始位相、传播方向以及振动方向等都是随机的</a:t>
            </a:r>
            <a:r>
              <a:rPr lang="en-US" altLang="zh-CN" b="1"/>
              <a:t>,</a:t>
            </a:r>
            <a:r>
              <a:rPr lang="zh-CN" altLang="en-US" b="1"/>
              <a:t>是非相干的</a:t>
            </a:r>
            <a:r>
              <a:rPr lang="en-US" altLang="zh-CN" b="1"/>
              <a:t>.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900113" y="20605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粒子数随时间变化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900113" y="278130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若高能级</a:t>
            </a:r>
            <a:r>
              <a:rPr lang="zh-CN" altLang="en-US"/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2700338" y="2852738"/>
          <a:ext cx="452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公式" r:id="rId3" imgW="457200" imgH="457200" progId="Equation.3">
                  <p:embed/>
                </p:oleObj>
              </mc:Choice>
              <mc:Fallback>
                <p:oleObj name="公式" r:id="rId3" imgW="457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2738"/>
                        <a:ext cx="4524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3203575" y="278130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粒子数密度为</a:t>
            </a:r>
            <a:r>
              <a:rPr lang="zh-CN" altLang="en-US"/>
              <a:t>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5795963" y="2852738"/>
          <a:ext cx="647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公式" r:id="rId5" imgW="647700" imgH="457200" progId="Equation.3">
                  <p:embed/>
                </p:oleObj>
              </mc:Choice>
              <mc:Fallback>
                <p:oleObj name="公式" r:id="rId5" imgW="6477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52738"/>
                        <a:ext cx="647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6372225" y="278130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单位时间、</a:t>
            </a:r>
            <a:r>
              <a:rPr lang="zh-CN" altLang="en-US"/>
              <a:t>  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900113" y="35004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单位体积中从高能级</a:t>
            </a:r>
            <a:r>
              <a:rPr lang="zh-CN" altLang="en-US"/>
              <a:t> 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4716463" y="3573463"/>
          <a:ext cx="452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7" imgW="457200" imgH="457200" progId="Equation.3">
                  <p:embed/>
                </p:oleObj>
              </mc:Choice>
              <mc:Fallback>
                <p:oleObj name="公式" r:id="rId7" imgW="457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73463"/>
                        <a:ext cx="4524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5076825" y="3500438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自发跃迁到低能</a:t>
            </a:r>
            <a:endParaRPr lang="zh-CN" altLang="en-US"/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900113" y="42926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级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1403350" y="4365625"/>
          <a:ext cx="415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9" imgW="444307" imgH="457002" progId="Equation.3">
                  <p:embed/>
                </p:oleObj>
              </mc:Choice>
              <mc:Fallback>
                <p:oleObj name="公式" r:id="rId9" imgW="444307" imgH="4570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15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1763713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的粒子数为</a:t>
            </a:r>
            <a:r>
              <a:rPr lang="zh-CN" altLang="en-US"/>
              <a:t> 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3995738" y="4221163"/>
          <a:ext cx="2374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11" imgW="2374900" imgH="889000" progId="Equation.3">
                  <p:embed/>
                </p:oleObj>
              </mc:Choice>
              <mc:Fallback>
                <p:oleObj name="公式" r:id="rId11" imgW="2374900" imgH="889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21163"/>
                        <a:ext cx="23749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900113" y="51577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1908175" y="5229225"/>
          <a:ext cx="552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13" imgW="558800" imgH="457200" progId="Equation.3">
                  <p:embed/>
                </p:oleObj>
              </mc:Choice>
              <mc:Fallback>
                <p:oleObj name="公式" r:id="rId13" imgW="5588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229225"/>
                        <a:ext cx="552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2484438" y="5157788"/>
            <a:ext cx="583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称为自发辐射系数</a:t>
            </a:r>
            <a:r>
              <a:rPr lang="en-US" altLang="zh-CN" b="1"/>
              <a:t>(</a:t>
            </a:r>
            <a:r>
              <a:rPr lang="zh-CN" altLang="en-US" b="1"/>
              <a:t>自发辐射概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900113" y="5949950"/>
            <a:ext cx="420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率</a:t>
            </a:r>
            <a:r>
              <a:rPr lang="en-US" altLang="zh-CN" b="1"/>
              <a:t>).</a:t>
            </a:r>
            <a:r>
              <a:rPr lang="zh-CN" altLang="en-US" b="1"/>
              <a:t>与特定的能级有关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04" grpId="0"/>
      <p:bldP spid="128007" grpId="0"/>
      <p:bldP spid="128010" grpId="0"/>
      <p:bldP spid="128011" grpId="0"/>
      <p:bldP spid="128014" grpId="0"/>
      <p:bldP spid="128015" grpId="0"/>
      <p:bldP spid="128018" grpId="0"/>
      <p:bldP spid="128021" grpId="0"/>
      <p:bldP spid="128024" grpId="0"/>
      <p:bldP spid="1280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旋转 mz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341438"/>
            <a:ext cx="7993062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042988" y="71596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itchFamily="18" charset="0"/>
              </a:rPr>
              <a:t>二、受激辐射</a:t>
            </a:r>
            <a:endParaRPr lang="zh-CN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00113" y="3933825"/>
            <a:ext cx="675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在外来光子的激励下</a:t>
            </a:r>
            <a:r>
              <a:rPr lang="en-US" altLang="zh-CN" b="1"/>
              <a:t>,</a:t>
            </a:r>
            <a:r>
              <a:rPr lang="zh-CN" altLang="en-US" b="1"/>
              <a:t>粒子从高能级</a:t>
            </a:r>
            <a:r>
              <a:rPr lang="zh-CN" altLang="en-US"/>
              <a:t>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7524750" y="4005263"/>
          <a:ext cx="452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公式" r:id="rId4" imgW="457200" imgH="457200" progId="Equation.3">
                  <p:embed/>
                </p:oleObj>
              </mc:Choice>
              <mc:Fallback>
                <p:oleObj name="公式" r:id="rId4" imgW="457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005263"/>
                        <a:ext cx="4524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900113" y="47244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跃迁到低能级</a:t>
            </a:r>
            <a:r>
              <a:rPr lang="zh-CN" altLang="en-US"/>
              <a:t> 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3419475" y="4797425"/>
          <a:ext cx="584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公式" r:id="rId6" imgW="583947" imgH="457002" progId="Equation.3">
                  <p:embed/>
                </p:oleObj>
              </mc:Choice>
              <mc:Fallback>
                <p:oleObj name="公式" r:id="rId6" imgW="583947" imgH="45700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797425"/>
                        <a:ext cx="584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3995738" y="4724400"/>
            <a:ext cx="467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发射一个与入射光子</a:t>
            </a:r>
            <a:r>
              <a:rPr lang="zh-CN" altLang="en-US" b="1">
                <a:solidFill>
                  <a:srgbClr val="FF3300"/>
                </a:solidFill>
              </a:rPr>
              <a:t>完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900113" y="551656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全一样</a:t>
            </a:r>
            <a:r>
              <a:rPr lang="zh-CN" altLang="en-US" b="1"/>
              <a:t>的光子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/>
      <p:bldP spid="129031" grpId="0"/>
      <p:bldP spid="129034" grpId="0"/>
      <p:bldP spid="1290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900113" y="620713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粒子数随时间变化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900113" y="1341438"/>
            <a:ext cx="6008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单位时间、单位体积中从高能级</a:t>
            </a:r>
            <a:r>
              <a:rPr lang="zh-CN" altLang="en-US"/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6804025" y="1412875"/>
          <a:ext cx="452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公式" r:id="rId3" imgW="457200" imgH="457200" progId="Equation.3">
                  <p:embed/>
                </p:oleObj>
              </mc:Choice>
              <mc:Fallback>
                <p:oleObj name="公式" r:id="rId3" imgW="457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12875"/>
                        <a:ext cx="452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900113" y="2060575"/>
            <a:ext cx="3240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辐射的粒子数为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7235825" y="1341438"/>
            <a:ext cx="129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受激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4140200" y="1916113"/>
          <a:ext cx="31178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公式" r:id="rId5" imgW="3124200" imgH="889000" progId="Equation.3">
                  <p:embed/>
                </p:oleObj>
              </mc:Choice>
              <mc:Fallback>
                <p:oleObj name="公式" r:id="rId5" imgW="31242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31178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827088" y="28527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1835150" y="2924175"/>
          <a:ext cx="552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公式" r:id="rId7" imgW="558800" imgH="457200" progId="Equation.3">
                  <p:embed/>
                </p:oleObj>
              </mc:Choice>
              <mc:Fallback>
                <p:oleObj name="公式" r:id="rId7" imgW="558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552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411413" y="2852738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称为受激辐射系数</a:t>
            </a:r>
            <a:r>
              <a:rPr lang="en-US" altLang="zh-CN" b="1"/>
              <a:t>.</a:t>
            </a:r>
            <a:r>
              <a:rPr lang="zh-CN" altLang="en-US" b="1"/>
              <a:t>与特定的能级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827088" y="35734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有关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2124075" y="3644900"/>
          <a:ext cx="774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公式" r:id="rId9" imgW="774364" imgH="444307" progId="Equation.3">
                  <p:embed/>
                </p:oleObj>
              </mc:Choice>
              <mc:Fallback>
                <p:oleObj name="公式" r:id="rId9" imgW="774364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4900"/>
                        <a:ext cx="774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900113" y="4292600"/>
            <a:ext cx="639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辐射场中单位体积内的辐射能量）</a:t>
            </a:r>
            <a:r>
              <a:rPr lang="en-US" altLang="zh-CN" b="1"/>
              <a:t>.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2843213" y="3573463"/>
            <a:ext cx="5976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为单色辐射能量密度（在单色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971550" y="5084763"/>
          <a:ext cx="130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公式" r:id="rId11" imgW="1308100" imgH="457200" progId="Equation.3">
                  <p:embed/>
                </p:oleObj>
              </mc:Choice>
              <mc:Fallback>
                <p:oleObj name="公式" r:id="rId11" imgW="13081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1301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2268538" y="5013325"/>
            <a:ext cx="314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为受激辐射概率</a:t>
            </a:r>
            <a:r>
              <a:rPr lang="en-US" altLang="zh-CN" b="1"/>
              <a:t>.</a:t>
            </a: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827088" y="573405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三、受激吸收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/>
      <p:bldP spid="130054" grpId="0"/>
      <p:bldP spid="130055" grpId="0"/>
      <p:bldP spid="130058" grpId="0"/>
      <p:bldP spid="130061" grpId="0"/>
      <p:bldP spid="130062" grpId="0"/>
      <p:bldP spid="130065" grpId="0"/>
      <p:bldP spid="130066" grpId="0"/>
      <p:bldP spid="130069" grpId="0"/>
      <p:bldP spid="1300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旋转 mz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765175"/>
            <a:ext cx="27908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900113" y="620713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粒子吸收一个光子</a:t>
            </a:r>
            <a:r>
              <a:rPr lang="zh-CN" altLang="en-US"/>
              <a:t> 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971550" y="1341438"/>
          <a:ext cx="23177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公式" r:id="rId4" imgW="2311400" imgH="889000" progId="Equation.3">
                  <p:embed/>
                </p:oleObj>
              </mc:Choice>
              <mc:Fallback>
                <p:oleObj name="公式" r:id="rId4" imgW="23114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23177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203575" y="148431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从低能</a:t>
            </a:r>
            <a:endParaRPr lang="zh-CN" altLang="en-US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827088" y="23495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级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331913" y="2420938"/>
          <a:ext cx="44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公式" r:id="rId6" imgW="444307" imgH="457002" progId="Equation.3">
                  <p:embed/>
                </p:oleObj>
              </mc:Choice>
              <mc:Fallback>
                <p:oleObj name="公式" r:id="rId6" imgW="444307" imgH="4570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4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763713" y="23495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跃迁到高能级</a:t>
            </a:r>
            <a:r>
              <a:rPr lang="zh-CN" altLang="en-US"/>
              <a:t> 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4356100" y="2420938"/>
          <a:ext cx="5778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公式" r:id="rId8" imgW="583947" imgH="457002" progId="Equation.3">
                  <p:embed/>
                </p:oleObj>
              </mc:Choice>
              <mc:Fallback>
                <p:oleObj name="公式" r:id="rId8" imgW="583947" imgH="4570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20938"/>
                        <a:ext cx="5778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827088" y="2997200"/>
            <a:ext cx="388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/>
              <a:t>●</a:t>
            </a:r>
            <a:r>
              <a:rPr lang="zh-CN" altLang="en-US" b="1"/>
              <a:t>粒子数随时间变化</a:t>
            </a:r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827088" y="37163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若低能级</a:t>
            </a:r>
            <a:r>
              <a:rPr lang="zh-CN" altLang="en-US"/>
              <a:t> 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2555875" y="3789363"/>
          <a:ext cx="44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公式" r:id="rId10" imgW="444307" imgH="457002" progId="Equation.3">
                  <p:embed/>
                </p:oleObj>
              </mc:Choice>
              <mc:Fallback>
                <p:oleObj name="公式" r:id="rId10" imgW="444307" imgH="4570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89363"/>
                        <a:ext cx="44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2987675" y="3716338"/>
            <a:ext cx="27447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粒子数密度为</a:t>
            </a:r>
            <a:r>
              <a:rPr lang="zh-CN" altLang="en-US"/>
              <a:t> </a:t>
            </a: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874713" y="4437063"/>
          <a:ext cx="4953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公式" r:id="rId12" imgW="495085" imgH="457002" progId="Equation.3">
                  <p:embed/>
                </p:oleObj>
              </mc:Choice>
              <mc:Fallback>
                <p:oleObj name="公式" r:id="rId12" imgW="495085" imgH="4570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437063"/>
                        <a:ext cx="4953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1331913" y="4365625"/>
            <a:ext cx="598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单位时间、单位体积中从低能级</a:t>
            </a:r>
            <a:r>
              <a:rPr lang="zh-CN" altLang="en-US"/>
              <a:t> </a:t>
            </a:r>
          </a:p>
        </p:txBody>
      </p:sp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7164388" y="4437063"/>
          <a:ext cx="44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公式" r:id="rId14" imgW="444307" imgH="457002" progId="Equation.3">
                  <p:embed/>
                </p:oleObj>
              </mc:Choice>
              <mc:Fallback>
                <p:oleObj name="公式" r:id="rId14" imgW="444307" imgH="4570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437063"/>
                        <a:ext cx="44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755650" y="5013325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激跃迁到高能级</a:t>
            </a:r>
            <a:r>
              <a:rPr lang="zh-CN" altLang="en-US"/>
              <a:t> </a:t>
            </a:r>
          </a:p>
        </p:txBody>
      </p:sp>
      <p:sp>
        <p:nvSpPr>
          <p:cNvPr id="131093" name="Rectangle 21"/>
          <p:cNvSpPr>
            <a:spLocks noChangeArrowheads="1"/>
          </p:cNvSpPr>
          <p:nvPr/>
        </p:nvSpPr>
        <p:spPr bwMode="auto">
          <a:xfrm>
            <a:off x="7596188" y="436562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</a:t>
            </a:r>
          </a:p>
        </p:txBody>
      </p:sp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3708400" y="5084763"/>
          <a:ext cx="452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公式" r:id="rId16" imgW="457200" imgH="457200" progId="Equation.3">
                  <p:embed/>
                </p:oleObj>
              </mc:Choice>
              <mc:Fallback>
                <p:oleObj name="公式" r:id="rId16" imgW="4572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84763"/>
                        <a:ext cx="4524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4067175" y="5013325"/>
            <a:ext cx="2592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的粒子数为</a:t>
            </a:r>
          </a:p>
        </p:txBody>
      </p:sp>
      <p:graphicFrame>
        <p:nvGraphicFramePr>
          <p:cNvPr id="131096" name="Object 24"/>
          <p:cNvGraphicFramePr>
            <a:graphicFrameLocks noChangeAspect="1"/>
          </p:cNvGraphicFramePr>
          <p:nvPr/>
        </p:nvGraphicFramePr>
        <p:xfrm>
          <a:off x="2987675" y="5661025"/>
          <a:ext cx="31178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公式" r:id="rId18" imgW="3111500" imgH="889000" progId="Equation.3">
                  <p:embed/>
                </p:oleObj>
              </mc:Choice>
              <mc:Fallback>
                <p:oleObj name="公式" r:id="rId18" imgW="3111500" imgH="889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31178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7" grpId="0"/>
      <p:bldP spid="131078" grpId="0"/>
      <p:bldP spid="131081" grpId="0"/>
      <p:bldP spid="131084" grpId="0"/>
      <p:bldP spid="131085" grpId="0"/>
      <p:bldP spid="131088" grpId="0"/>
      <p:bldP spid="131090" grpId="0"/>
      <p:bldP spid="131092" grpId="0"/>
      <p:bldP spid="131093" grpId="0"/>
      <p:bldP spid="1310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黑体辐射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881563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 descr="opt-q8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08050"/>
            <a:ext cx="4716462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971550" y="69215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908175" y="692150"/>
          <a:ext cx="774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公式" r:id="rId3" imgW="774364" imgH="444307" progId="Equation.3">
                  <p:embed/>
                </p:oleObj>
              </mc:Choice>
              <mc:Fallback>
                <p:oleObj name="公式" r:id="rId3" imgW="774364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774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771775" y="692150"/>
            <a:ext cx="4081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为单色辐射能量密度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6659563" y="765175"/>
          <a:ext cx="552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公式" r:id="rId5" imgW="558800" imgH="457200" progId="Equation.3">
                  <p:embed/>
                </p:oleObj>
              </mc:Choice>
              <mc:Fallback>
                <p:oleObj name="公式" r:id="rId5" imgW="558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765175"/>
                        <a:ext cx="552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971550" y="1412875"/>
            <a:ext cx="623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受激吸收系数</a:t>
            </a:r>
            <a:r>
              <a:rPr lang="en-US" altLang="zh-CN" b="1"/>
              <a:t>.</a:t>
            </a:r>
            <a:r>
              <a:rPr lang="zh-CN" altLang="en-US" b="1"/>
              <a:t>与特定的能级有关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7235825" y="692150"/>
            <a:ext cx="122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称为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6948488" y="1484313"/>
          <a:ext cx="130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公式" r:id="rId7" imgW="1308100" imgH="457200" progId="Equation.3">
                  <p:embed/>
                </p:oleObj>
              </mc:Choice>
              <mc:Fallback>
                <p:oleObj name="公式" r:id="rId7" imgW="13081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484313"/>
                        <a:ext cx="1301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900113" y="2133600"/>
            <a:ext cx="314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为受激吸收概率</a:t>
            </a:r>
            <a:r>
              <a:rPr lang="en-US" altLang="zh-CN" b="1"/>
              <a:t>.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900113" y="27813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四、爱因斯坦关系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900113" y="3573463"/>
            <a:ext cx="325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在热平衡条件下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2843213" y="4365625"/>
          <a:ext cx="33591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公式" r:id="rId9" imgW="3352800" imgH="889000" progId="Equation.3">
                  <p:embed/>
                </p:oleObj>
              </mc:Choice>
              <mc:Fallback>
                <p:oleObj name="公式" r:id="rId9" imgW="33528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65625"/>
                        <a:ext cx="33591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1692275" y="5589588"/>
          <a:ext cx="54848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公式" r:id="rId11" imgW="5473700" imgH="457200" progId="Equation.3">
                  <p:embed/>
                </p:oleObj>
              </mc:Choice>
              <mc:Fallback>
                <p:oleObj name="公式" r:id="rId11" imgW="54737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54848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101" grpId="0"/>
      <p:bldP spid="132104" grpId="0"/>
      <p:bldP spid="132105" grpId="0"/>
      <p:bldP spid="132108" grpId="0"/>
      <p:bldP spid="132109" grpId="0"/>
      <p:bldP spid="1321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2627313" y="476250"/>
          <a:ext cx="37401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公式" r:id="rId3" imgW="3733800" imgH="977900" progId="Equation.3">
                  <p:embed/>
                </p:oleObj>
              </mc:Choice>
              <mc:Fallback>
                <p:oleObj name="公式" r:id="rId3" imgW="37338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6250"/>
                        <a:ext cx="37401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3348038" y="1557338"/>
          <a:ext cx="31813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公式" r:id="rId5" imgW="3175000" imgH="977900" progId="Equation.3">
                  <p:embed/>
                </p:oleObj>
              </mc:Choice>
              <mc:Fallback>
                <p:oleObj name="公式" r:id="rId5" imgW="31750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31813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827088" y="29241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按照正则分布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3419475" y="2708275"/>
          <a:ext cx="181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公式" r:id="rId7" imgW="1815312" imgH="774364" progId="Equation.3">
                  <p:embed/>
                </p:oleObj>
              </mc:Choice>
              <mc:Fallback>
                <p:oleObj name="公式" r:id="rId7" imgW="1815312" imgH="77436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1816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827088" y="38608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可得</a:t>
            </a:r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2484438" y="3716338"/>
          <a:ext cx="4229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公式" r:id="rId9" imgW="4229100" imgH="762000" progId="Equation.3">
                  <p:embed/>
                </p:oleObj>
              </mc:Choice>
              <mc:Fallback>
                <p:oleObj name="公式" r:id="rId9" imgW="4229100" imgH="76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4229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827088" y="4724400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按照普朗克黑体辐射公式</a:t>
            </a: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255838" y="5516563"/>
          <a:ext cx="465613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公式" r:id="rId11" imgW="4648200" imgH="965200" progId="Equation.3">
                  <p:embed/>
                </p:oleObj>
              </mc:Choice>
              <mc:Fallback>
                <p:oleObj name="公式" r:id="rId11" imgW="4648200" imgH="96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516563"/>
                        <a:ext cx="465613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6" grpId="0"/>
      <p:bldP spid="1331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2771775" y="3716338"/>
          <a:ext cx="4800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公式" r:id="rId3" imgW="4800600" imgH="901700" progId="Equation.3">
                  <p:embed/>
                </p:oleObj>
              </mc:Choice>
              <mc:Fallback>
                <p:oleObj name="公式" r:id="rId3" imgW="48006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4800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971550" y="3933825"/>
          <a:ext cx="1638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公式" r:id="rId5" imgW="1638300" imgH="457200" progId="Equation.3">
                  <p:embed/>
                </p:oleObj>
              </mc:Choice>
              <mc:Fallback>
                <p:oleObj name="公式" r:id="rId5" imgW="1638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1638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00113" y="620713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可得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325563" y="1544638"/>
          <a:ext cx="59674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公式" r:id="rId7" imgW="5956300" imgH="990600" progId="Equation.3">
                  <p:embed/>
                </p:oleObj>
              </mc:Choice>
              <mc:Fallback>
                <p:oleObj name="公式" r:id="rId7" imgW="5956300" imgH="990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544638"/>
                        <a:ext cx="596741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2987675" y="2997200"/>
          <a:ext cx="101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公式" r:id="rId9" imgW="1016000" imgH="381000" progId="Equation.3">
                  <p:embed/>
                </p:oleObj>
              </mc:Choice>
              <mc:Fallback>
                <p:oleObj name="公式" r:id="rId9" imgW="10160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97200"/>
                        <a:ext cx="101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088" y="2852738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若对于任何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924300" y="2852738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值上式成立，必有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827088" y="4868863"/>
            <a:ext cx="302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爱因斯坦系数</a:t>
            </a: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3419475" y="4941888"/>
          <a:ext cx="214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公式" r:id="rId11" imgW="2146300" imgH="457200" progId="Equation.3">
                  <p:embed/>
                </p:oleObj>
              </mc:Choice>
              <mc:Fallback>
                <p:oleObj name="公式" r:id="rId11" imgW="2146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941888"/>
                        <a:ext cx="214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5651500" y="48688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由原子本身的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827088" y="5734050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性质决定，与体系中原子按能级的分布状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51" grpId="0"/>
      <p:bldP spid="134152" grpId="0"/>
      <p:bldP spid="134153" grpId="0"/>
      <p:bldP spid="134155" grpId="0"/>
      <p:bldP spid="1341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547813" y="1844675"/>
          <a:ext cx="4146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公式" r:id="rId3" imgW="4152900" imgH="431800" progId="Equation.3">
                  <p:embed/>
                </p:oleObj>
              </mc:Choice>
              <mc:Fallback>
                <p:oleObj name="公式" r:id="rId3" imgW="4152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41465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684213" y="692150"/>
            <a:ext cx="7935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况无关，所以爱因斯坦关系是普遍成立的。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476375" y="2708275"/>
          <a:ext cx="267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公式" r:id="rId5" imgW="2679700" imgH="977900" progId="Equation.3">
                  <p:embed/>
                </p:oleObj>
              </mc:Choice>
              <mc:Fallback>
                <p:oleObj name="公式" r:id="rId5" imgW="26797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267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684213" y="170021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例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684213" y="3933825"/>
            <a:ext cx="630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即常温下受激吸收概率微乎其微。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3" grpId="0"/>
      <p:bldP spid="1351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971550" y="62071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7-2 </a:t>
            </a:r>
            <a:r>
              <a:rPr lang="zh-CN" altLang="en-US" b="1"/>
              <a:t>激光的产生条件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971550" y="1341438"/>
            <a:ext cx="7231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一、粒子数反转</a:t>
            </a:r>
            <a:r>
              <a:rPr lang="en-US" altLang="zh-CN" b="1"/>
              <a:t>—</a:t>
            </a:r>
            <a:r>
              <a:rPr lang="zh-CN" altLang="en-US" b="1"/>
              <a:t>克服受激辐射和受激</a:t>
            </a:r>
            <a:r>
              <a:rPr lang="zh-CN" altLang="en-US"/>
              <a:t> 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971550" y="2060575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吸收的矛盾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971550" y="27813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问题的解决：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971550" y="3644900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受激吸收</a:t>
            </a:r>
            <a:r>
              <a:rPr lang="zh-CN" altLang="en-US"/>
              <a:t> 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2843213" y="3500438"/>
          <a:ext cx="31178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公式" r:id="rId3" imgW="3111500" imgH="889000" progId="Equation.3">
                  <p:embed/>
                </p:oleObj>
              </mc:Choice>
              <mc:Fallback>
                <p:oleObj name="公式" r:id="rId3" imgW="31115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0438"/>
                        <a:ext cx="31178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971550" y="4652963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受激辐射</a:t>
            </a:r>
            <a:r>
              <a:rPr lang="zh-CN" altLang="en-US"/>
              <a:t>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2771775" y="4508500"/>
          <a:ext cx="31178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公式" r:id="rId5" imgW="3124200" imgH="889000" progId="Equation.3">
                  <p:embed/>
                </p:oleObj>
              </mc:Choice>
              <mc:Fallback>
                <p:oleObj name="公式" r:id="rId5" imgW="31242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31178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971550" y="56610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1692275" y="5516563"/>
          <a:ext cx="11477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公式" r:id="rId7" imgW="1143000" imgH="889000" progId="Equation.3">
                  <p:embed/>
                </p:oleObj>
              </mc:Choice>
              <mc:Fallback>
                <p:oleObj name="公式" r:id="rId7" imgW="11430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114776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2916238" y="5516563"/>
          <a:ext cx="850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公式" r:id="rId9" imgW="850531" imgH="888614" progId="Equation.3">
                  <p:embed/>
                </p:oleObj>
              </mc:Choice>
              <mc:Fallback>
                <p:oleObj name="公式" r:id="rId9" imgW="850531" imgH="88861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6563"/>
                        <a:ext cx="8509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3995738" y="5876925"/>
          <a:ext cx="4238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公式" r:id="rId11" imgW="418918" imgH="253890" progId="Equation.3">
                  <p:embed/>
                </p:oleObj>
              </mc:Choice>
              <mc:Fallback>
                <p:oleObj name="公式" r:id="rId11" imgW="418918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76925"/>
                        <a:ext cx="4238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4514850" y="5734050"/>
          <a:ext cx="1498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公式" r:id="rId13" imgW="1498600" imgH="457200" progId="Equation.3">
                  <p:embed/>
                </p:oleObj>
              </mc:Choice>
              <mc:Fallback>
                <p:oleObj name="公式" r:id="rId13" imgW="1498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734050"/>
                        <a:ext cx="1498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  <p:bldP spid="136196" grpId="0"/>
      <p:bldP spid="136198" grpId="0"/>
      <p:bldP spid="136201" grpId="0"/>
      <p:bldP spid="1362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900113" y="620713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泵浦源 亚稳态（</a:t>
            </a:r>
            <a:r>
              <a:rPr lang="en-US" altLang="zh-CN" b="1"/>
              <a:t>ms</a:t>
            </a:r>
            <a:r>
              <a:rPr lang="zh-CN" altLang="en-US" b="1"/>
              <a:t>～</a:t>
            </a:r>
            <a:r>
              <a:rPr lang="en-US" altLang="zh-CN" b="1"/>
              <a:t>s</a:t>
            </a:r>
            <a:r>
              <a:rPr lang="zh-CN" altLang="en-US" b="1"/>
              <a:t>）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971550" y="1412875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三能级系统</a:t>
            </a:r>
          </a:p>
        </p:txBody>
      </p:sp>
      <p:pic>
        <p:nvPicPr>
          <p:cNvPr id="137220" name="Picture 4" descr="mz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17725"/>
            <a:ext cx="5903913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258888" y="1989138"/>
            <a:ext cx="6492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mz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76250"/>
            <a:ext cx="69850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27088" y="376238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二、光学谐振腔</a:t>
            </a:r>
            <a:r>
              <a:rPr lang="en-US" altLang="zh-CN" b="1"/>
              <a:t>—</a:t>
            </a:r>
            <a:r>
              <a:rPr lang="zh-CN" altLang="en-US" b="1"/>
              <a:t>解决受激辐射和自发辐射的矛盾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27088" y="20605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问题的解决：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900113" y="29241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受激辐射</a:t>
            </a:r>
            <a:r>
              <a:rPr lang="zh-CN" altLang="en-US"/>
              <a:t> </a:t>
            </a: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168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827088" y="393382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自发辐射</a:t>
            </a:r>
            <a:r>
              <a:rPr lang="zh-CN" altLang="en-US"/>
              <a:t>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843213" y="3933825"/>
          <a:ext cx="23685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公式" r:id="rId4" imgW="2374900" imgH="889000" progId="Equation.3">
                  <p:embed/>
                </p:oleObj>
              </mc:Choice>
              <mc:Fallback>
                <p:oleObj name="公式" r:id="rId4" imgW="23749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23685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900113" y="50847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547813" y="5013325"/>
          <a:ext cx="11477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公式" r:id="rId6" imgW="1143000" imgH="889000" progId="Equation.3">
                  <p:embed/>
                </p:oleObj>
              </mc:Choice>
              <mc:Fallback>
                <p:oleObj name="公式" r:id="rId6" imgW="11430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11477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2771775" y="5013325"/>
          <a:ext cx="23749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公式" r:id="rId8" imgW="2374900" imgH="889000" progId="Equation.3">
                  <p:embed/>
                </p:oleObj>
              </mc:Choice>
              <mc:Fallback>
                <p:oleObj name="公式" r:id="rId8" imgW="2374900" imgH="889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3325"/>
                        <a:ext cx="23749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5219700" y="5445125"/>
          <a:ext cx="4238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公式" r:id="rId10" imgW="418918" imgH="253890" progId="Equation.3">
                  <p:embed/>
                </p:oleObj>
              </mc:Choice>
              <mc:Fallback>
                <p:oleObj name="公式" r:id="rId10" imgW="418918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42386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5724525" y="5300663"/>
          <a:ext cx="130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公式" r:id="rId12" imgW="1308100" imgH="457200" progId="Equation.3">
                  <p:embed/>
                </p:oleObj>
              </mc:Choice>
              <mc:Fallback>
                <p:oleObj name="公式" r:id="rId12" imgW="1308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1301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7092950" y="5300663"/>
          <a:ext cx="982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公式" r:id="rId14" imgW="990600" imgH="457200" progId="Equation.3">
                  <p:embed/>
                </p:oleObj>
              </mc:Choice>
              <mc:Fallback>
                <p:oleObj name="公式" r:id="rId14" imgW="990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300663"/>
                        <a:ext cx="982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/>
      <p:bldP spid="139268" grpId="0"/>
      <p:bldP spid="139270" grpId="0"/>
      <p:bldP spid="1392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71550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619250" y="549275"/>
          <a:ext cx="18494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公式" r:id="rId3" imgW="1854200" imgH="977900" progId="Equation.3">
                  <p:embed/>
                </p:oleObj>
              </mc:Choice>
              <mc:Fallback>
                <p:oleObj name="公式" r:id="rId3" imgW="18542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184943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348038" y="7651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（阈值）</a:t>
            </a:r>
            <a:r>
              <a:rPr lang="zh-CN" altLang="en-US"/>
              <a:t> 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971550" y="1700213"/>
            <a:ext cx="259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增益介质</a:t>
            </a:r>
          </a:p>
        </p:txBody>
      </p:sp>
      <p:pic>
        <p:nvPicPr>
          <p:cNvPr id="140295" name="Picture 7" descr="旋转 mz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72739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3" grpId="0"/>
      <p:bldP spid="14029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827088" y="476250"/>
            <a:ext cx="74898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使得轴向传播光子因受激辐射得到放大</a:t>
            </a:r>
            <a:r>
              <a:rPr lang="en-US" altLang="zh-CN" b="1"/>
              <a:t>,</a:t>
            </a:r>
            <a:r>
              <a:rPr lang="zh-CN" altLang="en-US" b="1"/>
              <a:t>而偏离轴向的自发辐射光子很快地逸出介质</a:t>
            </a:r>
            <a:r>
              <a:rPr lang="en-US" altLang="zh-CN" b="1"/>
              <a:t>.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900113" y="2852738"/>
            <a:ext cx="3240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光学谐振腔</a:t>
            </a:r>
          </a:p>
        </p:txBody>
      </p:sp>
      <p:pic>
        <p:nvPicPr>
          <p:cNvPr id="141316" name="Picture 4" descr="opt-q1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00438"/>
            <a:ext cx="626586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900113" y="141287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●</a:t>
            </a:r>
            <a:r>
              <a:rPr lang="zh-CN" altLang="en-US" sz="3200" b="1"/>
              <a:t>维恩定律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900113" y="21336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基于热力学</a:t>
            </a:r>
            <a:r>
              <a:rPr lang="en-US" altLang="zh-CN" sz="3200" b="1"/>
              <a:t>,</a:t>
            </a:r>
            <a:r>
              <a:rPr lang="zh-CN" altLang="en-US" sz="3200" b="1"/>
              <a:t>得</a:t>
            </a:r>
            <a:r>
              <a:rPr lang="zh-CN" altLang="en-US" sz="3200"/>
              <a:t>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635375" y="1844675"/>
          <a:ext cx="33655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3" imgW="3365500" imgH="825500" progId="Equation.3">
                  <p:embed/>
                </p:oleObj>
              </mc:Choice>
              <mc:Fallback>
                <p:oleObj name="公式" r:id="rId3" imgW="33655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33655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042988" y="2924175"/>
          <a:ext cx="4238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5" imgW="419100" imgH="457200" progId="Equation.3">
                  <p:embed/>
                </p:oleObj>
              </mc:Choice>
              <mc:Fallback>
                <p:oleObj name="公式" r:id="rId5" imgW="419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4238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403350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1908175" y="2924175"/>
          <a:ext cx="450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7" imgW="444307" imgH="457002" progId="Equation.3">
                  <p:embed/>
                </p:oleObj>
              </mc:Choice>
              <mc:Fallback>
                <p:oleObj name="公式" r:id="rId7" imgW="444307" imgH="4570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24175"/>
                        <a:ext cx="4508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339975" y="2852738"/>
            <a:ext cx="5713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均为普适常数</a:t>
            </a:r>
            <a:r>
              <a:rPr lang="en-US" altLang="zh-CN" sz="3200" b="1"/>
              <a:t>.</a:t>
            </a:r>
            <a:r>
              <a:rPr lang="zh-CN" altLang="en-US" sz="3200" b="1"/>
              <a:t>上式在短波时与</a:t>
            </a:r>
            <a:r>
              <a:rPr lang="zh-CN" altLang="en-US" sz="3200"/>
              <a:t> 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900113" y="357346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实验结果符合较好</a:t>
            </a:r>
            <a:r>
              <a:rPr lang="en-US" altLang="zh-CN" sz="3200" b="1"/>
              <a:t>,</a:t>
            </a:r>
            <a:r>
              <a:rPr lang="zh-CN" altLang="en-US" sz="3200" b="1"/>
              <a:t>在长波则产生了明</a:t>
            </a:r>
            <a:r>
              <a:rPr lang="zh-CN" altLang="en-US" sz="3200"/>
              <a:t> </a:t>
            </a: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900113" y="42926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显的偏离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900113" y="5013325"/>
            <a:ext cx="3313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●</a:t>
            </a:r>
            <a:r>
              <a:rPr lang="zh-CN" altLang="en-US" sz="3200" b="1"/>
              <a:t>瑞利</a:t>
            </a:r>
            <a:r>
              <a:rPr lang="en-US" altLang="zh-CN" sz="3200" b="1"/>
              <a:t>-</a:t>
            </a:r>
            <a:r>
              <a:rPr lang="zh-CN" altLang="en-US" sz="3200" b="1"/>
              <a:t>金斯定律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900113" y="692150"/>
            <a:ext cx="4319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▲</a:t>
            </a:r>
            <a:r>
              <a:rPr lang="zh-CN" altLang="en-US" sz="3200" b="1"/>
              <a:t>对实验规律的解释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  <p:bldP spid="134152" grpId="0"/>
      <p:bldP spid="134155" grpId="0"/>
      <p:bldP spid="134156" grpId="0"/>
      <p:bldP spid="134157" grpId="0"/>
      <p:bldP spid="134158" grpId="0"/>
      <p:bldP spid="1341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971550" y="620713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对光束的方向具有选择性</a:t>
            </a:r>
            <a:r>
              <a:rPr lang="en-US" altLang="zh-CN" b="1"/>
              <a:t>.</a:t>
            </a:r>
          </a:p>
        </p:txBody>
      </p:sp>
      <p:pic>
        <p:nvPicPr>
          <p:cNvPr id="142339" name="Picture 3" descr="旋转 mz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68413"/>
            <a:ext cx="5259387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900113" y="620713"/>
            <a:ext cx="4824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二、光学谐振腔的选频</a:t>
            </a: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3419475" y="1484313"/>
            <a:ext cx="0" cy="1189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5292725" y="1484313"/>
            <a:ext cx="0" cy="1189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3203575" y="2924175"/>
          <a:ext cx="3762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公式" r:id="rId3" imgW="545863" imgH="457002" progId="Equation.3">
                  <p:embed/>
                </p:oleObj>
              </mc:Choice>
              <mc:Fallback>
                <p:oleObj name="公式" r:id="rId3" imgW="545863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24175"/>
                        <a:ext cx="3762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5076825" y="2997200"/>
          <a:ext cx="387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公式" r:id="rId5" imgW="558800" imgH="457200" progId="Equation.3">
                  <p:embed/>
                </p:oleObj>
              </mc:Choice>
              <mc:Fallback>
                <p:oleObj name="公式" r:id="rId5" imgW="558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97200"/>
                        <a:ext cx="387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4643438" y="1773238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H="1">
            <a:off x="3419475" y="177323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3372" name="Object 12"/>
          <p:cNvGraphicFramePr>
            <a:graphicFrameLocks noChangeAspect="1"/>
          </p:cNvGraphicFramePr>
          <p:nvPr/>
        </p:nvGraphicFramePr>
        <p:xfrm>
          <a:off x="4067175" y="1557338"/>
          <a:ext cx="3159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公式" r:id="rId7" imgW="279279" imgH="317362" progId="Equation.3">
                  <p:embed/>
                </p:oleObj>
              </mc:Choice>
              <mc:Fallback>
                <p:oleObj name="公式" r:id="rId7" imgW="279279" imgH="3173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557338"/>
                        <a:ext cx="3159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3492500" y="2205038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4356100" y="25654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3492500" y="2565400"/>
            <a:ext cx="1366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5292725" y="2565400"/>
            <a:ext cx="663575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900113" y="3284538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谐振腔的纵模</a:t>
            </a:r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971550" y="40767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多光束干涉极大的条件：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2700338" y="4724400"/>
          <a:ext cx="38163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公式" r:id="rId9" imgW="3962400" imgH="1168400" progId="Equation.3">
                  <p:embed/>
                </p:oleObj>
              </mc:Choice>
              <mc:Fallback>
                <p:oleObj name="公式" r:id="rId9" imgW="3962400" imgH="1168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38163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/>
        </p:nvGraphicFramePr>
        <p:xfrm>
          <a:off x="2700338" y="5589588"/>
          <a:ext cx="392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公式" r:id="rId11" imgW="3924300" imgH="889000" progId="Equation.3">
                  <p:embed/>
                </p:oleObj>
              </mc:Choice>
              <mc:Fallback>
                <p:oleObj name="公式" r:id="rId11" imgW="3924300" imgH="889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89588"/>
                        <a:ext cx="392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3" grpId="0" animBg="1"/>
      <p:bldP spid="143364" grpId="0" animBg="1"/>
      <p:bldP spid="143369" grpId="0" animBg="1"/>
      <p:bldP spid="143370" grpId="0" animBg="1"/>
      <p:bldP spid="143373" grpId="0" animBg="1"/>
      <p:bldP spid="143374" grpId="0" animBg="1"/>
      <p:bldP spid="143375" grpId="0" animBg="1"/>
      <p:bldP spid="143376" grpId="0" animBg="1"/>
      <p:bldP spid="1433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144387" name="Picture 3" descr="旋转 mz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345362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971550" y="3573463"/>
            <a:ext cx="453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相邻纵模的频率间隔为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1042988" y="4221163"/>
          <a:ext cx="40338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4" imgW="3860800" imgH="889000" progId="Equation.3">
                  <p:embed/>
                </p:oleObj>
              </mc:Choice>
              <mc:Fallback>
                <p:oleObj name="公式" r:id="rId4" imgW="38608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40338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5364163" y="4437063"/>
            <a:ext cx="1633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等间隔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971550" y="544512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纵模的个数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  <p:bldP spid="144391" grpId="0"/>
      <p:bldP spid="14439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258888" y="549275"/>
          <a:ext cx="40655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公式" r:id="rId3" imgW="3556000" imgH="889000" progId="Equation.3">
                  <p:embed/>
                </p:oleObj>
              </mc:Choice>
              <mc:Fallback>
                <p:oleObj name="公式" r:id="rId3" imgW="3556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9275"/>
                        <a:ext cx="40655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971550" y="17732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619250" y="1916113"/>
          <a:ext cx="1081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公式" r:id="rId5" imgW="952087" imgH="317362" progId="Equation.3">
                  <p:embed/>
                </p:oleObj>
              </mc:Choice>
              <mc:Fallback>
                <p:oleObj name="公式" r:id="rId5" imgW="952087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10810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771775" y="1844675"/>
            <a:ext cx="326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,</a:t>
            </a:r>
            <a:r>
              <a:rPr lang="zh-CN" altLang="en-US" b="1"/>
              <a:t>得到单模输出；</a:t>
            </a:r>
            <a:r>
              <a:rPr lang="zh-CN" altLang="en-US"/>
              <a:t> 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971550" y="26368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547813" y="2708275"/>
          <a:ext cx="1066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公式" r:id="rId7" imgW="939392" imgH="317362" progId="Equation.3">
                  <p:embed/>
                </p:oleObj>
              </mc:Choice>
              <mc:Fallback>
                <p:oleObj name="公式" r:id="rId7" imgW="939392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1066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700338" y="2636838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,</a:t>
            </a:r>
            <a:r>
              <a:rPr lang="zh-CN" altLang="en-US" b="1"/>
              <a:t>得到多模输出</a:t>
            </a:r>
            <a:r>
              <a:rPr lang="en-US" altLang="zh-CN" b="1"/>
              <a:t>.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971550" y="3429000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7-5 </a:t>
            </a:r>
            <a:r>
              <a:rPr lang="zh-CN" altLang="en-US" b="1"/>
              <a:t>激光的特点与应用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971550" y="42926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方向性好，亮度高</a:t>
            </a:r>
            <a:r>
              <a:rPr lang="en-US" altLang="zh-CN" b="1"/>
              <a:t>.</a:t>
            </a:r>
          </a:p>
        </p:txBody>
      </p:sp>
      <p:pic>
        <p:nvPicPr>
          <p:cNvPr id="145421" name="Picture 13" descr="u=695175441,614654658&amp;fm=23&amp;gp=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221163"/>
            <a:ext cx="237648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971550" y="5084763"/>
            <a:ext cx="5040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▲</a:t>
            </a:r>
            <a:r>
              <a:rPr lang="zh-CN" altLang="en-US" b="1"/>
              <a:t>激光束的发散角可以小到</a:t>
            </a:r>
            <a:r>
              <a:rPr lang="zh-CN" altLang="en-US"/>
              <a:t> </a:t>
            </a:r>
          </a:p>
        </p:txBody>
      </p: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1042988" y="5876925"/>
          <a:ext cx="1643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公式" r:id="rId10" imgW="1435100" imgH="444500" progId="Equation.3">
                  <p:embed/>
                </p:oleObj>
              </mc:Choice>
              <mc:Fallback>
                <p:oleObj name="公式" r:id="rId10" imgW="1435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76925"/>
                        <a:ext cx="16430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145414" grpId="0"/>
      <p:bldP spid="145415" grpId="0"/>
      <p:bldP spid="145418" grpId="0"/>
      <p:bldP spid="145419" grpId="0"/>
      <p:bldP spid="145420" grpId="0"/>
      <p:bldP spid="1454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971550" y="5492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红宝石激光器：输出功率</a:t>
            </a:r>
            <a:r>
              <a:rPr lang="zh-CN" altLang="en-US"/>
              <a:t>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5580063" y="549275"/>
          <a:ext cx="1247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3" imgW="1091726" imgH="495085" progId="Equation.3">
                  <p:embed/>
                </p:oleObj>
              </mc:Choice>
              <mc:Fallback>
                <p:oleObj name="公式" r:id="rId3" imgW="1091726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9275"/>
                        <a:ext cx="12477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900113" y="126841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太阳大几千倍</a:t>
            </a:r>
            <a:r>
              <a:rPr lang="en-US" altLang="zh-CN" b="1"/>
              <a:t>.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6804025" y="549275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亮度比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900113" y="1700213"/>
            <a:ext cx="496728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在百分之几～千分之几毫米范围内产生几百万度的高温和几百万个大气压</a:t>
            </a:r>
            <a:r>
              <a:rPr lang="en-US" altLang="zh-CN" b="1"/>
              <a:t>.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900113" y="4076700"/>
            <a:ext cx="596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▲</a:t>
            </a:r>
            <a:r>
              <a:rPr lang="zh-CN" altLang="en-US" b="1"/>
              <a:t>测量地月距离误差不超过</a:t>
            </a:r>
            <a:r>
              <a:rPr lang="en-US" altLang="zh-CN" b="1"/>
              <a:t>1.5m.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900113" y="479742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■</a:t>
            </a:r>
            <a:r>
              <a:rPr lang="zh-CN" altLang="en-US" b="1"/>
              <a:t>单色性好</a:t>
            </a:r>
            <a:r>
              <a:rPr lang="en-US" altLang="zh-CN" b="1"/>
              <a:t>.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900113" y="5516563"/>
            <a:ext cx="7192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▲</a:t>
            </a:r>
            <a:r>
              <a:rPr lang="zh-CN" altLang="en-US" b="1"/>
              <a:t>一般原子光谱的相干长度仅几个厘米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pic>
        <p:nvPicPr>
          <p:cNvPr id="146444" name="Picture 12" descr="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9138"/>
            <a:ext cx="26638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/>
      <p:bldP spid="146438" grpId="0"/>
      <p:bldP spid="146439" grpId="0"/>
      <p:bldP spid="146440" grpId="0"/>
      <p:bldP spid="146441" grpId="0"/>
      <p:bldP spid="146442" grpId="0"/>
      <p:bldP spid="1464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971550" y="69215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最好的</a:t>
            </a:r>
            <a:r>
              <a:rPr lang="zh-CN" altLang="en-US"/>
              <a:t> 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725738" y="720725"/>
          <a:ext cx="233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公式" r:id="rId3" imgW="203112" imgH="444307" progId="Equation.3">
                  <p:embed/>
                </p:oleObj>
              </mc:Choice>
              <mc:Fallback>
                <p:oleObj name="公式" r:id="rId3" imgW="20311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720725"/>
                        <a:ext cx="233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2339975" y="476250"/>
          <a:ext cx="2260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公式" r:id="rId5" imgW="1981200" imgH="685800" progId="Equation.3">
                  <p:embed/>
                </p:oleObj>
              </mc:Choice>
              <mc:Fallback>
                <p:oleObj name="公式" r:id="rId5" imgW="19812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250"/>
                        <a:ext cx="22606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716463" y="69215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谱线宽度</a:t>
            </a:r>
            <a:r>
              <a:rPr lang="zh-CN" altLang="en-US"/>
              <a:t> 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6516688" y="620713"/>
          <a:ext cx="1744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公式" r:id="rId7" imgW="1524000" imgH="685800" progId="Equation.3">
                  <p:embed/>
                </p:oleObj>
              </mc:Choice>
              <mc:Fallback>
                <p:oleObj name="公式" r:id="rId7" imgW="15240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20713"/>
                        <a:ext cx="17446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971550" y="1412875"/>
            <a:ext cx="511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相干长度也只有</a:t>
            </a:r>
            <a:r>
              <a:rPr lang="en-US" altLang="zh-CN" b="1"/>
              <a:t>78cm</a:t>
            </a:r>
            <a:r>
              <a:rPr lang="zh-CN" altLang="en-US" b="1"/>
              <a:t>左右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971550" y="2133600"/>
            <a:ext cx="258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▲</a:t>
            </a:r>
            <a:r>
              <a:rPr lang="zh-CN" altLang="en-US" b="1"/>
              <a:t>氦氖激光器</a:t>
            </a:r>
            <a:r>
              <a:rPr lang="zh-CN" altLang="en-US"/>
              <a:t>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3348038" y="1916113"/>
          <a:ext cx="12747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公式" r:id="rId9" imgW="1117115" imgH="634725" progId="Equation.3">
                  <p:embed/>
                </p:oleObj>
              </mc:Choice>
              <mc:Fallback>
                <p:oleObj name="公式" r:id="rId9" imgW="1117115" imgH="6347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16113"/>
                        <a:ext cx="12747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4572000" y="2133600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谱线宽度可小到</a:t>
            </a:r>
            <a:r>
              <a:rPr lang="zh-CN" altLang="en-US"/>
              <a:t> 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1042988" y="2708275"/>
          <a:ext cx="1349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公式" r:id="rId11" imgW="1181100" imgH="685800" progId="Equation.3">
                  <p:embed/>
                </p:oleObj>
              </mc:Choice>
              <mc:Fallback>
                <p:oleObj name="公式" r:id="rId11" imgW="1181100" imgH="685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1349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2411413" y="2924175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相干长度可达几十公里</a:t>
            </a:r>
            <a:r>
              <a:rPr lang="en-US" altLang="zh-CN" b="1"/>
              <a:t>.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971550" y="36449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■</a:t>
            </a:r>
            <a:r>
              <a:rPr lang="zh-CN" altLang="en-US" b="1"/>
              <a:t>空间相干性好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76" name="Object 20"/>
          <p:cNvGraphicFramePr>
            <a:graphicFrameLocks noChangeAspect="1"/>
          </p:cNvGraphicFramePr>
          <p:nvPr/>
        </p:nvGraphicFramePr>
        <p:xfrm>
          <a:off x="1403350" y="4437063"/>
          <a:ext cx="14176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公式" r:id="rId13" imgW="1244600" imgH="457200" progId="Equation.3">
                  <p:embed/>
                </p:oleObj>
              </mc:Choice>
              <mc:Fallback>
                <p:oleObj name="公式" r:id="rId13" imgW="12446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14176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7" name="Rectangle 21"/>
          <p:cNvSpPr>
            <a:spLocks noChangeArrowheads="1"/>
          </p:cNvSpPr>
          <p:nvPr/>
        </p:nvSpPr>
        <p:spPr bwMode="auto">
          <a:xfrm>
            <a:off x="2627313" y="4365625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为了使空间相干的区域大，即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7451725" y="429260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1042988" y="5229225"/>
          <a:ext cx="406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公式" r:id="rId15" imgW="406224" imgH="457002" progId="Equation.3">
                  <p:embed/>
                </p:oleObj>
              </mc:Choice>
              <mc:Fallback>
                <p:oleObj name="公式" r:id="rId15" imgW="406224" imgH="4570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406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1331913" y="5084763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大</a:t>
            </a:r>
            <a:r>
              <a:rPr lang="en-US" altLang="zh-CN" b="1"/>
              <a:t>,</a:t>
            </a:r>
            <a:r>
              <a:rPr lang="zh-CN" altLang="en-US" b="1"/>
              <a:t>面光源宽度</a:t>
            </a:r>
            <a:r>
              <a:rPr lang="en-US" altLang="zh-CN" b="1"/>
              <a:t>b</a:t>
            </a:r>
            <a:r>
              <a:rPr lang="zh-CN" altLang="en-US" b="1"/>
              <a:t>要小</a:t>
            </a:r>
            <a:r>
              <a:rPr lang="en-US" altLang="zh-CN" b="1"/>
              <a:t>,</a:t>
            </a:r>
            <a:r>
              <a:rPr lang="zh-CN" altLang="en-US" b="1"/>
              <a:t>这样</a:t>
            </a:r>
            <a:r>
              <a:rPr lang="en-US" altLang="zh-CN" b="1"/>
              <a:t>,</a:t>
            </a:r>
            <a:r>
              <a:rPr lang="zh-CN" altLang="en-US" b="1"/>
              <a:t>光的强度降</a:t>
            </a:r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900113" y="580548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低</a:t>
            </a:r>
            <a:r>
              <a:rPr lang="en-US" altLang="zh-CN" b="1"/>
              <a:t>,</a:t>
            </a:r>
            <a:r>
              <a:rPr lang="zh-CN" altLang="en-US" b="1"/>
              <a:t>干涉条纹亮度低</a:t>
            </a:r>
            <a:r>
              <a:rPr lang="en-US" altLang="zh-CN" b="1"/>
              <a:t>.</a:t>
            </a:r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971550" y="45085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▲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63" grpId="0"/>
      <p:bldP spid="147466" grpId="0"/>
      <p:bldP spid="147467" grpId="0"/>
      <p:bldP spid="147470" grpId="0"/>
      <p:bldP spid="147473" grpId="0"/>
      <p:bldP spid="147474" grpId="0"/>
      <p:bldP spid="147477" grpId="0"/>
      <p:bldP spid="147481" grpId="0"/>
      <p:bldP spid="147482" grpId="0"/>
      <p:bldP spid="1474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900113" y="3860800"/>
            <a:ext cx="76327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b="1"/>
              <a:t>▲</a:t>
            </a:r>
            <a:r>
              <a:rPr lang="zh-CN" altLang="en-US" b="1"/>
              <a:t>从激光器端面输出的光束是相干光</a:t>
            </a:r>
            <a:r>
              <a:rPr lang="en-US" altLang="zh-CN" b="1"/>
              <a:t>,</a:t>
            </a:r>
            <a:r>
              <a:rPr lang="zh-CN" altLang="en-US" b="1"/>
              <a:t>在其传播的波场空间中</a:t>
            </a:r>
            <a:r>
              <a:rPr lang="en-US" altLang="zh-CN" b="1"/>
              <a:t>,</a:t>
            </a:r>
            <a:r>
              <a:rPr lang="zh-CN" altLang="en-US" b="1"/>
              <a:t>波前上的各点是相干的</a:t>
            </a:r>
            <a:r>
              <a:rPr lang="en-US" altLang="zh-CN" b="1"/>
              <a:t>. </a:t>
            </a:r>
            <a:r>
              <a:rPr lang="zh-CN" altLang="en-US" b="1"/>
              <a:t>干涉条纹亮度高</a:t>
            </a:r>
            <a:r>
              <a:rPr lang="en-US" altLang="zh-CN" b="1"/>
              <a:t>.</a:t>
            </a:r>
            <a:endParaRPr lang="en-US" altLang="zh-CN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grpSp>
        <p:nvGrpSpPr>
          <p:cNvPr id="148483" name="Group 3"/>
          <p:cNvGrpSpPr>
            <a:grpSpLocks/>
          </p:cNvGrpSpPr>
          <p:nvPr/>
        </p:nvGrpSpPr>
        <p:grpSpPr bwMode="auto">
          <a:xfrm>
            <a:off x="1763713" y="476250"/>
            <a:ext cx="6264275" cy="3311525"/>
            <a:chOff x="669" y="629"/>
            <a:chExt cx="5290" cy="3119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>
              <a:off x="952" y="1281"/>
              <a:ext cx="340" cy="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 flipV="1">
              <a:off x="1122" y="771"/>
              <a:ext cx="2693" cy="104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>
              <a:off x="1151" y="1820"/>
              <a:ext cx="2665" cy="1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1661" y="1666"/>
            <a:ext cx="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2" name="公式" r:id="rId3" imgW="406048" imgH="444114" progId="Equation.3">
                    <p:embed/>
                  </p:oleObj>
                </mc:Choice>
                <mc:Fallback>
                  <p:oleObj name="公式" r:id="rId3" imgW="406048" imgH="44411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1666"/>
                          <a:ext cx="256" cy="28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8"/>
            <p:cNvGraphicFramePr>
              <a:graphicFrameLocks noChangeAspect="1"/>
            </p:cNvGraphicFramePr>
            <p:nvPr/>
          </p:nvGraphicFramePr>
          <p:xfrm>
            <a:off x="2738" y="828"/>
            <a:ext cx="2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3" name="公式" r:id="rId5" imgW="317225" imgH="393359" progId="Equation.3">
                    <p:embed/>
                  </p:oleObj>
                </mc:Choice>
                <mc:Fallback>
                  <p:oleObj name="公式" r:id="rId5" imgW="317225" imgH="39335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828"/>
                          <a:ext cx="200" cy="2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2787" y="2812"/>
            <a:ext cx="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4" name="公式" r:id="rId7" imgW="342751" imgH="393529" progId="Equation.3">
                    <p:embed/>
                  </p:oleObj>
                </mc:Choice>
                <mc:Fallback>
                  <p:oleObj name="公式" r:id="rId7" imgW="342751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2812"/>
                          <a:ext cx="216" cy="2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>
              <a:off x="2852" y="1111"/>
              <a:ext cx="0" cy="147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47" name="Object 11"/>
            <p:cNvGraphicFramePr>
              <a:graphicFrameLocks noChangeAspect="1"/>
            </p:cNvGraphicFramePr>
            <p:nvPr/>
          </p:nvGraphicFramePr>
          <p:xfrm>
            <a:off x="2653" y="1650"/>
            <a:ext cx="2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5" name="公式" r:id="rId9" imgW="368140" imgH="406224" progId="Equation.3">
                    <p:embed/>
                  </p:oleObj>
                </mc:Choice>
                <mc:Fallback>
                  <p:oleObj name="公式" r:id="rId9" imgW="368140" imgH="4062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50"/>
                          <a:ext cx="2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002" y="970"/>
              <a:ext cx="34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●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2086" y="2784"/>
              <a:ext cx="349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●</a:t>
              </a:r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 flipV="1">
              <a:off x="1179" y="1026"/>
              <a:ext cx="1021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179" y="1848"/>
              <a:ext cx="1021" cy="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Arc 16"/>
            <p:cNvSpPr>
              <a:spLocks/>
            </p:cNvSpPr>
            <p:nvPr/>
          </p:nvSpPr>
          <p:spPr bwMode="auto">
            <a:xfrm rot="9667802" flipH="1">
              <a:off x="1718" y="1196"/>
              <a:ext cx="482" cy="1417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93 h 21600"/>
                <a:gd name="T4" fmla="*/ 0 w 21600"/>
                <a:gd name="T5" fmla="*/ 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53" name="Object 17"/>
            <p:cNvGraphicFramePr>
              <a:graphicFrameLocks noChangeAspect="1"/>
            </p:cNvGraphicFramePr>
            <p:nvPr/>
          </p:nvGraphicFramePr>
          <p:xfrm>
            <a:off x="2058" y="1139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6" name="公式" r:id="rId11" imgW="317225" imgH="406048" progId="Equation.3">
                    <p:embed/>
                  </p:oleObj>
                </mc:Choice>
                <mc:Fallback>
                  <p:oleObj name="公式" r:id="rId11" imgW="317225" imgH="40604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139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Object 18"/>
            <p:cNvGraphicFramePr>
              <a:graphicFrameLocks noChangeAspect="1"/>
            </p:cNvGraphicFramePr>
            <p:nvPr/>
          </p:nvGraphicFramePr>
          <p:xfrm>
            <a:off x="2086" y="629"/>
            <a:ext cx="2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7" name="公式" r:id="rId13" imgW="317225" imgH="393359" progId="Equation.3">
                    <p:embed/>
                  </p:oleObj>
                </mc:Choice>
                <mc:Fallback>
                  <p:oleObj name="公式" r:id="rId13" imgW="317225" imgH="39335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629"/>
                          <a:ext cx="2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5" name="Object 19"/>
            <p:cNvGraphicFramePr>
              <a:graphicFrameLocks noChangeAspect="1"/>
            </p:cNvGraphicFramePr>
            <p:nvPr/>
          </p:nvGraphicFramePr>
          <p:xfrm>
            <a:off x="1973" y="3096"/>
            <a:ext cx="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8" name="公式" r:id="rId15" imgW="342751" imgH="393529" progId="Equation.3">
                    <p:embed/>
                  </p:oleObj>
                </mc:Choice>
                <mc:Fallback>
                  <p:oleObj name="公式" r:id="rId15" imgW="342751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096"/>
                          <a:ext cx="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3386" y="2387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9" name="公式" r:id="rId17" imgW="355292" imgH="393359" progId="Equation.3">
                    <p:embed/>
                  </p:oleObj>
                </mc:Choice>
                <mc:Fallback>
                  <p:oleObj name="公式" r:id="rId17" imgW="355292" imgH="39335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387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1"/>
            <p:cNvGraphicFramePr>
              <a:graphicFrameLocks noChangeAspect="1"/>
            </p:cNvGraphicFramePr>
            <p:nvPr/>
          </p:nvGraphicFramePr>
          <p:xfrm>
            <a:off x="3419" y="1253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0" name="公式" r:id="rId19" imgW="355292" imgH="393359" progId="Equation.3">
                    <p:embed/>
                  </p:oleObj>
                </mc:Choice>
                <mc:Fallback>
                  <p:oleObj name="公式" r:id="rId19" imgW="355292" imgH="39335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1253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3078" y="1309"/>
              <a:ext cx="357" cy="35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●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078" y="2162"/>
              <a:ext cx="349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●</a:t>
              </a:r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V="1">
              <a:off x="1207" y="1366"/>
              <a:ext cx="2070" cy="42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1179" y="1791"/>
              <a:ext cx="2070" cy="51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Arc 26"/>
            <p:cNvSpPr>
              <a:spLocks/>
            </p:cNvSpPr>
            <p:nvPr/>
          </p:nvSpPr>
          <p:spPr bwMode="auto">
            <a:xfrm rot="8813700" flipH="1">
              <a:off x="1037" y="828"/>
              <a:ext cx="349" cy="1299"/>
            </a:xfrm>
            <a:custGeom>
              <a:avLst/>
              <a:gdLst>
                <a:gd name="T0" fmla="*/ 4 w 15666"/>
                <a:gd name="T1" fmla="*/ 0 h 19795"/>
                <a:gd name="T2" fmla="*/ 8 w 15666"/>
                <a:gd name="T3" fmla="*/ 21 h 19795"/>
                <a:gd name="T4" fmla="*/ 0 w 15666"/>
                <a:gd name="T5" fmla="*/ 85 h 197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66" h="19795" fill="none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</a:path>
                <a:path w="15666" h="19795" stroke="0" extrusionOk="0">
                  <a:moveTo>
                    <a:pt x="8643" y="0"/>
                  </a:moveTo>
                  <a:cubicBezTo>
                    <a:pt x="11290" y="1155"/>
                    <a:pt x="13677" y="2829"/>
                    <a:pt x="15665" y="4924"/>
                  </a:cubicBezTo>
                  <a:lnTo>
                    <a:pt x="0" y="19795"/>
                  </a:lnTo>
                  <a:lnTo>
                    <a:pt x="8643" y="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Arc 27"/>
            <p:cNvSpPr>
              <a:spLocks/>
            </p:cNvSpPr>
            <p:nvPr/>
          </p:nvSpPr>
          <p:spPr bwMode="auto">
            <a:xfrm rot="8189043" flipH="1">
              <a:off x="1916" y="771"/>
              <a:ext cx="333" cy="1417"/>
            </a:xfrm>
            <a:custGeom>
              <a:avLst/>
              <a:gdLst>
                <a:gd name="T0" fmla="*/ 0 w 14915"/>
                <a:gd name="T1" fmla="*/ 0 h 21600"/>
                <a:gd name="T2" fmla="*/ 7 w 14915"/>
                <a:gd name="T3" fmla="*/ 26 h 21600"/>
                <a:gd name="T4" fmla="*/ 0 w 14915"/>
                <a:gd name="T5" fmla="*/ 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15" h="21600" fill="none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</a:path>
                <a:path w="14915" h="21600" stroke="0" extrusionOk="0">
                  <a:moveTo>
                    <a:pt x="-1" y="0"/>
                  </a:moveTo>
                  <a:cubicBezTo>
                    <a:pt x="5555" y="0"/>
                    <a:pt x="10896" y="2140"/>
                    <a:pt x="14914" y="597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64" name="Object 28"/>
            <p:cNvGraphicFramePr>
              <a:graphicFrameLocks noChangeAspect="1"/>
            </p:cNvGraphicFramePr>
            <p:nvPr/>
          </p:nvGraphicFramePr>
          <p:xfrm>
            <a:off x="2256" y="1706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1" name="公式" r:id="rId21" imgW="317225" imgH="406048" progId="Equation.3">
                    <p:embed/>
                  </p:oleObj>
                </mc:Choice>
                <mc:Fallback>
                  <p:oleObj name="公式" r:id="rId21" imgW="317225" imgH="40604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706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1151" y="2472"/>
              <a:ext cx="28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2852" y="3237"/>
              <a:ext cx="0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67" name="Object 31"/>
            <p:cNvGraphicFramePr>
              <a:graphicFrameLocks noChangeAspect="1"/>
            </p:cNvGraphicFramePr>
            <p:nvPr/>
          </p:nvGraphicFramePr>
          <p:xfrm>
            <a:off x="1964" y="3460"/>
            <a:ext cx="1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2" name="公式" r:id="rId23" imgW="165028" imgH="330057" progId="Equation.3">
                    <p:embed/>
                  </p:oleObj>
                </mc:Choice>
                <mc:Fallback>
                  <p:oleObj name="公式" r:id="rId23" imgW="165028" imgH="33005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3460"/>
                          <a:ext cx="1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2115" y="3549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 flipH="1">
              <a:off x="1151" y="3521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70" name="Object 34"/>
            <p:cNvGraphicFramePr>
              <a:graphicFrameLocks noChangeAspect="1"/>
            </p:cNvGraphicFramePr>
            <p:nvPr/>
          </p:nvGraphicFramePr>
          <p:xfrm>
            <a:off x="4184" y="2500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3" name="公式" r:id="rId25" imgW="355292" imgH="393359" progId="Equation.3">
                    <p:embed/>
                  </p:oleObj>
                </mc:Choice>
                <mc:Fallback>
                  <p:oleObj name="公式" r:id="rId25" imgW="355292" imgH="39335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500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1" name="Object 35"/>
            <p:cNvGraphicFramePr>
              <a:graphicFrameLocks noChangeAspect="1"/>
            </p:cNvGraphicFramePr>
            <p:nvPr/>
          </p:nvGraphicFramePr>
          <p:xfrm>
            <a:off x="4694" y="2472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4" name="公式" r:id="rId27" imgW="355292" imgH="393359" progId="Equation.3">
                    <p:embed/>
                  </p:oleObj>
                </mc:Choice>
                <mc:Fallback>
                  <p:oleObj name="公式" r:id="rId27" imgW="355292" imgH="39335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472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3986" y="2812"/>
              <a:ext cx="1973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生相干叠加。</a:t>
              </a:r>
            </a:p>
          </p:txBody>
        </p:sp>
        <p:sp>
          <p:nvSpPr>
            <p:cNvPr id="65573" name="Text Box 37"/>
            <p:cNvSpPr txBox="1">
              <a:spLocks noChangeArrowheads="1"/>
            </p:cNvSpPr>
            <p:nvPr/>
          </p:nvSpPr>
          <p:spPr bwMode="auto">
            <a:xfrm>
              <a:off x="4354" y="2443"/>
              <a:ext cx="453" cy="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与</a:t>
              </a:r>
            </a:p>
          </p:txBody>
        </p:sp>
        <p:graphicFrame>
          <p:nvGraphicFramePr>
            <p:cNvPr id="65574" name="Object 38"/>
            <p:cNvGraphicFramePr>
              <a:graphicFrameLocks noChangeAspect="1"/>
            </p:cNvGraphicFramePr>
            <p:nvPr/>
          </p:nvGraphicFramePr>
          <p:xfrm>
            <a:off x="669" y="1706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5" name="公式" r:id="rId29" imgW="228600" imgH="330200" progId="Equation.3">
                    <p:embed/>
                  </p:oleObj>
                </mc:Choice>
                <mc:Fallback>
                  <p:oleObj name="公式" r:id="rId29" imgW="228600" imgH="330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1706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4895" y="2443"/>
              <a:ext cx="498" cy="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/>
                <a:t>产</a:t>
              </a:r>
            </a:p>
          </p:txBody>
        </p:sp>
      </p:grp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971550" y="6278563"/>
            <a:ext cx="572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作业</a:t>
            </a:r>
            <a:r>
              <a:rPr lang="en-US" altLang="zh-CN" b="1"/>
              <a:t>:</a:t>
            </a:r>
            <a:r>
              <a:rPr lang="en-US" altLang="zh-CN"/>
              <a:t> </a:t>
            </a:r>
            <a:r>
              <a:rPr lang="en-US" altLang="zh-CN" b="1"/>
              <a:t>p.254,6-8,-12,-14,-17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5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339975" y="54927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理论上证明</a:t>
            </a:r>
            <a:r>
              <a:rPr lang="zh-CN" altLang="en-US" sz="3200"/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4572000" y="404813"/>
          <a:ext cx="3068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公式" r:id="rId3" imgW="3073400" imgH="889000" progId="Equation.3">
                  <p:embed/>
                </p:oleObj>
              </mc:Choice>
              <mc:Fallback>
                <p:oleObj name="公式" r:id="rId3" imgW="30734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4813"/>
                        <a:ext cx="3068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971550" y="1341438"/>
          <a:ext cx="401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5" imgW="4013200" imgH="977900" progId="Equation.3">
                  <p:embed/>
                </p:oleObj>
              </mc:Choice>
              <mc:Fallback>
                <p:oleObj name="公式" r:id="rId5" imgW="40132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4013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935038" y="2349500"/>
          <a:ext cx="35115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7" imgW="3517900" imgH="914400" progId="Equation.3">
                  <p:embed/>
                </p:oleObj>
              </mc:Choice>
              <mc:Fallback>
                <p:oleObj name="公式" r:id="rId7" imgW="35179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349500"/>
                        <a:ext cx="35115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/>
        </p:nvGraphicFramePr>
        <p:xfrm>
          <a:off x="971550" y="3500438"/>
          <a:ext cx="40068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9" imgW="4000500" imgH="457200" progId="Equation.3">
                  <p:embed/>
                </p:oleObj>
              </mc:Choice>
              <mc:Fallback>
                <p:oleObj name="公式" r:id="rId9" imgW="40005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40068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4396" name="Object 12"/>
          <p:cNvGraphicFramePr>
            <a:graphicFrameLocks noChangeAspect="1"/>
          </p:cNvGraphicFramePr>
          <p:nvPr/>
        </p:nvGraphicFramePr>
        <p:xfrm>
          <a:off x="977900" y="4267200"/>
          <a:ext cx="61134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11" imgW="6121400" imgH="2260600" progId="Equation.3">
                  <p:embed/>
                </p:oleObj>
              </mc:Choice>
              <mc:Fallback>
                <p:oleObj name="公式" r:id="rId11" imgW="6121400" imgH="2260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267200"/>
                        <a:ext cx="611346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-323850" y="4581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900113" y="5000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附录</a:t>
            </a:r>
            <a:r>
              <a:rPr lang="en-US" altLang="zh-CN" sz="32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195513" y="836613"/>
          <a:ext cx="443865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3" imgW="4432300" imgH="3048000" progId="Equation.3">
                  <p:embed/>
                </p:oleObj>
              </mc:Choice>
              <mc:Fallback>
                <p:oleObj name="公式" r:id="rId3" imgW="4432300" imgH="304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836613"/>
                        <a:ext cx="4438650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971550" y="4292600"/>
            <a:ext cx="517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利用等比数列的去和公式</a:t>
            </a:r>
            <a:r>
              <a:rPr lang="en-US" altLang="zh-CN" sz="3200" b="1"/>
              <a:t>,</a:t>
            </a:r>
            <a:r>
              <a:rPr lang="zh-CN" altLang="en-US" sz="3200" b="1"/>
              <a:t>有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900113" y="5000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附录</a:t>
            </a:r>
            <a:r>
              <a:rPr lang="en-US" altLang="zh-CN" sz="3200" b="1"/>
              <a:t>2</a:t>
            </a:r>
          </a:p>
        </p:txBody>
      </p:sp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1042988" y="5013325"/>
          <a:ext cx="3105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5" imgW="3098800" imgH="927100" progId="Equation.3">
                  <p:embed/>
                </p:oleObj>
              </mc:Choice>
              <mc:Fallback>
                <p:oleObj name="公式" r:id="rId5" imgW="3098800" imgH="927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31051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4356100" y="5157788"/>
            <a:ext cx="354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将此式代入前式</a:t>
            </a:r>
            <a:r>
              <a:rPr lang="en-US" altLang="zh-CN" sz="3200" b="1"/>
              <a:t>,</a:t>
            </a:r>
            <a:r>
              <a:rPr lang="zh-CN" altLang="en-US" sz="3200" b="1"/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145415" grpId="0"/>
      <p:bldP spid="1454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042988" y="476250"/>
          <a:ext cx="58975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3" imgW="5892800" imgH="4038600" progId="Equation.3">
                  <p:embed/>
                </p:oleObj>
              </mc:Choice>
              <mc:Fallback>
                <p:oleObj name="公式" r:id="rId3" imgW="5892800" imgH="403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5897562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971550" y="5108575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附录</a:t>
            </a:r>
            <a:r>
              <a:rPr lang="en-US" altLang="zh-CN" sz="3200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黑体辐射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659563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Picture 3" descr="驻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43211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971550" y="549275"/>
          <a:ext cx="5538788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3" imgW="5549900" imgH="2108200" progId="Equation.3">
                  <p:embed/>
                </p:oleObj>
              </mc:Choice>
              <mc:Fallback>
                <p:oleObj name="公式" r:id="rId3" imgW="5549900" imgH="210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538788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893763" y="2873375"/>
          <a:ext cx="603885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5" imgW="6045200" imgH="3479800" progId="Equation.3">
                  <p:embed/>
                </p:oleObj>
              </mc:Choice>
              <mc:Fallback>
                <p:oleObj name="公式" r:id="rId5" imgW="6045200" imgH="347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873375"/>
                        <a:ext cx="603885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900113" y="549275"/>
            <a:ext cx="2557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3200" b="1"/>
              <a:t>﹡</a:t>
            </a:r>
            <a:r>
              <a:rPr lang="en-US" altLang="en-US" b="1"/>
              <a:t>■</a:t>
            </a:r>
            <a:r>
              <a:rPr lang="zh-CN" altLang="en-US" sz="3200" b="1"/>
              <a:t>复折射率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3348038" y="620713"/>
          <a:ext cx="18589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公式" r:id="rId3" imgW="1853396" imgH="355446" progId="Equation.3">
                  <p:embed/>
                </p:oleObj>
              </mc:Choice>
              <mc:Fallback>
                <p:oleObj name="公式" r:id="rId3" imgW="1853396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20713"/>
                        <a:ext cx="18589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971550" y="141287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平面波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763713" y="2636838"/>
          <a:ext cx="203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5" imgW="203112" imgH="1586811" progId="Equation.3">
                  <p:embed/>
                </p:oleObj>
              </mc:Choice>
              <mc:Fallback>
                <p:oleObj name="公式" r:id="rId5" imgW="203112" imgH="15868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838"/>
                        <a:ext cx="203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042988" y="2349500"/>
          <a:ext cx="382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公式" r:id="rId7" imgW="3822700" imgH="457200" progId="Equation.3">
                  <p:embed/>
                </p:oleObj>
              </mc:Choice>
              <mc:Fallback>
                <p:oleObj name="公式" r:id="rId7" imgW="3822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382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331913" y="4365625"/>
          <a:ext cx="554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9" imgW="5549900" imgH="457200" progId="Equation.3">
                  <p:embed/>
                </p:oleObj>
              </mc:Choice>
              <mc:Fallback>
                <p:oleObj name="公式" r:id="rId9" imgW="5549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5549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1258888" y="5013325"/>
          <a:ext cx="6464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11" imgW="6464300" imgH="1092200" progId="Equation.3">
                  <p:embed/>
                </p:oleObj>
              </mc:Choice>
              <mc:Fallback>
                <p:oleObj name="公式" r:id="rId11" imgW="6464300" imgH="109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64643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331913" y="3284538"/>
          <a:ext cx="4673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公式" r:id="rId13" imgW="4673600" imgH="457200" progId="Equation.3">
                  <p:embed/>
                </p:oleObj>
              </mc:Choice>
              <mc:Fallback>
                <p:oleObj name="公式" r:id="rId13" imgW="4673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4673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971550" y="69215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979613" y="765175"/>
          <a:ext cx="368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3" imgW="368300" imgH="457200" progId="Equation.3">
                  <p:embed/>
                </p:oleObj>
              </mc:Choice>
              <mc:Fallback>
                <p:oleObj name="公式" r:id="rId3" imgW="368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368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268538" y="69215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3200" b="1"/>
              <a:t>为光波在真空中的波矢的绝对值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971550" y="134143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光强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116013" y="2060575"/>
          <a:ext cx="41735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公式" r:id="rId5" imgW="4178300" imgH="1168400" progId="Equation.3">
                  <p:embed/>
                </p:oleObj>
              </mc:Choice>
              <mc:Fallback>
                <p:oleObj name="公式" r:id="rId5" imgW="41783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41735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971550" y="34290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1547813" y="3500438"/>
          <a:ext cx="1689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7" imgW="1689100" imgH="457200" progId="Equation.3">
                  <p:embed/>
                </p:oleObj>
              </mc:Choice>
              <mc:Fallback>
                <p:oleObj name="公式" r:id="rId7" imgW="16891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16891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971550" y="4149725"/>
            <a:ext cx="518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光波在介质中的相速度为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5724525" y="4005263"/>
          <a:ext cx="22145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公式" r:id="rId9" imgW="2209800" imgH="990600" progId="Equation.3">
                  <p:embed/>
                </p:oleObj>
              </mc:Choice>
              <mc:Fallback>
                <p:oleObj name="公式" r:id="rId9" imgW="2209800" imgH="990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05263"/>
                        <a:ext cx="221456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1116013" y="5013325"/>
          <a:ext cx="347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公式" r:id="rId11" imgW="342603" imgH="355292" progId="Equation.3">
                  <p:embed/>
                </p:oleObj>
              </mc:Choice>
              <mc:Fallback>
                <p:oleObj name="公式" r:id="rId11" imgW="342603" imgH="35529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347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1403350" y="4941888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表示色散，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3348038" y="5013325"/>
          <a:ext cx="3984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公式" r:id="rId13" imgW="393359" imgH="355292" progId="Equation.3">
                  <p:embed/>
                </p:oleObj>
              </mc:Choice>
              <mc:Fallback>
                <p:oleObj name="公式" r:id="rId13" imgW="393359" imgH="35529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13325"/>
                        <a:ext cx="3984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708400" y="4941888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表示吸收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9" grpId="0"/>
      <p:bldP spid="149510" grpId="0"/>
      <p:bldP spid="149513" grpId="0"/>
      <p:bldP spid="149516" grpId="0"/>
      <p:bldP spid="149520" grpId="0"/>
      <p:bldP spid="1495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971550" y="620713"/>
            <a:ext cx="347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附录</a:t>
            </a:r>
            <a:r>
              <a:rPr lang="en-US" altLang="zh-CN" b="1"/>
              <a:t>4  </a:t>
            </a:r>
            <a:r>
              <a:rPr lang="zh-CN" altLang="en-US" b="1"/>
              <a:t>动量守恒为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971550" y="1484313"/>
          <a:ext cx="68453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公式" r:id="rId3" imgW="6845300" imgH="1054100" progId="Equation.3">
                  <p:embed/>
                </p:oleObj>
              </mc:Choice>
              <mc:Fallback>
                <p:oleObj name="公式" r:id="rId3" imgW="68453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68453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00113" y="26368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整理得</a:t>
            </a:r>
            <a:r>
              <a:rPr lang="en-US" altLang="zh-CN" b="1"/>
              <a:t>,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971550" y="3357563"/>
          <a:ext cx="7308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公式" r:id="rId5" imgW="7302500" imgH="546100" progId="Equation.3">
                  <p:embed/>
                </p:oleObj>
              </mc:Choice>
              <mc:Fallback>
                <p:oleObj name="公式" r:id="rId5" imgW="73025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73088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900113" y="40767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整理后能量守恒为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971550" y="4868863"/>
          <a:ext cx="47688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公式" r:id="rId7" imgW="4775200" imgH="533400" progId="Equation.3">
                  <p:embed/>
                </p:oleObj>
              </mc:Choice>
              <mc:Fallback>
                <p:oleObj name="公式" r:id="rId7" imgW="47752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47688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971550" y="5661025"/>
          <a:ext cx="863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公式" r:id="rId9" imgW="863225" imgH="520474" progId="Equation.3">
                  <p:embed/>
                </p:oleObj>
              </mc:Choice>
              <mc:Fallback>
                <p:oleObj name="公式" r:id="rId9" imgW="86322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863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9" grpId="0"/>
      <p:bldP spid="1495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900113" y="549275"/>
          <a:ext cx="61706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公式" r:id="rId3" imgW="7747000" imgH="1498600" progId="Equation.3">
                  <p:embed/>
                </p:oleObj>
              </mc:Choice>
              <mc:Fallback>
                <p:oleObj name="公式" r:id="rId3" imgW="7747000" imgH="149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617061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900113" y="2276475"/>
          <a:ext cx="5956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公式" r:id="rId5" imgW="7302500" imgH="546100" progId="Equation.3">
                  <p:embed/>
                </p:oleObj>
              </mc:Choice>
              <mc:Fallback>
                <p:oleObj name="公式" r:id="rId5" imgW="7302500" imgH="546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59563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971550" y="3068638"/>
          <a:ext cx="9302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公式" r:id="rId7" imgW="939392" imgH="330057" progId="Equation.3">
                  <p:embed/>
                </p:oleObj>
              </mc:Choice>
              <mc:Fallback>
                <p:oleObj name="公式" r:id="rId7" imgW="939392" imgH="330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9302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900113" y="3644900"/>
          <a:ext cx="14684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公式" r:id="rId9" imgW="1473200" imgH="431800" progId="Equation.3">
                  <p:embed/>
                </p:oleObj>
              </mc:Choice>
              <mc:Fallback>
                <p:oleObj name="公式" r:id="rId9" imgW="1473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14684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900113" y="4292600"/>
          <a:ext cx="7777162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公式" r:id="rId11" imgW="8597900" imgH="2044700" progId="Equation.3">
                  <p:embed/>
                </p:oleObj>
              </mc:Choice>
              <mc:Fallback>
                <p:oleObj name="公式" r:id="rId11" imgW="8597900" imgH="204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7777162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9001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又</a:t>
            </a:r>
            <a:r>
              <a:rPr lang="zh-CN" altLang="en-US"/>
              <a:t>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547813" y="404813"/>
          <a:ext cx="4241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公式" r:id="rId3" imgW="4241800" imgH="1079500" progId="Equation.3">
                  <p:embed/>
                </p:oleObj>
              </mc:Choice>
              <mc:Fallback>
                <p:oleObj name="公式" r:id="rId3" imgW="4241800" imgH="1079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4813"/>
                        <a:ext cx="4241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971550" y="1557338"/>
          <a:ext cx="8255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公式" r:id="rId5" imgW="825500" imgH="431800" progId="Equation.3">
                  <p:embed/>
                </p:oleObj>
              </mc:Choice>
              <mc:Fallback>
                <p:oleObj name="公式" r:id="rId5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8255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835150" y="14128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式化为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971550" y="2205038"/>
          <a:ext cx="6191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公式" r:id="rId7" imgW="6197600" imgH="533400" progId="Equation.3">
                  <p:embed/>
                </p:oleObj>
              </mc:Choice>
              <mc:Fallback>
                <p:oleObj name="公式" r:id="rId7" imgW="61976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6191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827088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即</a:t>
            </a:r>
            <a:r>
              <a:rPr lang="zh-CN" altLang="en-US"/>
              <a:t> </a:t>
            </a:r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1476375" y="2924175"/>
          <a:ext cx="5448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公式" r:id="rId9" imgW="5448300" imgH="533400" progId="Equation.3">
                  <p:embed/>
                </p:oleObj>
              </mc:Choice>
              <mc:Fallback>
                <p:oleObj name="公式" r:id="rId9" imgW="54483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5448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4" name="Object 12"/>
          <p:cNvGraphicFramePr>
            <a:graphicFrameLocks noChangeAspect="1"/>
          </p:cNvGraphicFramePr>
          <p:nvPr/>
        </p:nvGraphicFramePr>
        <p:xfrm>
          <a:off x="971550" y="3500438"/>
          <a:ext cx="58340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公式" r:id="rId11" imgW="5829300" imgH="1066800" progId="Equation.3">
                  <p:embed/>
                </p:oleObj>
              </mc:Choice>
              <mc:Fallback>
                <p:oleObj name="公式" r:id="rId11" imgW="5829300" imgH="106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58340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827088" y="47244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整理得</a:t>
            </a:r>
            <a:r>
              <a:rPr lang="en-US" altLang="zh-CN" b="1"/>
              <a:t>,</a:t>
            </a:r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2268538" y="4797425"/>
          <a:ext cx="6102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公式" r:id="rId13" imgW="6096000" imgH="457200" progId="Equation.3">
                  <p:embed/>
                </p:oleObj>
              </mc:Choice>
              <mc:Fallback>
                <p:oleObj name="公式" r:id="rId13" imgW="6096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97425"/>
                        <a:ext cx="6102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/>
          <p:cNvGraphicFramePr>
            <a:graphicFrameLocks noChangeAspect="1"/>
          </p:cNvGraphicFramePr>
          <p:nvPr/>
        </p:nvGraphicFramePr>
        <p:xfrm>
          <a:off x="900113" y="5445125"/>
          <a:ext cx="71389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公式" r:id="rId15" imgW="7150100" imgH="990600" progId="Equation.3">
                  <p:embed/>
                </p:oleObj>
              </mc:Choice>
              <mc:Fallback>
                <p:oleObj name="公式" r:id="rId15" imgW="7150100" imgH="990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71389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9" grpId="0"/>
      <p:bldP spid="151562" grpId="0"/>
      <p:bldP spid="1515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旋转 mz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08275"/>
            <a:ext cx="4897438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755650" y="476250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b="1"/>
              <a:t>﹡</a:t>
            </a:r>
            <a:r>
              <a:rPr lang="zh-CN" altLang="en-US" sz="3200" b="1"/>
              <a:t>驻波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900113" y="1268413"/>
          <a:ext cx="6985000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4" imgW="6311900" imgH="1866900" progId="Equation.3">
                  <p:embed/>
                </p:oleObj>
              </mc:Choice>
              <mc:Fallback>
                <p:oleObj name="公式" r:id="rId4" imgW="63119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6985000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258888" y="3357563"/>
            <a:ext cx="18002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00113" y="3716338"/>
          <a:ext cx="9017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6" imgW="901309" imgH="330057" progId="Equation.3">
                  <p:embed/>
                </p:oleObj>
              </mc:Choice>
              <mc:Fallback>
                <p:oleObj name="公式" r:id="rId6" imgW="901309" imgH="3300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9017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763713" y="3573463"/>
            <a:ext cx="2035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处</a:t>
            </a:r>
            <a:r>
              <a:rPr lang="en-US" altLang="zh-CN" sz="3200" b="1"/>
              <a:t>,</a:t>
            </a:r>
            <a:r>
              <a:rPr lang="zh-CN" altLang="en-US" sz="3200" b="1"/>
              <a:t>波节；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900113" y="4437063"/>
          <a:ext cx="1333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公式" r:id="rId8" imgW="1333500" imgH="457200" progId="Equation.3">
                  <p:embed/>
                </p:oleObj>
              </mc:Choice>
              <mc:Fallback>
                <p:oleObj name="公式" r:id="rId8" imgW="1333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1333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2195513" y="4365625"/>
            <a:ext cx="174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处</a:t>
            </a:r>
            <a:r>
              <a:rPr lang="en-US" altLang="zh-CN" sz="3200" b="1"/>
              <a:t>,</a:t>
            </a:r>
            <a:r>
              <a:rPr lang="zh-CN" altLang="en-US" sz="3200" b="1"/>
              <a:t>波腹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1042988" y="5229225"/>
          <a:ext cx="9350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10" imgW="939392" imgH="330057" progId="Equation.3">
                  <p:embed/>
                </p:oleObj>
              </mc:Choice>
              <mc:Fallback>
                <p:oleObj name="公式" r:id="rId10" imgW="939392" imgH="3300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9350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908175" y="51577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2484438" y="5229225"/>
          <a:ext cx="1866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12" imgW="1866900" imgH="431800" progId="Equation.3">
                  <p:embed/>
                </p:oleObj>
              </mc:Choice>
              <mc:Fallback>
                <p:oleObj name="公式" r:id="rId12" imgW="1866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866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4356100" y="5157788"/>
            <a:ext cx="4392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不同</a:t>
            </a:r>
            <a:r>
              <a:rPr lang="en-US" altLang="zh-CN" sz="3200" b="1"/>
              <a:t>,</a:t>
            </a:r>
            <a:r>
              <a:rPr lang="zh-CN" altLang="en-US" sz="3200" b="1"/>
              <a:t>是</a:t>
            </a:r>
            <a:r>
              <a:rPr lang="en-US" altLang="zh-CN" sz="3200" b="1"/>
              <a:t>z=0</a:t>
            </a:r>
            <a:r>
              <a:rPr lang="zh-CN" altLang="en-US" sz="3200" b="1"/>
              <a:t>处振动方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900113" y="5876925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程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驻波不会沿</a:t>
            </a:r>
            <a:r>
              <a:rPr lang="en-US" altLang="zh-CN" sz="3200" b="1"/>
              <a:t>z</a:t>
            </a:r>
            <a:r>
              <a:rPr lang="zh-CN" altLang="en-US" sz="3200" b="1"/>
              <a:t>方向传播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1908175" y="3357563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公式" r:id="rId14" imgW="317225" imgH="317225" progId="Equation.3">
                  <p:embed/>
                </p:oleObj>
              </mc:Choice>
              <mc:Fallback>
                <p:oleObj name="公式" r:id="rId14" imgW="317225" imgH="3172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57563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199" grpId="0"/>
      <p:bldP spid="136201" grpId="0"/>
      <p:bldP spid="136203" grpId="0"/>
      <p:bldP spid="136205" grpId="0"/>
      <p:bldP spid="136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95288" y="620713"/>
            <a:ext cx="7662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buFont typeface="宋体" charset="-122"/>
              <a:buChar char="▲"/>
            </a:pPr>
            <a:r>
              <a:rPr lang="zh-CN" altLang="en-US" sz="3200" b="1"/>
              <a:t>黑体视为一个内壁为金属面的封闭空腔</a:t>
            </a:r>
            <a:r>
              <a:rPr lang="en-US" altLang="zh-CN" sz="3200" b="1"/>
              <a:t>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27088" y="1196975"/>
            <a:ext cx="72723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3200" b="1"/>
              <a:t>腔内存在稳定的电磁场</a:t>
            </a:r>
            <a:r>
              <a:rPr lang="en-US" altLang="zh-CN" sz="3200" b="1"/>
              <a:t>,</a:t>
            </a:r>
            <a:r>
              <a:rPr lang="zh-CN" altLang="en-US" sz="3200" b="1"/>
              <a:t>可以视为各种频率</a:t>
            </a:r>
            <a:r>
              <a:rPr lang="en-US" altLang="zh-CN" sz="3200" b="1"/>
              <a:t>,</a:t>
            </a:r>
            <a:r>
              <a:rPr lang="zh-CN" altLang="en-US" sz="3200" b="1"/>
              <a:t>各种空间取向的电磁驻波所组成</a:t>
            </a:r>
            <a:r>
              <a:rPr lang="en-US" altLang="zh-CN" sz="3200" b="1"/>
              <a:t>.</a:t>
            </a:r>
            <a:r>
              <a:rPr lang="zh-CN" altLang="en-US" sz="3200" b="1"/>
              <a:t>单位体积里电磁驻波数为</a:t>
            </a:r>
            <a:r>
              <a:rPr lang="zh-CN" altLang="en-US" sz="3200"/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5076825" y="2924175"/>
          <a:ext cx="1533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3" imgW="1524000" imgH="520700" progId="Equation.3">
                  <p:embed/>
                </p:oleObj>
              </mc:Choice>
              <mc:Fallback>
                <p:oleObj name="公式" r:id="rId3" imgW="15240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24175"/>
                        <a:ext cx="1533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95288" y="3429000"/>
            <a:ext cx="788511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buFont typeface="宋体" charset="-122"/>
              <a:buChar char="▲"/>
            </a:pPr>
            <a:r>
              <a:rPr lang="zh-CN" altLang="en-US" sz="3200" b="1"/>
              <a:t>根据能均分原理</a:t>
            </a:r>
            <a:r>
              <a:rPr lang="en-US" altLang="zh-CN" sz="3200" b="1"/>
              <a:t>,</a:t>
            </a:r>
            <a:r>
              <a:rPr lang="zh-CN" altLang="en-US" sz="3200" b="1"/>
              <a:t>每一种电磁驻波平均能量为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2195513" y="4508500"/>
          <a:ext cx="60483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公式" r:id="rId5" imgW="6654800" imgH="457200" progId="Equation.3">
                  <p:embed/>
                </p:oleObj>
              </mc:Choice>
              <mc:Fallback>
                <p:oleObj name="公式" r:id="rId5" imgW="6654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500"/>
                        <a:ext cx="60483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95288" y="5084763"/>
            <a:ext cx="389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buFont typeface="宋体" charset="-122"/>
              <a:buChar char="▲"/>
            </a:pPr>
            <a:r>
              <a:rPr lang="zh-CN" altLang="en-US" sz="3200" b="1"/>
              <a:t>电磁波能量密度为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4716463" y="4868863"/>
          <a:ext cx="3098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7" imgW="3098800" imgH="977900" progId="Equation.3">
                  <p:embed/>
                </p:oleObj>
              </mc:Choice>
              <mc:Fallback>
                <p:oleObj name="公式" r:id="rId7" imgW="30988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868863"/>
                        <a:ext cx="3098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900113" y="587692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理论上证明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3132138" y="5661025"/>
          <a:ext cx="30686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公式" r:id="rId9" imgW="3073400" imgH="889000" progId="Equation.3">
                  <p:embed/>
                </p:oleObj>
              </mc:Choice>
              <mc:Fallback>
                <p:oleObj name="公式" r:id="rId9" imgW="3073400" imgH="889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61025"/>
                        <a:ext cx="30686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/>
      <p:bldP spid="137222" grpId="0"/>
      <p:bldP spid="137225" grpId="0"/>
      <p:bldP spid="137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2484438" y="476250"/>
          <a:ext cx="28956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3" imgW="2895600" imgH="914400" progId="Equation.3">
                  <p:embed/>
                </p:oleObj>
              </mc:Choice>
              <mc:Fallback>
                <p:oleObj name="公式" r:id="rId3" imgW="2895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28956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27088" y="1268413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/>
              <a:t>上式在长波时与实验结果符合较好</a:t>
            </a:r>
            <a:r>
              <a:rPr lang="en-US" altLang="zh-CN" sz="3200" b="1"/>
              <a:t>,</a:t>
            </a:r>
            <a:r>
              <a:rPr lang="zh-CN" altLang="en-US" sz="3200" b="1"/>
              <a:t>在短波</a:t>
            </a:r>
            <a:r>
              <a:rPr lang="en-US" altLang="zh-CN" sz="3200" b="1"/>
              <a:t>,</a:t>
            </a:r>
            <a:r>
              <a:rPr lang="en-US" altLang="zh-CN" sz="3200"/>
              <a:t> 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692275" y="2276475"/>
          <a:ext cx="23701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5" imgW="2374900" imgH="457200" progId="Equation.3">
                  <p:embed/>
                </p:oleObj>
              </mc:Choice>
              <mc:Fallback>
                <p:oleObj name="公式" r:id="rId5" imgW="2374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3701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067175" y="22050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则产生了明显的偏离</a:t>
            </a:r>
            <a:r>
              <a:rPr lang="en-US" altLang="zh-CN" sz="3200" b="1"/>
              <a:t>.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827088" y="2852738"/>
            <a:ext cx="245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●</a:t>
            </a:r>
            <a:r>
              <a:rPr lang="zh-CN" altLang="en-US" sz="3200" b="1"/>
              <a:t>普朗克公式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755650" y="3357563"/>
            <a:ext cx="734536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3200" b="1"/>
              <a:t>普朗克假设：热辐射的黑体的分子或原子可以看做谐振子</a:t>
            </a:r>
            <a:r>
              <a:rPr lang="en-US" altLang="zh-CN" sz="3200" b="1"/>
              <a:t>,</a:t>
            </a:r>
            <a:r>
              <a:rPr lang="zh-CN" altLang="en-US" sz="3200" b="1"/>
              <a:t>这些谐振子的能量是不连续变化的</a:t>
            </a:r>
            <a:r>
              <a:rPr lang="en-US" altLang="zh-CN" sz="3200" b="1"/>
              <a:t>,</a:t>
            </a:r>
            <a:r>
              <a:rPr lang="zh-CN" altLang="en-US" sz="3200" b="1"/>
              <a:t>只能取一些分立值</a:t>
            </a:r>
            <a:r>
              <a:rPr lang="en-US" altLang="zh-CN" sz="3200" b="1"/>
              <a:t>, </a:t>
            </a:r>
            <a:r>
              <a:rPr lang="zh-CN" altLang="en-US" sz="3200" b="1"/>
              <a:t>这些分立值又是某一最小能量单元</a:t>
            </a:r>
            <a:r>
              <a:rPr lang="zh-CN" altLang="en-US" sz="3200"/>
              <a:t>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 sz="3200"/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6227763" y="5805488"/>
          <a:ext cx="3603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7" imgW="355446" imgH="457002" progId="Equation.3">
                  <p:embed/>
                </p:oleObj>
              </mc:Choice>
              <mc:Fallback>
                <p:oleObj name="公式" r:id="rId7" imgW="355446" imgH="4570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805488"/>
                        <a:ext cx="3603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694488" y="5734050"/>
            <a:ext cx="176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的整数</a:t>
            </a:r>
            <a:endParaRPr lang="zh-CN" altLang="en-US" sz="3200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5364163" y="620713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（见附录</a:t>
            </a:r>
            <a:r>
              <a:rPr lang="en-US" altLang="zh-CN" sz="3200" b="1"/>
              <a:t>1</a:t>
            </a:r>
            <a:r>
              <a:rPr lang="zh-CN" altLang="en-US" sz="32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7" grpId="0"/>
      <p:bldP spid="138248" grpId="0"/>
      <p:bldP spid="138249" grpId="0"/>
      <p:bldP spid="138252" grpId="0"/>
      <p:bldP spid="13825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2054</Words>
  <Application>Microsoft Office PowerPoint</Application>
  <PresentationFormat>全屏显示(4:3)</PresentationFormat>
  <Paragraphs>335</Paragraphs>
  <Slides>65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8" baseType="lpstr"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20</cp:revision>
  <dcterms:created xsi:type="dcterms:W3CDTF">2016-04-06T12:35:11Z</dcterms:created>
  <dcterms:modified xsi:type="dcterms:W3CDTF">2016-10-03T11:04:11Z</dcterms:modified>
</cp:coreProperties>
</file>