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10" r:id="rId3"/>
    <p:sldId id="353" r:id="rId4"/>
    <p:sldId id="354" r:id="rId5"/>
    <p:sldId id="355" r:id="rId6"/>
    <p:sldId id="356" r:id="rId7"/>
    <p:sldId id="357" r:id="rId8"/>
    <p:sldId id="358" r:id="rId9"/>
    <p:sldId id="383" r:id="rId10"/>
    <p:sldId id="360" r:id="rId11"/>
    <p:sldId id="361" r:id="rId12"/>
    <p:sldId id="379" r:id="rId13"/>
    <p:sldId id="380" r:id="rId14"/>
    <p:sldId id="381" r:id="rId15"/>
    <p:sldId id="365" r:id="rId16"/>
    <p:sldId id="366" r:id="rId17"/>
    <p:sldId id="367" r:id="rId18"/>
    <p:sldId id="368" r:id="rId19"/>
    <p:sldId id="384" r:id="rId20"/>
    <p:sldId id="385" r:id="rId21"/>
    <p:sldId id="371" r:id="rId22"/>
    <p:sldId id="372" r:id="rId23"/>
    <p:sldId id="373" r:id="rId24"/>
    <p:sldId id="382" r:id="rId25"/>
    <p:sldId id="374" r:id="rId26"/>
    <p:sldId id="351" r:id="rId27"/>
    <p:sldId id="348" r:id="rId28"/>
    <p:sldId id="349" r:id="rId29"/>
    <p:sldId id="350" r:id="rId30"/>
    <p:sldId id="293" r:id="rId31"/>
    <p:sldId id="311" r:id="rId32"/>
    <p:sldId id="294" r:id="rId33"/>
    <p:sldId id="386" r:id="rId34"/>
    <p:sldId id="387" r:id="rId35"/>
    <p:sldId id="346" r:id="rId36"/>
    <p:sldId id="297" r:id="rId37"/>
    <p:sldId id="298" r:id="rId38"/>
    <p:sldId id="299" r:id="rId39"/>
    <p:sldId id="300" r:id="rId40"/>
    <p:sldId id="301" r:id="rId41"/>
    <p:sldId id="388" r:id="rId42"/>
    <p:sldId id="389" r:id="rId43"/>
    <p:sldId id="332" r:id="rId44"/>
    <p:sldId id="302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800000"/>
    <a:srgbClr val="0000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4" autoAdjust="0"/>
    <p:restoredTop sz="90754" autoAdjust="0"/>
  </p:normalViewPr>
  <p:slideViewPr>
    <p:cSldViewPr showGuides="1">
      <p:cViewPr varScale="1">
        <p:scale>
          <a:sx n="60" d="100"/>
          <a:sy n="60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0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59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8.wmf"/><Relationship Id="rId5" Type="http://schemas.openxmlformats.org/officeDocument/2006/relationships/image" Target="../media/image53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34.wmf"/><Relationship Id="rId1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34.wmf"/><Relationship Id="rId3" Type="http://schemas.openxmlformats.org/officeDocument/2006/relationships/image" Target="../media/image65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64.wmf"/><Relationship Id="rId16" Type="http://schemas.openxmlformats.org/officeDocument/2006/relationships/image" Target="../media/image59.wmf"/><Relationship Id="rId1" Type="http://schemas.openxmlformats.org/officeDocument/2006/relationships/image" Target="../media/image63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8.wmf"/><Relationship Id="rId10" Type="http://schemas.openxmlformats.org/officeDocument/2006/relationships/image" Target="../media/image54.wmf"/><Relationship Id="rId4" Type="http://schemas.openxmlformats.org/officeDocument/2006/relationships/image" Target="../media/image66.wmf"/><Relationship Id="rId9" Type="http://schemas.openxmlformats.org/officeDocument/2006/relationships/image" Target="../media/image53.wmf"/><Relationship Id="rId1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34.wmf"/><Relationship Id="rId3" Type="http://schemas.openxmlformats.org/officeDocument/2006/relationships/image" Target="../media/image69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68.wmf"/><Relationship Id="rId16" Type="http://schemas.openxmlformats.org/officeDocument/2006/relationships/image" Target="../media/image59.wmf"/><Relationship Id="rId1" Type="http://schemas.openxmlformats.org/officeDocument/2006/relationships/image" Target="../media/image67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8.wmf"/><Relationship Id="rId10" Type="http://schemas.openxmlformats.org/officeDocument/2006/relationships/image" Target="../media/image54.wmf"/><Relationship Id="rId4" Type="http://schemas.openxmlformats.org/officeDocument/2006/relationships/image" Target="../media/image70.wmf"/><Relationship Id="rId9" Type="http://schemas.openxmlformats.org/officeDocument/2006/relationships/image" Target="../media/image53.wmf"/><Relationship Id="rId1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118.wmf"/><Relationship Id="rId3" Type="http://schemas.openxmlformats.org/officeDocument/2006/relationships/image" Target="../media/image104.wmf"/><Relationship Id="rId21" Type="http://schemas.openxmlformats.org/officeDocument/2006/relationships/image" Target="../media/image121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3.wmf"/><Relationship Id="rId16" Type="http://schemas.openxmlformats.org/officeDocument/2006/relationships/image" Target="../media/image116.wmf"/><Relationship Id="rId20" Type="http://schemas.openxmlformats.org/officeDocument/2006/relationships/image" Target="../media/image120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53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119.wmf"/><Relationship Id="rId4" Type="http://schemas.openxmlformats.org/officeDocument/2006/relationships/image" Target="../media/image105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110.wmf"/><Relationship Id="rId18" Type="http://schemas.openxmlformats.org/officeDocument/2006/relationships/image" Target="../media/image115.wmf"/><Relationship Id="rId3" Type="http://schemas.openxmlformats.org/officeDocument/2006/relationships/image" Target="../media/image124.wmf"/><Relationship Id="rId21" Type="http://schemas.openxmlformats.org/officeDocument/2006/relationships/image" Target="../media/image118.wmf"/><Relationship Id="rId7" Type="http://schemas.openxmlformats.org/officeDocument/2006/relationships/image" Target="../media/image105.wmf"/><Relationship Id="rId12" Type="http://schemas.openxmlformats.org/officeDocument/2006/relationships/image" Target="../media/image109.wmf"/><Relationship Id="rId17" Type="http://schemas.openxmlformats.org/officeDocument/2006/relationships/image" Target="../media/image114.wmf"/><Relationship Id="rId2" Type="http://schemas.openxmlformats.org/officeDocument/2006/relationships/image" Target="../media/image123.wmf"/><Relationship Id="rId16" Type="http://schemas.openxmlformats.org/officeDocument/2006/relationships/image" Target="../media/image113.wmf"/><Relationship Id="rId20" Type="http://schemas.openxmlformats.org/officeDocument/2006/relationships/image" Target="../media/image117.wmf"/><Relationship Id="rId1" Type="http://schemas.openxmlformats.org/officeDocument/2006/relationships/image" Target="../media/image122.wmf"/><Relationship Id="rId6" Type="http://schemas.openxmlformats.org/officeDocument/2006/relationships/image" Target="../media/image104.wmf"/><Relationship Id="rId11" Type="http://schemas.openxmlformats.org/officeDocument/2006/relationships/image" Target="../media/image108.wmf"/><Relationship Id="rId24" Type="http://schemas.openxmlformats.org/officeDocument/2006/relationships/image" Target="../media/image126.wmf"/><Relationship Id="rId5" Type="http://schemas.openxmlformats.org/officeDocument/2006/relationships/image" Target="../media/image103.wmf"/><Relationship Id="rId15" Type="http://schemas.openxmlformats.org/officeDocument/2006/relationships/image" Target="../media/image112.wmf"/><Relationship Id="rId23" Type="http://schemas.openxmlformats.org/officeDocument/2006/relationships/image" Target="../media/image125.wmf"/><Relationship Id="rId10" Type="http://schemas.openxmlformats.org/officeDocument/2006/relationships/image" Target="../media/image107.wmf"/><Relationship Id="rId19" Type="http://schemas.openxmlformats.org/officeDocument/2006/relationships/image" Target="../media/image116.wmf"/><Relationship Id="rId4" Type="http://schemas.openxmlformats.org/officeDocument/2006/relationships/image" Target="../media/image102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Relationship Id="rId22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53.wmf"/><Relationship Id="rId18" Type="http://schemas.openxmlformats.org/officeDocument/2006/relationships/image" Target="../media/image110.wmf"/><Relationship Id="rId26" Type="http://schemas.openxmlformats.org/officeDocument/2006/relationships/image" Target="../media/image118.wmf"/><Relationship Id="rId3" Type="http://schemas.openxmlformats.org/officeDocument/2006/relationships/image" Target="../media/image129.wmf"/><Relationship Id="rId21" Type="http://schemas.openxmlformats.org/officeDocument/2006/relationships/image" Target="../media/image113.wmf"/><Relationship Id="rId7" Type="http://schemas.openxmlformats.org/officeDocument/2006/relationships/image" Target="../media/image133.wmf"/><Relationship Id="rId12" Type="http://schemas.openxmlformats.org/officeDocument/2006/relationships/image" Target="../media/image105.wmf"/><Relationship Id="rId17" Type="http://schemas.openxmlformats.org/officeDocument/2006/relationships/image" Target="../media/image109.wmf"/><Relationship Id="rId25" Type="http://schemas.openxmlformats.org/officeDocument/2006/relationships/image" Target="../media/image117.wmf"/><Relationship Id="rId2" Type="http://schemas.openxmlformats.org/officeDocument/2006/relationships/image" Target="../media/image128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04.wmf"/><Relationship Id="rId24" Type="http://schemas.openxmlformats.org/officeDocument/2006/relationships/image" Target="../media/image116.wmf"/><Relationship Id="rId5" Type="http://schemas.openxmlformats.org/officeDocument/2006/relationships/image" Target="../media/image131.wmf"/><Relationship Id="rId15" Type="http://schemas.openxmlformats.org/officeDocument/2006/relationships/image" Target="../media/image107.wmf"/><Relationship Id="rId23" Type="http://schemas.openxmlformats.org/officeDocument/2006/relationships/image" Target="../media/image115.wmf"/><Relationship Id="rId10" Type="http://schemas.openxmlformats.org/officeDocument/2006/relationships/image" Target="../media/image103.wmf"/><Relationship Id="rId19" Type="http://schemas.openxmlformats.org/officeDocument/2006/relationships/image" Target="../media/image111.wmf"/><Relationship Id="rId4" Type="http://schemas.openxmlformats.org/officeDocument/2006/relationships/image" Target="../media/image130.wmf"/><Relationship Id="rId9" Type="http://schemas.openxmlformats.org/officeDocument/2006/relationships/image" Target="../media/image102.wmf"/><Relationship Id="rId14" Type="http://schemas.openxmlformats.org/officeDocument/2006/relationships/image" Target="../media/image106.wmf"/><Relationship Id="rId22" Type="http://schemas.openxmlformats.org/officeDocument/2006/relationships/image" Target="../media/image114.wmf"/><Relationship Id="rId27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9.wmf"/><Relationship Id="rId5" Type="http://schemas.openxmlformats.org/officeDocument/2006/relationships/image" Target="../media/image133.wmf"/><Relationship Id="rId4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11.wmf"/><Relationship Id="rId5" Type="http://schemas.openxmlformats.org/officeDocument/2006/relationships/image" Target="../media/image17.wmf"/><Relationship Id="rId10" Type="http://schemas.openxmlformats.org/officeDocument/2006/relationships/image" Target="../media/image10.wmf"/><Relationship Id="rId4" Type="http://schemas.openxmlformats.org/officeDocument/2006/relationships/image" Target="../media/image16.wmf"/><Relationship Id="rId9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95.wmf"/><Relationship Id="rId1" Type="http://schemas.openxmlformats.org/officeDocument/2006/relationships/image" Target="../media/image171.wmf"/><Relationship Id="rId6" Type="http://schemas.openxmlformats.org/officeDocument/2006/relationships/image" Target="../media/image173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80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67.wmf"/><Relationship Id="rId1" Type="http://schemas.openxmlformats.org/officeDocument/2006/relationships/image" Target="../media/image179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66.wmf"/><Relationship Id="rId9" Type="http://schemas.openxmlformats.org/officeDocument/2006/relationships/image" Target="../media/image18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F4EF-B6B3-4768-8901-058B2B077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62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A2C14-A3A8-480C-9E7C-BC484A888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1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1C8A3-AAAD-48E4-8DC9-A94C7D8EE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3890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65D0A-1B68-4524-9B2C-66B115C02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38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C544-301B-42CD-998A-508D97DBA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151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AF26-5530-46FC-A036-B6BFCA372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63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D20A-09A0-4E7E-A740-445141F7D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78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2E213-02B1-4DD9-9F5B-D0A7005AE8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7274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EDA2C-F824-4167-A7CC-2F1E8BFB9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4057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E6AAF-B968-43EF-8E0D-3633170F7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602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6FF3E-D1CF-4691-8A12-C015A6471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802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宋体" pitchFamily="2" charset="-122"/>
              </a:defRPr>
            </a:lvl1pPr>
          </a:lstStyle>
          <a:p>
            <a:pPr>
              <a:defRPr/>
            </a:pPr>
            <a:fld id="{CB7B81B1-656C-4C14-8D2A-E0C58E3D29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71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7.bin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81.bin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80.bin"/><Relationship Id="rId24" Type="http://schemas.openxmlformats.org/officeDocument/2006/relationships/oleObject" Target="../embeddings/oleObject93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92.bin"/><Relationship Id="rId10" Type="http://schemas.openxmlformats.org/officeDocument/2006/relationships/oleObject" Target="../embeddings/oleObject79.bin"/><Relationship Id="rId19" Type="http://schemas.openxmlformats.org/officeDocument/2006/relationships/oleObject" Target="../embeddings/oleObject88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24" Type="http://schemas.openxmlformats.org/officeDocument/2006/relationships/oleObject" Target="../embeddings/oleObject116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5.bin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71.bin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3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6.bin"/><Relationship Id="rId10" Type="http://schemas.openxmlformats.org/officeDocument/2006/relationships/oleObject" Target="../embeddings/oleObject163.bin"/><Relationship Id="rId19" Type="http://schemas.openxmlformats.org/officeDocument/2006/relationships/oleObject" Target="../embeddings/oleObject172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oleObject" Target="../embeddings/oleObject187.bin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200.bin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6.bin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5.bin"/><Relationship Id="rId24" Type="http://schemas.openxmlformats.org/officeDocument/2006/relationships/oleObject" Target="../embeddings/oleObject198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7.bin"/><Relationship Id="rId10" Type="http://schemas.openxmlformats.org/officeDocument/2006/relationships/oleObject" Target="../embeddings/oleObject184.bin"/><Relationship Id="rId19" Type="http://schemas.openxmlformats.org/officeDocument/2006/relationships/oleObject" Target="../embeddings/oleObject193.bin"/><Relationship Id="rId4" Type="http://schemas.openxmlformats.org/officeDocument/2006/relationships/oleObject" Target="../embeddings/oleObject178.bin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11.bin"/><Relationship Id="rId18" Type="http://schemas.openxmlformats.org/officeDocument/2006/relationships/oleObject" Target="../embeddings/oleObject216.bin"/><Relationship Id="rId26" Type="http://schemas.openxmlformats.org/officeDocument/2006/relationships/oleObject" Target="../embeddings/oleObject224.bin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05.bin"/><Relationship Id="rId12" Type="http://schemas.openxmlformats.org/officeDocument/2006/relationships/oleObject" Target="../embeddings/oleObject210.bin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8.bin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4.bin"/><Relationship Id="rId11" Type="http://schemas.openxmlformats.org/officeDocument/2006/relationships/oleObject" Target="../embeddings/oleObject209.bin"/><Relationship Id="rId24" Type="http://schemas.openxmlformats.org/officeDocument/2006/relationships/oleObject" Target="../embeddings/oleObject222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21.bin"/><Relationship Id="rId28" Type="http://schemas.openxmlformats.org/officeDocument/2006/relationships/oleObject" Target="../embeddings/oleObject226.bin"/><Relationship Id="rId10" Type="http://schemas.openxmlformats.org/officeDocument/2006/relationships/oleObject" Target="../embeddings/oleObject208.bin"/><Relationship Id="rId19" Type="http://schemas.openxmlformats.org/officeDocument/2006/relationships/oleObject" Target="../embeddings/oleObject217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20.bin"/><Relationship Id="rId27" Type="http://schemas.openxmlformats.org/officeDocument/2006/relationships/oleObject" Target="../embeddings/oleObject2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31.bin"/><Relationship Id="rId5" Type="http://schemas.openxmlformats.org/officeDocument/2006/relationships/oleObject" Target="../embeddings/oleObject230.bin"/><Relationship Id="rId4" Type="http://schemas.openxmlformats.org/officeDocument/2006/relationships/oleObject" Target="../embeddings/oleObject2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4.bin"/><Relationship Id="rId9" Type="http://schemas.openxmlformats.org/officeDocument/2006/relationships/oleObject" Target="../embeddings/oleObject24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4.bin"/><Relationship Id="rId5" Type="http://schemas.openxmlformats.org/officeDocument/2006/relationships/oleObject" Target="../embeddings/oleObject253.bin"/><Relationship Id="rId4" Type="http://schemas.openxmlformats.org/officeDocument/2006/relationships/oleObject" Target="../embeddings/oleObject25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9.bin"/><Relationship Id="rId5" Type="http://schemas.openxmlformats.org/officeDocument/2006/relationships/oleObject" Target="../embeddings/oleObject258.bin"/><Relationship Id="rId4" Type="http://schemas.openxmlformats.org/officeDocument/2006/relationships/oleObject" Target="../embeddings/oleObject257.bin"/><Relationship Id="rId9" Type="http://schemas.openxmlformats.org/officeDocument/2006/relationships/oleObject" Target="../embeddings/oleObject26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26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8.bin"/><Relationship Id="rId5" Type="http://schemas.openxmlformats.org/officeDocument/2006/relationships/oleObject" Target="../embeddings/oleObject267.bin"/><Relationship Id="rId4" Type="http://schemas.openxmlformats.org/officeDocument/2006/relationships/oleObject" Target="../embeddings/oleObject26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74.bin"/><Relationship Id="rId5" Type="http://schemas.openxmlformats.org/officeDocument/2006/relationships/oleObject" Target="../embeddings/oleObject273.bin"/><Relationship Id="rId4" Type="http://schemas.openxmlformats.org/officeDocument/2006/relationships/oleObject" Target="../embeddings/oleObject27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80.bin"/><Relationship Id="rId12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79.bin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8.bin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77.bin"/><Relationship Id="rId9" Type="http://schemas.openxmlformats.org/officeDocument/2006/relationships/oleObject" Target="../embeddings/oleObject282.bin"/><Relationship Id="rId14" Type="http://schemas.openxmlformats.org/officeDocument/2006/relationships/oleObject" Target="../embeddings/oleObject2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348038" y="333375"/>
            <a:ext cx="241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ea typeface="隶书" pitchFamily="49" charset="-122"/>
              </a:rPr>
              <a:t>上节小结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900113" y="1125538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■</a:t>
            </a:r>
            <a:r>
              <a:rPr lang="zh-CN" altLang="en-US"/>
              <a:t>几何光学的三个基本定律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971550" y="1773238"/>
            <a:ext cx="409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/>
              <a:t>●</a:t>
            </a:r>
            <a:r>
              <a:rPr lang="zh-CN" altLang="en-US"/>
              <a:t>光的直线传播定律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971550" y="2420938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/>
              <a:t>●</a:t>
            </a:r>
            <a:r>
              <a:rPr lang="zh-CN" altLang="en-US"/>
              <a:t>光的独立传播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971550" y="3068638"/>
            <a:ext cx="455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/>
              <a:t>●</a:t>
            </a:r>
            <a:r>
              <a:rPr lang="zh-CN" altLang="en-US"/>
              <a:t>光的反射和折射定律</a:t>
            </a: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5076825" y="3789363"/>
          <a:ext cx="1482725" cy="525462"/>
        </p:xfrm>
        <a:graphic>
          <a:graphicData uri="http://schemas.openxmlformats.org/presentationml/2006/ole">
            <p:oleObj spid="_x0000_s1053" name="公式" r:id="rId3" imgW="1256755" imgH="444307" progId="">
              <p:embed/>
            </p:oleObj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547813" y="3789363"/>
          <a:ext cx="3181350" cy="514350"/>
        </p:xfrm>
        <a:graphic>
          <a:graphicData uri="http://schemas.openxmlformats.org/presentationml/2006/ole">
            <p:oleObj spid="_x0000_s1054" name="公式" r:id="rId4" imgW="2514600" imgH="406400" progId="">
              <p:embed/>
            </p:oleObj>
          </a:graphicData>
        </a:graphic>
      </p:graphicFrame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1403350" y="4365625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全反射</a:t>
            </a:r>
            <a:r>
              <a:rPr lang="en-US" altLang="zh-CN"/>
              <a:t>:</a:t>
            </a:r>
          </a:p>
        </p:txBody>
      </p:sp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3132138" y="4221163"/>
          <a:ext cx="4841875" cy="900112"/>
        </p:xfrm>
        <a:graphic>
          <a:graphicData uri="http://schemas.openxmlformats.org/presentationml/2006/ole">
            <p:oleObj spid="_x0000_s1055" name="公式" r:id="rId5" imgW="4914900" imgH="914400" progId="">
              <p:embed/>
            </p:oleObj>
          </a:graphicData>
        </a:graphic>
      </p:graphicFrame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3059113" y="5013325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应用：光学纤维</a:t>
            </a:r>
            <a:r>
              <a:rPr lang="en-US" altLang="zh-CN"/>
              <a:t>.</a:t>
            </a:r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971550" y="573405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■</a:t>
            </a:r>
            <a:r>
              <a:rPr lang="zh-CN" altLang="en-US"/>
              <a:t>光路可逆性原理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0" grpId="0"/>
      <p:bldP spid="113671" grpId="0"/>
      <p:bldP spid="113672" grpId="0"/>
      <p:bldP spid="113673" grpId="0"/>
      <p:bldP spid="113677" grpId="0"/>
      <p:bldP spid="113682" grpId="0"/>
      <p:bldP spid="1136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971550" y="620713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▲</a:t>
            </a:r>
            <a:r>
              <a:rPr lang="zh-CN" altLang="en-US"/>
              <a:t>光程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339975" y="1125538"/>
          <a:ext cx="4392613" cy="1296987"/>
        </p:xfrm>
        <a:graphic>
          <a:graphicData uri="http://schemas.openxmlformats.org/presentationml/2006/ole">
            <p:oleObj spid="_x0000_s8225" name="公式" r:id="rId3" imgW="1637589" imgH="482391" progId="">
              <p:embed/>
            </p:oleObj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908175" y="2205038"/>
          <a:ext cx="1092200" cy="1152525"/>
        </p:xfrm>
        <a:graphic>
          <a:graphicData uri="http://schemas.openxmlformats.org/presentationml/2006/ole">
            <p:oleObj spid="_x0000_s8226" name="公式" r:id="rId4" imgW="457200" imgH="482600" progId="">
              <p:embed/>
            </p:oleObj>
          </a:graphicData>
        </a:graphic>
      </p:graphicFrame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900113" y="2420938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3059113" y="2492375"/>
            <a:ext cx="5256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为光在该介质中通过路程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971550" y="3429000"/>
            <a:ext cx="584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</a:t>
            </a:r>
            <a:r>
              <a:rPr lang="zh-CN" altLang="en-US"/>
              <a:t>所需时间</a:t>
            </a:r>
            <a:r>
              <a:rPr lang="en-US" altLang="zh-CN">
                <a:solidFill>
                  <a:srgbClr val="CC3300"/>
                </a:solidFill>
              </a:rPr>
              <a:t>.l</a:t>
            </a:r>
            <a:r>
              <a:rPr lang="zh-CN" altLang="en-US">
                <a:solidFill>
                  <a:srgbClr val="CC3300"/>
                </a:solidFill>
              </a:rPr>
              <a:t>为真空折合路程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900113" y="4248150"/>
            <a:ext cx="534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在非均匀介质中</a:t>
            </a:r>
            <a:r>
              <a:rPr lang="en-US" altLang="zh-CN"/>
              <a:t>,</a:t>
            </a:r>
            <a:r>
              <a:rPr lang="zh-CN" altLang="en-US"/>
              <a:t>元光程为</a:t>
            </a:r>
          </a:p>
        </p:txBody>
      </p:sp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6156325" y="4292600"/>
          <a:ext cx="1944688" cy="603250"/>
        </p:xfrm>
        <a:graphic>
          <a:graphicData uri="http://schemas.openxmlformats.org/presentationml/2006/ole">
            <p:oleObj spid="_x0000_s8227" name="公式" r:id="rId5" imgW="736600" imgH="228600" progId="">
              <p:embed/>
            </p:oleObj>
          </a:graphicData>
        </a:graphic>
      </p:graphicFrame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900113" y="50133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总光程为</a:t>
            </a:r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2916238" y="4868863"/>
          <a:ext cx="2016125" cy="1206500"/>
        </p:xfrm>
        <a:graphic>
          <a:graphicData uri="http://schemas.openxmlformats.org/presentationml/2006/ole">
            <p:oleObj spid="_x0000_s8228" name="公式" r:id="rId6" imgW="736280" imgH="49508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7" grpId="0"/>
      <p:bldP spid="141318" grpId="0"/>
      <p:bldP spid="141319" grpId="0"/>
      <p:bldP spid="141320" grpId="0"/>
      <p:bldP spid="141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268538" y="1412875"/>
          <a:ext cx="4679950" cy="2752725"/>
        </p:xfrm>
        <a:graphic>
          <a:graphicData uri="http://schemas.openxmlformats.org/presentationml/2006/ole">
            <p:oleObj spid="_x0000_s9227" name="公式" r:id="rId3" imgW="3111500" imgH="2057400" progId="">
              <p:embed/>
            </p:oleObj>
          </a:graphicData>
        </a:graphic>
      </p:graphicFrame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971550" y="692150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▲</a:t>
            </a:r>
            <a:r>
              <a:rPr lang="zh-CN" altLang="en-US"/>
              <a:t>费马原理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71550" y="4221163"/>
            <a:ext cx="777557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CC3300"/>
                </a:solidFill>
              </a:rPr>
              <a:t>       </a:t>
            </a:r>
            <a:r>
              <a:rPr lang="zh-CN" altLang="en-US">
                <a:solidFill>
                  <a:srgbClr val="CC3300"/>
                </a:solidFill>
              </a:rPr>
              <a:t>光沿着光程值为极大、极小或恒定的路径传播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55650" y="333375"/>
            <a:ext cx="7272338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设</a:t>
            </a:r>
            <a:r>
              <a:rPr lang="en-US" altLang="zh-CN"/>
              <a:t>E</a:t>
            </a:r>
            <a:r>
              <a:rPr lang="zh-CN" altLang="en-US"/>
              <a:t>是一个旋转椭球反射镜</a:t>
            </a:r>
            <a:r>
              <a:rPr lang="en-US" altLang="zh-CN"/>
              <a:t>,P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是它的两个焦点</a:t>
            </a:r>
            <a:r>
              <a:rPr lang="en-US" altLang="zh-CN"/>
              <a:t>.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827088" y="4221163"/>
            <a:ext cx="7416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任意一个焦点发出或通过该焦点的光</a:t>
            </a:r>
            <a:r>
              <a:rPr lang="en-US" altLang="zh-CN"/>
              <a:t>,</a:t>
            </a:r>
            <a:r>
              <a:rPr lang="zh-CN" altLang="en-US"/>
              <a:t>经椭球面反射镜后都汇聚到另一个焦点</a:t>
            </a:r>
            <a:r>
              <a:rPr lang="en-US" altLang="zh-CN"/>
              <a:t>,</a:t>
            </a:r>
            <a:r>
              <a:rPr lang="zh-CN" altLang="en-US"/>
              <a:t>原因在于光程</a:t>
            </a:r>
            <a:r>
              <a:rPr lang="en-US" altLang="zh-CN"/>
              <a:t>PBQ</a:t>
            </a:r>
            <a:r>
              <a:rPr lang="zh-CN" altLang="en-US"/>
              <a:t>为定值</a:t>
            </a:r>
            <a:r>
              <a:rPr lang="en-US" altLang="zh-CN"/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1050" y="1700213"/>
            <a:ext cx="5759450" cy="2414587"/>
            <a:chOff x="1565" y="1026"/>
            <a:chExt cx="3628" cy="1521"/>
          </a:xfrm>
        </p:grpSpPr>
        <p:sp>
          <p:nvSpPr>
            <p:cNvPr id="41989" name="Oval 19"/>
            <p:cNvSpPr>
              <a:spLocks noChangeArrowheads="1"/>
            </p:cNvSpPr>
            <p:nvPr/>
          </p:nvSpPr>
          <p:spPr bwMode="auto">
            <a:xfrm>
              <a:off x="1565" y="1389"/>
              <a:ext cx="2676" cy="113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41990" name="Line 20"/>
            <p:cNvSpPr>
              <a:spLocks noChangeShapeType="1"/>
            </p:cNvSpPr>
            <p:nvPr/>
          </p:nvSpPr>
          <p:spPr bwMode="auto">
            <a:xfrm flipV="1">
              <a:off x="2200" y="1434"/>
              <a:ext cx="272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1" name="Line 21"/>
            <p:cNvSpPr>
              <a:spLocks noChangeShapeType="1"/>
            </p:cNvSpPr>
            <p:nvPr/>
          </p:nvSpPr>
          <p:spPr bwMode="auto">
            <a:xfrm>
              <a:off x="2472" y="1434"/>
              <a:ext cx="1179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Line 22"/>
            <p:cNvSpPr>
              <a:spLocks noChangeShapeType="1"/>
            </p:cNvSpPr>
            <p:nvPr/>
          </p:nvSpPr>
          <p:spPr bwMode="auto">
            <a:xfrm flipV="1">
              <a:off x="2200" y="1434"/>
              <a:ext cx="1179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23"/>
            <p:cNvSpPr>
              <a:spLocks noChangeShapeType="1"/>
            </p:cNvSpPr>
            <p:nvPr/>
          </p:nvSpPr>
          <p:spPr bwMode="auto">
            <a:xfrm>
              <a:off x="3334" y="1434"/>
              <a:ext cx="317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Text Box 24"/>
            <p:cNvSpPr txBox="1">
              <a:spLocks noChangeArrowheads="1"/>
            </p:cNvSpPr>
            <p:nvPr/>
          </p:nvSpPr>
          <p:spPr bwMode="auto">
            <a:xfrm>
              <a:off x="2154" y="1979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41995" name="Text Box 25"/>
            <p:cNvSpPr txBox="1">
              <a:spLocks noChangeArrowheads="1"/>
            </p:cNvSpPr>
            <p:nvPr/>
          </p:nvSpPr>
          <p:spPr bwMode="auto">
            <a:xfrm>
              <a:off x="3288" y="1933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41996" name="Text Box 26"/>
            <p:cNvSpPr txBox="1">
              <a:spLocks noChangeArrowheads="1"/>
            </p:cNvSpPr>
            <p:nvPr/>
          </p:nvSpPr>
          <p:spPr bwMode="auto">
            <a:xfrm>
              <a:off x="3243" y="1026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1997" name="Text Box 27"/>
            <p:cNvSpPr txBox="1">
              <a:spLocks noChangeArrowheads="1"/>
            </p:cNvSpPr>
            <p:nvPr/>
          </p:nvSpPr>
          <p:spPr bwMode="auto">
            <a:xfrm>
              <a:off x="2200" y="107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1998" name="Text Box 28"/>
            <p:cNvSpPr txBox="1">
              <a:spLocks noChangeArrowheads="1"/>
            </p:cNvSpPr>
            <p:nvPr/>
          </p:nvSpPr>
          <p:spPr bwMode="auto">
            <a:xfrm>
              <a:off x="4332" y="1389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41999" name="Text Box 29"/>
            <p:cNvSpPr txBox="1">
              <a:spLocks noChangeArrowheads="1"/>
            </p:cNvSpPr>
            <p:nvPr/>
          </p:nvSpPr>
          <p:spPr bwMode="auto">
            <a:xfrm>
              <a:off x="4286" y="1797"/>
              <a:ext cx="9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椭圆球面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4" grpId="0"/>
      <p:bldP spid="1607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331913" y="4292600"/>
          <a:ext cx="6265862" cy="1117600"/>
        </p:xfrm>
        <a:graphic>
          <a:graphicData uri="http://schemas.openxmlformats.org/presentationml/2006/ole">
            <p:oleObj spid="_x0000_s10265" name="公式" r:id="rId3" imgW="5270500" imgH="939800" progId="">
              <p:embed/>
            </p:oleObj>
          </a:graphicData>
        </a:graphic>
      </p:graphicFrame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187450" y="5661025"/>
            <a:ext cx="541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∴</a:t>
            </a:r>
            <a:r>
              <a:rPr lang="zh-CN" altLang="en-US"/>
              <a:t>实际光程</a:t>
            </a:r>
            <a:r>
              <a:rPr lang="en-US" altLang="zh-CN"/>
              <a:t>PBQ</a:t>
            </a:r>
            <a:r>
              <a:rPr lang="zh-CN" altLang="en-US"/>
              <a:t>取极小值</a:t>
            </a:r>
            <a:r>
              <a:rPr lang="en-US" altLang="zh-CN"/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92275" y="692150"/>
            <a:ext cx="5867400" cy="3594100"/>
            <a:chOff x="1066" y="436"/>
            <a:chExt cx="3696" cy="2264"/>
          </a:xfrm>
        </p:grpSpPr>
        <p:sp>
          <p:nvSpPr>
            <p:cNvPr id="10245" name="Oval 7"/>
            <p:cNvSpPr>
              <a:spLocks noChangeArrowheads="1"/>
            </p:cNvSpPr>
            <p:nvPr/>
          </p:nvSpPr>
          <p:spPr bwMode="auto">
            <a:xfrm>
              <a:off x="1247" y="436"/>
              <a:ext cx="3357" cy="18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6" name="Line 8"/>
            <p:cNvSpPr>
              <a:spLocks noChangeShapeType="1"/>
            </p:cNvSpPr>
            <p:nvPr/>
          </p:nvSpPr>
          <p:spPr bwMode="auto">
            <a:xfrm>
              <a:off x="1111" y="1888"/>
              <a:ext cx="2042" cy="54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Line 9"/>
            <p:cNvSpPr>
              <a:spLocks noChangeShapeType="1"/>
            </p:cNvSpPr>
            <p:nvPr/>
          </p:nvSpPr>
          <p:spPr bwMode="auto">
            <a:xfrm>
              <a:off x="2290" y="1389"/>
              <a:ext cx="0" cy="8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 flipV="1">
              <a:off x="2245" y="1389"/>
              <a:ext cx="1542" cy="81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11"/>
            <p:cNvSpPr>
              <a:spLocks noChangeShapeType="1"/>
            </p:cNvSpPr>
            <p:nvPr/>
          </p:nvSpPr>
          <p:spPr bwMode="auto">
            <a:xfrm flipH="1">
              <a:off x="1292" y="1389"/>
              <a:ext cx="998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2"/>
            <p:cNvSpPr>
              <a:spLocks noChangeShapeType="1"/>
            </p:cNvSpPr>
            <p:nvPr/>
          </p:nvSpPr>
          <p:spPr bwMode="auto">
            <a:xfrm flipV="1">
              <a:off x="1338" y="1389"/>
              <a:ext cx="2404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1610" y="1389"/>
              <a:ext cx="680" cy="49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2064" y="98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3651" y="935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1066" y="2069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2154" y="225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1746" y="1752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696" y="2251"/>
              <a:ext cx="10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平面镜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3288" y="2296"/>
              <a:ext cx="2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258888" y="4437063"/>
          <a:ext cx="6651625" cy="1166812"/>
        </p:xfrm>
        <a:graphic>
          <a:graphicData uri="http://schemas.openxmlformats.org/presentationml/2006/ole">
            <p:oleObj spid="_x0000_s11290" name="公式" r:id="rId3" imgW="5372100" imgH="939800" progId="">
              <p:embed/>
            </p:oleObj>
          </a:graphicData>
        </a:graphic>
      </p:graphicFrame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116013" y="5734050"/>
            <a:ext cx="541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/>
              <a:t>∴</a:t>
            </a:r>
            <a:r>
              <a:rPr lang="zh-CN" altLang="en-US"/>
              <a:t>实际光程</a:t>
            </a:r>
            <a:r>
              <a:rPr lang="en-US" altLang="zh-CN"/>
              <a:t>PAQ</a:t>
            </a:r>
            <a:r>
              <a:rPr lang="zh-CN" altLang="en-US"/>
              <a:t>取极大值</a:t>
            </a:r>
            <a:r>
              <a:rPr lang="en-US" altLang="zh-CN"/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7450" y="692150"/>
            <a:ext cx="7164388" cy="3522663"/>
            <a:chOff x="1247" y="436"/>
            <a:chExt cx="4513" cy="2219"/>
          </a:xfrm>
        </p:grpSpPr>
        <p:sp>
          <p:nvSpPr>
            <p:cNvPr id="11269" name="Oval 7"/>
            <p:cNvSpPr>
              <a:spLocks noChangeArrowheads="1"/>
            </p:cNvSpPr>
            <p:nvPr/>
          </p:nvSpPr>
          <p:spPr bwMode="auto">
            <a:xfrm>
              <a:off x="1247" y="436"/>
              <a:ext cx="3357" cy="18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0" name="Arc 8"/>
            <p:cNvSpPr>
              <a:spLocks/>
            </p:cNvSpPr>
            <p:nvPr/>
          </p:nvSpPr>
          <p:spPr bwMode="auto">
            <a:xfrm flipV="1">
              <a:off x="3016" y="1389"/>
              <a:ext cx="1134" cy="862"/>
            </a:xfrm>
            <a:custGeom>
              <a:avLst/>
              <a:gdLst>
                <a:gd name="T0" fmla="*/ 0 w 21600"/>
                <a:gd name="T1" fmla="*/ 0 h 21600"/>
                <a:gd name="T2" fmla="*/ 1134 w 21600"/>
                <a:gd name="T3" fmla="*/ 862 h 21600"/>
                <a:gd name="T4" fmla="*/ 0 w 21600"/>
                <a:gd name="T5" fmla="*/ 86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11271" name="Line 9"/>
            <p:cNvSpPr>
              <a:spLocks noChangeShapeType="1"/>
            </p:cNvSpPr>
            <p:nvPr/>
          </p:nvSpPr>
          <p:spPr bwMode="auto">
            <a:xfrm>
              <a:off x="1973" y="1344"/>
              <a:ext cx="1361" cy="90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10"/>
            <p:cNvSpPr>
              <a:spLocks noChangeShapeType="1"/>
            </p:cNvSpPr>
            <p:nvPr/>
          </p:nvSpPr>
          <p:spPr bwMode="auto">
            <a:xfrm flipV="1">
              <a:off x="3243" y="1389"/>
              <a:ext cx="635" cy="86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11"/>
            <p:cNvSpPr>
              <a:spLocks noChangeShapeType="1"/>
            </p:cNvSpPr>
            <p:nvPr/>
          </p:nvSpPr>
          <p:spPr bwMode="auto">
            <a:xfrm>
              <a:off x="2018" y="1344"/>
              <a:ext cx="1996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12"/>
            <p:cNvSpPr>
              <a:spLocks noChangeShapeType="1"/>
            </p:cNvSpPr>
            <p:nvPr/>
          </p:nvSpPr>
          <p:spPr bwMode="auto">
            <a:xfrm flipV="1">
              <a:off x="2018" y="1344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3"/>
            <p:cNvSpPr>
              <a:spLocks noChangeShapeType="1"/>
            </p:cNvSpPr>
            <p:nvPr/>
          </p:nvSpPr>
          <p:spPr bwMode="auto">
            <a:xfrm>
              <a:off x="4014" y="1842"/>
              <a:ext cx="272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14"/>
            <p:cNvSpPr>
              <a:spLocks noChangeShapeType="1"/>
            </p:cNvSpPr>
            <p:nvPr/>
          </p:nvSpPr>
          <p:spPr bwMode="auto">
            <a:xfrm flipH="1" flipV="1">
              <a:off x="3833" y="1434"/>
              <a:ext cx="136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5"/>
            <p:cNvSpPr>
              <a:spLocks noChangeShapeType="1"/>
            </p:cNvSpPr>
            <p:nvPr/>
          </p:nvSpPr>
          <p:spPr bwMode="auto">
            <a:xfrm flipH="1" flipV="1">
              <a:off x="3833" y="1434"/>
              <a:ext cx="408" cy="4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11279" name="Text Box 17"/>
            <p:cNvSpPr txBox="1">
              <a:spLocks noChangeArrowheads="1"/>
            </p:cNvSpPr>
            <p:nvPr/>
          </p:nvSpPr>
          <p:spPr bwMode="auto">
            <a:xfrm>
              <a:off x="3651" y="935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11280" name="Text Box 18"/>
            <p:cNvSpPr txBox="1">
              <a:spLocks noChangeArrowheads="1"/>
            </p:cNvSpPr>
            <p:nvPr/>
          </p:nvSpPr>
          <p:spPr bwMode="auto">
            <a:xfrm>
              <a:off x="3061" y="2251"/>
              <a:ext cx="3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281" name="Text Box 19"/>
            <p:cNvSpPr txBox="1">
              <a:spLocks noChangeArrowheads="1"/>
            </p:cNvSpPr>
            <p:nvPr/>
          </p:nvSpPr>
          <p:spPr bwMode="auto">
            <a:xfrm>
              <a:off x="4286" y="1752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282" name="Text Box 20"/>
            <p:cNvSpPr txBox="1">
              <a:spLocks noChangeArrowheads="1"/>
            </p:cNvSpPr>
            <p:nvPr/>
          </p:nvSpPr>
          <p:spPr bwMode="auto">
            <a:xfrm>
              <a:off x="3606" y="1661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283" name="Text Box 21"/>
            <p:cNvSpPr txBox="1">
              <a:spLocks noChangeArrowheads="1"/>
            </p:cNvSpPr>
            <p:nvPr/>
          </p:nvSpPr>
          <p:spPr bwMode="auto">
            <a:xfrm>
              <a:off x="4694" y="1344"/>
              <a:ext cx="10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球面镜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971550" y="647700"/>
            <a:ext cx="448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 </a:t>
            </a:r>
            <a:r>
              <a:rPr lang="zh-CN" altLang="en-US"/>
              <a:t>物像之间等光程</a:t>
            </a:r>
            <a:r>
              <a:rPr lang="en-US" altLang="zh-CN"/>
              <a:t>.</a:t>
            </a:r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84313"/>
            <a:ext cx="6840538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63270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827088" y="692150"/>
            <a:ext cx="790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平行光垂直入射透镜后会聚于焦点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042988" y="549275"/>
            <a:ext cx="7345362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p.16 </a:t>
            </a:r>
            <a:r>
              <a:rPr lang="zh-CN" altLang="en-US"/>
              <a:t>例题</a:t>
            </a:r>
            <a:r>
              <a:rPr lang="en-US" altLang="zh-CN"/>
              <a:t>1 </a:t>
            </a:r>
            <a:r>
              <a:rPr lang="zh-CN" altLang="en-US"/>
              <a:t>如图</a:t>
            </a:r>
            <a:r>
              <a:rPr lang="en-US" altLang="zh-CN"/>
              <a:t>1-13</a:t>
            </a:r>
            <a:r>
              <a:rPr lang="zh-CN" altLang="en-US"/>
              <a:t>所示</a:t>
            </a:r>
            <a:r>
              <a:rPr lang="en-US" altLang="zh-CN"/>
              <a:t>,</a:t>
            </a:r>
            <a:r>
              <a:rPr lang="zh-CN" altLang="en-US"/>
              <a:t>有一曲率半径为</a:t>
            </a:r>
            <a:r>
              <a:rPr lang="en-US" altLang="zh-CN"/>
              <a:t>R</a:t>
            </a:r>
            <a:r>
              <a:rPr lang="zh-CN" altLang="en-US"/>
              <a:t>的折射面</a:t>
            </a:r>
            <a:r>
              <a:rPr lang="en-US" altLang="zh-CN"/>
              <a:t>.</a:t>
            </a:r>
            <a:r>
              <a:rPr lang="zh-CN" altLang="en-US"/>
              <a:t>现考察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Q</a:t>
            </a:r>
            <a:r>
              <a:rPr lang="zh-CN" altLang="en-US"/>
              <a:t>这两点</a:t>
            </a:r>
            <a:r>
              <a:rPr lang="en-US" altLang="zh-CN"/>
              <a:t>,</a:t>
            </a:r>
            <a:r>
              <a:rPr lang="zh-CN" altLang="en-US"/>
              <a:t>假设</a:t>
            </a:r>
            <a:r>
              <a:rPr lang="en-US" altLang="zh-CN"/>
              <a:t>PO=OQ=x.</a:t>
            </a:r>
            <a:r>
              <a:rPr lang="zh-CN" altLang="en-US"/>
              <a:t>折射面的曲率中心</a:t>
            </a:r>
            <a:r>
              <a:rPr lang="en-US" altLang="zh-CN"/>
              <a:t>C</a:t>
            </a:r>
            <a:r>
              <a:rPr lang="zh-CN" altLang="en-US"/>
              <a:t>在</a:t>
            </a:r>
            <a:r>
              <a:rPr lang="en-US" altLang="zh-CN"/>
              <a:t>PQ</a:t>
            </a:r>
            <a:r>
              <a:rPr lang="zh-CN" altLang="en-US"/>
              <a:t>连线上</a:t>
            </a:r>
            <a:r>
              <a:rPr lang="en-US" altLang="zh-CN"/>
              <a:t>.</a:t>
            </a:r>
            <a:r>
              <a:rPr lang="zh-CN" altLang="en-US"/>
              <a:t>试问光由</a:t>
            </a:r>
            <a:r>
              <a:rPr lang="en-US" altLang="zh-CN"/>
              <a:t>P</a:t>
            </a:r>
            <a:r>
              <a:rPr lang="zh-CN" altLang="en-US"/>
              <a:t>点到</a:t>
            </a:r>
            <a:r>
              <a:rPr lang="en-US" altLang="zh-CN"/>
              <a:t>Q</a:t>
            </a:r>
            <a:r>
              <a:rPr lang="zh-CN" altLang="en-US"/>
              <a:t>点是如何传播的？实际光线在什么条件下取最短、最长和恒定值（折射面左、右方的折射率分别为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7092950" y="5876925"/>
          <a:ext cx="1409700" cy="469900"/>
        </p:xfrm>
        <a:graphic>
          <a:graphicData uri="http://schemas.openxmlformats.org/presentationml/2006/ole">
            <p:oleObj spid="_x0000_s12298" name="公式" r:id="rId3" imgW="14097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0" y="-387350"/>
            <a:ext cx="9144000" cy="5789613"/>
            <a:chOff x="2797" y="760"/>
            <a:chExt cx="7826" cy="4755"/>
          </a:xfrm>
        </p:grpSpPr>
        <p:sp>
          <p:nvSpPr>
            <p:cNvPr id="13338" name="AutoShape 3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9" name="Line 4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Arc 5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1" name="Arc 6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10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11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2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3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15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16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17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8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Arc 19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5" name="Arc 20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6" name="Arc 21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7" name="Arc 22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8" name="Arc 23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3317" name="Object 24"/>
            <p:cNvGraphicFramePr>
              <a:graphicFrameLocks noChangeAspect="1"/>
            </p:cNvGraphicFramePr>
            <p:nvPr/>
          </p:nvGraphicFramePr>
          <p:xfrm>
            <a:off x="5793" y="1978"/>
            <a:ext cx="341" cy="309"/>
          </p:xfrm>
          <a:graphic>
            <a:graphicData uri="http://schemas.openxmlformats.org/presentationml/2006/ole">
              <p:oleObj spid="_x0000_s13473" name="公式" r:id="rId3" imgW="291973" imgH="330057" progId="">
                <p:embed/>
              </p:oleObj>
            </a:graphicData>
          </a:graphic>
        </p:graphicFrame>
        <p:graphicFrame>
          <p:nvGraphicFramePr>
            <p:cNvPr id="13318" name="Object 25"/>
            <p:cNvGraphicFramePr>
              <a:graphicFrameLocks noChangeAspect="1"/>
            </p:cNvGraphicFramePr>
            <p:nvPr/>
          </p:nvGraphicFramePr>
          <p:xfrm>
            <a:off x="3586" y="3206"/>
            <a:ext cx="284" cy="366"/>
          </p:xfrm>
          <a:graphic>
            <a:graphicData uri="http://schemas.openxmlformats.org/presentationml/2006/ole">
              <p:oleObj spid="_x0000_s13474" name="公式" r:id="rId4" imgW="317225" imgH="317225" progId="">
                <p:embed/>
              </p:oleObj>
            </a:graphicData>
          </a:graphic>
        </p:graphicFrame>
        <p:graphicFrame>
          <p:nvGraphicFramePr>
            <p:cNvPr id="13319" name="Object 26"/>
            <p:cNvGraphicFramePr>
              <a:graphicFrameLocks noChangeAspect="1"/>
            </p:cNvGraphicFramePr>
            <p:nvPr/>
          </p:nvGraphicFramePr>
          <p:xfrm>
            <a:off x="9233" y="3185"/>
            <a:ext cx="328" cy="424"/>
          </p:xfrm>
          <a:graphic>
            <a:graphicData uri="http://schemas.openxmlformats.org/presentationml/2006/ole">
              <p:oleObj spid="_x0000_s13475" name="公式" r:id="rId5" imgW="317225" imgH="406048" progId="">
                <p:embed/>
              </p:oleObj>
            </a:graphicData>
          </a:graphic>
        </p:graphicFrame>
        <p:graphicFrame>
          <p:nvGraphicFramePr>
            <p:cNvPr id="13320" name="Object 27"/>
            <p:cNvGraphicFramePr>
              <a:graphicFrameLocks noChangeAspect="1"/>
            </p:cNvGraphicFramePr>
            <p:nvPr/>
          </p:nvGraphicFramePr>
          <p:xfrm>
            <a:off x="5577" y="3342"/>
            <a:ext cx="373" cy="296"/>
          </p:xfrm>
          <a:graphic>
            <a:graphicData uri="http://schemas.openxmlformats.org/presentationml/2006/ole">
              <p:oleObj spid="_x0000_s13476" name="公式" r:id="rId6" imgW="317362" imgH="330057" progId="">
                <p:embed/>
              </p:oleObj>
            </a:graphicData>
          </a:graphic>
        </p:graphicFrame>
        <p:graphicFrame>
          <p:nvGraphicFramePr>
            <p:cNvPr id="13321" name="Object 28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13477" name="公式" r:id="rId7" imgW="279400" imgH="330200" progId="">
                <p:embed/>
              </p:oleObj>
            </a:graphicData>
          </a:graphic>
        </p:graphicFrame>
        <p:graphicFrame>
          <p:nvGraphicFramePr>
            <p:cNvPr id="13322" name="Object 29"/>
            <p:cNvGraphicFramePr>
              <a:graphicFrameLocks noChangeAspect="1"/>
            </p:cNvGraphicFramePr>
            <p:nvPr/>
          </p:nvGraphicFramePr>
          <p:xfrm>
            <a:off x="4687" y="3514"/>
            <a:ext cx="255" cy="241"/>
          </p:xfrm>
          <a:graphic>
            <a:graphicData uri="http://schemas.openxmlformats.org/presentationml/2006/ole">
              <p:oleObj spid="_x0000_s13478" name="公式" r:id="rId8" imgW="266469" imgH="253780" progId="">
                <p:embed/>
              </p:oleObj>
            </a:graphicData>
          </a:graphic>
        </p:graphicFrame>
        <p:graphicFrame>
          <p:nvGraphicFramePr>
            <p:cNvPr id="13323" name="Object 30"/>
            <p:cNvGraphicFramePr>
              <a:graphicFrameLocks noChangeAspect="1"/>
            </p:cNvGraphicFramePr>
            <p:nvPr/>
          </p:nvGraphicFramePr>
          <p:xfrm>
            <a:off x="7388" y="3928"/>
            <a:ext cx="245" cy="245"/>
          </p:xfrm>
          <a:graphic>
            <a:graphicData uri="http://schemas.openxmlformats.org/presentationml/2006/ole">
              <p:oleObj spid="_x0000_s13479" name="公式" r:id="rId9" imgW="266469" imgH="253780" progId="">
                <p:embed/>
              </p:oleObj>
            </a:graphicData>
          </a:graphic>
        </p:graphicFrame>
        <p:graphicFrame>
          <p:nvGraphicFramePr>
            <p:cNvPr id="13324" name="Object 31"/>
            <p:cNvGraphicFramePr>
              <a:graphicFrameLocks noChangeAspect="1"/>
            </p:cNvGraphicFramePr>
            <p:nvPr/>
          </p:nvGraphicFramePr>
          <p:xfrm>
            <a:off x="6226" y="3442"/>
            <a:ext cx="239" cy="300"/>
          </p:xfrm>
          <a:graphic>
            <a:graphicData uri="http://schemas.openxmlformats.org/presentationml/2006/ole">
              <p:oleObj spid="_x0000_s13480" name="公式" r:id="rId10" imgW="317225" imgH="317225" progId="">
                <p:embed/>
              </p:oleObj>
            </a:graphicData>
          </a:graphic>
        </p:graphicFrame>
        <p:graphicFrame>
          <p:nvGraphicFramePr>
            <p:cNvPr id="13325" name="Object 32"/>
            <p:cNvGraphicFramePr>
              <a:graphicFrameLocks noChangeAspect="1"/>
            </p:cNvGraphicFramePr>
            <p:nvPr/>
          </p:nvGraphicFramePr>
          <p:xfrm>
            <a:off x="5311" y="2201"/>
            <a:ext cx="156" cy="423"/>
          </p:xfrm>
          <a:graphic>
            <a:graphicData uri="http://schemas.openxmlformats.org/presentationml/2006/ole">
              <p:oleObj spid="_x0000_s13481" name="公式" r:id="rId11" imgW="203112" imgH="444307" progId="">
                <p:embed/>
              </p:oleObj>
            </a:graphicData>
          </a:graphic>
        </p:graphicFrame>
        <p:graphicFrame>
          <p:nvGraphicFramePr>
            <p:cNvPr id="13326" name="Object 33"/>
            <p:cNvGraphicFramePr>
              <a:graphicFrameLocks noChangeAspect="1"/>
            </p:cNvGraphicFramePr>
            <p:nvPr/>
          </p:nvGraphicFramePr>
          <p:xfrm>
            <a:off x="6596" y="2613"/>
            <a:ext cx="155" cy="433"/>
          </p:xfrm>
          <a:graphic>
            <a:graphicData uri="http://schemas.openxmlformats.org/presentationml/2006/ole">
              <p:oleObj spid="_x0000_s13482" name="公式" r:id="rId12" imgW="203112" imgH="444307" progId="">
                <p:embed/>
              </p:oleObj>
            </a:graphicData>
          </a:graphic>
        </p:graphicFrame>
        <p:graphicFrame>
          <p:nvGraphicFramePr>
            <p:cNvPr id="13327" name="Object 34"/>
            <p:cNvGraphicFramePr>
              <a:graphicFrameLocks noChangeAspect="1"/>
            </p:cNvGraphicFramePr>
            <p:nvPr/>
          </p:nvGraphicFramePr>
          <p:xfrm>
            <a:off x="4692" y="2967"/>
            <a:ext cx="192" cy="450"/>
          </p:xfrm>
          <a:graphic>
            <a:graphicData uri="http://schemas.openxmlformats.org/presentationml/2006/ole">
              <p:oleObj spid="_x0000_s13483" name="公式" r:id="rId13" imgW="203112" imgH="444307" progId="">
                <p:embed/>
              </p:oleObj>
            </a:graphicData>
          </a:graphic>
        </p:graphicFrame>
        <p:graphicFrame>
          <p:nvGraphicFramePr>
            <p:cNvPr id="13328" name="Object 35"/>
            <p:cNvGraphicFramePr>
              <a:graphicFrameLocks noChangeAspect="1"/>
            </p:cNvGraphicFramePr>
            <p:nvPr/>
          </p:nvGraphicFramePr>
          <p:xfrm>
            <a:off x="7866" y="3021"/>
            <a:ext cx="195" cy="431"/>
          </p:xfrm>
          <a:graphic>
            <a:graphicData uri="http://schemas.openxmlformats.org/presentationml/2006/ole">
              <p:oleObj spid="_x0000_s13484" name="公式" r:id="rId14" imgW="203112" imgH="444307" progId="">
                <p:embed/>
              </p:oleObj>
            </a:graphicData>
          </a:graphic>
        </p:graphicFrame>
        <p:graphicFrame>
          <p:nvGraphicFramePr>
            <p:cNvPr id="13329" name="Object 36"/>
            <p:cNvGraphicFramePr>
              <a:graphicFrameLocks noChangeAspect="1"/>
            </p:cNvGraphicFramePr>
            <p:nvPr/>
          </p:nvGraphicFramePr>
          <p:xfrm>
            <a:off x="4714" y="2585"/>
            <a:ext cx="182" cy="453"/>
          </p:xfrm>
          <a:graphic>
            <a:graphicData uri="http://schemas.openxmlformats.org/presentationml/2006/ole">
              <p:oleObj spid="_x0000_s13485" name="公式" r:id="rId15" imgW="203112" imgH="444307" progId="">
                <p:embed/>
              </p:oleObj>
            </a:graphicData>
          </a:graphic>
        </p:graphicFrame>
        <p:graphicFrame>
          <p:nvGraphicFramePr>
            <p:cNvPr id="13330" name="Object 37"/>
            <p:cNvGraphicFramePr>
              <a:graphicFrameLocks noChangeAspect="1"/>
            </p:cNvGraphicFramePr>
            <p:nvPr/>
          </p:nvGraphicFramePr>
          <p:xfrm>
            <a:off x="7570" y="2501"/>
            <a:ext cx="177" cy="436"/>
          </p:xfrm>
          <a:graphic>
            <a:graphicData uri="http://schemas.openxmlformats.org/presentationml/2006/ole">
              <p:oleObj spid="_x0000_s13486" name="公式" r:id="rId16" imgW="203112" imgH="444307" progId="">
                <p:embed/>
              </p:oleObj>
            </a:graphicData>
          </a:graphic>
        </p:graphicFrame>
        <p:graphicFrame>
          <p:nvGraphicFramePr>
            <p:cNvPr id="13331" name="Object 38"/>
            <p:cNvGraphicFramePr>
              <a:graphicFrameLocks noChangeAspect="1"/>
            </p:cNvGraphicFramePr>
            <p:nvPr/>
          </p:nvGraphicFramePr>
          <p:xfrm>
            <a:off x="6252" y="3069"/>
            <a:ext cx="238" cy="299"/>
          </p:xfrm>
          <a:graphic>
            <a:graphicData uri="http://schemas.openxmlformats.org/presentationml/2006/ole">
              <p:oleObj spid="_x0000_s13487" name="公式" r:id="rId17" imgW="253890" imgH="330057" progId="">
                <p:embed/>
              </p:oleObj>
            </a:graphicData>
          </a:graphic>
        </p:graphicFrame>
        <p:graphicFrame>
          <p:nvGraphicFramePr>
            <p:cNvPr id="13332" name="Object 39"/>
            <p:cNvGraphicFramePr>
              <a:graphicFrameLocks noChangeAspect="1"/>
            </p:cNvGraphicFramePr>
            <p:nvPr/>
          </p:nvGraphicFramePr>
          <p:xfrm>
            <a:off x="7944" y="2064"/>
            <a:ext cx="350" cy="443"/>
          </p:xfrm>
          <a:graphic>
            <a:graphicData uri="http://schemas.openxmlformats.org/presentationml/2006/ole">
              <p:oleObj spid="_x0000_s13488" name="公式" r:id="rId18" imgW="381000" imgH="457200" progId="">
                <p:embed/>
              </p:oleObj>
            </a:graphicData>
          </a:graphic>
        </p:graphicFrame>
        <p:graphicFrame>
          <p:nvGraphicFramePr>
            <p:cNvPr id="13333" name="Object 40"/>
            <p:cNvGraphicFramePr>
              <a:graphicFrameLocks noChangeAspect="1"/>
            </p:cNvGraphicFramePr>
            <p:nvPr/>
          </p:nvGraphicFramePr>
          <p:xfrm>
            <a:off x="3998" y="2009"/>
            <a:ext cx="330" cy="463"/>
          </p:xfrm>
          <a:graphic>
            <a:graphicData uri="http://schemas.openxmlformats.org/presentationml/2006/ole">
              <p:oleObj spid="_x0000_s13489" name="公式" r:id="rId19" imgW="368300" imgH="457200" progId="">
                <p:embed/>
              </p:oleObj>
            </a:graphicData>
          </a:graphic>
        </p:graphicFrame>
        <p:sp>
          <p:nvSpPr>
            <p:cNvPr id="13359" name="Line 41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4" name="Object 42"/>
            <p:cNvGraphicFramePr>
              <a:graphicFrameLocks noChangeAspect="1"/>
            </p:cNvGraphicFramePr>
            <p:nvPr/>
          </p:nvGraphicFramePr>
          <p:xfrm>
            <a:off x="5968" y="3283"/>
            <a:ext cx="215" cy="414"/>
          </p:xfrm>
          <a:graphic>
            <a:graphicData uri="http://schemas.openxmlformats.org/presentationml/2006/ole">
              <p:oleObj spid="_x0000_s13490" name="公式" r:id="rId20" imgW="203112" imgH="444307" progId="">
                <p:embed/>
              </p:oleObj>
            </a:graphicData>
          </a:graphic>
        </p:graphicFrame>
        <p:graphicFrame>
          <p:nvGraphicFramePr>
            <p:cNvPr id="13335" name="Object 43"/>
            <p:cNvGraphicFramePr>
              <a:graphicFrameLocks noChangeAspect="1"/>
            </p:cNvGraphicFramePr>
            <p:nvPr/>
          </p:nvGraphicFramePr>
          <p:xfrm>
            <a:off x="6105" y="2744"/>
            <a:ext cx="184" cy="423"/>
          </p:xfrm>
          <a:graphic>
            <a:graphicData uri="http://schemas.openxmlformats.org/presentationml/2006/ole">
              <p:oleObj spid="_x0000_s13491" name="公式" r:id="rId21" imgW="203112" imgH="444307" progId="">
                <p:embed/>
              </p:oleObj>
            </a:graphicData>
          </a:graphic>
        </p:graphicFrame>
        <p:sp>
          <p:nvSpPr>
            <p:cNvPr id="13360" name="Line 44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45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9550" name="Object 46"/>
          <p:cNvGraphicFramePr>
            <a:graphicFrameLocks noChangeAspect="1"/>
          </p:cNvGraphicFramePr>
          <p:nvPr/>
        </p:nvGraphicFramePr>
        <p:xfrm>
          <a:off x="4427538" y="836613"/>
          <a:ext cx="317500" cy="317500"/>
        </p:xfrm>
        <a:graphic>
          <a:graphicData uri="http://schemas.openxmlformats.org/presentationml/2006/ole">
            <p:oleObj spid="_x0000_s13492" name="公式" r:id="rId22" imgW="317225" imgH="317225" progId="">
              <p:embed/>
            </p:oleObj>
          </a:graphicData>
        </a:graphic>
      </p:graphicFrame>
      <p:graphicFrame>
        <p:nvGraphicFramePr>
          <p:cNvPr id="149551" name="Object 47"/>
          <p:cNvGraphicFramePr>
            <a:graphicFrameLocks noChangeAspect="1"/>
          </p:cNvGraphicFramePr>
          <p:nvPr/>
        </p:nvGraphicFramePr>
        <p:xfrm>
          <a:off x="4140200" y="4076700"/>
          <a:ext cx="317500" cy="317500"/>
        </p:xfrm>
        <a:graphic>
          <a:graphicData uri="http://schemas.openxmlformats.org/presentationml/2006/ole">
            <p:oleObj spid="_x0000_s13493" name="公式" r:id="rId23" imgW="317225" imgH="317225" progId="">
              <p:embed/>
            </p:oleObj>
          </a:graphicData>
        </a:graphic>
      </p:graphicFrame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971550" y="4868863"/>
            <a:ext cx="76327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   设</a:t>
            </a:r>
            <a:r>
              <a:rPr lang="en-US" altLang="zh-CN"/>
              <a:t>S</a:t>
            </a:r>
            <a:r>
              <a:rPr lang="zh-CN" altLang="en-US"/>
              <a:t>点为折射面</a:t>
            </a:r>
            <a:r>
              <a:rPr lang="en-US" altLang="zh-CN"/>
              <a:t>AOB</a:t>
            </a:r>
            <a:r>
              <a:rPr lang="zh-CN" altLang="en-US"/>
              <a:t>上任一点</a:t>
            </a:r>
            <a:r>
              <a:rPr lang="en-US" altLang="zh-CN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沿路径</a:t>
            </a:r>
            <a:r>
              <a:rPr lang="en-US" altLang="zh-CN"/>
              <a:t>PSQ</a:t>
            </a:r>
            <a:r>
              <a:rPr lang="zh-CN" altLang="en-US"/>
              <a:t>的光程</a:t>
            </a:r>
            <a:r>
              <a:rPr lang="en-US" altLang="zh-CN"/>
              <a:t>l</a:t>
            </a:r>
            <a:r>
              <a:rPr lang="zh-CN" altLang="en-US"/>
              <a:t>为</a:t>
            </a:r>
          </a:p>
        </p:txBody>
      </p:sp>
      <p:graphicFrame>
        <p:nvGraphicFramePr>
          <p:cNvPr id="149553" name="Object 49"/>
          <p:cNvGraphicFramePr>
            <a:graphicFrameLocks noChangeAspect="1"/>
          </p:cNvGraphicFramePr>
          <p:nvPr/>
        </p:nvGraphicFramePr>
        <p:xfrm>
          <a:off x="5364163" y="5805488"/>
          <a:ext cx="2717800" cy="457200"/>
        </p:xfrm>
        <a:graphic>
          <a:graphicData uri="http://schemas.openxmlformats.org/presentationml/2006/ole">
            <p:oleObj spid="_x0000_s13494" name="公式" r:id="rId24" imgW="27178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在△</a:t>
            </a:r>
            <a:r>
              <a:rPr lang="en-US" altLang="zh-CN"/>
              <a:t>PSC</a:t>
            </a:r>
            <a:r>
              <a:rPr lang="zh-CN" altLang="en-US"/>
              <a:t>中，</a:t>
            </a:r>
            <a:r>
              <a:rPr lang="en-US" altLang="zh-CN"/>
              <a:t>PC=x+R,</a:t>
            </a:r>
            <a:r>
              <a:rPr lang="zh-CN" altLang="en-US"/>
              <a:t>并且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1042988" y="1268413"/>
          <a:ext cx="6502400" cy="622300"/>
        </p:xfrm>
        <a:graphic>
          <a:graphicData uri="http://schemas.openxmlformats.org/presentationml/2006/ole">
            <p:oleObj spid="_x0000_s14504" name="公式" r:id="rId3" imgW="6502400" imgH="622300" progId="">
              <p:embed/>
            </p:oleObj>
          </a:graphicData>
        </a:graphic>
      </p:graphicFrame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3097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l-GR" altLang="zh-CN">
                <a:latin typeface="宋体" charset="-122"/>
              </a:rPr>
              <a:t>θ</a:t>
            </a:r>
            <a:r>
              <a:rPr lang="zh-CN" altLang="en-US">
                <a:latin typeface="宋体" charset="-122"/>
              </a:rPr>
              <a:t>很小时</a:t>
            </a:r>
            <a:r>
              <a:rPr lang="en-US" altLang="zh-CN">
                <a:latin typeface="宋体" charset="-122"/>
              </a:rPr>
              <a:t>,</a:t>
            </a:r>
            <a:endParaRPr lang="el-GR" altLang="zh-CN">
              <a:latin typeface="宋体" charset="-122"/>
            </a:endParaRP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042988" y="3716338"/>
          <a:ext cx="7569200" cy="1231900"/>
        </p:xfrm>
        <a:graphic>
          <a:graphicData uri="http://schemas.openxmlformats.org/presentationml/2006/ole">
            <p:oleObj spid="_x0000_s14505" name="公式" r:id="rId4" imgW="7569200" imgH="1231900" progId="">
              <p:embed/>
            </p:oleObj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1042988" y="2708275"/>
          <a:ext cx="5867400" cy="952500"/>
        </p:xfrm>
        <a:graphic>
          <a:graphicData uri="http://schemas.openxmlformats.org/presentationml/2006/ole">
            <p:oleObj spid="_x0000_s14506" name="公式" r:id="rId5" imgW="5867400" imgH="952500" progId="">
              <p:embed/>
            </p:oleObj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1377950" y="5097463"/>
          <a:ext cx="3822700" cy="1079500"/>
        </p:xfrm>
        <a:graphic>
          <a:graphicData uri="http://schemas.openxmlformats.org/presentationml/2006/ole">
            <p:oleObj spid="_x0000_s14507" name="公式" r:id="rId6" imgW="3822700" imgH="1079500" progId="">
              <p:embed/>
            </p:oleObj>
          </a:graphicData>
        </a:graphic>
      </p:graphicFrame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4427538" y="4149725"/>
            <a:ext cx="5329237" cy="3373438"/>
            <a:chOff x="2797" y="760"/>
            <a:chExt cx="7826" cy="4755"/>
          </a:xfrm>
        </p:grpSpPr>
        <p:sp>
          <p:nvSpPr>
            <p:cNvPr id="14364" name="AutoShape 9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Line 10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Arc 11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7" name="Arc 12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8" name="Line 13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4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5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6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7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8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19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20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21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22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23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24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Arc 25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1" name="Arc 26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2" name="Arc 27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Arc 28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4" name="Arc 29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342" name="Object 30"/>
            <p:cNvGraphicFramePr>
              <a:graphicFrameLocks noChangeAspect="1"/>
            </p:cNvGraphicFramePr>
            <p:nvPr/>
          </p:nvGraphicFramePr>
          <p:xfrm>
            <a:off x="5793" y="1978"/>
            <a:ext cx="341" cy="309"/>
          </p:xfrm>
          <a:graphic>
            <a:graphicData uri="http://schemas.openxmlformats.org/presentationml/2006/ole">
              <p:oleObj spid="_x0000_s14508" name="公式" r:id="rId7" imgW="291973" imgH="330057" progId="">
                <p:embed/>
              </p:oleObj>
            </a:graphicData>
          </a:graphic>
        </p:graphicFrame>
        <p:graphicFrame>
          <p:nvGraphicFramePr>
            <p:cNvPr id="14343" name="Object 31"/>
            <p:cNvGraphicFramePr>
              <a:graphicFrameLocks noChangeAspect="1"/>
            </p:cNvGraphicFramePr>
            <p:nvPr/>
          </p:nvGraphicFramePr>
          <p:xfrm>
            <a:off x="3586" y="3206"/>
            <a:ext cx="284" cy="366"/>
          </p:xfrm>
          <a:graphic>
            <a:graphicData uri="http://schemas.openxmlformats.org/presentationml/2006/ole">
              <p:oleObj spid="_x0000_s14509" name="公式" r:id="rId8" imgW="317225" imgH="317225" progId="">
                <p:embed/>
              </p:oleObj>
            </a:graphicData>
          </a:graphic>
        </p:graphicFrame>
        <p:graphicFrame>
          <p:nvGraphicFramePr>
            <p:cNvPr id="14344" name="Object 32"/>
            <p:cNvGraphicFramePr>
              <a:graphicFrameLocks noChangeAspect="1"/>
            </p:cNvGraphicFramePr>
            <p:nvPr/>
          </p:nvGraphicFramePr>
          <p:xfrm>
            <a:off x="9233" y="3185"/>
            <a:ext cx="328" cy="424"/>
          </p:xfrm>
          <a:graphic>
            <a:graphicData uri="http://schemas.openxmlformats.org/presentationml/2006/ole">
              <p:oleObj spid="_x0000_s14510" name="公式" r:id="rId9" imgW="317225" imgH="406048" progId="">
                <p:embed/>
              </p:oleObj>
            </a:graphicData>
          </a:graphic>
        </p:graphicFrame>
        <p:graphicFrame>
          <p:nvGraphicFramePr>
            <p:cNvPr id="14345" name="Object 33"/>
            <p:cNvGraphicFramePr>
              <a:graphicFrameLocks noChangeAspect="1"/>
            </p:cNvGraphicFramePr>
            <p:nvPr/>
          </p:nvGraphicFramePr>
          <p:xfrm>
            <a:off x="5577" y="3342"/>
            <a:ext cx="373" cy="296"/>
          </p:xfrm>
          <a:graphic>
            <a:graphicData uri="http://schemas.openxmlformats.org/presentationml/2006/ole">
              <p:oleObj spid="_x0000_s14511" name="公式" r:id="rId10" imgW="317362" imgH="330057" progId="">
                <p:embed/>
              </p:oleObj>
            </a:graphicData>
          </a:graphic>
        </p:graphicFrame>
        <p:graphicFrame>
          <p:nvGraphicFramePr>
            <p:cNvPr id="14346" name="Object 34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14512" name="公式" r:id="rId11" imgW="279400" imgH="330200" progId="">
                <p:embed/>
              </p:oleObj>
            </a:graphicData>
          </a:graphic>
        </p:graphicFrame>
        <p:graphicFrame>
          <p:nvGraphicFramePr>
            <p:cNvPr id="14347" name="Object 35"/>
            <p:cNvGraphicFramePr>
              <a:graphicFrameLocks noChangeAspect="1"/>
            </p:cNvGraphicFramePr>
            <p:nvPr/>
          </p:nvGraphicFramePr>
          <p:xfrm>
            <a:off x="4687" y="3514"/>
            <a:ext cx="255" cy="241"/>
          </p:xfrm>
          <a:graphic>
            <a:graphicData uri="http://schemas.openxmlformats.org/presentationml/2006/ole">
              <p:oleObj spid="_x0000_s14513" name="公式" r:id="rId12" imgW="266469" imgH="253780" progId="">
                <p:embed/>
              </p:oleObj>
            </a:graphicData>
          </a:graphic>
        </p:graphicFrame>
        <p:graphicFrame>
          <p:nvGraphicFramePr>
            <p:cNvPr id="14348" name="Object 36"/>
            <p:cNvGraphicFramePr>
              <a:graphicFrameLocks noChangeAspect="1"/>
            </p:cNvGraphicFramePr>
            <p:nvPr/>
          </p:nvGraphicFramePr>
          <p:xfrm>
            <a:off x="7388" y="3928"/>
            <a:ext cx="245" cy="245"/>
          </p:xfrm>
          <a:graphic>
            <a:graphicData uri="http://schemas.openxmlformats.org/presentationml/2006/ole">
              <p:oleObj spid="_x0000_s14514" name="公式" r:id="rId13" imgW="266469" imgH="253780" progId="">
                <p:embed/>
              </p:oleObj>
            </a:graphicData>
          </a:graphic>
        </p:graphicFrame>
        <p:graphicFrame>
          <p:nvGraphicFramePr>
            <p:cNvPr id="14349" name="Object 37"/>
            <p:cNvGraphicFramePr>
              <a:graphicFrameLocks noChangeAspect="1"/>
            </p:cNvGraphicFramePr>
            <p:nvPr/>
          </p:nvGraphicFramePr>
          <p:xfrm>
            <a:off x="6226" y="3442"/>
            <a:ext cx="239" cy="300"/>
          </p:xfrm>
          <a:graphic>
            <a:graphicData uri="http://schemas.openxmlformats.org/presentationml/2006/ole">
              <p:oleObj spid="_x0000_s14515" name="公式" r:id="rId14" imgW="317225" imgH="317225" progId="">
                <p:embed/>
              </p:oleObj>
            </a:graphicData>
          </a:graphic>
        </p:graphicFrame>
        <p:graphicFrame>
          <p:nvGraphicFramePr>
            <p:cNvPr id="14350" name="Object 38"/>
            <p:cNvGraphicFramePr>
              <a:graphicFrameLocks noChangeAspect="1"/>
            </p:cNvGraphicFramePr>
            <p:nvPr/>
          </p:nvGraphicFramePr>
          <p:xfrm>
            <a:off x="5311" y="2201"/>
            <a:ext cx="156" cy="423"/>
          </p:xfrm>
          <a:graphic>
            <a:graphicData uri="http://schemas.openxmlformats.org/presentationml/2006/ole">
              <p:oleObj spid="_x0000_s14516" name="公式" r:id="rId15" imgW="203112" imgH="444307" progId="">
                <p:embed/>
              </p:oleObj>
            </a:graphicData>
          </a:graphic>
        </p:graphicFrame>
        <p:graphicFrame>
          <p:nvGraphicFramePr>
            <p:cNvPr id="14351" name="Object 39"/>
            <p:cNvGraphicFramePr>
              <a:graphicFrameLocks noChangeAspect="1"/>
            </p:cNvGraphicFramePr>
            <p:nvPr/>
          </p:nvGraphicFramePr>
          <p:xfrm>
            <a:off x="6596" y="2613"/>
            <a:ext cx="155" cy="433"/>
          </p:xfrm>
          <a:graphic>
            <a:graphicData uri="http://schemas.openxmlformats.org/presentationml/2006/ole">
              <p:oleObj spid="_x0000_s14517" name="公式" r:id="rId16" imgW="203112" imgH="444307" progId="">
                <p:embed/>
              </p:oleObj>
            </a:graphicData>
          </a:graphic>
        </p:graphicFrame>
        <p:graphicFrame>
          <p:nvGraphicFramePr>
            <p:cNvPr id="14352" name="Object 40"/>
            <p:cNvGraphicFramePr>
              <a:graphicFrameLocks noChangeAspect="1"/>
            </p:cNvGraphicFramePr>
            <p:nvPr/>
          </p:nvGraphicFramePr>
          <p:xfrm>
            <a:off x="4692" y="2967"/>
            <a:ext cx="192" cy="450"/>
          </p:xfrm>
          <a:graphic>
            <a:graphicData uri="http://schemas.openxmlformats.org/presentationml/2006/ole">
              <p:oleObj spid="_x0000_s14518" name="公式" r:id="rId17" imgW="203112" imgH="444307" progId="">
                <p:embed/>
              </p:oleObj>
            </a:graphicData>
          </a:graphic>
        </p:graphicFrame>
        <p:graphicFrame>
          <p:nvGraphicFramePr>
            <p:cNvPr id="14353" name="Object 41"/>
            <p:cNvGraphicFramePr>
              <a:graphicFrameLocks noChangeAspect="1"/>
            </p:cNvGraphicFramePr>
            <p:nvPr/>
          </p:nvGraphicFramePr>
          <p:xfrm>
            <a:off x="7866" y="3021"/>
            <a:ext cx="195" cy="431"/>
          </p:xfrm>
          <a:graphic>
            <a:graphicData uri="http://schemas.openxmlformats.org/presentationml/2006/ole">
              <p:oleObj spid="_x0000_s14519" name="公式" r:id="rId18" imgW="203112" imgH="444307" progId="">
                <p:embed/>
              </p:oleObj>
            </a:graphicData>
          </a:graphic>
        </p:graphicFrame>
        <p:graphicFrame>
          <p:nvGraphicFramePr>
            <p:cNvPr id="14354" name="Object 42"/>
            <p:cNvGraphicFramePr>
              <a:graphicFrameLocks noChangeAspect="1"/>
            </p:cNvGraphicFramePr>
            <p:nvPr/>
          </p:nvGraphicFramePr>
          <p:xfrm>
            <a:off x="4714" y="2585"/>
            <a:ext cx="182" cy="453"/>
          </p:xfrm>
          <a:graphic>
            <a:graphicData uri="http://schemas.openxmlformats.org/presentationml/2006/ole">
              <p:oleObj spid="_x0000_s14520" name="公式" r:id="rId19" imgW="203112" imgH="444307" progId="">
                <p:embed/>
              </p:oleObj>
            </a:graphicData>
          </a:graphic>
        </p:graphicFrame>
        <p:graphicFrame>
          <p:nvGraphicFramePr>
            <p:cNvPr id="14355" name="Object 43"/>
            <p:cNvGraphicFramePr>
              <a:graphicFrameLocks noChangeAspect="1"/>
            </p:cNvGraphicFramePr>
            <p:nvPr/>
          </p:nvGraphicFramePr>
          <p:xfrm>
            <a:off x="7570" y="2501"/>
            <a:ext cx="177" cy="436"/>
          </p:xfrm>
          <a:graphic>
            <a:graphicData uri="http://schemas.openxmlformats.org/presentationml/2006/ole">
              <p:oleObj spid="_x0000_s14521" name="公式" r:id="rId20" imgW="203112" imgH="444307" progId="">
                <p:embed/>
              </p:oleObj>
            </a:graphicData>
          </a:graphic>
        </p:graphicFrame>
        <p:graphicFrame>
          <p:nvGraphicFramePr>
            <p:cNvPr id="14356" name="Object 44"/>
            <p:cNvGraphicFramePr>
              <a:graphicFrameLocks noChangeAspect="1"/>
            </p:cNvGraphicFramePr>
            <p:nvPr/>
          </p:nvGraphicFramePr>
          <p:xfrm>
            <a:off x="6252" y="3069"/>
            <a:ext cx="238" cy="299"/>
          </p:xfrm>
          <a:graphic>
            <a:graphicData uri="http://schemas.openxmlformats.org/presentationml/2006/ole">
              <p:oleObj spid="_x0000_s14522" name="公式" r:id="rId21" imgW="253890" imgH="330057" progId="">
                <p:embed/>
              </p:oleObj>
            </a:graphicData>
          </a:graphic>
        </p:graphicFrame>
        <p:graphicFrame>
          <p:nvGraphicFramePr>
            <p:cNvPr id="14357" name="Object 45"/>
            <p:cNvGraphicFramePr>
              <a:graphicFrameLocks noChangeAspect="1"/>
            </p:cNvGraphicFramePr>
            <p:nvPr/>
          </p:nvGraphicFramePr>
          <p:xfrm>
            <a:off x="7944" y="2064"/>
            <a:ext cx="350" cy="443"/>
          </p:xfrm>
          <a:graphic>
            <a:graphicData uri="http://schemas.openxmlformats.org/presentationml/2006/ole">
              <p:oleObj spid="_x0000_s14523" name="公式" r:id="rId22" imgW="381000" imgH="457200" progId="">
                <p:embed/>
              </p:oleObj>
            </a:graphicData>
          </a:graphic>
        </p:graphicFrame>
        <p:graphicFrame>
          <p:nvGraphicFramePr>
            <p:cNvPr id="14358" name="Object 46"/>
            <p:cNvGraphicFramePr>
              <a:graphicFrameLocks noChangeAspect="1"/>
            </p:cNvGraphicFramePr>
            <p:nvPr/>
          </p:nvGraphicFramePr>
          <p:xfrm>
            <a:off x="3998" y="2009"/>
            <a:ext cx="330" cy="463"/>
          </p:xfrm>
          <a:graphic>
            <a:graphicData uri="http://schemas.openxmlformats.org/presentationml/2006/ole">
              <p:oleObj spid="_x0000_s14524" name="公式" r:id="rId23" imgW="368300" imgH="457200" progId="">
                <p:embed/>
              </p:oleObj>
            </a:graphicData>
          </a:graphic>
        </p:graphicFrame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9" name="Object 48"/>
            <p:cNvGraphicFramePr>
              <a:graphicFrameLocks noChangeAspect="1"/>
            </p:cNvGraphicFramePr>
            <p:nvPr/>
          </p:nvGraphicFramePr>
          <p:xfrm>
            <a:off x="5968" y="3283"/>
            <a:ext cx="215" cy="414"/>
          </p:xfrm>
          <a:graphic>
            <a:graphicData uri="http://schemas.openxmlformats.org/presentationml/2006/ole">
              <p:oleObj spid="_x0000_s14525" name="公式" r:id="rId24" imgW="203112" imgH="444307" progId="">
                <p:embed/>
              </p:oleObj>
            </a:graphicData>
          </a:graphic>
        </p:graphicFrame>
        <p:graphicFrame>
          <p:nvGraphicFramePr>
            <p:cNvPr id="14360" name="Object 49"/>
            <p:cNvGraphicFramePr>
              <a:graphicFrameLocks noChangeAspect="1"/>
            </p:cNvGraphicFramePr>
            <p:nvPr/>
          </p:nvGraphicFramePr>
          <p:xfrm>
            <a:off x="6105" y="2744"/>
            <a:ext cx="184" cy="423"/>
          </p:xfrm>
          <a:graphic>
            <a:graphicData uri="http://schemas.openxmlformats.org/presentationml/2006/ole">
              <p:oleObj spid="_x0000_s14526" name="公式" r:id="rId25" imgW="203112" imgH="444307" progId="">
                <p:embed/>
              </p:oleObj>
            </a:graphicData>
          </a:graphic>
        </p:graphicFrame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203575" y="981075"/>
            <a:ext cx="2736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>
                <a:ea typeface="隶书" pitchFamily="49" charset="-122"/>
              </a:rPr>
              <a:t>本节要点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843213" y="3213100"/>
            <a:ext cx="259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■</a:t>
            </a:r>
            <a:r>
              <a:rPr lang="zh-CN" altLang="en-US"/>
              <a:t>同心光束 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2843808" y="3933056"/>
            <a:ext cx="34559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■</a:t>
            </a:r>
            <a:r>
              <a:rPr lang="zh-CN" altLang="en-US" dirty="0"/>
              <a:t>光在单球面上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347864" y="4869160"/>
            <a:ext cx="29511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的反射和折射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843213" y="23495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■</a:t>
            </a:r>
            <a:r>
              <a:rPr lang="zh-CN" altLang="en-US"/>
              <a:t>费马原理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7" grpId="0"/>
      <p:bldP spid="58378" grpId="0"/>
      <p:bldP spid="58381" grpId="0"/>
      <p:bldP spid="583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1042988" y="1557338"/>
          <a:ext cx="6921500" cy="990600"/>
        </p:xfrm>
        <a:graphic>
          <a:graphicData uri="http://schemas.openxmlformats.org/presentationml/2006/ole">
            <p:oleObj spid="_x0000_s15528" name="公式" r:id="rId3" imgW="6921500" imgH="990600" progId="">
              <p:embed/>
            </p:oleObj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042988" y="549275"/>
          <a:ext cx="3784600" cy="889000"/>
        </p:xfrm>
        <a:graphic>
          <a:graphicData uri="http://schemas.openxmlformats.org/presentationml/2006/ole">
            <p:oleObj spid="_x0000_s15529" name="公式" r:id="rId4" imgW="3784600" imgH="889000" progId="">
              <p:embed/>
            </p:oleObj>
          </a:graphicData>
        </a:graphic>
      </p:graphicFrame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971550" y="2636838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在△</a:t>
            </a:r>
            <a:r>
              <a:rPr lang="en-US" altLang="zh-CN"/>
              <a:t>SCQ</a:t>
            </a:r>
            <a:r>
              <a:rPr lang="zh-CN" altLang="en-US"/>
              <a:t>中，</a:t>
            </a:r>
            <a:r>
              <a:rPr lang="en-US" altLang="zh-CN"/>
              <a:t>CQ=x-R,</a:t>
            </a:r>
            <a:r>
              <a:rPr lang="zh-CN" altLang="en-US"/>
              <a:t>并且</a:t>
            </a: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258888" y="3357563"/>
          <a:ext cx="6527800" cy="635000"/>
        </p:xfrm>
        <a:graphic>
          <a:graphicData uri="http://schemas.openxmlformats.org/presentationml/2006/ole">
            <p:oleObj spid="_x0000_s15530" name="公式" r:id="rId5" imgW="6527800" imgH="635000" progId="">
              <p:embed/>
            </p:oleObj>
          </a:graphicData>
        </a:graphic>
      </p:graphicFrame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27088" y="4292600"/>
            <a:ext cx="3097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l-GR" altLang="zh-CN">
                <a:latin typeface="宋体" charset="-122"/>
              </a:rPr>
              <a:t>θ</a:t>
            </a:r>
            <a:r>
              <a:rPr lang="zh-CN" altLang="en-US">
                <a:latin typeface="宋体" charset="-122"/>
              </a:rPr>
              <a:t>很小时</a:t>
            </a:r>
            <a:r>
              <a:rPr lang="en-US" altLang="zh-CN">
                <a:latin typeface="宋体" charset="-122"/>
              </a:rPr>
              <a:t>,</a:t>
            </a:r>
            <a:endParaRPr lang="el-GR" altLang="zh-CN">
              <a:latin typeface="宋体" charset="-122"/>
            </a:endParaRP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985838" y="5084763"/>
          <a:ext cx="7708900" cy="1231900"/>
        </p:xfrm>
        <a:graphic>
          <a:graphicData uri="http://schemas.openxmlformats.org/presentationml/2006/ole">
            <p:oleObj spid="_x0000_s15531" name="公式" r:id="rId6" imgW="7708900" imgH="1231900" progId="">
              <p:embed/>
            </p:oleObj>
          </a:graphicData>
        </a:graphic>
      </p:graphicFrame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4500563" y="-819150"/>
            <a:ext cx="5111750" cy="3235325"/>
            <a:chOff x="2797" y="760"/>
            <a:chExt cx="7826" cy="4755"/>
          </a:xfrm>
        </p:grpSpPr>
        <p:sp>
          <p:nvSpPr>
            <p:cNvPr id="15388" name="AutoShape 9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Line 10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Arc 11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1" name="Arc 12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Line 13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4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5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6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8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9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20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21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22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23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24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Arc 25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5" name="Arc 26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6" name="Arc 27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7" name="Arc 28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8" name="Arc 29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66" name="Object 30"/>
            <p:cNvGraphicFramePr>
              <a:graphicFrameLocks noChangeAspect="1"/>
            </p:cNvGraphicFramePr>
            <p:nvPr/>
          </p:nvGraphicFramePr>
          <p:xfrm>
            <a:off x="5793" y="1978"/>
            <a:ext cx="341" cy="309"/>
          </p:xfrm>
          <a:graphic>
            <a:graphicData uri="http://schemas.openxmlformats.org/presentationml/2006/ole">
              <p:oleObj spid="_x0000_s15532" name="公式" r:id="rId7" imgW="291973" imgH="330057" progId="">
                <p:embed/>
              </p:oleObj>
            </a:graphicData>
          </a:graphic>
        </p:graphicFrame>
        <p:graphicFrame>
          <p:nvGraphicFramePr>
            <p:cNvPr id="15367" name="Object 31"/>
            <p:cNvGraphicFramePr>
              <a:graphicFrameLocks noChangeAspect="1"/>
            </p:cNvGraphicFramePr>
            <p:nvPr/>
          </p:nvGraphicFramePr>
          <p:xfrm>
            <a:off x="3586" y="3206"/>
            <a:ext cx="284" cy="366"/>
          </p:xfrm>
          <a:graphic>
            <a:graphicData uri="http://schemas.openxmlformats.org/presentationml/2006/ole">
              <p:oleObj spid="_x0000_s15533" name="公式" r:id="rId8" imgW="317225" imgH="317225" progId="">
                <p:embed/>
              </p:oleObj>
            </a:graphicData>
          </a:graphic>
        </p:graphicFrame>
        <p:graphicFrame>
          <p:nvGraphicFramePr>
            <p:cNvPr id="15368" name="Object 32"/>
            <p:cNvGraphicFramePr>
              <a:graphicFrameLocks noChangeAspect="1"/>
            </p:cNvGraphicFramePr>
            <p:nvPr/>
          </p:nvGraphicFramePr>
          <p:xfrm>
            <a:off x="9233" y="3185"/>
            <a:ext cx="328" cy="424"/>
          </p:xfrm>
          <a:graphic>
            <a:graphicData uri="http://schemas.openxmlformats.org/presentationml/2006/ole">
              <p:oleObj spid="_x0000_s15534" name="公式" r:id="rId9" imgW="317225" imgH="406048" progId="">
                <p:embed/>
              </p:oleObj>
            </a:graphicData>
          </a:graphic>
        </p:graphicFrame>
        <p:graphicFrame>
          <p:nvGraphicFramePr>
            <p:cNvPr id="15369" name="Object 33"/>
            <p:cNvGraphicFramePr>
              <a:graphicFrameLocks noChangeAspect="1"/>
            </p:cNvGraphicFramePr>
            <p:nvPr/>
          </p:nvGraphicFramePr>
          <p:xfrm>
            <a:off x="5577" y="3342"/>
            <a:ext cx="373" cy="296"/>
          </p:xfrm>
          <a:graphic>
            <a:graphicData uri="http://schemas.openxmlformats.org/presentationml/2006/ole">
              <p:oleObj spid="_x0000_s15535" name="公式" r:id="rId10" imgW="317362" imgH="330057" progId="">
                <p:embed/>
              </p:oleObj>
            </a:graphicData>
          </a:graphic>
        </p:graphicFrame>
        <p:graphicFrame>
          <p:nvGraphicFramePr>
            <p:cNvPr id="15370" name="Object 34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15536" name="公式" r:id="rId11" imgW="279400" imgH="330200" progId="">
                <p:embed/>
              </p:oleObj>
            </a:graphicData>
          </a:graphic>
        </p:graphicFrame>
        <p:graphicFrame>
          <p:nvGraphicFramePr>
            <p:cNvPr id="15371" name="Object 35"/>
            <p:cNvGraphicFramePr>
              <a:graphicFrameLocks noChangeAspect="1"/>
            </p:cNvGraphicFramePr>
            <p:nvPr/>
          </p:nvGraphicFramePr>
          <p:xfrm>
            <a:off x="4687" y="3514"/>
            <a:ext cx="255" cy="241"/>
          </p:xfrm>
          <a:graphic>
            <a:graphicData uri="http://schemas.openxmlformats.org/presentationml/2006/ole">
              <p:oleObj spid="_x0000_s15537" name="公式" r:id="rId12" imgW="266469" imgH="253780" progId="">
                <p:embed/>
              </p:oleObj>
            </a:graphicData>
          </a:graphic>
        </p:graphicFrame>
        <p:graphicFrame>
          <p:nvGraphicFramePr>
            <p:cNvPr id="15372" name="Object 36"/>
            <p:cNvGraphicFramePr>
              <a:graphicFrameLocks noChangeAspect="1"/>
            </p:cNvGraphicFramePr>
            <p:nvPr/>
          </p:nvGraphicFramePr>
          <p:xfrm>
            <a:off x="7388" y="3928"/>
            <a:ext cx="245" cy="245"/>
          </p:xfrm>
          <a:graphic>
            <a:graphicData uri="http://schemas.openxmlformats.org/presentationml/2006/ole">
              <p:oleObj spid="_x0000_s15538" name="公式" r:id="rId13" imgW="266469" imgH="253780" progId="">
                <p:embed/>
              </p:oleObj>
            </a:graphicData>
          </a:graphic>
        </p:graphicFrame>
        <p:graphicFrame>
          <p:nvGraphicFramePr>
            <p:cNvPr id="15373" name="Object 37"/>
            <p:cNvGraphicFramePr>
              <a:graphicFrameLocks noChangeAspect="1"/>
            </p:cNvGraphicFramePr>
            <p:nvPr/>
          </p:nvGraphicFramePr>
          <p:xfrm>
            <a:off x="6226" y="3442"/>
            <a:ext cx="239" cy="300"/>
          </p:xfrm>
          <a:graphic>
            <a:graphicData uri="http://schemas.openxmlformats.org/presentationml/2006/ole">
              <p:oleObj spid="_x0000_s15539" name="公式" r:id="rId14" imgW="317225" imgH="317225" progId="">
                <p:embed/>
              </p:oleObj>
            </a:graphicData>
          </a:graphic>
        </p:graphicFrame>
        <p:graphicFrame>
          <p:nvGraphicFramePr>
            <p:cNvPr id="15374" name="Object 38"/>
            <p:cNvGraphicFramePr>
              <a:graphicFrameLocks noChangeAspect="1"/>
            </p:cNvGraphicFramePr>
            <p:nvPr/>
          </p:nvGraphicFramePr>
          <p:xfrm>
            <a:off x="5311" y="2201"/>
            <a:ext cx="156" cy="423"/>
          </p:xfrm>
          <a:graphic>
            <a:graphicData uri="http://schemas.openxmlformats.org/presentationml/2006/ole">
              <p:oleObj spid="_x0000_s15540" name="公式" r:id="rId15" imgW="203112" imgH="444307" progId="">
                <p:embed/>
              </p:oleObj>
            </a:graphicData>
          </a:graphic>
        </p:graphicFrame>
        <p:graphicFrame>
          <p:nvGraphicFramePr>
            <p:cNvPr id="15375" name="Object 39"/>
            <p:cNvGraphicFramePr>
              <a:graphicFrameLocks noChangeAspect="1"/>
            </p:cNvGraphicFramePr>
            <p:nvPr/>
          </p:nvGraphicFramePr>
          <p:xfrm>
            <a:off x="6596" y="2613"/>
            <a:ext cx="155" cy="433"/>
          </p:xfrm>
          <a:graphic>
            <a:graphicData uri="http://schemas.openxmlformats.org/presentationml/2006/ole">
              <p:oleObj spid="_x0000_s15541" name="公式" r:id="rId16" imgW="203112" imgH="444307" progId="">
                <p:embed/>
              </p:oleObj>
            </a:graphicData>
          </a:graphic>
        </p:graphicFrame>
        <p:graphicFrame>
          <p:nvGraphicFramePr>
            <p:cNvPr id="15376" name="Object 40"/>
            <p:cNvGraphicFramePr>
              <a:graphicFrameLocks noChangeAspect="1"/>
            </p:cNvGraphicFramePr>
            <p:nvPr/>
          </p:nvGraphicFramePr>
          <p:xfrm>
            <a:off x="4692" y="2967"/>
            <a:ext cx="192" cy="450"/>
          </p:xfrm>
          <a:graphic>
            <a:graphicData uri="http://schemas.openxmlformats.org/presentationml/2006/ole">
              <p:oleObj spid="_x0000_s15542" name="公式" r:id="rId17" imgW="203112" imgH="444307" progId="">
                <p:embed/>
              </p:oleObj>
            </a:graphicData>
          </a:graphic>
        </p:graphicFrame>
        <p:graphicFrame>
          <p:nvGraphicFramePr>
            <p:cNvPr id="15377" name="Object 41"/>
            <p:cNvGraphicFramePr>
              <a:graphicFrameLocks noChangeAspect="1"/>
            </p:cNvGraphicFramePr>
            <p:nvPr/>
          </p:nvGraphicFramePr>
          <p:xfrm>
            <a:off x="7866" y="3021"/>
            <a:ext cx="195" cy="431"/>
          </p:xfrm>
          <a:graphic>
            <a:graphicData uri="http://schemas.openxmlformats.org/presentationml/2006/ole">
              <p:oleObj spid="_x0000_s15543" name="公式" r:id="rId18" imgW="203112" imgH="444307" progId="">
                <p:embed/>
              </p:oleObj>
            </a:graphicData>
          </a:graphic>
        </p:graphicFrame>
        <p:graphicFrame>
          <p:nvGraphicFramePr>
            <p:cNvPr id="15378" name="Object 42"/>
            <p:cNvGraphicFramePr>
              <a:graphicFrameLocks noChangeAspect="1"/>
            </p:cNvGraphicFramePr>
            <p:nvPr/>
          </p:nvGraphicFramePr>
          <p:xfrm>
            <a:off x="4714" y="2585"/>
            <a:ext cx="182" cy="453"/>
          </p:xfrm>
          <a:graphic>
            <a:graphicData uri="http://schemas.openxmlformats.org/presentationml/2006/ole">
              <p:oleObj spid="_x0000_s15544" name="公式" r:id="rId19" imgW="203112" imgH="444307" progId="">
                <p:embed/>
              </p:oleObj>
            </a:graphicData>
          </a:graphic>
        </p:graphicFrame>
        <p:graphicFrame>
          <p:nvGraphicFramePr>
            <p:cNvPr id="15379" name="Object 43"/>
            <p:cNvGraphicFramePr>
              <a:graphicFrameLocks noChangeAspect="1"/>
            </p:cNvGraphicFramePr>
            <p:nvPr/>
          </p:nvGraphicFramePr>
          <p:xfrm>
            <a:off x="7570" y="2501"/>
            <a:ext cx="177" cy="436"/>
          </p:xfrm>
          <a:graphic>
            <a:graphicData uri="http://schemas.openxmlformats.org/presentationml/2006/ole">
              <p:oleObj spid="_x0000_s15545" name="公式" r:id="rId20" imgW="203112" imgH="444307" progId="">
                <p:embed/>
              </p:oleObj>
            </a:graphicData>
          </a:graphic>
        </p:graphicFrame>
        <p:graphicFrame>
          <p:nvGraphicFramePr>
            <p:cNvPr id="15380" name="Object 44"/>
            <p:cNvGraphicFramePr>
              <a:graphicFrameLocks noChangeAspect="1"/>
            </p:cNvGraphicFramePr>
            <p:nvPr/>
          </p:nvGraphicFramePr>
          <p:xfrm>
            <a:off x="6252" y="3069"/>
            <a:ext cx="238" cy="299"/>
          </p:xfrm>
          <a:graphic>
            <a:graphicData uri="http://schemas.openxmlformats.org/presentationml/2006/ole">
              <p:oleObj spid="_x0000_s15546" name="公式" r:id="rId21" imgW="253890" imgH="330057" progId="">
                <p:embed/>
              </p:oleObj>
            </a:graphicData>
          </a:graphic>
        </p:graphicFrame>
        <p:graphicFrame>
          <p:nvGraphicFramePr>
            <p:cNvPr id="15381" name="Object 45"/>
            <p:cNvGraphicFramePr>
              <a:graphicFrameLocks noChangeAspect="1"/>
            </p:cNvGraphicFramePr>
            <p:nvPr/>
          </p:nvGraphicFramePr>
          <p:xfrm>
            <a:off x="7944" y="2064"/>
            <a:ext cx="350" cy="443"/>
          </p:xfrm>
          <a:graphic>
            <a:graphicData uri="http://schemas.openxmlformats.org/presentationml/2006/ole">
              <p:oleObj spid="_x0000_s15547" name="公式" r:id="rId22" imgW="381000" imgH="457200" progId="">
                <p:embed/>
              </p:oleObj>
            </a:graphicData>
          </a:graphic>
        </p:graphicFrame>
        <p:graphicFrame>
          <p:nvGraphicFramePr>
            <p:cNvPr id="15382" name="Object 46"/>
            <p:cNvGraphicFramePr>
              <a:graphicFrameLocks noChangeAspect="1"/>
            </p:cNvGraphicFramePr>
            <p:nvPr/>
          </p:nvGraphicFramePr>
          <p:xfrm>
            <a:off x="3998" y="2009"/>
            <a:ext cx="330" cy="463"/>
          </p:xfrm>
          <a:graphic>
            <a:graphicData uri="http://schemas.openxmlformats.org/presentationml/2006/ole">
              <p:oleObj spid="_x0000_s15548" name="公式" r:id="rId23" imgW="368300" imgH="457200" progId="">
                <p:embed/>
              </p:oleObj>
            </a:graphicData>
          </a:graphic>
        </p:graphicFrame>
        <p:sp>
          <p:nvSpPr>
            <p:cNvPr id="15409" name="Line 47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3" name="Object 48"/>
            <p:cNvGraphicFramePr>
              <a:graphicFrameLocks noChangeAspect="1"/>
            </p:cNvGraphicFramePr>
            <p:nvPr/>
          </p:nvGraphicFramePr>
          <p:xfrm>
            <a:off x="5968" y="3283"/>
            <a:ext cx="215" cy="414"/>
          </p:xfrm>
          <a:graphic>
            <a:graphicData uri="http://schemas.openxmlformats.org/presentationml/2006/ole">
              <p:oleObj spid="_x0000_s15549" name="公式" r:id="rId24" imgW="203112" imgH="444307" progId="">
                <p:embed/>
              </p:oleObj>
            </a:graphicData>
          </a:graphic>
        </p:graphicFrame>
        <p:graphicFrame>
          <p:nvGraphicFramePr>
            <p:cNvPr id="15384" name="Object 49"/>
            <p:cNvGraphicFramePr>
              <a:graphicFrameLocks noChangeAspect="1"/>
            </p:cNvGraphicFramePr>
            <p:nvPr/>
          </p:nvGraphicFramePr>
          <p:xfrm>
            <a:off x="6105" y="2744"/>
            <a:ext cx="184" cy="423"/>
          </p:xfrm>
          <a:graphic>
            <a:graphicData uri="http://schemas.openxmlformats.org/presentationml/2006/ole">
              <p:oleObj spid="_x0000_s15550" name="公式" r:id="rId25" imgW="203112" imgH="444307" progId="">
                <p:embed/>
              </p:oleObj>
            </a:graphicData>
          </a:graphic>
        </p:graphicFrame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  <p:bldP spid="1710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900113" y="260350"/>
          <a:ext cx="7594600" cy="1231900"/>
        </p:xfrm>
        <a:graphic>
          <a:graphicData uri="http://schemas.openxmlformats.org/presentationml/2006/ole">
            <p:oleObj spid="_x0000_s16430" name="公式" r:id="rId3" imgW="7594600" imgH="1231900" progId="">
              <p:embed/>
            </p:oleObj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1476375" y="1412875"/>
          <a:ext cx="3771900" cy="1206500"/>
        </p:xfrm>
        <a:graphic>
          <a:graphicData uri="http://schemas.openxmlformats.org/presentationml/2006/ole">
            <p:oleObj spid="_x0000_s16431" name="公式" r:id="rId4" imgW="3771900" imgH="1206500" progId="">
              <p:embed/>
            </p:oleObj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4716463" y="2565400"/>
          <a:ext cx="3911600" cy="1104900"/>
        </p:xfrm>
        <a:graphic>
          <a:graphicData uri="http://schemas.openxmlformats.org/presentationml/2006/ole">
            <p:oleObj spid="_x0000_s16432" name="公式" r:id="rId5" imgW="3911600" imgH="1104900" progId="">
              <p:embed/>
            </p:oleObj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900113" y="2636838"/>
          <a:ext cx="3784600" cy="889000"/>
        </p:xfrm>
        <a:graphic>
          <a:graphicData uri="http://schemas.openxmlformats.org/presentationml/2006/ole">
            <p:oleObj spid="_x0000_s16433" name="公式" r:id="rId6" imgW="3784600" imgH="889000" progId="">
              <p:embed/>
            </p:oleObj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827088" y="3573463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于是，</a:t>
            </a:r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2411413" y="3716338"/>
          <a:ext cx="2628900" cy="457200"/>
        </p:xfrm>
        <a:graphic>
          <a:graphicData uri="http://schemas.openxmlformats.org/presentationml/2006/ole">
            <p:oleObj spid="_x0000_s16434" name="公式" r:id="rId7" imgW="2628900" imgH="457200" progId="">
              <p:embed/>
            </p:oleObj>
          </a:graphicData>
        </a:graphic>
      </p:graphicFrame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900113" y="4365625"/>
          <a:ext cx="7150100" cy="1104900"/>
        </p:xfrm>
        <a:graphic>
          <a:graphicData uri="http://schemas.openxmlformats.org/presentationml/2006/ole">
            <p:oleObj spid="_x0000_s16435" name="公式" r:id="rId8" imgW="7150100" imgH="1104900" progId="">
              <p:embed/>
            </p:oleObj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971550" y="5516563"/>
          <a:ext cx="5486400" cy="889000"/>
        </p:xfrm>
        <a:graphic>
          <a:graphicData uri="http://schemas.openxmlformats.org/presentationml/2006/ole">
            <p:oleObj spid="_x0000_s16436" name="公式" r:id="rId9" imgW="5486400" imgH="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827088" y="620713"/>
            <a:ext cx="254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  <a:r>
              <a:rPr lang="el-GR" altLang="zh-CN"/>
              <a:t>θ</a:t>
            </a:r>
            <a:r>
              <a:rPr lang="en-US" altLang="zh-CN"/>
              <a:t>=0</a:t>
            </a:r>
            <a:r>
              <a:rPr lang="zh-CN" altLang="en-US"/>
              <a:t>时，</a:t>
            </a: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3203575" y="404813"/>
          <a:ext cx="1181100" cy="889000"/>
        </p:xfrm>
        <a:graphic>
          <a:graphicData uri="http://schemas.openxmlformats.org/presentationml/2006/ole">
            <p:oleObj spid="_x0000_s17426" name="公式" r:id="rId3" imgW="1180588" imgH="888614" progId="">
              <p:embed/>
            </p:oleObj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284663" y="620713"/>
            <a:ext cx="395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因此路径</a:t>
            </a:r>
            <a:r>
              <a:rPr lang="en-US" altLang="zh-CN"/>
              <a:t>POQ</a:t>
            </a:r>
            <a:r>
              <a:rPr lang="zh-CN" altLang="en-US"/>
              <a:t>总是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827088" y="1052513"/>
            <a:ext cx="76327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对应极值，所有它总是一条实际光线的路径</a:t>
            </a:r>
            <a:r>
              <a:rPr lang="en-US" altLang="zh-CN"/>
              <a:t>.</a:t>
            </a:r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971550" y="2852738"/>
          <a:ext cx="5600700" cy="3187700"/>
        </p:xfrm>
        <a:graphic>
          <a:graphicData uri="http://schemas.openxmlformats.org/presentationml/2006/ole">
            <p:oleObj spid="_x0000_s17427" name="公式" r:id="rId4" imgW="5600700" imgH="3187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4" grpId="0"/>
      <p:bldP spid="1536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900113" y="549275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763713" y="404813"/>
          <a:ext cx="4584700" cy="1041400"/>
        </p:xfrm>
        <a:graphic>
          <a:graphicData uri="http://schemas.openxmlformats.org/presentationml/2006/ole">
            <p:oleObj spid="_x0000_s18459" name="公式" r:id="rId3" imgW="4584700" imgH="1041400" progId="">
              <p:embed/>
            </p:oleObj>
          </a:graphicData>
        </a:graphic>
      </p:graphicFrame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827088" y="1557338"/>
            <a:ext cx="498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所以</a:t>
            </a:r>
            <a:r>
              <a:rPr lang="en-US" altLang="zh-CN"/>
              <a:t>POQ</a:t>
            </a:r>
            <a:r>
              <a:rPr lang="zh-CN" altLang="en-US"/>
              <a:t>对应于极大值</a:t>
            </a:r>
            <a:r>
              <a:rPr lang="en-US" altLang="zh-CN"/>
              <a:t>.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900113" y="25654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619250" y="2349500"/>
          <a:ext cx="4584700" cy="1041400"/>
        </p:xfrm>
        <a:graphic>
          <a:graphicData uri="http://schemas.openxmlformats.org/presentationml/2006/ole">
            <p:oleObj spid="_x0000_s18460" name="公式" r:id="rId4" imgW="4584700" imgH="1041400" progId="">
              <p:embed/>
            </p:oleObj>
          </a:graphicData>
        </a:graphic>
      </p:graphicFrame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900113" y="3573463"/>
            <a:ext cx="498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所以</a:t>
            </a:r>
            <a:r>
              <a:rPr lang="en-US" altLang="zh-CN"/>
              <a:t>POQ</a:t>
            </a:r>
            <a:r>
              <a:rPr lang="zh-CN" altLang="en-US"/>
              <a:t>对应于极小值</a:t>
            </a:r>
            <a:r>
              <a:rPr lang="en-US" altLang="zh-CN"/>
              <a:t>.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900113" y="443706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763713" y="4292600"/>
          <a:ext cx="4584700" cy="1041400"/>
        </p:xfrm>
        <a:graphic>
          <a:graphicData uri="http://schemas.openxmlformats.org/presentationml/2006/ole">
            <p:oleObj spid="_x0000_s18461" name="公式" r:id="rId5" imgW="4584700" imgH="1041400" progId="">
              <p:embed/>
            </p:oleObj>
          </a:graphicData>
        </a:graphic>
      </p:graphicFrame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900113" y="551656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于是有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28" grpId="0"/>
      <p:bldP spid="154629" grpId="0"/>
      <p:bldP spid="154631" grpId="0"/>
      <p:bldP spid="154632" grpId="0"/>
      <p:bldP spid="1546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827088" y="404813"/>
          <a:ext cx="7366000" cy="1104900"/>
        </p:xfrm>
        <a:graphic>
          <a:graphicData uri="http://schemas.openxmlformats.org/presentationml/2006/ole">
            <p:oleObj spid="_x0000_s19489" name="公式" r:id="rId3" imgW="7366000" imgH="1104900" progId="">
              <p:embed/>
            </p:oleObj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042988" y="1484313"/>
          <a:ext cx="6718300" cy="1016000"/>
        </p:xfrm>
        <a:graphic>
          <a:graphicData uri="http://schemas.openxmlformats.org/presentationml/2006/ole">
            <p:oleObj spid="_x0000_s19490" name="公式" r:id="rId4" imgW="6718300" imgH="1016000" progId="">
              <p:embed/>
            </p:oleObj>
          </a:graphicData>
        </a:graphic>
      </p:graphicFrame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116013" y="5373688"/>
          <a:ext cx="3492500" cy="1066800"/>
        </p:xfrm>
        <a:graphic>
          <a:graphicData uri="http://schemas.openxmlformats.org/presentationml/2006/ole">
            <p:oleObj spid="_x0000_s19491" name="公式" r:id="rId5" imgW="3492500" imgH="1066800" progId="">
              <p:embed/>
            </p:oleObj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042988" y="2492375"/>
          <a:ext cx="3746500" cy="977900"/>
        </p:xfrm>
        <a:graphic>
          <a:graphicData uri="http://schemas.openxmlformats.org/presentationml/2006/ole">
            <p:oleObj spid="_x0000_s19492" name="公式" r:id="rId6" imgW="3746500" imgH="977900" progId="">
              <p:embed/>
            </p:oleObj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1331913" y="3429000"/>
          <a:ext cx="5143500" cy="1981200"/>
        </p:xfrm>
        <a:graphic>
          <a:graphicData uri="http://schemas.openxmlformats.org/presentationml/2006/ole">
            <p:oleObj spid="_x0000_s19493" name="公式" r:id="rId7" imgW="5143500" imgH="198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00113" y="692150"/>
            <a:ext cx="73437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zh-CN" altLang="en-US"/>
              <a:t>所以</a:t>
            </a:r>
            <a:r>
              <a:rPr lang="en-US" altLang="zh-CN"/>
              <a:t>POQ</a:t>
            </a:r>
            <a:r>
              <a:rPr lang="zh-CN" altLang="en-US"/>
              <a:t>对应于定值</a:t>
            </a:r>
            <a:r>
              <a:rPr lang="en-US" altLang="zh-CN"/>
              <a:t>.</a:t>
            </a:r>
            <a:r>
              <a:rPr lang="zh-CN" altLang="en-US"/>
              <a:t>这意味着（当</a:t>
            </a:r>
          </a:p>
          <a:p>
            <a:pPr algn="just" eaLnBrk="1" hangingPunct="1">
              <a:lnSpc>
                <a:spcPct val="150000"/>
              </a:lnSpc>
            </a:pPr>
            <a:r>
              <a:rPr lang="el-GR" altLang="zh-CN"/>
              <a:t>θ</a:t>
            </a:r>
            <a:r>
              <a:rPr lang="en-US" altLang="zh-CN"/>
              <a:t>=</a:t>
            </a:r>
            <a:r>
              <a:rPr lang="zh-CN" altLang="en-US"/>
              <a:t>很小时）所有邻近的路径都是实际光线进行的路线</a:t>
            </a:r>
            <a:r>
              <a:rPr lang="en-US" altLang="zh-CN"/>
              <a:t>, </a:t>
            </a:r>
            <a:r>
              <a:rPr lang="zh-CN" altLang="en-US"/>
              <a:t>在这种情况下</a:t>
            </a:r>
            <a:r>
              <a:rPr lang="en-US" altLang="zh-CN"/>
              <a:t>Q</a:t>
            </a:r>
            <a:r>
              <a:rPr lang="zh-CN" altLang="en-US"/>
              <a:t>点就是</a:t>
            </a:r>
            <a:r>
              <a:rPr lang="en-US" altLang="zh-CN"/>
              <a:t>P</a:t>
            </a:r>
            <a:r>
              <a:rPr lang="zh-CN" altLang="en-US"/>
              <a:t>点的榜轴像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AutoShape 2"/>
          <p:cNvSpPr>
            <a:spLocks noChangeArrowheads="1"/>
          </p:cNvSpPr>
          <p:nvPr/>
        </p:nvSpPr>
        <p:spPr bwMode="auto">
          <a:xfrm>
            <a:off x="3924300" y="2060575"/>
            <a:ext cx="1081088" cy="2663825"/>
          </a:xfrm>
          <a:prstGeom prst="bracketPair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>
            <a:off x="1619250" y="33575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5003800" y="3429000"/>
            <a:ext cx="2663825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V="1">
            <a:off x="1835150" y="2565400"/>
            <a:ext cx="20891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1835150" y="3357563"/>
            <a:ext cx="208915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5003800" y="2636838"/>
            <a:ext cx="2592388" cy="143986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V="1">
            <a:off x="5003800" y="2781300"/>
            <a:ext cx="2808288" cy="13684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1619250" y="3573463"/>
          <a:ext cx="317500" cy="406400"/>
        </p:xfrm>
        <a:graphic>
          <a:graphicData uri="http://schemas.openxmlformats.org/presentationml/2006/ole">
            <p:oleObj spid="_x0000_s20516" name="公式" r:id="rId3" imgW="317225" imgH="406048" progId="">
              <p:embed/>
            </p:oleObj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6227763" y="3716338"/>
          <a:ext cx="406400" cy="431800"/>
        </p:xfrm>
        <a:graphic>
          <a:graphicData uri="http://schemas.openxmlformats.org/presentationml/2006/ole">
            <p:oleObj spid="_x0000_s20517" name="公式" r:id="rId4" imgW="406224" imgH="431613" progId="">
              <p:embed/>
            </p:oleObj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4284663" y="2565400"/>
          <a:ext cx="406400" cy="1549400"/>
        </p:xfrm>
        <a:graphic>
          <a:graphicData uri="http://schemas.openxmlformats.org/presentationml/2006/ole">
            <p:oleObj spid="_x0000_s20518" name="公式" r:id="rId5" imgW="406224" imgH="1548728" progId="">
              <p:embed/>
            </p:oleObj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3348038" y="5373688"/>
          <a:ext cx="2303462" cy="493712"/>
        </p:xfrm>
        <a:graphic>
          <a:graphicData uri="http://schemas.openxmlformats.org/presentationml/2006/ole">
            <p:oleObj spid="_x0000_s20519" name="公式" r:id="rId6" imgW="1955800" imgH="419100" progId="">
              <p:embed/>
            </p:oleObj>
          </a:graphicData>
        </a:graphic>
      </p:graphicFrame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900113" y="620713"/>
            <a:ext cx="3457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1-5 </a:t>
            </a:r>
            <a:r>
              <a:rPr lang="zh-CN" altLang="en-US"/>
              <a:t>成像系统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971550" y="1412875"/>
            <a:ext cx="3097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</a:t>
            </a:r>
            <a:r>
              <a:rPr lang="zh-CN" altLang="en-US"/>
              <a:t>同心光束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75" grpId="0" animBg="1"/>
      <p:bldP spid="131076" grpId="0" animBg="1"/>
      <p:bldP spid="131077" grpId="0" animBg="1"/>
      <p:bldP spid="131078" grpId="0" animBg="1"/>
      <p:bldP spid="131080" grpId="0" animBg="1"/>
      <p:bldP spid="131082" grpId="0" animBg="1"/>
      <p:bldP spid="131087" grpId="0"/>
      <p:bldP spid="1310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924300" y="1844675"/>
            <a:ext cx="1081088" cy="2879725"/>
          </a:xfrm>
          <a:prstGeom prst="bracketPair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1619250" y="33575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5003800" y="3357563"/>
            <a:ext cx="1728788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V="1">
            <a:off x="1835150" y="2565400"/>
            <a:ext cx="20891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835150" y="3357563"/>
            <a:ext cx="208915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V="1">
            <a:off x="2484438" y="2636838"/>
            <a:ext cx="1366837" cy="720725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 flipV="1">
            <a:off x="5003800" y="1268413"/>
            <a:ext cx="1728788" cy="8651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2555875" y="3357563"/>
            <a:ext cx="1439863" cy="719137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5003800" y="4581525"/>
            <a:ext cx="1873250" cy="863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1619250" y="3573463"/>
          <a:ext cx="317500" cy="406400"/>
        </p:xfrm>
        <a:graphic>
          <a:graphicData uri="http://schemas.openxmlformats.org/presentationml/2006/ole">
            <p:oleObj spid="_x0000_s21540" name="公式" r:id="rId3" imgW="317225" imgH="406048" progId="">
              <p:embed/>
            </p:oleObj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2439988" y="2479675"/>
          <a:ext cx="406400" cy="431800"/>
        </p:xfrm>
        <a:graphic>
          <a:graphicData uri="http://schemas.openxmlformats.org/presentationml/2006/ole">
            <p:oleObj spid="_x0000_s21541" name="公式" r:id="rId4" imgW="406224" imgH="431613" progId="">
              <p:embed/>
            </p:oleObj>
          </a:graphicData>
        </a:graphic>
      </p:graphicFrame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4284663" y="2565400"/>
          <a:ext cx="406400" cy="1549400"/>
        </p:xfrm>
        <a:graphic>
          <a:graphicData uri="http://schemas.openxmlformats.org/presentationml/2006/ole">
            <p:oleObj spid="_x0000_s21542" name="公式" r:id="rId5" imgW="406224" imgH="1548728" progId="">
              <p:embed/>
            </p:oleObj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3276600" y="5373688"/>
          <a:ext cx="2447925" cy="523875"/>
        </p:xfrm>
        <a:graphic>
          <a:graphicData uri="http://schemas.openxmlformats.org/presentationml/2006/ole">
            <p:oleObj spid="_x0000_s21543" name="公式" r:id="rId6" imgW="19558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nimBg="1"/>
      <p:bldP spid="128005" grpId="0" animBg="1"/>
      <p:bldP spid="128006" grpId="0" animBg="1"/>
      <p:bldP spid="128007" grpId="0" animBg="1"/>
      <p:bldP spid="128008" grpId="0" animBg="1"/>
      <p:bldP spid="128009" grpId="0" animBg="1"/>
      <p:bldP spid="128010" grpId="0" animBg="1"/>
      <p:bldP spid="128011" grpId="0" animBg="1"/>
      <p:bldP spid="1280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3924300" y="1844675"/>
            <a:ext cx="1081088" cy="2879725"/>
          </a:xfrm>
          <a:prstGeom prst="bracketPair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1619250" y="33575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5003800" y="3429000"/>
            <a:ext cx="3744913" cy="7143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763713" y="2276475"/>
            <a:ext cx="2160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V="1">
            <a:off x="1547813" y="4076700"/>
            <a:ext cx="23764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5003800" y="2852738"/>
            <a:ext cx="187325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5003800" y="2852738"/>
            <a:ext cx="3311525" cy="64611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V="1">
            <a:off x="5003800" y="3500438"/>
            <a:ext cx="1944688" cy="433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V="1">
            <a:off x="5003800" y="3500438"/>
            <a:ext cx="3313113" cy="433387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6659563" y="3789363"/>
          <a:ext cx="317500" cy="406400"/>
        </p:xfrm>
        <a:graphic>
          <a:graphicData uri="http://schemas.openxmlformats.org/presentationml/2006/ole">
            <p:oleObj spid="_x0000_s22564" name="公式" r:id="rId3" imgW="317225" imgH="406048" progId="">
              <p:embed/>
            </p:oleObj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8027988" y="2852738"/>
          <a:ext cx="406400" cy="431800"/>
        </p:xfrm>
        <a:graphic>
          <a:graphicData uri="http://schemas.openxmlformats.org/presentationml/2006/ole">
            <p:oleObj spid="_x0000_s22565" name="公式" r:id="rId4" imgW="406224" imgH="431613" progId="">
              <p:embed/>
            </p:oleObj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4284663" y="2565400"/>
          <a:ext cx="406400" cy="1549400"/>
        </p:xfrm>
        <a:graphic>
          <a:graphicData uri="http://schemas.openxmlformats.org/presentationml/2006/ole">
            <p:oleObj spid="_x0000_s22566" name="公式" r:id="rId5" imgW="406224" imgH="1548728" progId="">
              <p:embed/>
            </p:oleObj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3348038" y="5373688"/>
          <a:ext cx="2447925" cy="523875"/>
        </p:xfrm>
        <a:graphic>
          <a:graphicData uri="http://schemas.openxmlformats.org/presentationml/2006/ole">
            <p:oleObj spid="_x0000_s22567" name="公式" r:id="rId6" imgW="19558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/>
      <p:bldP spid="129027" grpId="0" animBg="1"/>
      <p:bldP spid="129028" grpId="0" animBg="1"/>
      <p:bldP spid="129029" grpId="0" animBg="1"/>
      <p:bldP spid="129030" grpId="0" animBg="1"/>
      <p:bldP spid="129031" grpId="0" animBg="1"/>
      <p:bldP spid="129032" grpId="0" animBg="1"/>
      <p:bldP spid="129033" grpId="0" animBg="1"/>
      <p:bldP spid="1290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AutoShape 2"/>
          <p:cNvSpPr>
            <a:spLocks noChangeArrowheads="1"/>
          </p:cNvSpPr>
          <p:nvPr/>
        </p:nvSpPr>
        <p:spPr bwMode="auto">
          <a:xfrm>
            <a:off x="3924300" y="1844675"/>
            <a:ext cx="1081088" cy="2879725"/>
          </a:xfrm>
          <a:prstGeom prst="bracketPair">
            <a:avLst>
              <a:gd name="adj" fmla="val 16667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1619250" y="33575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5003800" y="3357563"/>
            <a:ext cx="3024188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1763713" y="2276475"/>
            <a:ext cx="2160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1547813" y="4076700"/>
            <a:ext cx="23764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5003800" y="2924175"/>
            <a:ext cx="1944688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V="1">
            <a:off x="5003800" y="2276475"/>
            <a:ext cx="2808288" cy="576263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V="1">
            <a:off x="5003800" y="3357563"/>
            <a:ext cx="2016125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5003800" y="3933825"/>
            <a:ext cx="2736850" cy="57467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6877050" y="3644900"/>
          <a:ext cx="317500" cy="406400"/>
        </p:xfrm>
        <a:graphic>
          <a:graphicData uri="http://schemas.openxmlformats.org/presentationml/2006/ole">
            <p:oleObj spid="_x0000_s23590" name="公式" r:id="rId3" imgW="317225" imgH="406048" progId="">
              <p:embed/>
            </p:oleObj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1979613" y="2852738"/>
          <a:ext cx="406400" cy="431800"/>
        </p:xfrm>
        <a:graphic>
          <a:graphicData uri="http://schemas.openxmlformats.org/presentationml/2006/ole">
            <p:oleObj spid="_x0000_s23591" name="公式" r:id="rId4" imgW="406224" imgH="431613" progId="">
              <p:embed/>
            </p:oleObj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4284663" y="2565400"/>
          <a:ext cx="406400" cy="1549400"/>
        </p:xfrm>
        <a:graphic>
          <a:graphicData uri="http://schemas.openxmlformats.org/presentationml/2006/ole">
            <p:oleObj spid="_x0000_s23592" name="公式" r:id="rId5" imgW="406224" imgH="1548728" progId="">
              <p:embed/>
            </p:oleObj>
          </a:graphicData>
        </a:graphic>
      </p:graphicFrame>
      <p:graphicFrame>
        <p:nvGraphicFramePr>
          <p:cNvPr id="130062" name="Object 14"/>
          <p:cNvGraphicFramePr>
            <a:graphicFrameLocks noChangeAspect="1"/>
          </p:cNvGraphicFramePr>
          <p:nvPr/>
        </p:nvGraphicFramePr>
        <p:xfrm>
          <a:off x="3276600" y="5373688"/>
          <a:ext cx="2447925" cy="523875"/>
        </p:xfrm>
        <a:graphic>
          <a:graphicData uri="http://schemas.openxmlformats.org/presentationml/2006/ole">
            <p:oleObj spid="_x0000_s23593" name="公式" r:id="rId6" imgW="1955800" imgH="419100" progId="">
              <p:embed/>
            </p:oleObj>
          </a:graphicData>
        </a:graphic>
      </p:graphicFrame>
      <p:sp>
        <p:nvSpPr>
          <p:cNvPr id="130063" name="Line 15"/>
          <p:cNvSpPr>
            <a:spLocks noChangeShapeType="1"/>
          </p:cNvSpPr>
          <p:nvPr/>
        </p:nvSpPr>
        <p:spPr bwMode="auto">
          <a:xfrm flipH="1">
            <a:off x="2484438" y="3068638"/>
            <a:ext cx="1511300" cy="288925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 flipH="1" flipV="1">
            <a:off x="2411413" y="3357563"/>
            <a:ext cx="1584325" cy="358775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/>
      <p:bldP spid="130051" grpId="0" animBg="1"/>
      <p:bldP spid="130052" grpId="0" animBg="1"/>
      <p:bldP spid="130053" grpId="0" animBg="1"/>
      <p:bldP spid="130054" grpId="0" animBg="1"/>
      <p:bldP spid="130055" grpId="0" animBg="1"/>
      <p:bldP spid="130056" grpId="0" animBg="1"/>
      <p:bldP spid="130057" grpId="0" animBg="1"/>
      <p:bldP spid="130058" grpId="0" animBg="1"/>
      <p:bldP spid="130063" grpId="0" animBg="1"/>
      <p:bldP spid="1300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827088" y="620713"/>
            <a:ext cx="5256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1-4 </a:t>
            </a:r>
            <a:r>
              <a:rPr lang="zh-CN" altLang="en-US"/>
              <a:t>费马原理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612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</a:t>
            </a:r>
            <a:r>
              <a:rPr lang="zh-CN" altLang="en-US"/>
              <a:t>光传播的实际路径长度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27088" y="2060575"/>
            <a:ext cx="6408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▲</a:t>
            </a:r>
            <a:r>
              <a:rPr lang="zh-CN" altLang="en-US"/>
              <a:t>均匀介质：直线</a:t>
            </a:r>
            <a:r>
              <a:rPr lang="en-US" altLang="zh-CN"/>
              <a:t>—</a:t>
            </a:r>
            <a:r>
              <a:rPr lang="zh-CN" altLang="en-US"/>
              <a:t>最短</a:t>
            </a:r>
            <a:r>
              <a:rPr lang="en-US" altLang="zh-CN"/>
              <a:t>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827088" y="2781300"/>
            <a:ext cx="2881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▲</a:t>
            </a:r>
            <a:r>
              <a:rPr lang="zh-CN" altLang="en-US"/>
              <a:t>反射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827088" y="3500438"/>
            <a:ext cx="172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证明：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827088" y="4221163"/>
            <a:ext cx="2665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619250" y="4292600"/>
          <a:ext cx="2089150" cy="565150"/>
        </p:xfrm>
        <a:graphic>
          <a:graphicData uri="http://schemas.openxmlformats.org/presentationml/2006/ole">
            <p:oleObj spid="_x0000_s2136" name="公式" r:id="rId3" imgW="888614" imgH="241195" progId="">
              <p:embed/>
            </p:oleObj>
          </a:graphicData>
        </a:graphic>
      </p:graphicFrame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827088" y="494188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1403350" y="5013325"/>
          <a:ext cx="1389063" cy="461963"/>
        </p:xfrm>
        <a:graphic>
          <a:graphicData uri="http://schemas.openxmlformats.org/presentationml/2006/ole">
            <p:oleObj spid="_x0000_s2137" name="公式" r:id="rId4" imgW="571252" imgH="190417" progId="">
              <p:embed/>
            </p:oleObj>
          </a:graphicData>
        </a:graphic>
      </p:graphicFrame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2555875" y="4941888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≌</a:t>
            </a:r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3059113" y="4941888"/>
          <a:ext cx="1636712" cy="585787"/>
        </p:xfrm>
        <a:graphic>
          <a:graphicData uri="http://schemas.openxmlformats.org/presentationml/2006/ole">
            <p:oleObj spid="_x0000_s2138" name="公式" r:id="rId5" imgW="672808" imgH="241195" progId="">
              <p:embed/>
            </p:oleObj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827088" y="566102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</a:t>
            </a:r>
          </a:p>
        </p:txBody>
      </p:sp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1908175" y="5734050"/>
          <a:ext cx="1512888" cy="492125"/>
        </p:xfrm>
        <a:graphic>
          <a:graphicData uri="http://schemas.openxmlformats.org/presentationml/2006/ole">
            <p:oleObj spid="_x0000_s2139" name="公式" r:id="rId6" imgW="622030" imgH="203112" progId="">
              <p:embed/>
            </p:oleObj>
          </a:graphicData>
        </a:graphic>
      </p:graphicFrame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3276600" y="5661025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≌</a:t>
            </a:r>
          </a:p>
        </p:txBody>
      </p:sp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3878263" y="5764213"/>
          <a:ext cx="1728787" cy="523875"/>
        </p:xfrm>
        <a:graphic>
          <a:graphicData uri="http://schemas.openxmlformats.org/presentationml/2006/ole">
            <p:oleObj spid="_x0000_s2140" name="公式" r:id="rId7" imgW="710891" imgH="215806" progId="">
              <p:embed/>
            </p:oleObj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5148064" y="2708920"/>
            <a:ext cx="3816101" cy="3313013"/>
            <a:chOff x="1066" y="436"/>
            <a:chExt cx="3659" cy="2540"/>
          </a:xfrm>
        </p:grpSpPr>
        <p:sp>
          <p:nvSpPr>
            <p:cNvPr id="2070" name="Line 92"/>
            <p:cNvSpPr>
              <a:spLocks noChangeShapeType="1"/>
            </p:cNvSpPr>
            <p:nvPr/>
          </p:nvSpPr>
          <p:spPr bwMode="auto">
            <a:xfrm>
              <a:off x="1066" y="1933"/>
              <a:ext cx="353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93"/>
            <p:cNvSpPr>
              <a:spLocks noChangeShapeType="1"/>
            </p:cNvSpPr>
            <p:nvPr/>
          </p:nvSpPr>
          <p:spPr bwMode="auto">
            <a:xfrm>
              <a:off x="2880" y="572"/>
              <a:ext cx="0" cy="1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94"/>
            <p:cNvSpPr>
              <a:spLocks noChangeShapeType="1"/>
            </p:cNvSpPr>
            <p:nvPr/>
          </p:nvSpPr>
          <p:spPr bwMode="auto">
            <a:xfrm>
              <a:off x="1655" y="799"/>
              <a:ext cx="1270" cy="118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95"/>
            <p:cNvSpPr>
              <a:spLocks noChangeShapeType="1"/>
            </p:cNvSpPr>
            <p:nvPr/>
          </p:nvSpPr>
          <p:spPr bwMode="auto">
            <a:xfrm>
              <a:off x="1655" y="799"/>
              <a:ext cx="681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96"/>
            <p:cNvSpPr>
              <a:spLocks noChangeShapeType="1"/>
            </p:cNvSpPr>
            <p:nvPr/>
          </p:nvSpPr>
          <p:spPr bwMode="auto">
            <a:xfrm>
              <a:off x="2336" y="1933"/>
              <a:ext cx="1678" cy="99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97"/>
            <p:cNvSpPr>
              <a:spLocks noChangeShapeType="1"/>
            </p:cNvSpPr>
            <p:nvPr/>
          </p:nvSpPr>
          <p:spPr bwMode="auto">
            <a:xfrm flipV="1">
              <a:off x="2880" y="981"/>
              <a:ext cx="1089" cy="95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98"/>
            <p:cNvSpPr>
              <a:spLocks noChangeShapeType="1"/>
            </p:cNvSpPr>
            <p:nvPr/>
          </p:nvSpPr>
          <p:spPr bwMode="auto">
            <a:xfrm>
              <a:off x="2835" y="1933"/>
              <a:ext cx="1134" cy="9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99"/>
            <p:cNvSpPr>
              <a:spLocks noChangeShapeType="1"/>
            </p:cNvSpPr>
            <p:nvPr/>
          </p:nvSpPr>
          <p:spPr bwMode="auto">
            <a:xfrm>
              <a:off x="3923" y="935"/>
              <a:ext cx="46" cy="204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100"/>
            <p:cNvSpPr>
              <a:spLocks noChangeShapeType="1"/>
            </p:cNvSpPr>
            <p:nvPr/>
          </p:nvSpPr>
          <p:spPr bwMode="auto">
            <a:xfrm flipV="1">
              <a:off x="2381" y="981"/>
              <a:ext cx="1542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Arc 101"/>
            <p:cNvSpPr>
              <a:spLocks/>
            </p:cNvSpPr>
            <p:nvPr/>
          </p:nvSpPr>
          <p:spPr bwMode="auto">
            <a:xfrm rot="12054977" flipV="1">
              <a:off x="2925" y="1480"/>
              <a:ext cx="409" cy="91"/>
            </a:xfrm>
            <a:custGeom>
              <a:avLst/>
              <a:gdLst>
                <a:gd name="T0" fmla="*/ 0 w 21600"/>
                <a:gd name="T1" fmla="*/ 0 h 21600"/>
                <a:gd name="T2" fmla="*/ 409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CC00"/>
                </a:solidFill>
              </a:endParaRPr>
            </a:p>
          </p:txBody>
        </p:sp>
        <p:sp>
          <p:nvSpPr>
            <p:cNvPr id="2080" name="Arc 102"/>
            <p:cNvSpPr>
              <a:spLocks/>
            </p:cNvSpPr>
            <p:nvPr/>
          </p:nvSpPr>
          <p:spPr bwMode="auto">
            <a:xfrm rot="10287214" flipV="1">
              <a:off x="2517" y="1525"/>
              <a:ext cx="409" cy="91"/>
            </a:xfrm>
            <a:custGeom>
              <a:avLst/>
              <a:gdLst>
                <a:gd name="T0" fmla="*/ 0 w 21600"/>
                <a:gd name="T1" fmla="*/ 0 h 21600"/>
                <a:gd name="T2" fmla="*/ 409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1" name="Text Box 103"/>
            <p:cNvSpPr txBox="1">
              <a:spLocks noChangeArrowheads="1"/>
            </p:cNvSpPr>
            <p:nvPr/>
          </p:nvSpPr>
          <p:spPr bwMode="auto">
            <a:xfrm>
              <a:off x="1383" y="436"/>
              <a:ext cx="40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A</a:t>
              </a:r>
            </a:p>
          </p:txBody>
        </p:sp>
        <p:sp>
          <p:nvSpPr>
            <p:cNvPr id="2082" name="Text Box 104"/>
            <p:cNvSpPr txBox="1">
              <a:spLocks noChangeArrowheads="1"/>
            </p:cNvSpPr>
            <p:nvPr/>
          </p:nvSpPr>
          <p:spPr bwMode="auto">
            <a:xfrm>
              <a:off x="3877" y="573"/>
              <a:ext cx="40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B</a:t>
              </a:r>
            </a:p>
          </p:txBody>
        </p:sp>
        <p:sp>
          <p:nvSpPr>
            <p:cNvPr id="2083" name="Text Box 105"/>
            <p:cNvSpPr txBox="1">
              <a:spLocks noChangeArrowheads="1"/>
            </p:cNvSpPr>
            <p:nvPr/>
          </p:nvSpPr>
          <p:spPr bwMode="auto">
            <a:xfrm>
              <a:off x="3107" y="1569"/>
              <a:ext cx="40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D</a:t>
              </a:r>
            </a:p>
          </p:txBody>
        </p:sp>
        <p:sp>
          <p:nvSpPr>
            <p:cNvPr id="2084" name="Text Box 106"/>
            <p:cNvSpPr txBox="1">
              <a:spLocks noChangeArrowheads="1"/>
            </p:cNvSpPr>
            <p:nvPr/>
          </p:nvSpPr>
          <p:spPr bwMode="auto">
            <a:xfrm>
              <a:off x="2925" y="482"/>
              <a:ext cx="40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N</a:t>
              </a:r>
            </a:p>
          </p:txBody>
        </p:sp>
        <p:sp>
          <p:nvSpPr>
            <p:cNvPr id="2085" name="Text Box 107"/>
            <p:cNvSpPr txBox="1">
              <a:spLocks noChangeArrowheads="1"/>
            </p:cNvSpPr>
            <p:nvPr/>
          </p:nvSpPr>
          <p:spPr bwMode="auto">
            <a:xfrm>
              <a:off x="3924" y="1889"/>
              <a:ext cx="407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E</a:t>
              </a:r>
            </a:p>
          </p:txBody>
        </p:sp>
        <p:sp>
          <p:nvSpPr>
            <p:cNvPr id="2086" name="Text Box 108"/>
            <p:cNvSpPr txBox="1">
              <a:spLocks noChangeArrowheads="1"/>
            </p:cNvSpPr>
            <p:nvPr/>
          </p:nvSpPr>
          <p:spPr bwMode="auto">
            <a:xfrm>
              <a:off x="1066" y="1889"/>
              <a:ext cx="40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C</a:t>
              </a:r>
            </a:p>
          </p:txBody>
        </p:sp>
        <p:sp>
          <p:nvSpPr>
            <p:cNvPr id="2087" name="Text Box 109"/>
            <p:cNvSpPr txBox="1">
              <a:spLocks noChangeArrowheads="1"/>
            </p:cNvSpPr>
            <p:nvPr/>
          </p:nvSpPr>
          <p:spPr bwMode="auto">
            <a:xfrm>
              <a:off x="1203" y="1345"/>
              <a:ext cx="406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n</a:t>
              </a:r>
            </a:p>
          </p:txBody>
        </p:sp>
        <p:graphicFrame>
          <p:nvGraphicFramePr>
            <p:cNvPr id="2055" name="Object 110"/>
            <p:cNvGraphicFramePr>
              <a:graphicFrameLocks noChangeAspect="1"/>
            </p:cNvGraphicFramePr>
            <p:nvPr/>
          </p:nvGraphicFramePr>
          <p:xfrm>
            <a:off x="1247" y="2432"/>
            <a:ext cx="307" cy="318"/>
          </p:xfrm>
          <a:graphic>
            <a:graphicData uri="http://schemas.openxmlformats.org/presentationml/2006/ole">
              <p:oleObj spid="_x0000_s2141" name="公式" r:id="rId8" imgW="342603" imgH="355292" progId="">
                <p:embed/>
              </p:oleObj>
            </a:graphicData>
          </a:graphic>
        </p:graphicFrame>
        <p:graphicFrame>
          <p:nvGraphicFramePr>
            <p:cNvPr id="2056" name="Object 111"/>
            <p:cNvGraphicFramePr>
              <a:graphicFrameLocks noChangeAspect="1"/>
            </p:cNvGraphicFramePr>
            <p:nvPr/>
          </p:nvGraphicFramePr>
          <p:xfrm>
            <a:off x="2024" y="1984"/>
            <a:ext cx="312" cy="248"/>
          </p:xfrm>
          <a:graphic>
            <a:graphicData uri="http://schemas.openxmlformats.org/presentationml/2006/ole">
              <p:oleObj spid="_x0000_s2142" name="公式" r:id="rId9" imgW="431613" imgH="342751" progId="">
                <p:embed/>
              </p:oleObj>
            </a:graphicData>
          </a:graphic>
        </p:graphicFrame>
        <p:graphicFrame>
          <p:nvGraphicFramePr>
            <p:cNvPr id="2057" name="Object 112"/>
            <p:cNvGraphicFramePr>
              <a:graphicFrameLocks noChangeAspect="1"/>
            </p:cNvGraphicFramePr>
            <p:nvPr/>
          </p:nvGraphicFramePr>
          <p:xfrm>
            <a:off x="4023" y="2614"/>
            <a:ext cx="294" cy="248"/>
          </p:xfrm>
          <a:graphic>
            <a:graphicData uri="http://schemas.openxmlformats.org/presentationml/2006/ole">
              <p:oleObj spid="_x0000_s2143" name="公式" r:id="rId10" imgW="406048" imgH="342603" progId="">
                <p:embed/>
              </p:oleObj>
            </a:graphicData>
          </a:graphic>
        </p:graphicFrame>
        <p:sp>
          <p:nvSpPr>
            <p:cNvPr id="2088" name="Text Box 113"/>
            <p:cNvSpPr txBox="1">
              <a:spLocks noChangeArrowheads="1"/>
            </p:cNvSpPr>
            <p:nvPr/>
          </p:nvSpPr>
          <p:spPr bwMode="auto">
            <a:xfrm>
              <a:off x="2517" y="1072"/>
              <a:ext cx="408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sp>
          <p:nvSpPr>
            <p:cNvPr id="2089" name="Text Box 114"/>
            <p:cNvSpPr txBox="1">
              <a:spLocks noChangeArrowheads="1"/>
            </p:cNvSpPr>
            <p:nvPr/>
          </p:nvSpPr>
          <p:spPr bwMode="auto">
            <a:xfrm>
              <a:off x="3060" y="1026"/>
              <a:ext cx="409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CC00"/>
                  </a:solidFill>
                </a:rPr>
                <a:t>r</a:t>
              </a:r>
            </a:p>
          </p:txBody>
        </p:sp>
        <p:graphicFrame>
          <p:nvGraphicFramePr>
            <p:cNvPr id="2058" name="Object 115"/>
            <p:cNvGraphicFramePr>
              <a:graphicFrameLocks noChangeAspect="1"/>
            </p:cNvGraphicFramePr>
            <p:nvPr/>
          </p:nvGraphicFramePr>
          <p:xfrm>
            <a:off x="4431" y="1975"/>
            <a:ext cx="294" cy="257"/>
          </p:xfrm>
          <a:graphic>
            <a:graphicData uri="http://schemas.openxmlformats.org/presentationml/2006/ole">
              <p:oleObj spid="_x0000_s2144" name="公式" r:id="rId11" imgW="406048" imgH="355292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  <p:bldP spid="134148" grpId="0"/>
      <p:bldP spid="134149" grpId="0"/>
      <p:bldP spid="134151" grpId="0"/>
      <p:bldP spid="134152" grpId="0"/>
      <p:bldP spid="134154" grpId="0"/>
      <p:bldP spid="134156" grpId="0"/>
      <p:bldP spid="134158" grpId="0"/>
      <p:bldP spid="1341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00113" y="549275"/>
            <a:ext cx="4535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眼睛对像的观察：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55875" y="1052513"/>
            <a:ext cx="7850188" cy="4586287"/>
            <a:chOff x="2797" y="760"/>
            <a:chExt cx="7200" cy="4212"/>
          </a:xfrm>
        </p:grpSpPr>
        <p:sp>
          <p:nvSpPr>
            <p:cNvPr id="24587" name="AutoShape 6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>
              <a:off x="6240" y="1303"/>
              <a:ext cx="0" cy="2718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V="1">
              <a:off x="4675" y="2662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6240" y="2662"/>
              <a:ext cx="1409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 flipH="1" flipV="1">
              <a:off x="4988" y="1439"/>
              <a:ext cx="1252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1"/>
            <p:cNvSpPr>
              <a:spLocks noChangeShapeType="1"/>
            </p:cNvSpPr>
            <p:nvPr/>
          </p:nvSpPr>
          <p:spPr bwMode="auto">
            <a:xfrm flipH="1" flipV="1">
              <a:off x="4988" y="1439"/>
              <a:ext cx="1252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2"/>
            <p:cNvSpPr>
              <a:spLocks noChangeShapeType="1"/>
            </p:cNvSpPr>
            <p:nvPr/>
          </p:nvSpPr>
          <p:spPr bwMode="auto">
            <a:xfrm flipV="1">
              <a:off x="4675" y="3070"/>
              <a:ext cx="1565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3"/>
            <p:cNvSpPr>
              <a:spLocks noChangeShapeType="1"/>
            </p:cNvSpPr>
            <p:nvPr/>
          </p:nvSpPr>
          <p:spPr bwMode="auto">
            <a:xfrm>
              <a:off x="6240" y="3070"/>
              <a:ext cx="1409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4"/>
            <p:cNvSpPr>
              <a:spLocks noChangeShapeType="1"/>
            </p:cNvSpPr>
            <p:nvPr/>
          </p:nvSpPr>
          <p:spPr bwMode="auto">
            <a:xfrm flipH="1" flipV="1">
              <a:off x="4675" y="2119"/>
              <a:ext cx="1565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8" name="Object 15"/>
            <p:cNvGraphicFramePr>
              <a:graphicFrameLocks noChangeAspect="1"/>
            </p:cNvGraphicFramePr>
            <p:nvPr/>
          </p:nvGraphicFramePr>
          <p:xfrm>
            <a:off x="5823" y="2604"/>
            <a:ext cx="106" cy="519"/>
          </p:xfrm>
          <a:graphic>
            <a:graphicData uri="http://schemas.openxmlformats.org/presentationml/2006/ole">
              <p:oleObj spid="_x0000_s24622" name="公式" r:id="rId3" imgW="215713" imgH="444114" progId="">
                <p:embed/>
              </p:oleObj>
            </a:graphicData>
          </a:graphic>
        </p:graphicFrame>
        <p:graphicFrame>
          <p:nvGraphicFramePr>
            <p:cNvPr id="24579" name="Object 16"/>
            <p:cNvGraphicFramePr>
              <a:graphicFrameLocks noChangeAspect="1"/>
            </p:cNvGraphicFramePr>
            <p:nvPr/>
          </p:nvGraphicFramePr>
          <p:xfrm>
            <a:off x="4390" y="3727"/>
            <a:ext cx="239" cy="410"/>
          </p:xfrm>
          <a:graphic>
            <a:graphicData uri="http://schemas.openxmlformats.org/presentationml/2006/ole">
              <p:oleObj spid="_x0000_s24623" name="公式" r:id="rId4" imgW="266469" imgH="355292" progId="">
                <p:embed/>
              </p:oleObj>
            </a:graphicData>
          </a:graphic>
        </p:graphicFrame>
        <p:graphicFrame>
          <p:nvGraphicFramePr>
            <p:cNvPr id="24580" name="Object 17"/>
            <p:cNvGraphicFramePr>
              <a:graphicFrameLocks noChangeAspect="1"/>
            </p:cNvGraphicFramePr>
            <p:nvPr/>
          </p:nvGraphicFramePr>
          <p:xfrm>
            <a:off x="7806" y="3749"/>
            <a:ext cx="366" cy="383"/>
          </p:xfrm>
          <a:graphic>
            <a:graphicData uri="http://schemas.openxmlformats.org/presentationml/2006/ole">
              <p:oleObj spid="_x0000_s24624" name="公式" r:id="rId5" imgW="355446" imgH="368140" progId="">
                <p:embed/>
              </p:oleObj>
            </a:graphicData>
          </a:graphic>
        </p:graphicFrame>
        <p:graphicFrame>
          <p:nvGraphicFramePr>
            <p:cNvPr id="24581" name="Object 18"/>
            <p:cNvGraphicFramePr>
              <a:graphicFrameLocks noChangeAspect="1"/>
            </p:cNvGraphicFramePr>
            <p:nvPr/>
          </p:nvGraphicFramePr>
          <p:xfrm>
            <a:off x="6084" y="4157"/>
            <a:ext cx="471" cy="313"/>
          </p:xfrm>
          <a:graphic>
            <a:graphicData uri="http://schemas.openxmlformats.org/presentationml/2006/ole">
              <p:oleObj spid="_x0000_s24625" name="公式" r:id="rId6" imgW="418918" imgH="342751" progId="">
                <p:embed/>
              </p:oleObj>
            </a:graphicData>
          </a:graphic>
        </p:graphicFrame>
        <p:graphicFrame>
          <p:nvGraphicFramePr>
            <p:cNvPr id="24582" name="Object 19"/>
            <p:cNvGraphicFramePr>
              <a:graphicFrameLocks noChangeAspect="1"/>
            </p:cNvGraphicFramePr>
            <p:nvPr/>
          </p:nvGraphicFramePr>
          <p:xfrm>
            <a:off x="6084" y="896"/>
            <a:ext cx="384" cy="296"/>
          </p:xfrm>
          <a:graphic>
            <a:graphicData uri="http://schemas.openxmlformats.org/presentationml/2006/ole">
              <p:oleObj spid="_x0000_s24626" name="公式" r:id="rId7" imgW="330057" imgH="317362" progId="">
                <p:embed/>
              </p:oleObj>
            </a:graphicData>
          </a:graphic>
        </p:graphicFrame>
      </p:grp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27088" y="1196975"/>
            <a:ext cx="367347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在观察一个发光点时</a:t>
            </a:r>
            <a:r>
              <a:rPr lang="en-US" altLang="zh-CN"/>
              <a:t>,</a:t>
            </a:r>
            <a:r>
              <a:rPr lang="zh-CN" altLang="en-US"/>
              <a:t>我们是根据射入眼睛的那部分光线的</a:t>
            </a:r>
            <a:r>
              <a:rPr lang="zh-CN" altLang="en-US">
                <a:solidFill>
                  <a:srgbClr val="CC3300"/>
                </a:solidFill>
              </a:rPr>
              <a:t>最后</a:t>
            </a:r>
            <a:r>
              <a:rPr lang="zh-CN" altLang="en-US"/>
              <a:t>方向和发散程度来判断它们发光中心的位置</a:t>
            </a:r>
            <a:r>
              <a:rPr lang="en-US" altLang="zh-CN"/>
              <a:t>.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3454400" y="5445125"/>
            <a:ext cx="47720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所以当一束成虚像的发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80" grpId="0"/>
      <p:bldP spid="409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5" descr="image0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860800"/>
            <a:ext cx="7056437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9" descr="190x1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16113"/>
            <a:ext cx="2519363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55650" y="260350"/>
            <a:ext cx="777716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散光束射入眼睛后</a:t>
            </a:r>
            <a:r>
              <a:rPr lang="en-US" altLang="zh-CN"/>
              <a:t>,</a:t>
            </a:r>
            <a:r>
              <a:rPr lang="zh-CN" altLang="en-US"/>
              <a:t>我们的感觉是在它们延长线的交点处似乎真有一发光点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71550" y="549275"/>
            <a:ext cx="6048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2.</a:t>
            </a:r>
            <a:r>
              <a:rPr lang="zh-CN" altLang="en-US"/>
              <a:t>光在单个球面上的折射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0" y="0"/>
            <a:ext cx="9540875" cy="6040438"/>
            <a:chOff x="2797" y="760"/>
            <a:chExt cx="7826" cy="4755"/>
          </a:xfrm>
        </p:grpSpPr>
        <p:sp>
          <p:nvSpPr>
            <p:cNvPr id="25627" name="AutoShape 7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8" name="Line 8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Arc 9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0" name="Arc 10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1" name="Line 11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12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3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14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15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17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8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19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20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21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22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Arc 23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4" name="Arc 24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5" name="Arc 25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6" name="Arc 26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47" name="Arc 27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4" name="Object 28"/>
            <p:cNvGraphicFramePr>
              <a:graphicFrameLocks noChangeAspect="1"/>
            </p:cNvGraphicFramePr>
            <p:nvPr/>
          </p:nvGraphicFramePr>
          <p:xfrm>
            <a:off x="5771" y="1983"/>
            <a:ext cx="384" cy="297"/>
          </p:xfrm>
          <a:graphic>
            <a:graphicData uri="http://schemas.openxmlformats.org/presentationml/2006/ole">
              <p:oleObj spid="_x0000_s25757" name="公式" r:id="rId3" imgW="330057" imgH="317362" progId="">
                <p:embed/>
              </p:oleObj>
            </a:graphicData>
          </a:graphic>
        </p:graphicFrame>
        <p:graphicFrame>
          <p:nvGraphicFramePr>
            <p:cNvPr id="25605" name="Object 29"/>
            <p:cNvGraphicFramePr>
              <a:graphicFrameLocks noChangeAspect="1"/>
            </p:cNvGraphicFramePr>
            <p:nvPr/>
          </p:nvGraphicFramePr>
          <p:xfrm>
            <a:off x="3608" y="3184"/>
            <a:ext cx="239" cy="410"/>
          </p:xfrm>
          <a:graphic>
            <a:graphicData uri="http://schemas.openxmlformats.org/presentationml/2006/ole">
              <p:oleObj spid="_x0000_s25758" name="公式" r:id="rId4" imgW="266469" imgH="355292" progId="">
                <p:embed/>
              </p:oleObj>
            </a:graphicData>
          </a:graphic>
        </p:graphicFrame>
        <p:graphicFrame>
          <p:nvGraphicFramePr>
            <p:cNvPr id="25606" name="Object 30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p:oleObj spid="_x0000_s25759" name="公式" r:id="rId5" imgW="355446" imgH="368140" progId="">
                <p:embed/>
              </p:oleObj>
            </a:graphicData>
          </a:graphic>
        </p:graphicFrame>
        <p:graphicFrame>
          <p:nvGraphicFramePr>
            <p:cNvPr id="25607" name="Object 31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p:oleObj spid="_x0000_s25760" name="公式" r:id="rId6" imgW="253890" imgH="330057" progId="">
                <p:embed/>
              </p:oleObj>
            </a:graphicData>
          </a:graphic>
        </p:graphicFrame>
        <p:graphicFrame>
          <p:nvGraphicFramePr>
            <p:cNvPr id="25608" name="Object 32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25761" name="公式" r:id="rId7" imgW="279400" imgH="330200" progId="">
                <p:embed/>
              </p:oleObj>
            </a:graphicData>
          </a:graphic>
        </p:graphicFrame>
        <p:graphicFrame>
          <p:nvGraphicFramePr>
            <p:cNvPr id="25609" name="Object 33"/>
            <p:cNvGraphicFramePr>
              <a:graphicFrameLocks noChangeAspect="1"/>
            </p:cNvGraphicFramePr>
            <p:nvPr/>
          </p:nvGraphicFramePr>
          <p:xfrm>
            <a:off x="4675" y="3477"/>
            <a:ext cx="280" cy="315"/>
          </p:xfrm>
          <a:graphic>
            <a:graphicData uri="http://schemas.openxmlformats.org/presentationml/2006/ole">
              <p:oleObj spid="_x0000_s25762" name="公式" r:id="rId8" imgW="291973" imgH="330057" progId="">
                <p:embed/>
              </p:oleObj>
            </a:graphicData>
          </a:graphic>
        </p:graphicFrame>
        <p:graphicFrame>
          <p:nvGraphicFramePr>
            <p:cNvPr id="25610" name="Object 34"/>
            <p:cNvGraphicFramePr>
              <a:graphicFrameLocks noChangeAspect="1"/>
            </p:cNvGraphicFramePr>
            <p:nvPr/>
          </p:nvGraphicFramePr>
          <p:xfrm>
            <a:off x="7336" y="3885"/>
            <a:ext cx="350" cy="332"/>
          </p:xfrm>
          <a:graphic>
            <a:graphicData uri="http://schemas.openxmlformats.org/presentationml/2006/ole">
              <p:oleObj spid="_x0000_s25763" name="公式" r:id="rId9" imgW="380835" imgH="342751" progId="">
                <p:embed/>
              </p:oleObj>
            </a:graphicData>
          </a:graphic>
        </p:graphicFrame>
        <p:graphicFrame>
          <p:nvGraphicFramePr>
            <p:cNvPr id="25611" name="Object 35"/>
            <p:cNvGraphicFramePr>
              <a:graphicFrameLocks noChangeAspect="1"/>
            </p:cNvGraphicFramePr>
            <p:nvPr/>
          </p:nvGraphicFramePr>
          <p:xfrm>
            <a:off x="6240" y="3477"/>
            <a:ext cx="211" cy="228"/>
          </p:xfrm>
          <a:graphic>
            <a:graphicData uri="http://schemas.openxmlformats.org/presentationml/2006/ole">
              <p:oleObj spid="_x0000_s25764" name="公式" r:id="rId10" imgW="279279" imgH="241195" progId="">
                <p:embed/>
              </p:oleObj>
            </a:graphicData>
          </a:graphic>
        </p:graphicFrame>
        <p:graphicFrame>
          <p:nvGraphicFramePr>
            <p:cNvPr id="25612" name="Object 36"/>
            <p:cNvGraphicFramePr>
              <a:graphicFrameLocks noChangeAspect="1"/>
            </p:cNvGraphicFramePr>
            <p:nvPr/>
          </p:nvGraphicFramePr>
          <p:xfrm>
            <a:off x="5301" y="2254"/>
            <a:ext cx="175" cy="316"/>
          </p:xfrm>
          <a:graphic>
            <a:graphicData uri="http://schemas.openxmlformats.org/presentationml/2006/ole">
              <p:oleObj spid="_x0000_s25765" name="公式" r:id="rId11" imgW="228600" imgH="330200" progId="">
                <p:embed/>
              </p:oleObj>
            </a:graphicData>
          </a:graphic>
        </p:graphicFrame>
        <p:graphicFrame>
          <p:nvGraphicFramePr>
            <p:cNvPr id="25613" name="Object 37"/>
            <p:cNvGraphicFramePr>
              <a:graphicFrameLocks noChangeAspect="1"/>
            </p:cNvGraphicFramePr>
            <p:nvPr/>
          </p:nvGraphicFramePr>
          <p:xfrm>
            <a:off x="6553" y="2662"/>
            <a:ext cx="243" cy="334"/>
          </p:xfrm>
          <a:graphic>
            <a:graphicData uri="http://schemas.openxmlformats.org/presentationml/2006/ole">
              <p:oleObj spid="_x0000_s25766" name="公式" r:id="rId12" imgW="317225" imgH="342603" progId="">
                <p:embed/>
              </p:oleObj>
            </a:graphicData>
          </a:graphic>
        </p:graphicFrame>
        <p:graphicFrame>
          <p:nvGraphicFramePr>
            <p:cNvPr id="25614" name="Object 38"/>
            <p:cNvGraphicFramePr>
              <a:graphicFrameLocks noChangeAspect="1"/>
            </p:cNvGraphicFramePr>
            <p:nvPr/>
          </p:nvGraphicFramePr>
          <p:xfrm>
            <a:off x="4675" y="3070"/>
            <a:ext cx="227" cy="244"/>
          </p:xfrm>
          <a:graphic>
            <a:graphicData uri="http://schemas.openxmlformats.org/presentationml/2006/ole">
              <p:oleObj spid="_x0000_s25767" name="公式" r:id="rId13" imgW="241195" imgH="241195" progId="">
                <p:embed/>
              </p:oleObj>
            </a:graphicData>
          </a:graphic>
        </p:graphicFrame>
        <p:graphicFrame>
          <p:nvGraphicFramePr>
            <p:cNvPr id="25615" name="Object 39"/>
            <p:cNvGraphicFramePr>
              <a:graphicFrameLocks noChangeAspect="1"/>
            </p:cNvGraphicFramePr>
            <p:nvPr/>
          </p:nvGraphicFramePr>
          <p:xfrm>
            <a:off x="7806" y="3070"/>
            <a:ext cx="314" cy="333"/>
          </p:xfrm>
          <a:graphic>
            <a:graphicData uri="http://schemas.openxmlformats.org/presentationml/2006/ole">
              <p:oleObj spid="_x0000_s25768" name="公式" r:id="rId14" imgW="330057" imgH="342751" progId="">
                <p:embed/>
              </p:oleObj>
            </a:graphicData>
          </a:graphic>
        </p:graphicFrame>
        <p:graphicFrame>
          <p:nvGraphicFramePr>
            <p:cNvPr id="25616" name="Object 40"/>
            <p:cNvGraphicFramePr>
              <a:graphicFrameLocks noChangeAspect="1"/>
            </p:cNvGraphicFramePr>
            <p:nvPr/>
          </p:nvGraphicFramePr>
          <p:xfrm>
            <a:off x="4675" y="2662"/>
            <a:ext cx="262" cy="298"/>
          </p:xfrm>
          <a:graphic>
            <a:graphicData uri="http://schemas.openxmlformats.org/presentationml/2006/ole">
              <p:oleObj spid="_x0000_s25769" name="公式" r:id="rId15" imgW="291973" imgH="291973" progId="">
                <p:embed/>
              </p:oleObj>
            </a:graphicData>
          </a:graphic>
        </p:graphicFrame>
        <p:graphicFrame>
          <p:nvGraphicFramePr>
            <p:cNvPr id="25617" name="Object 41"/>
            <p:cNvGraphicFramePr>
              <a:graphicFrameLocks noChangeAspect="1"/>
            </p:cNvGraphicFramePr>
            <p:nvPr/>
          </p:nvGraphicFramePr>
          <p:xfrm>
            <a:off x="7493" y="2526"/>
            <a:ext cx="331" cy="386"/>
          </p:xfrm>
          <a:graphic>
            <a:graphicData uri="http://schemas.openxmlformats.org/presentationml/2006/ole">
              <p:oleObj spid="_x0000_s25770" name="公式" r:id="rId16" imgW="380835" imgH="393529" progId="">
                <p:embed/>
              </p:oleObj>
            </a:graphicData>
          </a:graphic>
        </p:graphicFrame>
        <p:graphicFrame>
          <p:nvGraphicFramePr>
            <p:cNvPr id="25618" name="Object 42"/>
            <p:cNvGraphicFramePr>
              <a:graphicFrameLocks noChangeAspect="1"/>
            </p:cNvGraphicFramePr>
            <p:nvPr/>
          </p:nvGraphicFramePr>
          <p:xfrm>
            <a:off x="6217" y="3081"/>
            <a:ext cx="310" cy="275"/>
          </p:xfrm>
          <a:graphic>
            <a:graphicData uri="http://schemas.openxmlformats.org/presentationml/2006/ole">
              <p:oleObj spid="_x0000_s25771" name="公式" r:id="rId17" imgW="330057" imgH="304668" progId="">
                <p:embed/>
              </p:oleObj>
            </a:graphicData>
          </a:graphic>
        </p:graphicFrame>
        <p:graphicFrame>
          <p:nvGraphicFramePr>
            <p:cNvPr id="25619" name="Object 43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p:oleObj spid="_x0000_s25772" name="公式" r:id="rId18" imgW="342751" imgH="342751" progId="">
                <p:embed/>
              </p:oleObj>
            </a:graphicData>
          </a:graphic>
        </p:graphicFrame>
        <p:graphicFrame>
          <p:nvGraphicFramePr>
            <p:cNvPr id="25620" name="Object 44"/>
            <p:cNvGraphicFramePr>
              <a:graphicFrameLocks noChangeAspect="1"/>
            </p:cNvGraphicFramePr>
            <p:nvPr/>
          </p:nvGraphicFramePr>
          <p:xfrm>
            <a:off x="4049" y="2119"/>
            <a:ext cx="227" cy="243"/>
          </p:xfrm>
          <a:graphic>
            <a:graphicData uri="http://schemas.openxmlformats.org/presentationml/2006/ole">
              <p:oleObj spid="_x0000_s25773" name="公式" r:id="rId19" imgW="253890" imgH="241195" progId="">
                <p:embed/>
              </p:oleObj>
            </a:graphicData>
          </a:graphic>
        </p:graphicFrame>
        <p:sp>
          <p:nvSpPr>
            <p:cNvPr id="25648" name="Line 45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1" name="Object 46"/>
            <p:cNvGraphicFramePr>
              <a:graphicFrameLocks noChangeAspect="1"/>
            </p:cNvGraphicFramePr>
            <p:nvPr/>
          </p:nvGraphicFramePr>
          <p:xfrm>
            <a:off x="5907" y="3341"/>
            <a:ext cx="337" cy="297"/>
          </p:xfrm>
          <a:graphic>
            <a:graphicData uri="http://schemas.openxmlformats.org/presentationml/2006/ole">
              <p:oleObj spid="_x0000_s25774" name="公式" r:id="rId20" imgW="317225" imgH="317225" progId="">
                <p:embed/>
              </p:oleObj>
            </a:graphicData>
          </a:graphic>
        </p:graphicFrame>
        <p:graphicFrame>
          <p:nvGraphicFramePr>
            <p:cNvPr id="25622" name="Object 47"/>
            <p:cNvGraphicFramePr>
              <a:graphicFrameLocks noChangeAspect="1"/>
            </p:cNvGraphicFramePr>
            <p:nvPr/>
          </p:nvGraphicFramePr>
          <p:xfrm>
            <a:off x="6084" y="2798"/>
            <a:ext cx="228" cy="314"/>
          </p:xfrm>
          <a:graphic>
            <a:graphicData uri="http://schemas.openxmlformats.org/presentationml/2006/ole">
              <p:oleObj spid="_x0000_s25775" name="公式" r:id="rId21" imgW="253890" imgH="330057" progId="">
                <p:embed/>
              </p:oleObj>
            </a:graphicData>
          </a:graphic>
        </p:graphicFrame>
        <p:sp>
          <p:nvSpPr>
            <p:cNvPr id="25649" name="Line 48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49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900113" y="47244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折射</a:t>
            </a:r>
            <a:r>
              <a:rPr lang="en-US" altLang="zh-CN"/>
              <a:t>:</a:t>
            </a:r>
          </a:p>
        </p:txBody>
      </p:sp>
      <p:graphicFrame>
        <p:nvGraphicFramePr>
          <p:cNvPr id="42035" name="Object 51"/>
          <p:cNvGraphicFramePr>
            <a:graphicFrameLocks noChangeAspect="1"/>
          </p:cNvGraphicFramePr>
          <p:nvPr/>
        </p:nvGraphicFramePr>
        <p:xfrm>
          <a:off x="2627313" y="4868863"/>
          <a:ext cx="3887787" cy="404812"/>
        </p:xfrm>
        <a:graphic>
          <a:graphicData uri="http://schemas.openxmlformats.org/presentationml/2006/ole">
            <p:oleObj spid="_x0000_s25776" name="公式" r:id="rId22" imgW="3289300" imgH="342900" progId="">
              <p:embed/>
            </p:oleObj>
          </a:graphicData>
        </a:graphic>
      </p:graphicFrame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900113" y="5589588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几何关系：</a:t>
            </a:r>
          </a:p>
        </p:txBody>
      </p:sp>
      <p:graphicFrame>
        <p:nvGraphicFramePr>
          <p:cNvPr id="42037" name="Object 53"/>
          <p:cNvGraphicFramePr>
            <a:graphicFrameLocks noChangeAspect="1"/>
          </p:cNvGraphicFramePr>
          <p:nvPr/>
        </p:nvGraphicFramePr>
        <p:xfrm>
          <a:off x="3132138" y="5734050"/>
          <a:ext cx="4337050" cy="404813"/>
        </p:xfrm>
        <a:graphic>
          <a:graphicData uri="http://schemas.openxmlformats.org/presentationml/2006/ole">
            <p:oleObj spid="_x0000_s25777" name="公式" r:id="rId23" imgW="3670300" imgH="342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2034" grpId="0"/>
      <p:bldP spid="420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900113" y="2781300"/>
          <a:ext cx="7129462" cy="965200"/>
        </p:xfrm>
        <a:graphic>
          <a:graphicData uri="http://schemas.openxmlformats.org/presentationml/2006/ole">
            <p:oleObj spid="_x0000_s26796" name="公式" r:id="rId3" imgW="7861300" imgH="914400" progId="">
              <p:embed/>
            </p:oleObj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971550" y="4005263"/>
          <a:ext cx="7200900" cy="1008062"/>
        </p:xfrm>
        <a:graphic>
          <a:graphicData uri="http://schemas.openxmlformats.org/presentationml/2006/ole">
            <p:oleObj spid="_x0000_s26797" name="公式" r:id="rId4" imgW="8216900" imgH="914400" progId="">
              <p:embed/>
            </p:oleObj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042988" y="5373688"/>
          <a:ext cx="2538412" cy="889000"/>
        </p:xfrm>
        <a:graphic>
          <a:graphicData uri="http://schemas.openxmlformats.org/presentationml/2006/ole">
            <p:oleObj spid="_x0000_s26798" name="公式" r:id="rId5" imgW="2997200" imgH="889000" progId="">
              <p:embed/>
            </p:oleObj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116013" y="-819150"/>
            <a:ext cx="7343775" cy="4649788"/>
            <a:chOff x="2797" y="760"/>
            <a:chExt cx="7826" cy="4755"/>
          </a:xfrm>
        </p:grpSpPr>
        <p:sp>
          <p:nvSpPr>
            <p:cNvPr id="26651" name="AutoShape 6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2" name="Line 7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Arc 8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Arc 9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5" name="Line 10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11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12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13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14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5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16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17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18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19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20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21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Arc 22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8" name="Arc 23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9" name="Arc 24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0" name="Arc 25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71" name="Arc 26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631" name="Object 27"/>
            <p:cNvGraphicFramePr>
              <a:graphicFrameLocks noChangeAspect="1"/>
            </p:cNvGraphicFramePr>
            <p:nvPr/>
          </p:nvGraphicFramePr>
          <p:xfrm>
            <a:off x="5771" y="1983"/>
            <a:ext cx="384" cy="297"/>
          </p:xfrm>
          <a:graphic>
            <a:graphicData uri="http://schemas.openxmlformats.org/presentationml/2006/ole">
              <p:oleObj spid="_x0000_s26799" name="公式" r:id="rId6" imgW="330057" imgH="317362" progId="">
                <p:embed/>
              </p:oleObj>
            </a:graphicData>
          </a:graphic>
        </p:graphicFrame>
        <p:graphicFrame>
          <p:nvGraphicFramePr>
            <p:cNvPr id="26632" name="Object 28"/>
            <p:cNvGraphicFramePr>
              <a:graphicFrameLocks noChangeAspect="1"/>
            </p:cNvGraphicFramePr>
            <p:nvPr/>
          </p:nvGraphicFramePr>
          <p:xfrm>
            <a:off x="3608" y="3184"/>
            <a:ext cx="239" cy="410"/>
          </p:xfrm>
          <a:graphic>
            <a:graphicData uri="http://schemas.openxmlformats.org/presentationml/2006/ole">
              <p:oleObj spid="_x0000_s26800" name="公式" r:id="rId7" imgW="266469" imgH="355292" progId="">
                <p:embed/>
              </p:oleObj>
            </a:graphicData>
          </a:graphic>
        </p:graphicFrame>
        <p:graphicFrame>
          <p:nvGraphicFramePr>
            <p:cNvPr id="26633" name="Object 29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p:oleObj spid="_x0000_s26801" name="公式" r:id="rId8" imgW="355446" imgH="368140" progId="">
                <p:embed/>
              </p:oleObj>
            </a:graphicData>
          </a:graphic>
        </p:graphicFrame>
        <p:graphicFrame>
          <p:nvGraphicFramePr>
            <p:cNvPr id="26634" name="Object 30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p:oleObj spid="_x0000_s26802" name="公式" r:id="rId9" imgW="253890" imgH="330057" progId="">
                <p:embed/>
              </p:oleObj>
            </a:graphicData>
          </a:graphic>
        </p:graphicFrame>
        <p:graphicFrame>
          <p:nvGraphicFramePr>
            <p:cNvPr id="26635" name="Object 31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26803" name="公式" r:id="rId10" imgW="279400" imgH="330200" progId="">
                <p:embed/>
              </p:oleObj>
            </a:graphicData>
          </a:graphic>
        </p:graphicFrame>
        <p:graphicFrame>
          <p:nvGraphicFramePr>
            <p:cNvPr id="26636" name="Object 32"/>
            <p:cNvGraphicFramePr>
              <a:graphicFrameLocks noChangeAspect="1"/>
            </p:cNvGraphicFramePr>
            <p:nvPr/>
          </p:nvGraphicFramePr>
          <p:xfrm>
            <a:off x="4675" y="3477"/>
            <a:ext cx="280" cy="315"/>
          </p:xfrm>
          <a:graphic>
            <a:graphicData uri="http://schemas.openxmlformats.org/presentationml/2006/ole">
              <p:oleObj spid="_x0000_s26804" name="公式" r:id="rId11" imgW="291973" imgH="330057" progId="">
                <p:embed/>
              </p:oleObj>
            </a:graphicData>
          </a:graphic>
        </p:graphicFrame>
        <p:graphicFrame>
          <p:nvGraphicFramePr>
            <p:cNvPr id="26637" name="Object 33"/>
            <p:cNvGraphicFramePr>
              <a:graphicFrameLocks noChangeAspect="1"/>
            </p:cNvGraphicFramePr>
            <p:nvPr/>
          </p:nvGraphicFramePr>
          <p:xfrm>
            <a:off x="7336" y="3885"/>
            <a:ext cx="350" cy="332"/>
          </p:xfrm>
          <a:graphic>
            <a:graphicData uri="http://schemas.openxmlformats.org/presentationml/2006/ole">
              <p:oleObj spid="_x0000_s26805" name="公式" r:id="rId12" imgW="380835" imgH="342751" progId="">
                <p:embed/>
              </p:oleObj>
            </a:graphicData>
          </a:graphic>
        </p:graphicFrame>
        <p:graphicFrame>
          <p:nvGraphicFramePr>
            <p:cNvPr id="26638" name="Object 34"/>
            <p:cNvGraphicFramePr>
              <a:graphicFrameLocks noChangeAspect="1"/>
            </p:cNvGraphicFramePr>
            <p:nvPr/>
          </p:nvGraphicFramePr>
          <p:xfrm>
            <a:off x="6240" y="3477"/>
            <a:ext cx="211" cy="228"/>
          </p:xfrm>
          <a:graphic>
            <a:graphicData uri="http://schemas.openxmlformats.org/presentationml/2006/ole">
              <p:oleObj spid="_x0000_s26806" name="公式" r:id="rId13" imgW="279279" imgH="241195" progId="">
                <p:embed/>
              </p:oleObj>
            </a:graphicData>
          </a:graphic>
        </p:graphicFrame>
        <p:graphicFrame>
          <p:nvGraphicFramePr>
            <p:cNvPr id="26639" name="Object 35"/>
            <p:cNvGraphicFramePr>
              <a:graphicFrameLocks noChangeAspect="1"/>
            </p:cNvGraphicFramePr>
            <p:nvPr/>
          </p:nvGraphicFramePr>
          <p:xfrm>
            <a:off x="5301" y="2254"/>
            <a:ext cx="175" cy="316"/>
          </p:xfrm>
          <a:graphic>
            <a:graphicData uri="http://schemas.openxmlformats.org/presentationml/2006/ole">
              <p:oleObj spid="_x0000_s26807" name="公式" r:id="rId14" imgW="228600" imgH="330200" progId="">
                <p:embed/>
              </p:oleObj>
            </a:graphicData>
          </a:graphic>
        </p:graphicFrame>
        <p:graphicFrame>
          <p:nvGraphicFramePr>
            <p:cNvPr id="26640" name="Object 36"/>
            <p:cNvGraphicFramePr>
              <a:graphicFrameLocks noChangeAspect="1"/>
            </p:cNvGraphicFramePr>
            <p:nvPr/>
          </p:nvGraphicFramePr>
          <p:xfrm>
            <a:off x="6553" y="2662"/>
            <a:ext cx="243" cy="334"/>
          </p:xfrm>
          <a:graphic>
            <a:graphicData uri="http://schemas.openxmlformats.org/presentationml/2006/ole">
              <p:oleObj spid="_x0000_s26808" name="公式" r:id="rId15" imgW="317225" imgH="342603" progId="">
                <p:embed/>
              </p:oleObj>
            </a:graphicData>
          </a:graphic>
        </p:graphicFrame>
        <p:graphicFrame>
          <p:nvGraphicFramePr>
            <p:cNvPr id="26641" name="Object 37"/>
            <p:cNvGraphicFramePr>
              <a:graphicFrameLocks noChangeAspect="1"/>
            </p:cNvGraphicFramePr>
            <p:nvPr/>
          </p:nvGraphicFramePr>
          <p:xfrm>
            <a:off x="4675" y="3070"/>
            <a:ext cx="227" cy="244"/>
          </p:xfrm>
          <a:graphic>
            <a:graphicData uri="http://schemas.openxmlformats.org/presentationml/2006/ole">
              <p:oleObj spid="_x0000_s26809" name="公式" r:id="rId16" imgW="241195" imgH="241195" progId="">
                <p:embed/>
              </p:oleObj>
            </a:graphicData>
          </a:graphic>
        </p:graphicFrame>
        <p:graphicFrame>
          <p:nvGraphicFramePr>
            <p:cNvPr id="26642" name="Object 38"/>
            <p:cNvGraphicFramePr>
              <a:graphicFrameLocks noChangeAspect="1"/>
            </p:cNvGraphicFramePr>
            <p:nvPr/>
          </p:nvGraphicFramePr>
          <p:xfrm>
            <a:off x="7806" y="3070"/>
            <a:ext cx="314" cy="333"/>
          </p:xfrm>
          <a:graphic>
            <a:graphicData uri="http://schemas.openxmlformats.org/presentationml/2006/ole">
              <p:oleObj spid="_x0000_s26810" name="公式" r:id="rId17" imgW="330057" imgH="342751" progId="">
                <p:embed/>
              </p:oleObj>
            </a:graphicData>
          </a:graphic>
        </p:graphicFrame>
        <p:graphicFrame>
          <p:nvGraphicFramePr>
            <p:cNvPr id="26643" name="Object 39"/>
            <p:cNvGraphicFramePr>
              <a:graphicFrameLocks noChangeAspect="1"/>
            </p:cNvGraphicFramePr>
            <p:nvPr/>
          </p:nvGraphicFramePr>
          <p:xfrm>
            <a:off x="4675" y="2662"/>
            <a:ext cx="262" cy="298"/>
          </p:xfrm>
          <a:graphic>
            <a:graphicData uri="http://schemas.openxmlformats.org/presentationml/2006/ole">
              <p:oleObj spid="_x0000_s26811" name="公式" r:id="rId18" imgW="291973" imgH="291973" progId="">
                <p:embed/>
              </p:oleObj>
            </a:graphicData>
          </a:graphic>
        </p:graphicFrame>
        <p:graphicFrame>
          <p:nvGraphicFramePr>
            <p:cNvPr id="26644" name="Object 40"/>
            <p:cNvGraphicFramePr>
              <a:graphicFrameLocks noChangeAspect="1"/>
            </p:cNvGraphicFramePr>
            <p:nvPr/>
          </p:nvGraphicFramePr>
          <p:xfrm>
            <a:off x="7493" y="2526"/>
            <a:ext cx="331" cy="386"/>
          </p:xfrm>
          <a:graphic>
            <a:graphicData uri="http://schemas.openxmlformats.org/presentationml/2006/ole">
              <p:oleObj spid="_x0000_s26812" name="公式" r:id="rId19" imgW="380835" imgH="393529" progId="">
                <p:embed/>
              </p:oleObj>
            </a:graphicData>
          </a:graphic>
        </p:graphicFrame>
        <p:graphicFrame>
          <p:nvGraphicFramePr>
            <p:cNvPr id="26645" name="Object 41"/>
            <p:cNvGraphicFramePr>
              <a:graphicFrameLocks noChangeAspect="1"/>
            </p:cNvGraphicFramePr>
            <p:nvPr/>
          </p:nvGraphicFramePr>
          <p:xfrm>
            <a:off x="6217" y="3081"/>
            <a:ext cx="310" cy="275"/>
          </p:xfrm>
          <a:graphic>
            <a:graphicData uri="http://schemas.openxmlformats.org/presentationml/2006/ole">
              <p:oleObj spid="_x0000_s26813" name="公式" r:id="rId20" imgW="330057" imgH="304668" progId="">
                <p:embed/>
              </p:oleObj>
            </a:graphicData>
          </a:graphic>
        </p:graphicFrame>
        <p:graphicFrame>
          <p:nvGraphicFramePr>
            <p:cNvPr id="26646" name="Object 42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p:oleObj spid="_x0000_s26814" name="公式" r:id="rId21" imgW="342751" imgH="342751" progId="">
                <p:embed/>
              </p:oleObj>
            </a:graphicData>
          </a:graphic>
        </p:graphicFrame>
        <p:graphicFrame>
          <p:nvGraphicFramePr>
            <p:cNvPr id="26647" name="Object 43"/>
            <p:cNvGraphicFramePr>
              <a:graphicFrameLocks noChangeAspect="1"/>
            </p:cNvGraphicFramePr>
            <p:nvPr/>
          </p:nvGraphicFramePr>
          <p:xfrm>
            <a:off x="4049" y="2119"/>
            <a:ext cx="227" cy="243"/>
          </p:xfrm>
          <a:graphic>
            <a:graphicData uri="http://schemas.openxmlformats.org/presentationml/2006/ole">
              <p:oleObj spid="_x0000_s26815" name="公式" r:id="rId22" imgW="253890" imgH="241195" progId="">
                <p:embed/>
              </p:oleObj>
            </a:graphicData>
          </a:graphic>
        </p:graphicFrame>
        <p:sp>
          <p:nvSpPr>
            <p:cNvPr id="26672" name="Line 44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8" name="Object 45"/>
            <p:cNvGraphicFramePr>
              <a:graphicFrameLocks noChangeAspect="1"/>
            </p:cNvGraphicFramePr>
            <p:nvPr/>
          </p:nvGraphicFramePr>
          <p:xfrm>
            <a:off x="5907" y="3341"/>
            <a:ext cx="337" cy="297"/>
          </p:xfrm>
          <a:graphic>
            <a:graphicData uri="http://schemas.openxmlformats.org/presentationml/2006/ole">
              <p:oleObj spid="_x0000_s26816" name="公式" r:id="rId23" imgW="317225" imgH="317225" progId="">
                <p:embed/>
              </p:oleObj>
            </a:graphicData>
          </a:graphic>
        </p:graphicFrame>
        <p:graphicFrame>
          <p:nvGraphicFramePr>
            <p:cNvPr id="26649" name="Object 46"/>
            <p:cNvGraphicFramePr>
              <a:graphicFrameLocks noChangeAspect="1"/>
            </p:cNvGraphicFramePr>
            <p:nvPr/>
          </p:nvGraphicFramePr>
          <p:xfrm>
            <a:off x="6084" y="2798"/>
            <a:ext cx="228" cy="314"/>
          </p:xfrm>
          <a:graphic>
            <a:graphicData uri="http://schemas.openxmlformats.org/presentationml/2006/ole">
              <p:oleObj spid="_x0000_s26817" name="公式" r:id="rId24" imgW="253890" imgH="330057" progId="">
                <p:embed/>
              </p:oleObj>
            </a:graphicData>
          </a:graphic>
        </p:graphicFrame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48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2081" name="Object 49"/>
          <p:cNvGraphicFramePr>
            <a:graphicFrameLocks noChangeAspect="1"/>
          </p:cNvGraphicFramePr>
          <p:nvPr/>
        </p:nvGraphicFramePr>
        <p:xfrm>
          <a:off x="3708400" y="5300663"/>
          <a:ext cx="4533900" cy="990600"/>
        </p:xfrm>
        <a:graphic>
          <a:graphicData uri="http://schemas.openxmlformats.org/presentationml/2006/ole">
            <p:oleObj spid="_x0000_s26818" name="公式" r:id="rId25" imgW="4533900" imgH="990600" progId="">
              <p:embed/>
            </p:oleObj>
          </a:graphicData>
        </a:graphic>
      </p:graphicFrame>
      <p:graphicFrame>
        <p:nvGraphicFramePr>
          <p:cNvPr id="172082" name="Object 50"/>
          <p:cNvGraphicFramePr>
            <a:graphicFrameLocks noChangeAspect="1"/>
          </p:cNvGraphicFramePr>
          <p:nvPr/>
        </p:nvGraphicFramePr>
        <p:xfrm>
          <a:off x="5624513" y="6400800"/>
          <a:ext cx="3151187" cy="509588"/>
        </p:xfrm>
        <a:graphic>
          <a:graphicData uri="http://schemas.openxmlformats.org/presentationml/2006/ole">
            <p:oleObj spid="_x0000_s26819" name="公式" r:id="rId26" imgW="26670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0" y="2205038"/>
          <a:ext cx="4941888" cy="563562"/>
        </p:xfrm>
        <a:graphic>
          <a:graphicData uri="http://schemas.openxmlformats.org/presentationml/2006/ole">
            <p:oleObj spid="_x0000_s27839" name="公式" r:id="rId3" imgW="5448300" imgH="533400" progId="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0" y="3068638"/>
          <a:ext cx="5195888" cy="561975"/>
        </p:xfrm>
        <a:graphic>
          <a:graphicData uri="http://schemas.openxmlformats.org/presentationml/2006/ole">
            <p:oleObj spid="_x0000_s27840" name="公式" r:id="rId4" imgW="5727700" imgH="533400" progId="">
              <p:embed/>
            </p:oleObj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0" y="4005263"/>
          <a:ext cx="4502150" cy="482600"/>
        </p:xfrm>
        <a:graphic>
          <a:graphicData uri="http://schemas.openxmlformats.org/presentationml/2006/ole">
            <p:oleObj spid="_x0000_s27841" name="公式" r:id="rId5" imgW="4965700" imgH="457200" progId="">
              <p:embed/>
            </p:oleObj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4686300" y="3860800"/>
          <a:ext cx="4457700" cy="549275"/>
        </p:xfrm>
        <a:graphic>
          <a:graphicData uri="http://schemas.openxmlformats.org/presentationml/2006/ole">
            <p:oleObj spid="_x0000_s27842" name="公式" r:id="rId6" imgW="4914900" imgH="520700" progId="">
              <p:embed/>
            </p:oleObj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5397500" y="3068638"/>
          <a:ext cx="3746500" cy="520700"/>
        </p:xfrm>
        <a:graphic>
          <a:graphicData uri="http://schemas.openxmlformats.org/presentationml/2006/ole">
            <p:oleObj spid="_x0000_s27843" name="公式" r:id="rId7" imgW="3746500" imgH="520700" progId="">
              <p:embed/>
            </p:oleObj>
          </a:graphicData>
        </a:graphic>
      </p:graphicFrame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0" y="1341438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另外</a:t>
            </a:r>
          </a:p>
        </p:txBody>
      </p: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0" y="4581525"/>
          <a:ext cx="6769100" cy="1143000"/>
        </p:xfrm>
        <a:graphic>
          <a:graphicData uri="http://schemas.openxmlformats.org/presentationml/2006/ole">
            <p:oleObj spid="_x0000_s27844" name="Equation" r:id="rId8" imgW="6769100" imgH="1143000" progId="">
              <p:embed/>
            </p:oleObj>
          </a:graphicData>
        </a:graphic>
      </p:graphicFrame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0" y="6165850"/>
          <a:ext cx="419100" cy="254000"/>
        </p:xfrm>
        <a:graphic>
          <a:graphicData uri="http://schemas.openxmlformats.org/presentationml/2006/ole">
            <p:oleObj spid="_x0000_s27845" name="公式" r:id="rId9" imgW="418918" imgH="253890" progId="">
              <p:embed/>
            </p:oleObj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468313" y="5791200"/>
          <a:ext cx="8191500" cy="1066800"/>
        </p:xfrm>
        <a:graphic>
          <a:graphicData uri="http://schemas.openxmlformats.org/presentationml/2006/ole">
            <p:oleObj spid="_x0000_s27846" name="公式" r:id="rId10" imgW="8191500" imgH="1066800" progId="">
              <p:embed/>
            </p:oleObj>
          </a:graphicData>
        </a:graphic>
      </p:graphicFrame>
      <p:grpSp>
        <p:nvGrpSpPr>
          <p:cNvPr id="2" name="Group 11"/>
          <p:cNvGrpSpPr>
            <a:grpSpLocks noChangeAspect="1"/>
          </p:cNvGrpSpPr>
          <p:nvPr/>
        </p:nvGrpSpPr>
        <p:grpSpPr bwMode="auto">
          <a:xfrm>
            <a:off x="2555875" y="-1108075"/>
            <a:ext cx="7343775" cy="4649788"/>
            <a:chOff x="2797" y="760"/>
            <a:chExt cx="7826" cy="4755"/>
          </a:xfrm>
        </p:grpSpPr>
        <p:sp>
          <p:nvSpPr>
            <p:cNvPr id="27679" name="AutoShape 12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0" name="Line 13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Arc 14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2" name="Arc 15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3" name="Line 16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17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18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19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20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21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22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23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24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25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26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Arc 28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6" name="Arc 29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7" name="Arc 30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8" name="Arc 31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9" name="Arc 32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58" name="Object 33"/>
            <p:cNvGraphicFramePr>
              <a:graphicFrameLocks noChangeAspect="1"/>
            </p:cNvGraphicFramePr>
            <p:nvPr/>
          </p:nvGraphicFramePr>
          <p:xfrm>
            <a:off x="5771" y="1983"/>
            <a:ext cx="384" cy="297"/>
          </p:xfrm>
          <a:graphic>
            <a:graphicData uri="http://schemas.openxmlformats.org/presentationml/2006/ole">
              <p:oleObj spid="_x0000_s27847" name="公式" r:id="rId11" imgW="330057" imgH="317362" progId="">
                <p:embed/>
              </p:oleObj>
            </a:graphicData>
          </a:graphic>
        </p:graphicFrame>
        <p:graphicFrame>
          <p:nvGraphicFramePr>
            <p:cNvPr id="27659" name="Object 34"/>
            <p:cNvGraphicFramePr>
              <a:graphicFrameLocks noChangeAspect="1"/>
            </p:cNvGraphicFramePr>
            <p:nvPr/>
          </p:nvGraphicFramePr>
          <p:xfrm>
            <a:off x="3608" y="3184"/>
            <a:ext cx="239" cy="410"/>
          </p:xfrm>
          <a:graphic>
            <a:graphicData uri="http://schemas.openxmlformats.org/presentationml/2006/ole">
              <p:oleObj spid="_x0000_s27848" name="公式" r:id="rId12" imgW="266469" imgH="355292" progId="">
                <p:embed/>
              </p:oleObj>
            </a:graphicData>
          </a:graphic>
        </p:graphicFrame>
        <p:graphicFrame>
          <p:nvGraphicFramePr>
            <p:cNvPr id="27660" name="Object 35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p:oleObj spid="_x0000_s27849" name="公式" r:id="rId13" imgW="355446" imgH="368140" progId="">
                <p:embed/>
              </p:oleObj>
            </a:graphicData>
          </a:graphic>
        </p:graphicFrame>
        <p:graphicFrame>
          <p:nvGraphicFramePr>
            <p:cNvPr id="27661" name="Object 36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p:oleObj spid="_x0000_s27850" name="公式" r:id="rId14" imgW="253890" imgH="330057" progId="">
                <p:embed/>
              </p:oleObj>
            </a:graphicData>
          </a:graphic>
        </p:graphicFrame>
        <p:graphicFrame>
          <p:nvGraphicFramePr>
            <p:cNvPr id="27662" name="Object 37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27851" name="公式" r:id="rId15" imgW="279400" imgH="330200" progId="">
                <p:embed/>
              </p:oleObj>
            </a:graphicData>
          </a:graphic>
        </p:graphicFrame>
        <p:graphicFrame>
          <p:nvGraphicFramePr>
            <p:cNvPr id="27663" name="Object 38"/>
            <p:cNvGraphicFramePr>
              <a:graphicFrameLocks noChangeAspect="1"/>
            </p:cNvGraphicFramePr>
            <p:nvPr/>
          </p:nvGraphicFramePr>
          <p:xfrm>
            <a:off x="4675" y="3477"/>
            <a:ext cx="280" cy="315"/>
          </p:xfrm>
          <a:graphic>
            <a:graphicData uri="http://schemas.openxmlformats.org/presentationml/2006/ole">
              <p:oleObj spid="_x0000_s27852" name="公式" r:id="rId16" imgW="291973" imgH="330057" progId="">
                <p:embed/>
              </p:oleObj>
            </a:graphicData>
          </a:graphic>
        </p:graphicFrame>
        <p:graphicFrame>
          <p:nvGraphicFramePr>
            <p:cNvPr id="27664" name="Object 39"/>
            <p:cNvGraphicFramePr>
              <a:graphicFrameLocks noChangeAspect="1"/>
            </p:cNvGraphicFramePr>
            <p:nvPr/>
          </p:nvGraphicFramePr>
          <p:xfrm>
            <a:off x="7336" y="3885"/>
            <a:ext cx="350" cy="332"/>
          </p:xfrm>
          <a:graphic>
            <a:graphicData uri="http://schemas.openxmlformats.org/presentationml/2006/ole">
              <p:oleObj spid="_x0000_s27853" name="公式" r:id="rId17" imgW="380835" imgH="342751" progId="">
                <p:embed/>
              </p:oleObj>
            </a:graphicData>
          </a:graphic>
        </p:graphicFrame>
        <p:graphicFrame>
          <p:nvGraphicFramePr>
            <p:cNvPr id="27665" name="Object 40"/>
            <p:cNvGraphicFramePr>
              <a:graphicFrameLocks noChangeAspect="1"/>
            </p:cNvGraphicFramePr>
            <p:nvPr/>
          </p:nvGraphicFramePr>
          <p:xfrm>
            <a:off x="6240" y="3477"/>
            <a:ext cx="211" cy="228"/>
          </p:xfrm>
          <a:graphic>
            <a:graphicData uri="http://schemas.openxmlformats.org/presentationml/2006/ole">
              <p:oleObj spid="_x0000_s27854" name="公式" r:id="rId18" imgW="279279" imgH="241195" progId="">
                <p:embed/>
              </p:oleObj>
            </a:graphicData>
          </a:graphic>
        </p:graphicFrame>
        <p:graphicFrame>
          <p:nvGraphicFramePr>
            <p:cNvPr id="27666" name="Object 41"/>
            <p:cNvGraphicFramePr>
              <a:graphicFrameLocks noChangeAspect="1"/>
            </p:cNvGraphicFramePr>
            <p:nvPr/>
          </p:nvGraphicFramePr>
          <p:xfrm>
            <a:off x="5301" y="2254"/>
            <a:ext cx="175" cy="316"/>
          </p:xfrm>
          <a:graphic>
            <a:graphicData uri="http://schemas.openxmlformats.org/presentationml/2006/ole">
              <p:oleObj spid="_x0000_s27855" name="公式" r:id="rId19" imgW="228600" imgH="330200" progId="">
                <p:embed/>
              </p:oleObj>
            </a:graphicData>
          </a:graphic>
        </p:graphicFrame>
        <p:graphicFrame>
          <p:nvGraphicFramePr>
            <p:cNvPr id="27667" name="Object 42"/>
            <p:cNvGraphicFramePr>
              <a:graphicFrameLocks noChangeAspect="1"/>
            </p:cNvGraphicFramePr>
            <p:nvPr/>
          </p:nvGraphicFramePr>
          <p:xfrm>
            <a:off x="6553" y="2662"/>
            <a:ext cx="243" cy="334"/>
          </p:xfrm>
          <a:graphic>
            <a:graphicData uri="http://schemas.openxmlformats.org/presentationml/2006/ole">
              <p:oleObj spid="_x0000_s27856" name="公式" r:id="rId20" imgW="317225" imgH="342603" progId="">
                <p:embed/>
              </p:oleObj>
            </a:graphicData>
          </a:graphic>
        </p:graphicFrame>
        <p:graphicFrame>
          <p:nvGraphicFramePr>
            <p:cNvPr id="27668" name="Object 43"/>
            <p:cNvGraphicFramePr>
              <a:graphicFrameLocks noChangeAspect="1"/>
            </p:cNvGraphicFramePr>
            <p:nvPr/>
          </p:nvGraphicFramePr>
          <p:xfrm>
            <a:off x="4675" y="3070"/>
            <a:ext cx="227" cy="244"/>
          </p:xfrm>
          <a:graphic>
            <a:graphicData uri="http://schemas.openxmlformats.org/presentationml/2006/ole">
              <p:oleObj spid="_x0000_s27857" name="公式" r:id="rId21" imgW="241195" imgH="241195" progId="">
                <p:embed/>
              </p:oleObj>
            </a:graphicData>
          </a:graphic>
        </p:graphicFrame>
        <p:graphicFrame>
          <p:nvGraphicFramePr>
            <p:cNvPr id="27669" name="Object 44"/>
            <p:cNvGraphicFramePr>
              <a:graphicFrameLocks noChangeAspect="1"/>
            </p:cNvGraphicFramePr>
            <p:nvPr/>
          </p:nvGraphicFramePr>
          <p:xfrm>
            <a:off x="7806" y="3070"/>
            <a:ext cx="314" cy="333"/>
          </p:xfrm>
          <a:graphic>
            <a:graphicData uri="http://schemas.openxmlformats.org/presentationml/2006/ole">
              <p:oleObj spid="_x0000_s27858" name="公式" r:id="rId22" imgW="330057" imgH="342751" progId="">
                <p:embed/>
              </p:oleObj>
            </a:graphicData>
          </a:graphic>
        </p:graphicFrame>
        <p:graphicFrame>
          <p:nvGraphicFramePr>
            <p:cNvPr id="27670" name="Object 45"/>
            <p:cNvGraphicFramePr>
              <a:graphicFrameLocks noChangeAspect="1"/>
            </p:cNvGraphicFramePr>
            <p:nvPr/>
          </p:nvGraphicFramePr>
          <p:xfrm>
            <a:off x="4675" y="2662"/>
            <a:ext cx="262" cy="298"/>
          </p:xfrm>
          <a:graphic>
            <a:graphicData uri="http://schemas.openxmlformats.org/presentationml/2006/ole">
              <p:oleObj spid="_x0000_s27859" name="公式" r:id="rId23" imgW="291973" imgH="291973" progId="">
                <p:embed/>
              </p:oleObj>
            </a:graphicData>
          </a:graphic>
        </p:graphicFrame>
        <p:graphicFrame>
          <p:nvGraphicFramePr>
            <p:cNvPr id="27671" name="Object 46"/>
            <p:cNvGraphicFramePr>
              <a:graphicFrameLocks noChangeAspect="1"/>
            </p:cNvGraphicFramePr>
            <p:nvPr/>
          </p:nvGraphicFramePr>
          <p:xfrm>
            <a:off x="7493" y="2526"/>
            <a:ext cx="331" cy="386"/>
          </p:xfrm>
          <a:graphic>
            <a:graphicData uri="http://schemas.openxmlformats.org/presentationml/2006/ole">
              <p:oleObj spid="_x0000_s27860" name="公式" r:id="rId24" imgW="380835" imgH="393529" progId="">
                <p:embed/>
              </p:oleObj>
            </a:graphicData>
          </a:graphic>
        </p:graphicFrame>
        <p:graphicFrame>
          <p:nvGraphicFramePr>
            <p:cNvPr id="27672" name="Object 47"/>
            <p:cNvGraphicFramePr>
              <a:graphicFrameLocks noChangeAspect="1"/>
            </p:cNvGraphicFramePr>
            <p:nvPr/>
          </p:nvGraphicFramePr>
          <p:xfrm>
            <a:off x="6217" y="3081"/>
            <a:ext cx="310" cy="275"/>
          </p:xfrm>
          <a:graphic>
            <a:graphicData uri="http://schemas.openxmlformats.org/presentationml/2006/ole">
              <p:oleObj spid="_x0000_s27861" name="公式" r:id="rId25" imgW="330057" imgH="304668" progId="">
                <p:embed/>
              </p:oleObj>
            </a:graphicData>
          </a:graphic>
        </p:graphicFrame>
        <p:graphicFrame>
          <p:nvGraphicFramePr>
            <p:cNvPr id="27673" name="Object 48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p:oleObj spid="_x0000_s27862" name="公式" r:id="rId26" imgW="342751" imgH="342751" progId="">
                <p:embed/>
              </p:oleObj>
            </a:graphicData>
          </a:graphic>
        </p:graphicFrame>
        <p:graphicFrame>
          <p:nvGraphicFramePr>
            <p:cNvPr id="27674" name="Object 49"/>
            <p:cNvGraphicFramePr>
              <a:graphicFrameLocks noChangeAspect="1"/>
            </p:cNvGraphicFramePr>
            <p:nvPr/>
          </p:nvGraphicFramePr>
          <p:xfrm>
            <a:off x="4049" y="2119"/>
            <a:ext cx="227" cy="243"/>
          </p:xfrm>
          <a:graphic>
            <a:graphicData uri="http://schemas.openxmlformats.org/presentationml/2006/ole">
              <p:oleObj spid="_x0000_s27863" name="公式" r:id="rId27" imgW="253890" imgH="241195" progId="">
                <p:embed/>
              </p:oleObj>
            </a:graphicData>
          </a:graphic>
        </p:graphicFrame>
        <p:sp>
          <p:nvSpPr>
            <p:cNvPr id="27700" name="Line 50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75" name="Object 51"/>
            <p:cNvGraphicFramePr>
              <a:graphicFrameLocks noChangeAspect="1"/>
            </p:cNvGraphicFramePr>
            <p:nvPr/>
          </p:nvGraphicFramePr>
          <p:xfrm>
            <a:off x="5907" y="3341"/>
            <a:ext cx="337" cy="297"/>
          </p:xfrm>
          <a:graphic>
            <a:graphicData uri="http://schemas.openxmlformats.org/presentationml/2006/ole">
              <p:oleObj spid="_x0000_s27864" name="公式" r:id="rId28" imgW="317225" imgH="317225" progId="">
                <p:embed/>
              </p:oleObj>
            </a:graphicData>
          </a:graphic>
        </p:graphicFrame>
        <p:graphicFrame>
          <p:nvGraphicFramePr>
            <p:cNvPr id="27676" name="Object 52"/>
            <p:cNvGraphicFramePr>
              <a:graphicFrameLocks noChangeAspect="1"/>
            </p:cNvGraphicFramePr>
            <p:nvPr/>
          </p:nvGraphicFramePr>
          <p:xfrm>
            <a:off x="6084" y="2798"/>
            <a:ext cx="228" cy="314"/>
          </p:xfrm>
          <a:graphic>
            <a:graphicData uri="http://schemas.openxmlformats.org/presentationml/2006/ole">
              <p:oleObj spid="_x0000_s27865" name="公式" r:id="rId29" imgW="253890" imgH="330057" progId="">
                <p:embed/>
              </p:oleObj>
            </a:graphicData>
          </a:graphic>
        </p:graphicFrame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Line 54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835150" y="4221163"/>
          <a:ext cx="6337300" cy="1041400"/>
        </p:xfrm>
        <a:graphic>
          <a:graphicData uri="http://schemas.openxmlformats.org/presentationml/2006/ole">
            <p:oleObj spid="_x0000_s28712" name="公式" r:id="rId3" imgW="6337300" imgH="1041400" progId="">
              <p:embed/>
            </p:oleObj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835150" y="3068638"/>
          <a:ext cx="3733800" cy="1066800"/>
        </p:xfrm>
        <a:graphic>
          <a:graphicData uri="http://schemas.openxmlformats.org/presentationml/2006/ole">
            <p:oleObj spid="_x0000_s28713" name="公式" r:id="rId4" imgW="3733800" imgH="1066800" progId="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116013" y="4005263"/>
          <a:ext cx="419100" cy="254000"/>
        </p:xfrm>
        <a:graphic>
          <a:graphicData uri="http://schemas.openxmlformats.org/presentationml/2006/ole">
            <p:oleObj spid="_x0000_s28714" name="公式" r:id="rId5" imgW="418918" imgH="253890" progId="">
              <p:embed/>
            </p:oleObj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835150" y="549275"/>
          <a:ext cx="5499100" cy="2260600"/>
        </p:xfrm>
        <a:graphic>
          <a:graphicData uri="http://schemas.openxmlformats.org/presentationml/2006/ole">
            <p:oleObj spid="_x0000_s28715" name="公式" r:id="rId6" imgW="5499100" imgH="2260600" progId="">
              <p:embed/>
            </p:oleObj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116013" y="1773238"/>
          <a:ext cx="419100" cy="254000"/>
        </p:xfrm>
        <a:graphic>
          <a:graphicData uri="http://schemas.openxmlformats.org/presentationml/2006/ole">
            <p:oleObj spid="_x0000_s28716" name="公式" r:id="rId7" imgW="418918" imgH="253890" progId="">
              <p:embed/>
            </p:oleObj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971550" y="5445125"/>
          <a:ext cx="2298700" cy="457200"/>
        </p:xfrm>
        <a:graphic>
          <a:graphicData uri="http://schemas.openxmlformats.org/presentationml/2006/ole">
            <p:oleObj spid="_x0000_s28717" name="公式" r:id="rId8" imgW="2298700" imgH="457200" progId="">
              <p:embed/>
            </p:oleObj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3203575" y="5373688"/>
            <a:ext cx="4824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这表明光束</a:t>
            </a:r>
            <a:r>
              <a:rPr lang="zh-CN" altLang="en-US">
                <a:solidFill>
                  <a:srgbClr val="CC3300"/>
                </a:solidFill>
              </a:rPr>
              <a:t>失去同心性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900113" y="549275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▲</a:t>
            </a:r>
            <a:r>
              <a:rPr lang="zh-CN" altLang="en-US"/>
              <a:t>与</a:t>
            </a:r>
            <a:r>
              <a:rPr lang="el-GR" altLang="zh-CN">
                <a:latin typeface="宋体" charset="-122"/>
              </a:rPr>
              <a:t>Φ</a:t>
            </a:r>
            <a:r>
              <a:rPr lang="zh-CN" altLang="en-US"/>
              <a:t>无关的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3851275" y="765175"/>
          <a:ext cx="342900" cy="342900"/>
        </p:xfrm>
        <a:graphic>
          <a:graphicData uri="http://schemas.openxmlformats.org/presentationml/2006/ole">
            <p:oleObj spid="_x0000_s29721" name="公式" r:id="rId3" imgW="342751" imgH="342751" progId="">
              <p:embed/>
            </p:oleObj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140200" y="549275"/>
            <a:ext cx="165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692275" y="2636838"/>
          <a:ext cx="4940300" cy="1028700"/>
        </p:xfrm>
        <a:graphic>
          <a:graphicData uri="http://schemas.openxmlformats.org/presentationml/2006/ole">
            <p:oleObj spid="_x0000_s29722" name="公式" r:id="rId4" imgW="4940300" imgH="1028700" progId="">
              <p:embed/>
            </p:oleObj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1547813" y="1341438"/>
          <a:ext cx="5283200" cy="1143000"/>
        </p:xfrm>
        <a:graphic>
          <a:graphicData uri="http://schemas.openxmlformats.org/presentationml/2006/ole">
            <p:oleObj spid="_x0000_s29723" name="公式" r:id="rId5" imgW="5283200" imgH="1143000" progId="">
              <p:embed/>
            </p:oleObj>
          </a:graphicData>
        </a:graphic>
      </p:graphicFrame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900113" y="3789363"/>
            <a:ext cx="7345362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上式说明</a:t>
            </a:r>
            <a:r>
              <a:rPr lang="zh-CN" altLang="en-US">
                <a:solidFill>
                  <a:srgbClr val="CC3300"/>
                </a:solidFill>
              </a:rPr>
              <a:t>宽</a:t>
            </a:r>
            <a:r>
              <a:rPr lang="zh-CN" altLang="en-US"/>
              <a:t>光束成像只能在个别的共轭点上实现</a:t>
            </a:r>
            <a:r>
              <a:rPr lang="en-US" altLang="zh-CN"/>
              <a:t>.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900113" y="5445125"/>
            <a:ext cx="3887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▲</a:t>
            </a:r>
            <a:r>
              <a:rPr lang="zh-CN" altLang="en-US"/>
              <a:t>轴上物点成像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  <p:bldP spid="45066" grpId="0"/>
      <p:bldP spid="45069" grpId="0"/>
      <p:bldP spid="450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榜轴条件：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3419475" y="692150"/>
          <a:ext cx="3136900" cy="508000"/>
        </p:xfrm>
        <a:graphic>
          <a:graphicData uri="http://schemas.openxmlformats.org/presentationml/2006/ole">
            <p:oleObj spid="_x0000_s30760" name="公式" r:id="rId3" imgW="3136900" imgH="508000" progId="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042988" y="1484313"/>
          <a:ext cx="2971800" cy="508000"/>
        </p:xfrm>
        <a:graphic>
          <a:graphicData uri="http://schemas.openxmlformats.org/presentationml/2006/ole">
            <p:oleObj spid="_x0000_s30761" name="公式" r:id="rId4" imgW="2971800" imgH="508000" progId="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572000" y="1484313"/>
          <a:ext cx="2311400" cy="508000"/>
        </p:xfrm>
        <a:graphic>
          <a:graphicData uri="http://schemas.openxmlformats.org/presentationml/2006/ole">
            <p:oleObj spid="_x0000_s30762" name="公式" r:id="rId5" imgW="2311400" imgH="508000" progId="">
              <p:embed/>
            </p:oleObj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971550" y="2133600"/>
          <a:ext cx="3378200" cy="571500"/>
        </p:xfrm>
        <a:graphic>
          <a:graphicData uri="http://schemas.openxmlformats.org/presentationml/2006/ole">
            <p:oleObj spid="_x0000_s30763" name="公式" r:id="rId6" imgW="3378200" imgH="571500" progId="">
              <p:embed/>
            </p:oleObj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042988" y="2781300"/>
          <a:ext cx="7058025" cy="2362200"/>
        </p:xfrm>
        <a:graphic>
          <a:graphicData uri="http://schemas.openxmlformats.org/presentationml/2006/ole">
            <p:oleObj spid="_x0000_s30764" name="公式" r:id="rId7" imgW="7277100" imgH="2362200" progId="">
              <p:embed/>
            </p:oleObj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042988" y="5157788"/>
          <a:ext cx="5219700" cy="1143000"/>
        </p:xfrm>
        <a:graphic>
          <a:graphicData uri="http://schemas.openxmlformats.org/presentationml/2006/ole">
            <p:oleObj spid="_x0000_s30765" name="公式" r:id="rId8" imgW="5219700" imgH="114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00113" y="1989138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整理可得</a:t>
            </a:r>
            <a:r>
              <a:rPr lang="en-US" altLang="zh-CN"/>
              <a:t>,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492500" y="1844675"/>
          <a:ext cx="3035300" cy="914400"/>
        </p:xfrm>
        <a:graphic>
          <a:graphicData uri="http://schemas.openxmlformats.org/presentationml/2006/ole">
            <p:oleObj spid="_x0000_s31799" name="公式" r:id="rId3" imgW="3035300" imgH="914400" progId="">
              <p:embed/>
            </p:oleObj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00113" y="2997200"/>
            <a:ext cx="712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任何物点</a:t>
            </a:r>
            <a:r>
              <a:rPr lang="en-US" altLang="zh-CN"/>
              <a:t>Q</a:t>
            </a:r>
            <a:r>
              <a:rPr lang="zh-CN" altLang="en-US"/>
              <a:t>都可以成像于某个像点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7812088" y="3141663"/>
          <a:ext cx="444500" cy="368300"/>
        </p:xfrm>
        <a:graphic>
          <a:graphicData uri="http://schemas.openxmlformats.org/presentationml/2006/ole">
            <p:oleObj spid="_x0000_s31800" name="公式" r:id="rId4" imgW="444307" imgH="368140" progId="">
              <p:embed/>
            </p:oleObj>
          </a:graphicData>
        </a:graphic>
      </p:graphicFrame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971550" y="3933825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物方焦点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3635375" y="3789363"/>
          <a:ext cx="4279900" cy="914400"/>
        </p:xfrm>
        <a:graphic>
          <a:graphicData uri="http://schemas.openxmlformats.org/presentationml/2006/ole">
            <p:oleObj spid="_x0000_s31801" name="公式" r:id="rId5" imgW="4279900" imgH="914400" progId="">
              <p:embed/>
            </p:oleObj>
          </a:graphicData>
        </a:graphic>
      </p:graphicFrame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971550" y="4797425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像方焦点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987675" y="5013325"/>
          <a:ext cx="660400" cy="288925"/>
        </p:xfrm>
        <a:graphic>
          <a:graphicData uri="http://schemas.openxmlformats.org/presentationml/2006/ole">
            <p:oleObj spid="_x0000_s31802" name="公式" r:id="rId6" imgW="660113" imgH="342751" progId="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987675" y="4149725"/>
          <a:ext cx="571500" cy="266700"/>
        </p:xfrm>
        <a:graphic>
          <a:graphicData uri="http://schemas.openxmlformats.org/presentationml/2006/ole">
            <p:oleObj spid="_x0000_s31803" name="公式" r:id="rId7" imgW="571252" imgH="317362" progId="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708400" y="4797425"/>
          <a:ext cx="4381500" cy="914400"/>
        </p:xfrm>
        <a:graphic>
          <a:graphicData uri="http://schemas.openxmlformats.org/presentationml/2006/ole">
            <p:oleObj spid="_x0000_s31804" name="公式" r:id="rId8" imgW="4381500" imgH="914400" progId="">
              <p:embed/>
            </p:oleObj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635375" y="5876925"/>
          <a:ext cx="2260600" cy="444500"/>
        </p:xfrm>
        <a:graphic>
          <a:graphicData uri="http://schemas.openxmlformats.org/presentationml/2006/ole">
            <p:oleObj spid="_x0000_s31805" name="公式" r:id="rId9" imgW="2260600" imgH="444500" progId="">
              <p:embed/>
            </p:oleObj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971550" y="620713"/>
          <a:ext cx="7215188" cy="965200"/>
        </p:xfrm>
        <a:graphic>
          <a:graphicData uri="http://schemas.openxmlformats.org/presentationml/2006/ole">
            <p:oleObj spid="_x0000_s31806" name="公式" r:id="rId10" imgW="7175500" imgH="965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1" grpId="0"/>
      <p:bldP spid="47113" grpId="0"/>
      <p:bldP spid="471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763713" y="1989138"/>
          <a:ext cx="5181600" cy="990600"/>
        </p:xfrm>
        <a:graphic>
          <a:graphicData uri="http://schemas.openxmlformats.org/presentationml/2006/ole">
            <p:oleObj spid="_x0000_s32801" name="公式" r:id="rId3" imgW="5181600" imgH="990600" progId="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63713" y="620713"/>
          <a:ext cx="2362200" cy="889000"/>
        </p:xfrm>
        <a:graphic>
          <a:graphicData uri="http://schemas.openxmlformats.org/presentationml/2006/ole">
            <p:oleObj spid="_x0000_s32802" name="公式" r:id="rId4" imgW="2362200" imgH="889000" progId="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692275" y="4724400"/>
          <a:ext cx="2879725" cy="992188"/>
        </p:xfrm>
        <a:graphic>
          <a:graphicData uri="http://schemas.openxmlformats.org/presentationml/2006/ole">
            <p:oleObj spid="_x0000_s32803" name="公式" r:id="rId5" imgW="2654300" imgH="914400" progId="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692275" y="3357563"/>
          <a:ext cx="1739900" cy="889000"/>
        </p:xfrm>
        <a:graphic>
          <a:graphicData uri="http://schemas.openxmlformats.org/presentationml/2006/ole">
            <p:oleObj spid="_x0000_s32804" name="公式" r:id="rId6" imgW="1739900" imgH="889000" progId="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995738" y="3357563"/>
          <a:ext cx="1841500" cy="889000"/>
        </p:xfrm>
        <a:graphic>
          <a:graphicData uri="http://schemas.openxmlformats.org/presentationml/2006/ole">
            <p:oleObj spid="_x0000_s32805" name="公式" r:id="rId7" imgW="1841500" imgH="889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900113" y="620713"/>
          <a:ext cx="7500937" cy="523875"/>
        </p:xfrm>
        <a:graphic>
          <a:graphicData uri="http://schemas.openxmlformats.org/presentationml/2006/ole">
            <p:oleObj spid="_x0000_s3174" name="公式" r:id="rId3" imgW="3086100" imgH="215900" progId="">
              <p:embed/>
            </p:oleObj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971550" y="1412875"/>
          <a:ext cx="4475163" cy="1233488"/>
        </p:xfrm>
        <a:graphic>
          <a:graphicData uri="http://schemas.openxmlformats.org/presentationml/2006/ole">
            <p:oleObj spid="_x0000_s3175" name="公式" r:id="rId4" imgW="1841500" imgH="508000" progId="">
              <p:embed/>
            </p:oleObj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971550" y="2852738"/>
          <a:ext cx="6553200" cy="1190625"/>
        </p:xfrm>
        <a:graphic>
          <a:graphicData uri="http://schemas.openxmlformats.org/presentationml/2006/ole">
            <p:oleObj spid="_x0000_s3176" name="公式" r:id="rId5" imgW="5867400" imgH="1066800" progId="">
              <p:embed/>
            </p:oleObj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971550" y="4292600"/>
          <a:ext cx="1404938" cy="431800"/>
        </p:xfrm>
        <a:graphic>
          <a:graphicData uri="http://schemas.openxmlformats.org/presentationml/2006/ole">
            <p:oleObj spid="_x0000_s3177" name="公式" r:id="rId6" imgW="660113" imgH="203112" progId="">
              <p:embed/>
            </p:oleObj>
          </a:graphicData>
        </a:graphic>
      </p:graphicFrame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339975" y="4221163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是直线</a:t>
            </a:r>
            <a:r>
              <a:rPr lang="en-US" altLang="zh-CN"/>
              <a:t>,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4067175" y="4292600"/>
          <a:ext cx="1189038" cy="431800"/>
        </p:xfrm>
        <a:graphic>
          <a:graphicData uri="http://schemas.openxmlformats.org/presentationml/2006/ole">
            <p:oleObj spid="_x0000_s3178" name="公式" r:id="rId7" imgW="558558" imgH="203112" progId="">
              <p:embed/>
            </p:oleObj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5148263" y="4221163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必为折线</a:t>
            </a:r>
            <a:r>
              <a:rPr lang="en-US" altLang="zh-CN"/>
              <a:t>.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900113" y="4941888"/>
            <a:ext cx="172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403350" y="5013325"/>
          <a:ext cx="1604963" cy="493713"/>
        </p:xfrm>
        <a:graphic>
          <a:graphicData uri="http://schemas.openxmlformats.org/presentationml/2006/ole">
            <p:oleObj spid="_x0000_s3179" name="公式" r:id="rId8" imgW="660113" imgH="203112" progId="">
              <p:embed/>
            </p:oleObj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2916238" y="4941888"/>
            <a:ext cx="2233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</a:t>
            </a:r>
            <a:r>
              <a:rPr lang="en-US" altLang="zh-CN"/>
              <a:t>,</a:t>
            </a:r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3779838" y="5013325"/>
          <a:ext cx="3055937" cy="585788"/>
        </p:xfrm>
        <a:graphic>
          <a:graphicData uri="http://schemas.openxmlformats.org/presentationml/2006/ole">
            <p:oleObj spid="_x0000_s3180" name="公式" r:id="rId9" imgW="1257300" imgH="241300" progId="">
              <p:embed/>
            </p:oleObj>
          </a:graphicData>
        </a:graphic>
      </p:graphicFrame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900113" y="5661025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35182" name="Object 14"/>
          <p:cNvGraphicFramePr>
            <a:graphicFrameLocks noChangeAspect="1"/>
          </p:cNvGraphicFramePr>
          <p:nvPr/>
        </p:nvGraphicFramePr>
        <p:xfrm>
          <a:off x="1403350" y="5734050"/>
          <a:ext cx="2840038" cy="585788"/>
        </p:xfrm>
        <a:graphic>
          <a:graphicData uri="http://schemas.openxmlformats.org/presentationml/2006/ole">
            <p:oleObj spid="_x0000_s3181" name="公式" r:id="rId10" imgW="1168400" imgH="241300" progId="">
              <p:embed/>
            </p:oleObj>
          </a:graphicData>
        </a:graphic>
      </p:graphicFrame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4211638" y="5661025"/>
            <a:ext cx="367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光实际路径最短</a:t>
            </a:r>
            <a:r>
              <a:rPr lang="en-US" altLang="zh-CN"/>
              <a:t>.</a:t>
            </a:r>
          </a:p>
        </p:txBody>
      </p:sp>
      <p:grpSp>
        <p:nvGrpSpPr>
          <p:cNvPr id="3092" name="Group 67"/>
          <p:cNvGrpSpPr>
            <a:grpSpLocks/>
          </p:cNvGrpSpPr>
          <p:nvPr/>
        </p:nvGrpSpPr>
        <p:grpSpPr bwMode="auto">
          <a:xfrm>
            <a:off x="5543550" y="981075"/>
            <a:ext cx="3600450" cy="2665413"/>
            <a:chOff x="1066" y="436"/>
            <a:chExt cx="3659" cy="2540"/>
          </a:xfrm>
        </p:grpSpPr>
        <p:sp>
          <p:nvSpPr>
            <p:cNvPr id="3093" name="Line 68"/>
            <p:cNvSpPr>
              <a:spLocks noChangeShapeType="1"/>
            </p:cNvSpPr>
            <p:nvPr/>
          </p:nvSpPr>
          <p:spPr bwMode="auto">
            <a:xfrm>
              <a:off x="1066" y="1933"/>
              <a:ext cx="353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69"/>
            <p:cNvSpPr>
              <a:spLocks noChangeShapeType="1"/>
            </p:cNvSpPr>
            <p:nvPr/>
          </p:nvSpPr>
          <p:spPr bwMode="auto">
            <a:xfrm>
              <a:off x="2880" y="572"/>
              <a:ext cx="0" cy="1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70"/>
            <p:cNvSpPr>
              <a:spLocks noChangeShapeType="1"/>
            </p:cNvSpPr>
            <p:nvPr/>
          </p:nvSpPr>
          <p:spPr bwMode="auto">
            <a:xfrm>
              <a:off x="1655" y="799"/>
              <a:ext cx="1270" cy="118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71"/>
            <p:cNvSpPr>
              <a:spLocks noChangeShapeType="1"/>
            </p:cNvSpPr>
            <p:nvPr/>
          </p:nvSpPr>
          <p:spPr bwMode="auto">
            <a:xfrm>
              <a:off x="1655" y="799"/>
              <a:ext cx="681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72"/>
            <p:cNvSpPr>
              <a:spLocks noChangeShapeType="1"/>
            </p:cNvSpPr>
            <p:nvPr/>
          </p:nvSpPr>
          <p:spPr bwMode="auto">
            <a:xfrm>
              <a:off x="2336" y="1933"/>
              <a:ext cx="1678" cy="99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Line 73"/>
            <p:cNvSpPr>
              <a:spLocks noChangeShapeType="1"/>
            </p:cNvSpPr>
            <p:nvPr/>
          </p:nvSpPr>
          <p:spPr bwMode="auto">
            <a:xfrm flipV="1">
              <a:off x="2880" y="981"/>
              <a:ext cx="1089" cy="95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74"/>
            <p:cNvSpPr>
              <a:spLocks noChangeShapeType="1"/>
            </p:cNvSpPr>
            <p:nvPr/>
          </p:nvSpPr>
          <p:spPr bwMode="auto">
            <a:xfrm>
              <a:off x="2835" y="1933"/>
              <a:ext cx="1134" cy="953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75"/>
            <p:cNvSpPr>
              <a:spLocks noChangeShapeType="1"/>
            </p:cNvSpPr>
            <p:nvPr/>
          </p:nvSpPr>
          <p:spPr bwMode="auto">
            <a:xfrm>
              <a:off x="3923" y="935"/>
              <a:ext cx="46" cy="204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76"/>
            <p:cNvSpPr>
              <a:spLocks noChangeShapeType="1"/>
            </p:cNvSpPr>
            <p:nvPr/>
          </p:nvSpPr>
          <p:spPr bwMode="auto">
            <a:xfrm flipV="1">
              <a:off x="2381" y="981"/>
              <a:ext cx="1542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Arc 77"/>
            <p:cNvSpPr>
              <a:spLocks/>
            </p:cNvSpPr>
            <p:nvPr/>
          </p:nvSpPr>
          <p:spPr bwMode="auto">
            <a:xfrm rot="12054977" flipV="1">
              <a:off x="2925" y="1480"/>
              <a:ext cx="409" cy="91"/>
            </a:xfrm>
            <a:custGeom>
              <a:avLst/>
              <a:gdLst>
                <a:gd name="T0" fmla="*/ 0 w 21600"/>
                <a:gd name="T1" fmla="*/ 0 h 21600"/>
                <a:gd name="T2" fmla="*/ 409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CC00"/>
                </a:solidFill>
              </a:endParaRPr>
            </a:p>
          </p:txBody>
        </p:sp>
        <p:sp>
          <p:nvSpPr>
            <p:cNvPr id="3103" name="Arc 78"/>
            <p:cNvSpPr>
              <a:spLocks/>
            </p:cNvSpPr>
            <p:nvPr/>
          </p:nvSpPr>
          <p:spPr bwMode="auto">
            <a:xfrm rot="10287214" flipV="1">
              <a:off x="2517" y="1525"/>
              <a:ext cx="409" cy="91"/>
            </a:xfrm>
            <a:custGeom>
              <a:avLst/>
              <a:gdLst>
                <a:gd name="T0" fmla="*/ 0 w 21600"/>
                <a:gd name="T1" fmla="*/ 0 h 21600"/>
                <a:gd name="T2" fmla="*/ 409 w 21600"/>
                <a:gd name="T3" fmla="*/ 91 h 21600"/>
                <a:gd name="T4" fmla="*/ 0 w 21600"/>
                <a:gd name="T5" fmla="*/ 9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4" name="Text Box 79"/>
            <p:cNvSpPr txBox="1">
              <a:spLocks noChangeArrowheads="1"/>
            </p:cNvSpPr>
            <p:nvPr/>
          </p:nvSpPr>
          <p:spPr bwMode="auto">
            <a:xfrm>
              <a:off x="1382" y="436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3105" name="Text Box 80"/>
            <p:cNvSpPr txBox="1">
              <a:spLocks noChangeArrowheads="1"/>
            </p:cNvSpPr>
            <p:nvPr/>
          </p:nvSpPr>
          <p:spPr bwMode="auto">
            <a:xfrm>
              <a:off x="3878" y="572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3106" name="Text Box 81"/>
            <p:cNvSpPr txBox="1">
              <a:spLocks noChangeArrowheads="1"/>
            </p:cNvSpPr>
            <p:nvPr/>
          </p:nvSpPr>
          <p:spPr bwMode="auto">
            <a:xfrm>
              <a:off x="3107" y="1571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3107" name="Text Box 82"/>
            <p:cNvSpPr txBox="1">
              <a:spLocks noChangeArrowheads="1"/>
            </p:cNvSpPr>
            <p:nvPr/>
          </p:nvSpPr>
          <p:spPr bwMode="auto">
            <a:xfrm>
              <a:off x="2925" y="481"/>
              <a:ext cx="408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sp>
          <p:nvSpPr>
            <p:cNvPr id="3108" name="Text Box 83"/>
            <p:cNvSpPr txBox="1">
              <a:spLocks noChangeArrowheads="1"/>
            </p:cNvSpPr>
            <p:nvPr/>
          </p:nvSpPr>
          <p:spPr bwMode="auto">
            <a:xfrm>
              <a:off x="3923" y="1888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3109" name="Text Box 84"/>
            <p:cNvSpPr txBox="1">
              <a:spLocks noChangeArrowheads="1"/>
            </p:cNvSpPr>
            <p:nvPr/>
          </p:nvSpPr>
          <p:spPr bwMode="auto">
            <a:xfrm>
              <a:off x="1066" y="1888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3110" name="Text Box 85"/>
            <p:cNvSpPr txBox="1">
              <a:spLocks noChangeArrowheads="1"/>
            </p:cNvSpPr>
            <p:nvPr/>
          </p:nvSpPr>
          <p:spPr bwMode="auto">
            <a:xfrm>
              <a:off x="1202" y="1344"/>
              <a:ext cx="40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n</a:t>
              </a:r>
            </a:p>
          </p:txBody>
        </p:sp>
        <p:graphicFrame>
          <p:nvGraphicFramePr>
            <p:cNvPr id="3082" name="Object 86"/>
            <p:cNvGraphicFramePr>
              <a:graphicFrameLocks noChangeAspect="1"/>
            </p:cNvGraphicFramePr>
            <p:nvPr/>
          </p:nvGraphicFramePr>
          <p:xfrm>
            <a:off x="1247" y="2432"/>
            <a:ext cx="307" cy="318"/>
          </p:xfrm>
          <a:graphic>
            <a:graphicData uri="http://schemas.openxmlformats.org/presentationml/2006/ole">
              <p:oleObj spid="_x0000_s3182" name="公式" r:id="rId11" imgW="342603" imgH="355292" progId="">
                <p:embed/>
              </p:oleObj>
            </a:graphicData>
          </a:graphic>
        </p:graphicFrame>
        <p:graphicFrame>
          <p:nvGraphicFramePr>
            <p:cNvPr id="3083" name="Object 87"/>
            <p:cNvGraphicFramePr>
              <a:graphicFrameLocks noChangeAspect="1"/>
            </p:cNvGraphicFramePr>
            <p:nvPr/>
          </p:nvGraphicFramePr>
          <p:xfrm>
            <a:off x="2024" y="1984"/>
            <a:ext cx="312" cy="248"/>
          </p:xfrm>
          <a:graphic>
            <a:graphicData uri="http://schemas.openxmlformats.org/presentationml/2006/ole">
              <p:oleObj spid="_x0000_s3183" name="公式" r:id="rId12" imgW="431613" imgH="342751" progId="">
                <p:embed/>
              </p:oleObj>
            </a:graphicData>
          </a:graphic>
        </p:graphicFrame>
        <p:graphicFrame>
          <p:nvGraphicFramePr>
            <p:cNvPr id="3084" name="Object 88"/>
            <p:cNvGraphicFramePr>
              <a:graphicFrameLocks noChangeAspect="1"/>
            </p:cNvGraphicFramePr>
            <p:nvPr/>
          </p:nvGraphicFramePr>
          <p:xfrm>
            <a:off x="4023" y="2614"/>
            <a:ext cx="294" cy="248"/>
          </p:xfrm>
          <a:graphic>
            <a:graphicData uri="http://schemas.openxmlformats.org/presentationml/2006/ole">
              <p:oleObj spid="_x0000_s3184" name="公式" r:id="rId13" imgW="406048" imgH="342603" progId="">
                <p:embed/>
              </p:oleObj>
            </a:graphicData>
          </a:graphic>
        </p:graphicFrame>
        <p:sp>
          <p:nvSpPr>
            <p:cNvPr id="3111" name="Text Box 89"/>
            <p:cNvSpPr txBox="1">
              <a:spLocks noChangeArrowheads="1"/>
            </p:cNvSpPr>
            <p:nvPr/>
          </p:nvSpPr>
          <p:spPr bwMode="auto">
            <a:xfrm>
              <a:off x="2516" y="1071"/>
              <a:ext cx="40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3112" name="Text Box 90"/>
            <p:cNvSpPr txBox="1">
              <a:spLocks noChangeArrowheads="1"/>
            </p:cNvSpPr>
            <p:nvPr/>
          </p:nvSpPr>
          <p:spPr bwMode="auto">
            <a:xfrm>
              <a:off x="3062" y="1026"/>
              <a:ext cx="406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CC00"/>
                  </a:solidFill>
                </a:rPr>
                <a:t>r</a:t>
              </a:r>
            </a:p>
          </p:txBody>
        </p:sp>
        <p:graphicFrame>
          <p:nvGraphicFramePr>
            <p:cNvPr id="3085" name="Object 91"/>
            <p:cNvGraphicFramePr>
              <a:graphicFrameLocks noChangeAspect="1"/>
            </p:cNvGraphicFramePr>
            <p:nvPr/>
          </p:nvGraphicFramePr>
          <p:xfrm>
            <a:off x="4431" y="1975"/>
            <a:ext cx="294" cy="257"/>
          </p:xfrm>
          <a:graphic>
            <a:graphicData uri="http://schemas.openxmlformats.org/presentationml/2006/ole">
              <p:oleObj spid="_x0000_s3185" name="公式" r:id="rId14" imgW="406048" imgH="355292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/>
      <p:bldP spid="135176" grpId="0"/>
      <p:bldP spid="135177" grpId="0"/>
      <p:bldP spid="135179" grpId="0"/>
      <p:bldP spid="135181" grpId="0"/>
      <p:bldP spid="1351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42988" y="476250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符号规定：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547813" y="2924175"/>
          <a:ext cx="355600" cy="368300"/>
        </p:xfrm>
        <a:graphic>
          <a:graphicData uri="http://schemas.openxmlformats.org/presentationml/2006/ole">
            <p:oleObj spid="_x0000_s33846" name="公式" r:id="rId3" imgW="355446" imgH="368140" progId="">
              <p:embed/>
            </p:oleObj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547813" y="191611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Q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之右</a:t>
            </a:r>
            <a:r>
              <a:rPr lang="en-US" altLang="zh-CN"/>
              <a:t>(</a:t>
            </a:r>
            <a:r>
              <a:rPr lang="zh-CN" altLang="en-US"/>
              <a:t>虚物</a:t>
            </a:r>
            <a:r>
              <a:rPr lang="en-US" altLang="zh-CN"/>
              <a:t>),</a:t>
            </a:r>
            <a:r>
              <a:rPr lang="zh-CN" altLang="en-US"/>
              <a:t>则</a:t>
            </a:r>
            <a:r>
              <a:rPr lang="en-US" altLang="zh-CN"/>
              <a:t>s&lt;o.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042988" y="1196975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/>
              <a:t>Q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之左</a:t>
            </a:r>
            <a:r>
              <a:rPr lang="en-US" altLang="zh-CN"/>
              <a:t>(</a:t>
            </a:r>
            <a:r>
              <a:rPr lang="zh-CN" altLang="en-US"/>
              <a:t>实物</a:t>
            </a:r>
            <a:r>
              <a:rPr lang="en-US" altLang="zh-CN"/>
              <a:t>),</a:t>
            </a:r>
            <a:r>
              <a:rPr lang="zh-CN" altLang="en-US"/>
              <a:t>则</a:t>
            </a:r>
            <a:r>
              <a:rPr lang="en-US" altLang="zh-CN"/>
              <a:t>s&gt;o,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971550" y="27813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763713" y="3573463"/>
            <a:ext cx="410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之右</a:t>
            </a:r>
            <a:r>
              <a:rPr lang="en-US" altLang="zh-CN"/>
              <a:t>(</a:t>
            </a:r>
            <a:r>
              <a:rPr lang="zh-CN" altLang="en-US"/>
              <a:t>实像</a:t>
            </a:r>
            <a:r>
              <a:rPr lang="en-US" altLang="zh-CN"/>
              <a:t>),</a:t>
            </a:r>
            <a:r>
              <a:rPr lang="zh-CN" altLang="en-US"/>
              <a:t>则</a:t>
            </a: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5364163" y="2852738"/>
          <a:ext cx="1187450" cy="495300"/>
        </p:xfrm>
        <a:graphic>
          <a:graphicData uri="http://schemas.openxmlformats.org/presentationml/2006/ole">
            <p:oleObj spid="_x0000_s33847" name="公式" r:id="rId4" imgW="977476" imgH="406224" progId="">
              <p:embed/>
            </p:oleObj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1476375" y="3716338"/>
          <a:ext cx="355600" cy="368300"/>
        </p:xfrm>
        <a:graphic>
          <a:graphicData uri="http://schemas.openxmlformats.org/presentationml/2006/ole">
            <p:oleObj spid="_x0000_s33848" name="公式" r:id="rId5" imgW="355446" imgH="368140" progId="">
              <p:embed/>
            </p:oleObj>
          </a:graphicData>
        </a:graphic>
      </p:graphicFrame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763713" y="2781300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之左</a:t>
            </a:r>
            <a:r>
              <a:rPr lang="en-US" altLang="zh-CN"/>
              <a:t>(</a:t>
            </a:r>
            <a:r>
              <a:rPr lang="zh-CN" altLang="en-US"/>
              <a:t>虚像</a:t>
            </a:r>
            <a:r>
              <a:rPr lang="en-US" altLang="zh-CN"/>
              <a:t>),</a:t>
            </a:r>
            <a:r>
              <a:rPr lang="zh-CN" altLang="en-US"/>
              <a:t>则</a:t>
            </a:r>
          </a:p>
        </p:txBody>
      </p:sp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5364163" y="3644900"/>
          <a:ext cx="1123950" cy="433388"/>
        </p:xfrm>
        <a:graphic>
          <a:graphicData uri="http://schemas.openxmlformats.org/presentationml/2006/ole">
            <p:oleObj spid="_x0000_s33849" name="公式" r:id="rId6" imgW="926698" imgH="355446" progId="">
              <p:embed/>
            </p:oleObj>
          </a:graphicData>
        </a:graphic>
      </p:graphicFrame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1403350" y="501332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球心</a:t>
            </a:r>
            <a:r>
              <a:rPr lang="en-US" altLang="zh-CN"/>
              <a:t>c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之左</a:t>
            </a:r>
            <a:r>
              <a:rPr lang="en-US" altLang="zh-CN"/>
              <a:t>,</a:t>
            </a:r>
            <a:r>
              <a:rPr lang="zh-CN" altLang="en-US"/>
              <a:t>则</a:t>
            </a:r>
          </a:p>
        </p:txBody>
      </p:sp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5003800" y="5157788"/>
          <a:ext cx="1403350" cy="355600"/>
        </p:xfrm>
        <a:graphic>
          <a:graphicData uri="http://schemas.openxmlformats.org/presentationml/2006/ole">
            <p:oleObj spid="_x0000_s33850" name="公式" r:id="rId7" imgW="1155700" imgH="330200" progId="">
              <p:embed/>
            </p:oleObj>
          </a:graphicData>
        </a:graphic>
      </p:graphicFrame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900113" y="4292600"/>
            <a:ext cx="4176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若球心</a:t>
            </a:r>
            <a:r>
              <a:rPr lang="en-US" altLang="zh-CN"/>
              <a:t>c</a:t>
            </a:r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之右</a:t>
            </a:r>
            <a:r>
              <a:rPr lang="en-US" altLang="zh-CN"/>
              <a:t>,</a:t>
            </a:r>
            <a:r>
              <a:rPr lang="zh-CN" altLang="en-US"/>
              <a:t>则</a:t>
            </a:r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5003800" y="4437063"/>
          <a:ext cx="1403350" cy="409575"/>
        </p:xfrm>
        <a:graphic>
          <a:graphicData uri="http://schemas.openxmlformats.org/presentationml/2006/ole">
            <p:oleObj spid="_x0000_s33851" name="公式" r:id="rId8" imgW="1155700" imgH="381000" progId="">
              <p:embed/>
            </p:oleObj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1042988" y="5805488"/>
          <a:ext cx="2236787" cy="523875"/>
        </p:xfrm>
        <a:graphic>
          <a:graphicData uri="http://schemas.openxmlformats.org/presentationml/2006/ole">
            <p:oleObj spid="_x0000_s33852" name="公式" r:id="rId9" imgW="1841500" imgH="431800" progId="">
              <p:embed/>
            </p:oleObj>
          </a:graphicData>
        </a:graphic>
      </p:graphicFrame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3203575" y="573405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相同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9" grpId="0"/>
      <p:bldP spid="49162" grpId="0"/>
      <p:bldP spid="49164" grpId="0"/>
      <p:bldP spid="49165" grpId="0"/>
      <p:bldP spid="49168" grpId="0"/>
      <p:bldP spid="49170" grpId="0"/>
      <p:bldP spid="49172" grpId="0"/>
      <p:bldP spid="491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971550" y="333375"/>
            <a:ext cx="712946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角度：从光轴（或法线）的方向转到光线的方向为逆时针时</a:t>
            </a:r>
            <a:r>
              <a:rPr lang="en-US" altLang="zh-CN"/>
              <a:t>,</a:t>
            </a:r>
            <a:r>
              <a:rPr lang="zh-CN" altLang="en-US"/>
              <a:t>夹角为正</a:t>
            </a:r>
            <a:r>
              <a:rPr lang="en-US" altLang="zh-CN"/>
              <a:t>;</a:t>
            </a:r>
            <a:r>
              <a:rPr lang="zh-CN" altLang="en-US"/>
              <a:t>顺时针时</a:t>
            </a:r>
            <a:r>
              <a:rPr lang="en-US" altLang="zh-CN"/>
              <a:t>,</a:t>
            </a:r>
            <a:r>
              <a:rPr lang="zh-CN" altLang="en-US"/>
              <a:t>夹角为负</a:t>
            </a:r>
            <a:r>
              <a:rPr lang="en-US" altLang="zh-CN"/>
              <a:t>.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2195513" y="3068638"/>
            <a:ext cx="4824412" cy="2725737"/>
            <a:chOff x="5457" y="3858"/>
            <a:chExt cx="3600" cy="2038"/>
          </a:xfrm>
        </p:grpSpPr>
        <p:sp>
          <p:nvSpPr>
            <p:cNvPr id="34827" name="AutoShape 9"/>
            <p:cNvSpPr>
              <a:spLocks noChangeAspect="1" noChangeArrowheads="1"/>
            </p:cNvSpPr>
            <p:nvPr/>
          </p:nvSpPr>
          <p:spPr bwMode="auto">
            <a:xfrm>
              <a:off x="5457" y="3858"/>
              <a:ext cx="3600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5614" y="5624"/>
              <a:ext cx="32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7180" y="3994"/>
              <a:ext cx="0" cy="1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5927" y="4537"/>
              <a:ext cx="1253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V="1">
              <a:off x="7180" y="4673"/>
              <a:ext cx="1252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Arc 14"/>
            <p:cNvSpPr>
              <a:spLocks/>
            </p:cNvSpPr>
            <p:nvPr/>
          </p:nvSpPr>
          <p:spPr bwMode="auto">
            <a:xfrm flipH="1">
              <a:off x="7023" y="5353"/>
              <a:ext cx="157" cy="135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3" name="Arc 15"/>
            <p:cNvSpPr>
              <a:spLocks/>
            </p:cNvSpPr>
            <p:nvPr/>
          </p:nvSpPr>
          <p:spPr bwMode="auto">
            <a:xfrm>
              <a:off x="7180" y="5353"/>
              <a:ext cx="156" cy="135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4818" name="Object 16"/>
            <p:cNvGraphicFramePr>
              <a:graphicFrameLocks noChangeAspect="1"/>
            </p:cNvGraphicFramePr>
            <p:nvPr/>
          </p:nvGraphicFramePr>
          <p:xfrm>
            <a:off x="6867" y="4945"/>
            <a:ext cx="156" cy="296"/>
          </p:xfrm>
          <a:graphic>
            <a:graphicData uri="http://schemas.openxmlformats.org/presentationml/2006/ole">
              <p:oleObj spid="_x0000_s34845" name="公式" r:id="rId3" imgW="228600" imgH="330200" progId="">
                <p:embed/>
              </p:oleObj>
            </a:graphicData>
          </a:graphic>
        </p:graphicFrame>
        <p:graphicFrame>
          <p:nvGraphicFramePr>
            <p:cNvPr id="34819" name="Object 17"/>
            <p:cNvGraphicFramePr>
              <a:graphicFrameLocks noChangeAspect="1"/>
            </p:cNvGraphicFramePr>
            <p:nvPr/>
          </p:nvGraphicFramePr>
          <p:xfrm>
            <a:off x="7179" y="4945"/>
            <a:ext cx="464" cy="314"/>
          </p:xfrm>
          <a:graphic>
            <a:graphicData uri="http://schemas.openxmlformats.org/presentationml/2006/ole">
              <p:oleObj spid="_x0000_s34846" name="公式" r:id="rId4" imgW="698197" imgH="342751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Rectangle 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27088" y="1196975"/>
            <a:ext cx="56705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/>
              <a:t>反射定律与折射定律间关系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1116013" y="2205038"/>
          <a:ext cx="2508250" cy="914400"/>
        </p:xfrm>
        <a:graphic>
          <a:graphicData uri="http://schemas.openxmlformats.org/presentationml/2006/ole">
            <p:oleObj spid="_x0000_s35894" name="公式" r:id="rId3" imgW="2514600" imgH="914400" progId="">
              <p:embed/>
            </p:oleObj>
          </a:graphicData>
        </a:graphic>
      </p:graphicFrame>
      <p:graphicFrame>
        <p:nvGraphicFramePr>
          <p:cNvPr id="35843" name="Object 6"/>
          <p:cNvGraphicFramePr>
            <a:graphicFrameLocks noChangeAspect="1"/>
          </p:cNvGraphicFramePr>
          <p:nvPr/>
        </p:nvGraphicFramePr>
        <p:xfrm>
          <a:off x="5459413" y="5465763"/>
          <a:ext cx="215900" cy="444500"/>
        </p:xfrm>
        <a:graphic>
          <a:graphicData uri="http://schemas.openxmlformats.org/presentationml/2006/ole">
            <p:oleObj spid="_x0000_s35895" name="公式" r:id="rId4" imgW="215713" imgH="444114" progId="">
              <p:embed/>
            </p:oleObj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627313" y="2781300"/>
          <a:ext cx="2012950" cy="355600"/>
        </p:xfrm>
        <a:graphic>
          <a:graphicData uri="http://schemas.openxmlformats.org/presentationml/2006/ole">
            <p:oleObj spid="_x0000_s35896" name="公式" r:id="rId5" imgW="2005729" imgH="355446" progId="">
              <p:embed/>
            </p:oleObj>
          </a:graphicData>
        </a:graphic>
      </p:graphicFrame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5543550" y="1484313"/>
            <a:ext cx="3600450" cy="2035175"/>
            <a:chOff x="5457" y="3858"/>
            <a:chExt cx="3600" cy="2038"/>
          </a:xfrm>
        </p:grpSpPr>
        <p:sp>
          <p:nvSpPr>
            <p:cNvPr id="35856" name="AutoShape 9"/>
            <p:cNvSpPr>
              <a:spLocks noChangeAspect="1" noChangeArrowheads="1"/>
            </p:cNvSpPr>
            <p:nvPr/>
          </p:nvSpPr>
          <p:spPr bwMode="auto">
            <a:xfrm>
              <a:off x="5457" y="3858"/>
              <a:ext cx="3600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Line 10"/>
            <p:cNvSpPr>
              <a:spLocks noChangeShapeType="1"/>
            </p:cNvSpPr>
            <p:nvPr/>
          </p:nvSpPr>
          <p:spPr bwMode="auto">
            <a:xfrm>
              <a:off x="5614" y="5624"/>
              <a:ext cx="32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1"/>
            <p:cNvSpPr>
              <a:spLocks noChangeShapeType="1"/>
            </p:cNvSpPr>
            <p:nvPr/>
          </p:nvSpPr>
          <p:spPr bwMode="auto">
            <a:xfrm>
              <a:off x="7180" y="3994"/>
              <a:ext cx="0" cy="1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12"/>
            <p:cNvSpPr>
              <a:spLocks noChangeShapeType="1"/>
            </p:cNvSpPr>
            <p:nvPr/>
          </p:nvSpPr>
          <p:spPr bwMode="auto">
            <a:xfrm>
              <a:off x="5927" y="4537"/>
              <a:ext cx="1253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13"/>
            <p:cNvSpPr>
              <a:spLocks noChangeShapeType="1"/>
            </p:cNvSpPr>
            <p:nvPr/>
          </p:nvSpPr>
          <p:spPr bwMode="auto">
            <a:xfrm flipV="1">
              <a:off x="7180" y="4673"/>
              <a:ext cx="1252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Arc 14"/>
            <p:cNvSpPr>
              <a:spLocks/>
            </p:cNvSpPr>
            <p:nvPr/>
          </p:nvSpPr>
          <p:spPr bwMode="auto">
            <a:xfrm flipH="1">
              <a:off x="7023" y="5353"/>
              <a:ext cx="157" cy="135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2" name="Arc 15"/>
            <p:cNvSpPr>
              <a:spLocks/>
            </p:cNvSpPr>
            <p:nvPr/>
          </p:nvSpPr>
          <p:spPr bwMode="auto">
            <a:xfrm>
              <a:off x="7180" y="5353"/>
              <a:ext cx="156" cy="135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846" name="Object 16"/>
            <p:cNvGraphicFramePr>
              <a:graphicFrameLocks noChangeAspect="1"/>
            </p:cNvGraphicFramePr>
            <p:nvPr/>
          </p:nvGraphicFramePr>
          <p:xfrm>
            <a:off x="6867" y="4945"/>
            <a:ext cx="156" cy="296"/>
          </p:xfrm>
          <a:graphic>
            <a:graphicData uri="http://schemas.openxmlformats.org/presentationml/2006/ole">
              <p:oleObj spid="_x0000_s35897" name="公式" r:id="rId6" imgW="228600" imgH="330200" progId="">
                <p:embed/>
              </p:oleObj>
            </a:graphicData>
          </a:graphic>
        </p:graphicFrame>
        <p:graphicFrame>
          <p:nvGraphicFramePr>
            <p:cNvPr id="35847" name="Object 17"/>
            <p:cNvGraphicFramePr>
              <a:graphicFrameLocks noChangeAspect="1"/>
            </p:cNvGraphicFramePr>
            <p:nvPr/>
          </p:nvGraphicFramePr>
          <p:xfrm>
            <a:off x="7179" y="4945"/>
            <a:ext cx="464" cy="314"/>
          </p:xfrm>
          <a:graphic>
            <a:graphicData uri="http://schemas.openxmlformats.org/presentationml/2006/ole">
              <p:oleObj spid="_x0000_s35898" name="公式" r:id="rId7" imgW="698197" imgH="342751" progId="">
                <p:embed/>
              </p:oleObj>
            </a:graphicData>
          </a:graphic>
        </p:graphicFrame>
      </p:grp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827088" y="549275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反射球面</a:t>
            </a:r>
            <a:r>
              <a:rPr lang="en-US" altLang="zh-CN"/>
              <a:t>: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827088" y="50133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物像公式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827088" y="580548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根据</a:t>
            </a:r>
            <a:r>
              <a:rPr lang="zh-CN" altLang="en-US" b="0"/>
              <a:t> </a:t>
            </a:r>
          </a:p>
        </p:txBody>
      </p:sp>
      <p:graphicFrame>
        <p:nvGraphicFramePr>
          <p:cNvPr id="175125" name="Object 21"/>
          <p:cNvGraphicFramePr>
            <a:graphicFrameLocks noChangeAspect="1"/>
          </p:cNvGraphicFramePr>
          <p:nvPr/>
        </p:nvGraphicFramePr>
        <p:xfrm>
          <a:off x="3635375" y="5589588"/>
          <a:ext cx="3048000" cy="909637"/>
        </p:xfrm>
        <a:graphic>
          <a:graphicData uri="http://schemas.openxmlformats.org/presentationml/2006/ole">
            <p:oleObj spid="_x0000_s35899" name="公式" r:id="rId8" imgW="3048000" imgH="914400" progId="">
              <p:embed/>
            </p:oleObj>
          </a:graphicData>
        </a:graphic>
      </p:graphicFrame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827088" y="3357563"/>
            <a:ext cx="77041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>
                <a:solidFill>
                  <a:srgbClr val="CC3300"/>
                </a:solidFill>
              </a:rPr>
              <a:t>(</a:t>
            </a:r>
            <a:r>
              <a:rPr lang="zh-CN" altLang="en-US">
                <a:solidFill>
                  <a:srgbClr val="CC3300"/>
                </a:solidFill>
              </a:rPr>
              <a:t>这里折射率为负，只是数学形式上等效，并不是折射率真的为负值</a:t>
            </a:r>
            <a:r>
              <a:rPr lang="en-US" altLang="zh-CN">
                <a:solidFill>
                  <a:srgbClr val="CC3300"/>
                </a:solidFill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  <p:bldP spid="175122" grpId="0"/>
      <p:bldP spid="175123" grpId="0"/>
      <p:bldP spid="175124" grpId="0"/>
      <p:bldP spid="1751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971550" y="620713"/>
            <a:ext cx="769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当</a:t>
            </a:r>
            <a:r>
              <a:rPr lang="zh-CN" altLang="en-US" b="0"/>
              <a:t> 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619250" y="765175"/>
          <a:ext cx="1416050" cy="342900"/>
        </p:xfrm>
        <a:graphic>
          <a:graphicData uri="http://schemas.openxmlformats.org/presentationml/2006/ole">
            <p:oleObj spid="_x0000_s36903" name="公式" r:id="rId3" imgW="1409088" imgH="342751" progId="">
              <p:embed/>
            </p:oleObj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59113" y="620713"/>
            <a:ext cx="2603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时</a:t>
            </a:r>
            <a:r>
              <a:rPr lang="zh-CN" altLang="en-US" b="0"/>
              <a:t>，</a:t>
            </a:r>
            <a:r>
              <a:rPr lang="zh-CN" altLang="en-US"/>
              <a:t>上式为</a:t>
            </a:r>
            <a:r>
              <a:rPr lang="zh-CN" altLang="en-US" b="0"/>
              <a:t> </a:t>
            </a: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195513" y="1412875"/>
          <a:ext cx="4597400" cy="909638"/>
        </p:xfrm>
        <a:graphic>
          <a:graphicData uri="http://schemas.openxmlformats.org/presentationml/2006/ole">
            <p:oleObj spid="_x0000_s36904" name="公式" r:id="rId4" imgW="4584700" imgH="914400" progId="">
              <p:embed/>
            </p:oleObj>
          </a:graphicData>
        </a:graphic>
      </p:graphicFrame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71550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即</a:t>
            </a: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3276600" y="2636838"/>
          <a:ext cx="2532063" cy="909637"/>
        </p:xfrm>
        <a:graphic>
          <a:graphicData uri="http://schemas.openxmlformats.org/presentationml/2006/ole">
            <p:oleObj spid="_x0000_s36905" name="公式" r:id="rId5" imgW="2540000" imgH="914400" progId="">
              <p:embed/>
            </p:oleObj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900113" y="378936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并且</a:t>
            </a:r>
            <a:r>
              <a:rPr lang="zh-CN" altLang="en-US" b="0"/>
              <a:t> 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3276600" y="3716338"/>
          <a:ext cx="2628900" cy="914400"/>
        </p:xfrm>
        <a:graphic>
          <a:graphicData uri="http://schemas.openxmlformats.org/presentationml/2006/ole">
            <p:oleObj spid="_x0000_s36906" name="公式" r:id="rId6" imgW="2628900" imgH="914400" progId="">
              <p:embed/>
            </p:oleObj>
          </a:graphicData>
        </a:graphic>
      </p:graphicFrame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900113" y="47974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/>
              <a:t>符号规定：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900113" y="5661025"/>
            <a:ext cx="461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像点在</a:t>
            </a:r>
            <a:r>
              <a:rPr lang="en-US" altLang="zh-CN"/>
              <a:t>A</a:t>
            </a:r>
            <a:r>
              <a:rPr lang="zh-CN" altLang="en-US"/>
              <a:t>之左</a:t>
            </a:r>
            <a:r>
              <a:rPr lang="en-US" altLang="zh-CN"/>
              <a:t>(</a:t>
            </a:r>
            <a:r>
              <a:rPr lang="zh-CN" altLang="en-US"/>
              <a:t>实像</a:t>
            </a:r>
            <a:r>
              <a:rPr lang="en-US" altLang="zh-CN"/>
              <a:t>),</a:t>
            </a:r>
            <a:r>
              <a:rPr lang="zh-CN" altLang="en-US"/>
              <a:t>则</a:t>
            </a:r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5651500" y="5805488"/>
          <a:ext cx="1479550" cy="479425"/>
        </p:xfrm>
        <a:graphic>
          <a:graphicData uri="http://schemas.openxmlformats.org/presentationml/2006/ole">
            <p:oleObj spid="_x0000_s36907" name="公式" r:id="rId7" imgW="1218671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2" grpId="0"/>
      <p:bldP spid="96264" grpId="0"/>
      <p:bldP spid="96266" grpId="0"/>
      <p:bldP spid="96268" grpId="0"/>
      <p:bldP spid="962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971550" y="549275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像点在</a:t>
            </a:r>
            <a:r>
              <a:rPr lang="en-US" altLang="zh-CN"/>
              <a:t>A</a:t>
            </a:r>
            <a:r>
              <a:rPr lang="zh-CN" altLang="en-US"/>
              <a:t>之右 </a:t>
            </a:r>
            <a:r>
              <a:rPr lang="en-US" altLang="zh-CN"/>
              <a:t>(</a:t>
            </a:r>
            <a:r>
              <a:rPr lang="zh-CN" altLang="en-US"/>
              <a:t>虚像</a:t>
            </a:r>
            <a:r>
              <a:rPr lang="en-US" altLang="zh-CN"/>
              <a:t>),</a:t>
            </a:r>
            <a:r>
              <a:rPr lang="zh-CN" altLang="en-US"/>
              <a:t>则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867400" y="692150"/>
          <a:ext cx="1479550" cy="417513"/>
        </p:xfrm>
        <a:graphic>
          <a:graphicData uri="http://schemas.openxmlformats.org/presentationml/2006/ole">
            <p:oleObj spid="_x0000_s37997" name="公式" r:id="rId3" imgW="1218671" imgH="342751" progId="">
              <p:embed/>
            </p:oleObj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971550" y="1341438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凸面镜：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2843213" y="1484313"/>
          <a:ext cx="1403350" cy="409575"/>
        </p:xfrm>
        <a:graphic>
          <a:graphicData uri="http://schemas.openxmlformats.org/presentationml/2006/ole">
            <p:oleObj spid="_x0000_s37998" name="公式" r:id="rId4" imgW="1155700" imgH="381000" progId="">
              <p:embed/>
            </p:oleObj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284663" y="1557338"/>
          <a:ext cx="1714500" cy="393700"/>
        </p:xfrm>
        <a:graphic>
          <a:graphicData uri="http://schemas.openxmlformats.org/presentationml/2006/ole">
            <p:oleObj spid="_x0000_s37999" name="公式" r:id="rId5" imgW="1714500" imgH="393700" progId="">
              <p:embed/>
            </p:oleObj>
          </a:graphicData>
        </a:graphic>
      </p:graphicFrame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084888" y="1341438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之右</a:t>
            </a:r>
            <a:r>
              <a:rPr lang="en-US" altLang="zh-CN"/>
              <a:t>.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971550" y="2060575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凹面镜：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771775" y="2205038"/>
          <a:ext cx="1403350" cy="355600"/>
        </p:xfrm>
        <a:graphic>
          <a:graphicData uri="http://schemas.openxmlformats.org/presentationml/2006/ole">
            <p:oleObj spid="_x0000_s38000" name="公式" r:id="rId6" imgW="1155700" imgH="330200" progId="">
              <p:embed/>
            </p:oleObj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4356100" y="2205038"/>
          <a:ext cx="1714500" cy="393700"/>
        </p:xfrm>
        <a:graphic>
          <a:graphicData uri="http://schemas.openxmlformats.org/presentationml/2006/ole">
            <p:oleObj spid="_x0000_s38001" name="公式" r:id="rId7" imgW="1714500" imgH="393700" progId="">
              <p:embed/>
            </p:oleObj>
          </a:graphicData>
        </a:graphic>
      </p:graphicFrame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084888" y="2060575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A</a:t>
            </a:r>
            <a:r>
              <a:rPr lang="zh-CN" altLang="en-US"/>
              <a:t>之左</a:t>
            </a:r>
            <a:r>
              <a:rPr lang="en-US" altLang="zh-CN"/>
              <a:t>.</a:t>
            </a:r>
          </a:p>
        </p:txBody>
      </p:sp>
      <p:grpSp>
        <p:nvGrpSpPr>
          <p:cNvPr id="2" name="Group 19"/>
          <p:cNvGrpSpPr>
            <a:grpSpLocks noChangeAspect="1"/>
          </p:cNvGrpSpPr>
          <p:nvPr/>
        </p:nvGrpSpPr>
        <p:grpSpPr bwMode="auto">
          <a:xfrm>
            <a:off x="0" y="2565400"/>
            <a:ext cx="6443663" cy="3762375"/>
            <a:chOff x="2797" y="730"/>
            <a:chExt cx="7200" cy="4212"/>
          </a:xfrm>
        </p:grpSpPr>
        <p:sp>
          <p:nvSpPr>
            <p:cNvPr id="37921" name="AutoShape 20"/>
            <p:cNvSpPr>
              <a:spLocks noChangeAspect="1" noChangeArrowheads="1"/>
            </p:cNvSpPr>
            <p:nvPr/>
          </p:nvSpPr>
          <p:spPr bwMode="auto">
            <a:xfrm>
              <a:off x="2797" y="7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2" name="Line 21"/>
            <p:cNvSpPr>
              <a:spLocks noChangeShapeType="1"/>
            </p:cNvSpPr>
            <p:nvPr/>
          </p:nvSpPr>
          <p:spPr bwMode="auto">
            <a:xfrm>
              <a:off x="3423" y="3176"/>
              <a:ext cx="6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Arc 22"/>
            <p:cNvSpPr>
              <a:spLocks/>
            </p:cNvSpPr>
            <p:nvPr/>
          </p:nvSpPr>
          <p:spPr bwMode="auto">
            <a:xfrm flipH="1">
              <a:off x="5301" y="1545"/>
              <a:ext cx="1410" cy="3262"/>
            </a:xfrm>
            <a:custGeom>
              <a:avLst/>
              <a:gdLst>
                <a:gd name="T0" fmla="*/ 0 w 21600"/>
                <a:gd name="T1" fmla="*/ 0 h 43192"/>
                <a:gd name="T2" fmla="*/ 38 w 21600"/>
                <a:gd name="T3" fmla="*/ 3262 h 43192"/>
                <a:gd name="T4" fmla="*/ 0 w 21600"/>
                <a:gd name="T5" fmla="*/ 1631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4" name="Line 23"/>
            <p:cNvSpPr>
              <a:spLocks noChangeShapeType="1"/>
            </p:cNvSpPr>
            <p:nvPr/>
          </p:nvSpPr>
          <p:spPr bwMode="auto">
            <a:xfrm flipH="1">
              <a:off x="6867" y="3176"/>
              <a:ext cx="1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24"/>
            <p:cNvSpPr>
              <a:spLocks noChangeShapeType="1"/>
            </p:cNvSpPr>
            <p:nvPr/>
          </p:nvSpPr>
          <p:spPr bwMode="auto">
            <a:xfrm flipH="1" flipV="1">
              <a:off x="5614" y="2225"/>
              <a:ext cx="469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25"/>
            <p:cNvSpPr>
              <a:spLocks noChangeShapeType="1"/>
            </p:cNvSpPr>
            <p:nvPr/>
          </p:nvSpPr>
          <p:spPr bwMode="auto">
            <a:xfrm>
              <a:off x="3736" y="2225"/>
              <a:ext cx="187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26"/>
            <p:cNvSpPr>
              <a:spLocks noChangeShapeType="1"/>
            </p:cNvSpPr>
            <p:nvPr/>
          </p:nvSpPr>
          <p:spPr bwMode="auto">
            <a:xfrm flipH="1" flipV="1">
              <a:off x="4988" y="866"/>
              <a:ext cx="626" cy="13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27"/>
            <p:cNvSpPr>
              <a:spLocks noChangeShapeType="1"/>
            </p:cNvSpPr>
            <p:nvPr/>
          </p:nvSpPr>
          <p:spPr bwMode="auto">
            <a:xfrm>
              <a:off x="5301" y="3176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9" name="Object 28"/>
            <p:cNvGraphicFramePr>
              <a:graphicFrameLocks noChangeAspect="1"/>
            </p:cNvGraphicFramePr>
            <p:nvPr/>
          </p:nvGraphicFramePr>
          <p:xfrm>
            <a:off x="5924" y="2904"/>
            <a:ext cx="618" cy="279"/>
          </p:xfrm>
          <a:graphic>
            <a:graphicData uri="http://schemas.openxmlformats.org/presentationml/2006/ole">
              <p:oleObj spid="_x0000_s38002" name="公式" r:id="rId8" imgW="634449" imgH="317225" progId="">
                <p:embed/>
              </p:oleObj>
            </a:graphicData>
          </a:graphic>
        </p:graphicFrame>
        <p:graphicFrame>
          <p:nvGraphicFramePr>
            <p:cNvPr id="37900" name="Object 29"/>
            <p:cNvGraphicFramePr>
              <a:graphicFrameLocks noChangeAspect="1"/>
            </p:cNvGraphicFramePr>
            <p:nvPr/>
          </p:nvGraphicFramePr>
          <p:xfrm>
            <a:off x="5768" y="3312"/>
            <a:ext cx="703" cy="297"/>
          </p:xfrm>
          <a:graphic>
            <a:graphicData uri="http://schemas.openxmlformats.org/presentationml/2006/ole">
              <p:oleObj spid="_x0000_s38003" name="公式" r:id="rId9" imgW="723586" imgH="342751" progId="">
                <p:embed/>
              </p:oleObj>
            </a:graphicData>
          </a:graphic>
        </p:graphicFrame>
        <p:graphicFrame>
          <p:nvGraphicFramePr>
            <p:cNvPr id="37901" name="Object 30"/>
            <p:cNvGraphicFramePr>
              <a:graphicFrameLocks noChangeAspect="1"/>
            </p:cNvGraphicFramePr>
            <p:nvPr/>
          </p:nvGraphicFramePr>
          <p:xfrm>
            <a:off x="6710" y="2768"/>
            <a:ext cx="278" cy="296"/>
          </p:xfrm>
          <a:graphic>
            <a:graphicData uri="http://schemas.openxmlformats.org/presentationml/2006/ole">
              <p:oleObj spid="_x0000_s38004" name="公式" r:id="rId10" imgW="279400" imgH="330200" progId="">
                <p:embed/>
              </p:oleObj>
            </a:graphicData>
          </a:graphic>
        </p:graphicFrame>
        <p:sp>
          <p:nvSpPr>
            <p:cNvPr id="37929" name="Line 31"/>
            <p:cNvSpPr>
              <a:spLocks noChangeShapeType="1"/>
            </p:cNvSpPr>
            <p:nvPr/>
          </p:nvSpPr>
          <p:spPr bwMode="auto">
            <a:xfrm>
              <a:off x="6240" y="3855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32"/>
            <p:cNvSpPr>
              <a:spLocks noChangeShapeType="1"/>
            </p:cNvSpPr>
            <p:nvPr/>
          </p:nvSpPr>
          <p:spPr bwMode="auto">
            <a:xfrm flipH="1">
              <a:off x="5301" y="3855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2" name="Object 33"/>
            <p:cNvGraphicFramePr>
              <a:graphicFrameLocks noChangeAspect="1"/>
            </p:cNvGraphicFramePr>
            <p:nvPr/>
          </p:nvGraphicFramePr>
          <p:xfrm>
            <a:off x="5927" y="3719"/>
            <a:ext cx="192" cy="209"/>
          </p:xfrm>
          <a:graphic>
            <a:graphicData uri="http://schemas.openxmlformats.org/presentationml/2006/ole">
              <p:oleObj spid="_x0000_s38005" name="公式" r:id="rId11" imgW="279279" imgH="241195" progId="">
                <p:embed/>
              </p:oleObj>
            </a:graphicData>
          </a:graphic>
        </p:graphicFrame>
      </p:grpSp>
      <p:grpSp>
        <p:nvGrpSpPr>
          <p:cNvPr id="3" name="Group 34"/>
          <p:cNvGrpSpPr>
            <a:grpSpLocks noChangeAspect="1"/>
          </p:cNvGrpSpPr>
          <p:nvPr/>
        </p:nvGrpSpPr>
        <p:grpSpPr bwMode="auto">
          <a:xfrm>
            <a:off x="3995738" y="3284538"/>
            <a:ext cx="5148262" cy="2909887"/>
            <a:chOff x="2220" y="6710"/>
            <a:chExt cx="7200" cy="4075"/>
          </a:xfrm>
        </p:grpSpPr>
        <p:sp>
          <p:nvSpPr>
            <p:cNvPr id="37911" name="AutoShape 35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2" name="Line 36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Arc 37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4" name="Line 38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39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40"/>
            <p:cNvSpPr>
              <a:spLocks noChangeShapeType="1"/>
            </p:cNvSpPr>
            <p:nvPr/>
          </p:nvSpPr>
          <p:spPr bwMode="auto">
            <a:xfrm>
              <a:off x="3942" y="7797"/>
              <a:ext cx="31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41"/>
            <p:cNvSpPr>
              <a:spLocks noChangeShapeType="1"/>
            </p:cNvSpPr>
            <p:nvPr/>
          </p:nvSpPr>
          <p:spPr bwMode="auto">
            <a:xfrm flipH="1">
              <a:off x="5194" y="7797"/>
              <a:ext cx="1722" cy="2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42"/>
            <p:cNvSpPr>
              <a:spLocks noChangeShapeType="1"/>
            </p:cNvSpPr>
            <p:nvPr/>
          </p:nvSpPr>
          <p:spPr bwMode="auto">
            <a:xfrm>
              <a:off x="6603" y="9441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43"/>
            <p:cNvSpPr>
              <a:spLocks noChangeShapeType="1"/>
            </p:cNvSpPr>
            <p:nvPr/>
          </p:nvSpPr>
          <p:spPr bwMode="auto">
            <a:xfrm flipH="1">
              <a:off x="5507" y="9441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5" name="Object 44"/>
            <p:cNvGraphicFramePr>
              <a:graphicFrameLocks noChangeAspect="1"/>
            </p:cNvGraphicFramePr>
            <p:nvPr/>
          </p:nvGraphicFramePr>
          <p:xfrm>
            <a:off x="6133" y="9291"/>
            <a:ext cx="417" cy="209"/>
          </p:xfrm>
          <a:graphic>
            <a:graphicData uri="http://schemas.openxmlformats.org/presentationml/2006/ole">
              <p:oleObj spid="_x0000_s38006" name="公式" r:id="rId12" imgW="660113" imgH="241195" progId="">
                <p:embed/>
              </p:oleObj>
            </a:graphicData>
          </a:graphic>
        </p:graphicFrame>
        <p:graphicFrame>
          <p:nvGraphicFramePr>
            <p:cNvPr id="37896" name="Object 45"/>
            <p:cNvGraphicFramePr>
              <a:graphicFrameLocks noChangeAspect="1"/>
            </p:cNvGraphicFramePr>
            <p:nvPr/>
          </p:nvGraphicFramePr>
          <p:xfrm>
            <a:off x="6133" y="8340"/>
            <a:ext cx="296" cy="279"/>
          </p:xfrm>
          <a:graphic>
            <a:graphicData uri="http://schemas.openxmlformats.org/presentationml/2006/ole">
              <p:oleObj spid="_x0000_s38007" name="公式" r:id="rId13" imgW="304536" imgH="317225" progId="">
                <p:embed/>
              </p:oleObj>
            </a:graphicData>
          </a:graphic>
        </p:graphicFrame>
        <p:graphicFrame>
          <p:nvGraphicFramePr>
            <p:cNvPr id="37897" name="Object 46"/>
            <p:cNvGraphicFramePr>
              <a:graphicFrameLocks noChangeAspect="1"/>
            </p:cNvGraphicFramePr>
            <p:nvPr/>
          </p:nvGraphicFramePr>
          <p:xfrm>
            <a:off x="6290" y="8884"/>
            <a:ext cx="382" cy="297"/>
          </p:xfrm>
          <a:graphic>
            <a:graphicData uri="http://schemas.openxmlformats.org/presentationml/2006/ole">
              <p:oleObj spid="_x0000_s38008" name="公式" r:id="rId14" imgW="393529" imgH="342751" progId="">
                <p:embed/>
              </p:oleObj>
            </a:graphicData>
          </a:graphic>
        </p:graphicFrame>
        <p:graphicFrame>
          <p:nvGraphicFramePr>
            <p:cNvPr id="37898" name="Object 47"/>
            <p:cNvGraphicFramePr>
              <a:graphicFrameLocks noChangeAspect="1"/>
            </p:cNvGraphicFramePr>
            <p:nvPr/>
          </p:nvGraphicFramePr>
          <p:xfrm>
            <a:off x="5350" y="8340"/>
            <a:ext cx="279" cy="296"/>
          </p:xfrm>
          <a:graphic>
            <a:graphicData uri="http://schemas.openxmlformats.org/presentationml/2006/ole">
              <p:oleObj spid="_x0000_s38009" name="公式" r:id="rId15" imgW="279400" imgH="330200" progId="">
                <p:embed/>
              </p:oleObj>
            </a:graphicData>
          </a:graphic>
        </p:graphicFrame>
        <p:sp>
          <p:nvSpPr>
            <p:cNvPr id="37920" name="Line 48"/>
            <p:cNvSpPr>
              <a:spLocks noChangeShapeType="1"/>
            </p:cNvSpPr>
            <p:nvPr/>
          </p:nvSpPr>
          <p:spPr bwMode="auto">
            <a:xfrm>
              <a:off x="5051" y="7825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25" name="Rectangle 49"/>
          <p:cNvSpPr>
            <a:spLocks noChangeArrowheads="1"/>
          </p:cNvSpPr>
          <p:nvPr/>
        </p:nvSpPr>
        <p:spPr bwMode="auto">
          <a:xfrm>
            <a:off x="827088" y="6216650"/>
            <a:ext cx="5256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作业  </a:t>
            </a:r>
            <a:r>
              <a:rPr lang="en-US" altLang="zh-CN" dirty="0"/>
              <a:t>p.18-19  </a:t>
            </a:r>
            <a:r>
              <a:rPr lang="en-US" altLang="zh-CN" dirty="0" smtClean="0"/>
              <a:t>1-2,5</a:t>
            </a:r>
            <a:r>
              <a:rPr lang="en-US" altLang="zh-CN" dirty="0" smtClean="0"/>
              <a:t>,</a:t>
            </a:r>
            <a:r>
              <a:rPr lang="en-US" altLang="zh-CN" dirty="0" smtClean="0"/>
              <a:t>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7" grpId="0"/>
      <p:bldP spid="50190" grpId="0"/>
      <p:bldP spid="50191" grpId="0"/>
      <p:bldP spid="50194" grpId="0"/>
      <p:bldP spid="502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827088" y="620713"/>
            <a:ext cx="2592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▲</a:t>
            </a:r>
            <a:r>
              <a:rPr lang="zh-CN" altLang="en-US"/>
              <a:t>折射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908175" y="1484313"/>
          <a:ext cx="971550" cy="404812"/>
        </p:xfrm>
        <a:graphic>
          <a:graphicData uri="http://schemas.openxmlformats.org/presentationml/2006/ole">
            <p:oleObj spid="_x0000_s4159" name="公式" r:id="rId3" imgW="457200" imgH="190500" progId="">
              <p:embed/>
            </p:oleObj>
          </a:graphicData>
        </a:graphic>
      </p:graphicFrame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827088" y="1341438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光沿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827088" y="2133600"/>
            <a:ext cx="2449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的时间为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71775" y="1341438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传播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971550" y="2852738"/>
          <a:ext cx="2347913" cy="1025525"/>
        </p:xfrm>
        <a:graphic>
          <a:graphicData uri="http://schemas.openxmlformats.org/presentationml/2006/ole">
            <p:oleObj spid="_x0000_s4160" name="公式" r:id="rId4" imgW="1104900" imgH="482600" progId="">
              <p:embed/>
            </p:oleObj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258888" y="4005263"/>
          <a:ext cx="3076575" cy="2482850"/>
        </p:xfrm>
        <a:graphic>
          <a:graphicData uri="http://schemas.openxmlformats.org/presentationml/2006/ole">
            <p:oleObj spid="_x0000_s4161" name="公式" r:id="rId5" imgW="1447800" imgH="1168400" progId="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4300" y="1844675"/>
            <a:ext cx="4321175" cy="3713163"/>
            <a:chOff x="1519" y="618"/>
            <a:chExt cx="2722" cy="2339"/>
          </a:xfrm>
        </p:grpSpPr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>
              <a:off x="1519" y="1752"/>
              <a:ext cx="272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>
              <a:off x="3107" y="709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3"/>
            <p:cNvSpPr>
              <a:spLocks noChangeShapeType="1"/>
            </p:cNvSpPr>
            <p:nvPr/>
          </p:nvSpPr>
          <p:spPr bwMode="auto">
            <a:xfrm>
              <a:off x="1927" y="845"/>
              <a:ext cx="1225" cy="907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3061" y="1706"/>
              <a:ext cx="590" cy="1044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>
              <a:off x="1882" y="890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6"/>
            <p:cNvSpPr>
              <a:spLocks noChangeShapeType="1"/>
            </p:cNvSpPr>
            <p:nvPr/>
          </p:nvSpPr>
          <p:spPr bwMode="auto">
            <a:xfrm flipV="1">
              <a:off x="3651" y="1752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7"/>
            <p:cNvSpPr>
              <a:spLocks noChangeShapeType="1"/>
            </p:cNvSpPr>
            <p:nvPr/>
          </p:nvSpPr>
          <p:spPr bwMode="auto">
            <a:xfrm>
              <a:off x="1882" y="2750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 flipH="1">
              <a:off x="2789" y="275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 flipH="1">
              <a:off x="1882" y="229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>
              <a:off x="2653" y="225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Arc 21"/>
            <p:cNvSpPr>
              <a:spLocks/>
            </p:cNvSpPr>
            <p:nvPr/>
          </p:nvSpPr>
          <p:spPr bwMode="auto">
            <a:xfrm flipH="1">
              <a:off x="2925" y="1525"/>
              <a:ext cx="182" cy="90"/>
            </a:xfrm>
            <a:custGeom>
              <a:avLst/>
              <a:gdLst>
                <a:gd name="T0" fmla="*/ 0 w 21601"/>
                <a:gd name="T1" fmla="*/ 0 h 21600"/>
                <a:gd name="T2" fmla="*/ 182 w 21601"/>
                <a:gd name="T3" fmla="*/ 90 h 21600"/>
                <a:gd name="T4" fmla="*/ 0 w 21601"/>
                <a:gd name="T5" fmla="*/ 90 h 21600"/>
                <a:gd name="T6" fmla="*/ 0 60000 65536"/>
                <a:gd name="T7" fmla="*/ 0 60000 65536"/>
                <a:gd name="T8" fmla="*/ 0 60000 65536"/>
                <a:gd name="T9" fmla="*/ 0 w 21601"/>
                <a:gd name="T10" fmla="*/ 0 h 21600"/>
                <a:gd name="T11" fmla="*/ 21601 w 216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1" h="21600" fill="none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</a:path>
                <a:path w="21601" h="21600" stroke="0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  <a:lnTo>
                    <a:pt x="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0" name="Arc 22"/>
            <p:cNvSpPr>
              <a:spLocks/>
            </p:cNvSpPr>
            <p:nvPr/>
          </p:nvSpPr>
          <p:spPr bwMode="auto">
            <a:xfrm flipV="1">
              <a:off x="3107" y="2115"/>
              <a:ext cx="182" cy="182"/>
            </a:xfrm>
            <a:custGeom>
              <a:avLst/>
              <a:gdLst>
                <a:gd name="T0" fmla="*/ 0 w 21601"/>
                <a:gd name="T1" fmla="*/ 0 h 21600"/>
                <a:gd name="T2" fmla="*/ 182 w 21601"/>
                <a:gd name="T3" fmla="*/ 182 h 21600"/>
                <a:gd name="T4" fmla="*/ 0 w 21601"/>
                <a:gd name="T5" fmla="*/ 182 h 21600"/>
                <a:gd name="T6" fmla="*/ 0 60000 65536"/>
                <a:gd name="T7" fmla="*/ 0 60000 65536"/>
                <a:gd name="T8" fmla="*/ 0 60000 65536"/>
                <a:gd name="T9" fmla="*/ 0 w 21601"/>
                <a:gd name="T10" fmla="*/ 0 h 21600"/>
                <a:gd name="T11" fmla="*/ 21601 w 216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1" h="21600" fill="none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</a:path>
                <a:path w="21601" h="21600" stroke="0" extrusionOk="0">
                  <a:moveTo>
                    <a:pt x="0" y="0"/>
                  </a:moveTo>
                  <a:cubicBezTo>
                    <a:pt x="0" y="0"/>
                    <a:pt x="0" y="-1"/>
                    <a:pt x="1" y="0"/>
                  </a:cubicBezTo>
                  <a:cubicBezTo>
                    <a:pt x="11930" y="0"/>
                    <a:pt x="21601" y="9670"/>
                    <a:pt x="21601" y="21600"/>
                  </a:cubicBezTo>
                  <a:lnTo>
                    <a:pt x="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Rectangle 23"/>
            <p:cNvSpPr>
              <a:spLocks noChangeArrowheads="1"/>
            </p:cNvSpPr>
            <p:nvPr/>
          </p:nvSpPr>
          <p:spPr bwMode="auto">
            <a:xfrm>
              <a:off x="1610" y="61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A</a:t>
              </a:r>
            </a:p>
          </p:txBody>
        </p:sp>
        <p:sp>
          <p:nvSpPr>
            <p:cNvPr id="4122" name="Rectangle 24"/>
            <p:cNvSpPr>
              <a:spLocks noChangeArrowheads="1"/>
            </p:cNvSpPr>
            <p:nvPr/>
          </p:nvSpPr>
          <p:spPr bwMode="auto">
            <a:xfrm>
              <a:off x="3742" y="263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B</a:t>
              </a:r>
            </a:p>
          </p:txBody>
        </p:sp>
        <p:sp>
          <p:nvSpPr>
            <p:cNvPr id="4123" name="Rectangle 25"/>
            <p:cNvSpPr>
              <a:spLocks noChangeArrowheads="1"/>
            </p:cNvSpPr>
            <p:nvPr/>
          </p:nvSpPr>
          <p:spPr bwMode="auto">
            <a:xfrm>
              <a:off x="3107" y="145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D</a:t>
              </a:r>
            </a:p>
          </p:txBody>
        </p:sp>
        <p:sp>
          <p:nvSpPr>
            <p:cNvPr id="4124" name="Rectangle 26"/>
            <p:cNvSpPr>
              <a:spLocks noChangeArrowheads="1"/>
            </p:cNvSpPr>
            <p:nvPr/>
          </p:nvSpPr>
          <p:spPr bwMode="auto">
            <a:xfrm>
              <a:off x="3515" y="140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/>
                <a:t>E</a:t>
              </a:r>
            </a:p>
          </p:txBody>
        </p:sp>
        <p:sp>
          <p:nvSpPr>
            <p:cNvPr id="4125" name="Rectangle 27"/>
            <p:cNvSpPr>
              <a:spLocks noChangeArrowheads="1"/>
            </p:cNvSpPr>
            <p:nvPr/>
          </p:nvSpPr>
          <p:spPr bwMode="auto">
            <a:xfrm>
              <a:off x="2245" y="2024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4126" name="Rectangle 28"/>
            <p:cNvSpPr>
              <a:spLocks noChangeArrowheads="1"/>
            </p:cNvSpPr>
            <p:nvPr/>
          </p:nvSpPr>
          <p:spPr bwMode="auto">
            <a:xfrm>
              <a:off x="2472" y="2478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4127" name="Rectangle 29"/>
            <p:cNvSpPr>
              <a:spLocks noChangeArrowheads="1"/>
            </p:cNvSpPr>
            <p:nvPr/>
          </p:nvSpPr>
          <p:spPr bwMode="auto">
            <a:xfrm>
              <a:off x="2835" y="1071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/>
                <a:t>i</a:t>
              </a:r>
            </a:p>
          </p:txBody>
        </p:sp>
        <p:graphicFrame>
          <p:nvGraphicFramePr>
            <p:cNvPr id="4101" name="Object 30"/>
            <p:cNvGraphicFramePr>
              <a:graphicFrameLocks noChangeAspect="1"/>
            </p:cNvGraphicFramePr>
            <p:nvPr/>
          </p:nvGraphicFramePr>
          <p:xfrm>
            <a:off x="1565" y="1207"/>
            <a:ext cx="216" cy="288"/>
          </p:xfrm>
          <a:graphic>
            <a:graphicData uri="http://schemas.openxmlformats.org/presentationml/2006/ole">
              <p:oleObj spid="_x0000_s4162" name="公式" r:id="rId6" imgW="342751" imgH="457002" progId="">
                <p:embed/>
              </p:oleObj>
            </a:graphicData>
          </a:graphic>
        </p:graphicFrame>
        <p:graphicFrame>
          <p:nvGraphicFramePr>
            <p:cNvPr id="4102" name="Object 31"/>
            <p:cNvGraphicFramePr>
              <a:graphicFrameLocks noChangeAspect="1"/>
            </p:cNvGraphicFramePr>
            <p:nvPr/>
          </p:nvGraphicFramePr>
          <p:xfrm>
            <a:off x="3688" y="2069"/>
            <a:ext cx="232" cy="288"/>
          </p:xfrm>
          <a:graphic>
            <a:graphicData uri="http://schemas.openxmlformats.org/presentationml/2006/ole">
              <p:oleObj spid="_x0000_s4163" name="公式" r:id="rId7" imgW="368300" imgH="457200" progId="">
                <p:embed/>
              </p:oleObj>
            </a:graphicData>
          </a:graphic>
        </p:graphicFrame>
        <p:graphicFrame>
          <p:nvGraphicFramePr>
            <p:cNvPr id="4103" name="Object 32"/>
            <p:cNvGraphicFramePr>
              <a:graphicFrameLocks noChangeAspect="1"/>
            </p:cNvGraphicFramePr>
            <p:nvPr/>
          </p:nvGraphicFramePr>
          <p:xfrm>
            <a:off x="3198" y="2341"/>
            <a:ext cx="160" cy="224"/>
          </p:xfrm>
          <a:graphic>
            <a:graphicData uri="http://schemas.openxmlformats.org/presentationml/2006/ole">
              <p:oleObj spid="_x0000_s4164" name="公式" r:id="rId8" imgW="253780" imgH="355292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7" grpId="0"/>
      <p:bldP spid="136198" grpId="0"/>
      <p:bldP spid="1361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900113" y="549275"/>
            <a:ext cx="496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zh-CN" altLang="en-US"/>
              <a:t>取极值的条件是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4572000" y="476250"/>
          <a:ext cx="1295400" cy="912813"/>
        </p:xfrm>
        <a:graphic>
          <a:graphicData uri="http://schemas.openxmlformats.org/presentationml/2006/ole">
            <p:oleObj spid="_x0000_s5158" name="公式" r:id="rId3" imgW="609336" imgH="482391" progId="">
              <p:embed/>
            </p:oleObj>
          </a:graphicData>
        </a:graphic>
      </p:graphicFrame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5940425" y="549275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1042988" y="1484313"/>
          <a:ext cx="5761037" cy="1158875"/>
        </p:xfrm>
        <a:graphic>
          <a:graphicData uri="http://schemas.openxmlformats.org/presentationml/2006/ole">
            <p:oleObj spid="_x0000_s5159" name="公式" r:id="rId4" imgW="5308600" imgH="1066800" progId="">
              <p:embed/>
            </p:oleObj>
          </a:graphicData>
        </a:graphic>
      </p:graphicFrame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00113" y="2924175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2268538" y="2636838"/>
          <a:ext cx="2941637" cy="1214437"/>
        </p:xfrm>
        <a:graphic>
          <a:graphicData uri="http://schemas.openxmlformats.org/presentationml/2006/ole">
            <p:oleObj spid="_x0000_s5160" name="公式" r:id="rId5" imgW="1384300" imgH="571500" progId="">
              <p:embed/>
            </p:oleObj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2195513" y="3716338"/>
          <a:ext cx="3960812" cy="1314450"/>
        </p:xfrm>
        <a:graphic>
          <a:graphicData uri="http://schemas.openxmlformats.org/presentationml/2006/ole">
            <p:oleObj spid="_x0000_s5161" name="公式" r:id="rId6" imgW="1993900" imgH="596900" progId="">
              <p:embed/>
            </p:oleObj>
          </a:graphicData>
        </a:graphic>
      </p:graphicFrame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827088" y="5373688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2411413" y="5157788"/>
          <a:ext cx="2671762" cy="1025525"/>
        </p:xfrm>
        <a:graphic>
          <a:graphicData uri="http://schemas.openxmlformats.org/presentationml/2006/ole">
            <p:oleObj spid="_x0000_s5162" name="公式" r:id="rId7" imgW="1256755" imgH="482391" progId="">
              <p:embed/>
            </p:oleObj>
          </a:graphicData>
        </a:graphic>
      </p:graphicFrame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5292725" y="5300663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并且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20" grpId="0"/>
      <p:bldP spid="137222" grpId="0"/>
      <p:bldP spid="137225" grpId="0"/>
      <p:bldP spid="137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827088" y="5589588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由此</a:t>
            </a:r>
            <a:r>
              <a:rPr lang="en-US" altLang="zh-CN"/>
              <a:t>t</a:t>
            </a:r>
            <a:r>
              <a:rPr lang="zh-CN" altLang="en-US"/>
              <a:t>取极小值</a:t>
            </a:r>
            <a:r>
              <a:rPr lang="en-US" altLang="zh-CN"/>
              <a:t>.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908175" y="1916113"/>
          <a:ext cx="6477000" cy="1206500"/>
        </p:xfrm>
        <a:graphic>
          <a:graphicData uri="http://schemas.openxmlformats.org/presentationml/2006/ole">
            <p:oleObj spid="_x0000_s6172" name="公式" r:id="rId3" imgW="6477000" imgH="1206500" progId="">
              <p:embed/>
            </p:oleObj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692275" y="3284538"/>
          <a:ext cx="6577013" cy="1776412"/>
        </p:xfrm>
        <a:graphic>
          <a:graphicData uri="http://schemas.openxmlformats.org/presentationml/2006/ole">
            <p:oleObj spid="_x0000_s6173" name="公式" r:id="rId4" imgW="5689600" imgH="1727200" progId="">
              <p:embed/>
            </p:oleObj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5724525" y="5661025"/>
          <a:ext cx="203200" cy="444500"/>
        </p:xfrm>
        <a:graphic>
          <a:graphicData uri="http://schemas.openxmlformats.org/presentationml/2006/ole">
            <p:oleObj spid="_x0000_s6174" name="公式" r:id="rId5" imgW="203112" imgH="444307" progId="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827088" y="549275"/>
          <a:ext cx="6121400" cy="1189038"/>
        </p:xfrm>
        <a:graphic>
          <a:graphicData uri="http://schemas.openxmlformats.org/presentationml/2006/ole">
            <p:oleObj spid="_x0000_s6175" name="公式" r:id="rId6" imgW="5295900" imgH="1155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900113" y="549275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2.</a:t>
            </a:r>
            <a:r>
              <a:rPr lang="zh-CN" altLang="en-US"/>
              <a:t>费马原理（</a:t>
            </a:r>
            <a:r>
              <a:rPr lang="en-US" altLang="zh-CN"/>
              <a:t>1657</a:t>
            </a:r>
            <a:r>
              <a:rPr lang="zh-CN" altLang="en-US"/>
              <a:t>）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827088" y="1125538"/>
            <a:ext cx="76327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▲</a:t>
            </a:r>
            <a:r>
              <a:rPr lang="zh-CN" altLang="en-US"/>
              <a:t>在给定的两点间</a:t>
            </a:r>
            <a:r>
              <a:rPr lang="en-US" altLang="zh-CN"/>
              <a:t>,</a:t>
            </a:r>
            <a:r>
              <a:rPr lang="zh-CN" altLang="en-US"/>
              <a:t>光沿所需时间最短的路径传播</a:t>
            </a:r>
            <a:r>
              <a:rPr lang="en-US" altLang="zh-CN"/>
              <a:t>.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827088" y="2492375"/>
            <a:ext cx="7848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修正：光线从一点传播到另一点，光沿所需时间为极值（极大、极小、常量）的路径传播</a:t>
            </a:r>
            <a:r>
              <a:rPr lang="en-US" altLang="zh-CN"/>
              <a:t>.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900113" y="4652963"/>
            <a:ext cx="77041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/>
              <a:t>▲</a:t>
            </a:r>
            <a:r>
              <a:rPr lang="zh-CN" altLang="en-US"/>
              <a:t>在非均匀介质中，曲线</a:t>
            </a:r>
            <a:r>
              <a:rPr lang="en-US" altLang="zh-CN"/>
              <a:t>s</a:t>
            </a:r>
            <a:r>
              <a:rPr lang="zh-CN" altLang="en-US"/>
              <a:t>可以分成若干</a:t>
            </a:r>
            <a:r>
              <a:rPr lang="en-US" altLang="zh-CN"/>
              <a:t>ds</a:t>
            </a:r>
            <a:r>
              <a:rPr lang="zh-CN" altLang="en-US"/>
              <a:t>组成，每个</a:t>
            </a:r>
            <a:r>
              <a:rPr lang="en-US" altLang="zh-CN"/>
              <a:t>ds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视为常数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68" grpId="0"/>
      <p:bldP spid="139269" grpId="0"/>
      <p:bldP spid="139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57338"/>
            <a:ext cx="370998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6034035"/>
              </p:ext>
            </p:extLst>
          </p:nvPr>
        </p:nvGraphicFramePr>
        <p:xfrm>
          <a:off x="1066894" y="523081"/>
          <a:ext cx="3122612" cy="1427163"/>
        </p:xfrm>
        <a:graphic>
          <a:graphicData uri="http://schemas.openxmlformats.org/presentationml/2006/ole">
            <p:oleObj spid="_x0000_s7195" name="公式" r:id="rId4" imgW="914400" imgH="469900" progId="">
              <p:embed/>
            </p:oleObj>
          </a:graphicData>
        </a:graphic>
      </p:graphicFrame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859725" y="2359758"/>
            <a:ext cx="353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t</a:t>
            </a:r>
            <a:r>
              <a:rPr lang="zh-CN" altLang="en-US" dirty="0"/>
              <a:t>取极值的条件是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5027060"/>
              </p:ext>
            </p:extLst>
          </p:nvPr>
        </p:nvGraphicFramePr>
        <p:xfrm>
          <a:off x="907516" y="3342264"/>
          <a:ext cx="4173537" cy="1260475"/>
        </p:xfrm>
        <a:graphic>
          <a:graphicData uri="http://schemas.openxmlformats.org/presentationml/2006/ole">
            <p:oleObj spid="_x0000_s7196" name="公式" r:id="rId5" imgW="1384300" imgH="469900" progId="">
              <p:embed/>
            </p:oleObj>
          </a:graphicData>
        </a:graphic>
      </p:graphicFrame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4933143" y="915988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(1-4-1</a:t>
            </a:r>
            <a:r>
              <a:rPr lang="zh-CN" altLang="en-US" dirty="0"/>
              <a:t>）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828675" y="4815509"/>
            <a:ext cx="4248150" cy="145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/>
              <a:t>＊广义多元函数的</a:t>
            </a:r>
            <a:r>
              <a:rPr lang="zh-CN" altLang="en-US" dirty="0" smtClean="0"/>
              <a:t>微分称作</a:t>
            </a:r>
            <a:r>
              <a:rPr lang="zh-CN" altLang="en-US" dirty="0"/>
              <a:t>变分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  <p:bldP spid="16896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1275</Words>
  <Application>Microsoft Office PowerPoint</Application>
  <PresentationFormat>全屏显示(4:3)</PresentationFormat>
  <Paragraphs>170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默认设计模板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www.ftpdown.com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757</cp:revision>
  <dcterms:created xsi:type="dcterms:W3CDTF">2013-02-22T06:00:08Z</dcterms:created>
  <dcterms:modified xsi:type="dcterms:W3CDTF">2016-08-27T11:01:20Z</dcterms:modified>
</cp:coreProperties>
</file>