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0" r:id="rId3"/>
    <p:sldId id="394" r:id="rId4"/>
    <p:sldId id="395" r:id="rId5"/>
    <p:sldId id="396" r:id="rId6"/>
    <p:sldId id="391" r:id="rId7"/>
    <p:sldId id="392" r:id="rId8"/>
    <p:sldId id="393" r:id="rId9"/>
    <p:sldId id="397" r:id="rId10"/>
    <p:sldId id="264" r:id="rId11"/>
    <p:sldId id="285" r:id="rId12"/>
    <p:sldId id="355" r:id="rId13"/>
    <p:sldId id="349" r:id="rId14"/>
    <p:sldId id="288" r:id="rId15"/>
    <p:sldId id="287" r:id="rId16"/>
    <p:sldId id="331" r:id="rId17"/>
    <p:sldId id="332" r:id="rId18"/>
    <p:sldId id="334" r:id="rId19"/>
    <p:sldId id="400" r:id="rId20"/>
    <p:sldId id="333" r:id="rId21"/>
    <p:sldId id="371" r:id="rId22"/>
    <p:sldId id="335" r:id="rId23"/>
    <p:sldId id="353" r:id="rId24"/>
    <p:sldId id="352" r:id="rId25"/>
    <p:sldId id="337" r:id="rId26"/>
    <p:sldId id="339" r:id="rId27"/>
    <p:sldId id="340" r:id="rId28"/>
    <p:sldId id="341" r:id="rId29"/>
    <p:sldId id="342" r:id="rId30"/>
    <p:sldId id="343" r:id="rId31"/>
    <p:sldId id="360" r:id="rId32"/>
    <p:sldId id="357" r:id="rId33"/>
    <p:sldId id="361" r:id="rId34"/>
    <p:sldId id="399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50" r:id="rId46"/>
    <p:sldId id="367" r:id="rId47"/>
    <p:sldId id="368" r:id="rId4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6600"/>
    <a:srgbClr val="CC0066"/>
    <a:srgbClr val="33CC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8" autoAdjust="0"/>
  </p:normalViewPr>
  <p:slideViewPr>
    <p:cSldViewPr showGuides="1">
      <p:cViewPr>
        <p:scale>
          <a:sx n="40" d="100"/>
          <a:sy n="40" d="100"/>
        </p:scale>
        <p:origin x="-1386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97.wmf"/><Relationship Id="rId5" Type="http://schemas.openxmlformats.org/officeDocument/2006/relationships/image" Target="../media/image99.wmf"/><Relationship Id="rId4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18.wmf"/><Relationship Id="rId4" Type="http://schemas.openxmlformats.org/officeDocument/2006/relationships/image" Target="../media/image2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3" Type="http://schemas.openxmlformats.org/officeDocument/2006/relationships/image" Target="../media/image43.wmf"/><Relationship Id="rId21" Type="http://schemas.openxmlformats.org/officeDocument/2006/relationships/image" Target="../media/image61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42.wmf"/><Relationship Id="rId16" Type="http://schemas.openxmlformats.org/officeDocument/2006/relationships/image" Target="../media/image56.wmf"/><Relationship Id="rId20" Type="http://schemas.openxmlformats.org/officeDocument/2006/relationships/image" Target="../media/image60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24" Type="http://schemas.openxmlformats.org/officeDocument/2006/relationships/image" Target="../media/image64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23" Type="http://schemas.openxmlformats.org/officeDocument/2006/relationships/image" Target="../media/image63.wmf"/><Relationship Id="rId10" Type="http://schemas.openxmlformats.org/officeDocument/2006/relationships/image" Target="../media/image50.wmf"/><Relationship Id="rId19" Type="http://schemas.openxmlformats.org/officeDocument/2006/relationships/image" Target="../media/image59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Relationship Id="rId22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1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B765-0FE7-4543-A1D1-D6B6F1D7C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407AB-EBD2-4954-8F73-D7D49A21F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2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B09C-B326-4138-B570-F74DCA955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AED7-874A-4F9F-95CD-FCFDDAF36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8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9AE3-BBF4-4337-926B-E31874F03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5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2983-299C-433F-BEE1-A5311789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DE090-9634-48EB-8748-2AB32AA63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30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9DAB9-2BD6-45F5-8243-41A91079C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432BE-77D7-4AF3-A462-E4054DE27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3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75A7-853F-4E3F-B825-201A9A6B1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DDE47-6086-4C17-8A58-928328D7E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F74E6FD-C57A-4579-9CDC-63FC4F2EB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8.wmf"/><Relationship Id="rId36" Type="http://schemas.openxmlformats.org/officeDocument/2006/relationships/image" Target="../media/image22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2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42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9.wmf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40.wmf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58.wmf"/><Relationship Id="rId9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image" Target="../media/image176.wmf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5.bin"/><Relationship Id="rId14" Type="http://schemas.openxmlformats.org/officeDocument/2006/relationships/oleObject" Target="../embeddings/oleObject17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9.wmf"/><Relationship Id="rId11" Type="http://schemas.openxmlformats.org/officeDocument/2006/relationships/image" Target="../media/image177.wmf"/><Relationship Id="rId5" Type="http://schemas.openxmlformats.org/officeDocument/2006/relationships/oleObject" Target="../embeddings/oleObject182.bin"/><Relationship Id="rId10" Type="http://schemas.openxmlformats.org/officeDocument/2006/relationships/oleObject" Target="../embeddings/oleObject185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19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7.wmf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Relationship Id="rId22" Type="http://schemas.openxmlformats.org/officeDocument/2006/relationships/image" Target="../media/image3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0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15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25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8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9" Type="http://schemas.openxmlformats.org/officeDocument/2006/relationships/oleObject" Target="../embeddings/oleObject62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56.wmf"/><Relationship Id="rId42" Type="http://schemas.openxmlformats.org/officeDocument/2006/relationships/image" Target="../media/image60.wmf"/><Relationship Id="rId47" Type="http://schemas.openxmlformats.org/officeDocument/2006/relationships/oleObject" Target="../embeddings/oleObject66.bin"/><Relationship Id="rId50" Type="http://schemas.openxmlformats.org/officeDocument/2006/relationships/image" Target="../media/image64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58.wmf"/><Relationship Id="rId46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7.bin"/><Relationship Id="rId41" Type="http://schemas.openxmlformats.org/officeDocument/2006/relationships/oleObject" Target="../embeddings/oleObject6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65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3.wmf"/><Relationship Id="rId36" Type="http://schemas.openxmlformats.org/officeDocument/2006/relationships/image" Target="../media/image57.wmf"/><Relationship Id="rId49" Type="http://schemas.openxmlformats.org/officeDocument/2006/relationships/oleObject" Target="../embeddings/oleObject67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61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Relationship Id="rId48" Type="http://schemas.openxmlformats.org/officeDocument/2006/relationships/image" Target="../media/image63.wmf"/><Relationship Id="rId8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71.wmf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9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276600" y="404813"/>
            <a:ext cx="2663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55650" y="1268413"/>
            <a:ext cx="648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傍轴物点成像与横向放大率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779838" y="3573463"/>
          <a:ext cx="2520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3" imgW="2311400" imgH="965200" progId="">
                  <p:embed/>
                </p:oleObj>
              </mc:Choice>
              <mc:Fallback>
                <p:oleObj name="公式" r:id="rId3" imgW="2311400" imgH="9652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73463"/>
                        <a:ext cx="2520950" cy="10509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971550" y="5734050"/>
            <a:ext cx="539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/>
              <a:t>V</a:t>
            </a:r>
            <a:r>
              <a:rPr lang="zh-CN" altLang="en-US" b="1"/>
              <a:t>与</a:t>
            </a:r>
            <a:r>
              <a:rPr lang="en-US" altLang="zh-CN" b="1"/>
              <a:t>y</a:t>
            </a:r>
            <a:r>
              <a:rPr lang="zh-CN" altLang="en-US" b="1"/>
              <a:t>无关</a:t>
            </a:r>
            <a:r>
              <a:rPr lang="en-US" altLang="zh-CN" b="1"/>
              <a:t>,</a:t>
            </a:r>
            <a:r>
              <a:rPr lang="zh-CN" altLang="en-US" b="1"/>
              <a:t>物像保持相似</a:t>
            </a:r>
            <a:r>
              <a:rPr lang="en-US" altLang="zh-CN" b="1"/>
              <a:t>.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900113" y="479742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反射球面：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900113" y="3716338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折射球面：</a:t>
            </a:r>
          </a:p>
        </p:txBody>
      </p:sp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3779838" y="4724400"/>
          <a:ext cx="14398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5" imgW="1371600" imgH="889000" progId="">
                  <p:embed/>
                </p:oleObj>
              </mc:Choice>
              <mc:Fallback>
                <p:oleObj name="公式" r:id="rId5" imgW="1371600" imgH="8890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24400"/>
                        <a:ext cx="1439862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900113" y="206057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傍轴条件：</a:t>
            </a: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203575" y="2060575"/>
          <a:ext cx="4700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7" imgW="3873500" imgH="508000" progId="">
                  <p:embed/>
                </p:oleObj>
              </mc:Choice>
              <mc:Fallback>
                <p:oleObj name="公式" r:id="rId7" imgW="3873500" imgH="508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4700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042988" y="2924175"/>
          <a:ext cx="1368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9" imgW="1193800" imgH="457200" progId="">
                  <p:embed/>
                </p:oleObj>
              </mc:Choice>
              <mc:Fallback>
                <p:oleObj name="公式" r:id="rId9" imgW="1193800" imgH="457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1368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339975" y="28527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在光轴之上</a:t>
            </a:r>
            <a:r>
              <a:rPr lang="en-US" altLang="zh-CN" b="1"/>
              <a:t>,</a:t>
            </a:r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5076825" y="2924175"/>
          <a:ext cx="24479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公式" r:id="rId11" imgW="2133600" imgH="457200" progId="">
                  <p:embed/>
                </p:oleObj>
              </mc:Choice>
              <mc:Fallback>
                <p:oleObj name="公式" r:id="rId11" imgW="2133600" imgH="4572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24175"/>
                        <a:ext cx="24479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  <p:bldP spid="126983" grpId="0"/>
      <p:bldP spid="126984" grpId="0"/>
      <p:bldP spid="126985" grpId="0"/>
      <p:bldP spid="126987" grpId="0"/>
      <p:bldP spid="1269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203575" y="692150"/>
            <a:ext cx="27368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979613" y="1916113"/>
            <a:ext cx="5257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b="1"/>
              <a:t>透镜组成像计算方法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979613" y="3141663"/>
            <a:ext cx="3492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光学仪器</a:t>
            </a:r>
            <a:r>
              <a:rPr lang="zh-CN" altLang="en-US"/>
              <a:t> 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619672" y="4149080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/>
              <a:t>■</a:t>
            </a:r>
            <a:r>
              <a:rPr lang="zh-CN" altLang="en-US" b="1" dirty="0"/>
              <a:t>光波的基本性质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55" grpId="0"/>
      <p:bldP spid="102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2"/>
          <p:cNvGraphicFramePr>
            <a:graphicFrameLocks noChangeAspect="1"/>
          </p:cNvGraphicFramePr>
          <p:nvPr/>
        </p:nvGraphicFramePr>
        <p:xfrm>
          <a:off x="2916238" y="1196975"/>
          <a:ext cx="317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公式" r:id="rId3" imgW="317225" imgH="482181" progId="">
                  <p:embed/>
                </p:oleObj>
              </mc:Choice>
              <mc:Fallback>
                <p:oleObj name="公式" r:id="rId3" imgW="317225" imgH="482181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96975"/>
                        <a:ext cx="317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5148263" y="1196975"/>
          <a:ext cx="288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公式" r:id="rId5" imgW="342751" imgH="482391" progId="">
                  <p:embed/>
                </p:oleObj>
              </mc:Choice>
              <mc:Fallback>
                <p:oleObj name="公式" r:id="rId5" imgW="342751" imgH="482391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196975"/>
                        <a:ext cx="2889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3779838" y="1989138"/>
          <a:ext cx="3381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公式" r:id="rId7" imgW="342751" imgH="482391" progId="">
                  <p:embed/>
                </p:oleObj>
              </mc:Choice>
              <mc:Fallback>
                <p:oleObj name="公式" r:id="rId7" imgW="342751" imgH="482391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89138"/>
                        <a:ext cx="33813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4572000" y="1989138"/>
          <a:ext cx="317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公式" r:id="rId9" imgW="317225" imgH="482181" progId="">
                  <p:embed/>
                </p:oleObj>
              </mc:Choice>
              <mc:Fallback>
                <p:oleObj name="公式" r:id="rId9" imgW="317225" imgH="482181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9138"/>
                        <a:ext cx="317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348038" y="2708275"/>
          <a:ext cx="317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公式" r:id="rId11" imgW="317225" imgH="482181" progId="">
                  <p:embed/>
                </p:oleObj>
              </mc:Choice>
              <mc:Fallback>
                <p:oleObj name="公式" r:id="rId11" imgW="317225" imgH="482181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08275"/>
                        <a:ext cx="317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971550" y="404813"/>
            <a:ext cx="4897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透镜组成像计算方法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3203575" y="1125538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和凹透镜</a:t>
            </a:r>
            <a:endParaRPr lang="zh-CN" alt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5364163" y="1125538"/>
            <a:ext cx="352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的焦距</a:t>
            </a:r>
            <a:r>
              <a:rPr lang="zh-CN" altLang="en-US" b="1"/>
              <a:t>分别为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971550" y="1844675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20cm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40cm,</a:t>
            </a:r>
            <a:endParaRPr lang="en-US" altLang="zh-CN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995738" y="1844675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/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4859338" y="1916113"/>
            <a:ext cx="330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之右</a:t>
            </a:r>
            <a:r>
              <a:rPr lang="en-US" altLang="zh-CN" b="1"/>
              <a:t>40cm.</a:t>
            </a:r>
            <a:r>
              <a:rPr lang="zh-CN" altLang="en-US" b="1"/>
              <a:t>傍轴</a:t>
            </a: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900113" y="25654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小物体放在</a:t>
            </a:r>
            <a:endParaRPr lang="zh-CN" altLang="en-US"/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3635375" y="2636838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之左</a:t>
            </a:r>
            <a:r>
              <a:rPr lang="en-US" altLang="zh-CN" b="1"/>
              <a:t>30cm,</a:t>
            </a:r>
            <a:r>
              <a:rPr lang="zh-CN" altLang="en-US" b="1"/>
              <a:t>求它的像</a:t>
            </a:r>
            <a:r>
              <a:rPr lang="en-US" altLang="zh-CN" b="1"/>
              <a:t>.</a:t>
            </a: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900113" y="1125538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例 凸透镜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900113" y="328453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/>
          </a:p>
        </p:txBody>
      </p:sp>
      <p:graphicFrame>
        <p:nvGraphicFramePr>
          <p:cNvPr id="32817" name="Object 49"/>
          <p:cNvGraphicFramePr>
            <a:graphicFrameLocks noChangeAspect="1"/>
          </p:cNvGraphicFramePr>
          <p:nvPr/>
        </p:nvGraphicFramePr>
        <p:xfrm>
          <a:off x="1979613" y="3429000"/>
          <a:ext cx="1862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公式" r:id="rId13" imgW="1854200" imgH="482600" progId="">
                  <p:embed/>
                </p:oleObj>
              </mc:Choice>
              <mc:Fallback>
                <p:oleObj name="公式" r:id="rId13" imgW="1854200" imgH="482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18621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8" name="Object 50"/>
          <p:cNvGraphicFramePr>
            <a:graphicFrameLocks noChangeAspect="1"/>
          </p:cNvGraphicFramePr>
          <p:nvPr/>
        </p:nvGraphicFramePr>
        <p:xfrm>
          <a:off x="4211638" y="3429000"/>
          <a:ext cx="1841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公式" r:id="rId15" imgW="1841500" imgH="482600" progId="">
                  <p:embed/>
                </p:oleObj>
              </mc:Choice>
              <mc:Fallback>
                <p:oleObj name="公式" r:id="rId15" imgW="1841500" imgH="4826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29000"/>
                        <a:ext cx="1841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1979613" y="4149725"/>
          <a:ext cx="24257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公式" r:id="rId17" imgW="2425700" imgH="1003300" progId="">
                  <p:embed/>
                </p:oleObj>
              </mc:Choice>
              <mc:Fallback>
                <p:oleObj name="公式" r:id="rId17" imgW="2425700" imgH="10033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24257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0" name="Object 52"/>
          <p:cNvGraphicFramePr>
            <a:graphicFrameLocks noChangeAspect="1"/>
          </p:cNvGraphicFramePr>
          <p:nvPr/>
        </p:nvGraphicFramePr>
        <p:xfrm>
          <a:off x="4643438" y="4437063"/>
          <a:ext cx="187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公式" r:id="rId19" imgW="1866900" imgH="482600" progId="">
                  <p:embed/>
                </p:oleObj>
              </mc:Choice>
              <mc:Fallback>
                <p:oleObj name="公式" r:id="rId19" imgW="1866900" imgH="482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18732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1" name="Object 53"/>
          <p:cNvGraphicFramePr>
            <a:graphicFrameLocks noChangeAspect="1"/>
          </p:cNvGraphicFramePr>
          <p:nvPr/>
        </p:nvGraphicFramePr>
        <p:xfrm>
          <a:off x="1979613" y="5373688"/>
          <a:ext cx="37385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公式" r:id="rId21" imgW="3746500" imgH="1003300" progId="">
                  <p:embed/>
                </p:oleObj>
              </mc:Choice>
              <mc:Fallback>
                <p:oleObj name="公式" r:id="rId21" imgW="3746500" imgH="10033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37385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619250" y="765175"/>
          <a:ext cx="2114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3" imgW="2120900" imgH="482600" progId="">
                  <p:embed/>
                </p:oleObj>
              </mc:Choice>
              <mc:Fallback>
                <p:oleObj name="公式" r:id="rId3" imgW="2120900" imgH="4826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2114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211638" y="836613"/>
          <a:ext cx="2087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5" imgW="2095500" imgH="482600" progId="">
                  <p:embed/>
                </p:oleObj>
              </mc:Choice>
              <mc:Fallback>
                <p:oleObj name="公式" r:id="rId5" imgW="2095500" imgH="482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836613"/>
                        <a:ext cx="20875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547813" y="1628775"/>
          <a:ext cx="2509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7" imgW="2501900" imgH="1003300" progId="">
                  <p:embed/>
                </p:oleObj>
              </mc:Choice>
              <mc:Fallback>
                <p:oleObj name="公式" r:id="rId7" imgW="2501900" imgH="10033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25098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4211638" y="1989138"/>
          <a:ext cx="190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9" imgW="1905000" imgH="482600" progId="">
                  <p:embed/>
                </p:oleObj>
              </mc:Choice>
              <mc:Fallback>
                <p:oleObj name="公式" r:id="rId9" imgW="1905000" imgH="4826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89138"/>
                        <a:ext cx="190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1619250" y="3101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539750" y="61261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  <p:graphicFrame>
        <p:nvGraphicFramePr>
          <p:cNvPr id="1065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67513"/>
              </p:ext>
            </p:extLst>
          </p:nvPr>
        </p:nvGraphicFramePr>
        <p:xfrm>
          <a:off x="1619250" y="3033379"/>
          <a:ext cx="35655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11" imgW="3568680" imgH="1002960" progId="Equation.3">
                  <p:embed/>
                </p:oleObj>
              </mc:Choice>
              <mc:Fallback>
                <p:oleObj name="公式" r:id="rId11" imgW="3568680" imgH="10029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33379"/>
                        <a:ext cx="356552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70300"/>
              </p:ext>
            </p:extLst>
          </p:nvPr>
        </p:nvGraphicFramePr>
        <p:xfrm>
          <a:off x="1590650" y="4547771"/>
          <a:ext cx="5524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13" imgW="5524200" imgH="482400" progId="Equation.3">
                  <p:embed/>
                </p:oleObj>
              </mc:Choice>
              <mc:Fallback>
                <p:oleObj name="公式" r:id="rId13" imgW="5524200" imgH="482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50" y="4547771"/>
                        <a:ext cx="55245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6" name="Group 4"/>
          <p:cNvGrpSpPr>
            <a:grpSpLocks noChangeAspect="1"/>
          </p:cNvGrpSpPr>
          <p:nvPr/>
        </p:nvGrpSpPr>
        <p:grpSpPr bwMode="auto">
          <a:xfrm>
            <a:off x="0" y="404813"/>
            <a:ext cx="9901238" cy="5414962"/>
            <a:chOff x="2797" y="1002"/>
            <a:chExt cx="5322" cy="3397"/>
          </a:xfrm>
        </p:grpSpPr>
        <p:sp>
          <p:nvSpPr>
            <p:cNvPr id="12297" name="AutoShape 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5"/>
            <p:cNvSpPr>
              <a:spLocks noChangeShapeType="1"/>
            </p:cNvSpPr>
            <p:nvPr/>
          </p:nvSpPr>
          <p:spPr bwMode="auto">
            <a:xfrm>
              <a:off x="4675" y="2225"/>
              <a:ext cx="2192" cy="1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6"/>
            <p:cNvSpPr>
              <a:spLocks noChangeShapeType="1"/>
            </p:cNvSpPr>
            <p:nvPr/>
          </p:nvSpPr>
          <p:spPr bwMode="auto">
            <a:xfrm>
              <a:off x="3580" y="2225"/>
              <a:ext cx="3287" cy="1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7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8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6867" y="2633"/>
              <a:ext cx="1" cy="8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2" name="Object 20"/>
            <p:cNvGraphicFramePr>
              <a:graphicFrameLocks noChangeAspect="1"/>
            </p:cNvGraphicFramePr>
            <p:nvPr/>
          </p:nvGraphicFramePr>
          <p:xfrm>
            <a:off x="3423" y="2768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公式" r:id="rId3" imgW="266469" imgH="355292" progId="">
                    <p:embed/>
                  </p:oleObj>
                </mc:Choice>
                <mc:Fallback>
                  <p:oleObj name="公式" r:id="rId3" imgW="266469" imgH="355292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68"/>
                          <a:ext cx="27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21"/>
            <p:cNvGraphicFramePr>
              <a:graphicFrameLocks noChangeAspect="1"/>
            </p:cNvGraphicFramePr>
            <p:nvPr/>
          </p:nvGraphicFramePr>
          <p:xfrm>
            <a:off x="5301" y="2089"/>
            <a:ext cx="36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0" name="公式" r:id="rId5" imgW="380835" imgH="482391" progId="">
                    <p:embed/>
                  </p:oleObj>
                </mc:Choice>
                <mc:Fallback>
                  <p:oleObj name="公式" r:id="rId5" imgW="380835" imgH="482391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" y="2089"/>
                          <a:ext cx="365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22"/>
            <p:cNvGraphicFramePr>
              <a:graphicFrameLocks noChangeAspect="1"/>
            </p:cNvGraphicFramePr>
            <p:nvPr/>
          </p:nvGraphicFramePr>
          <p:xfrm>
            <a:off x="6867" y="2633"/>
            <a:ext cx="34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1" name="公式" r:id="rId7" imgW="355446" imgH="482391" progId="">
                    <p:embed/>
                  </p:oleObj>
                </mc:Choice>
                <mc:Fallback>
                  <p:oleObj name="公式" r:id="rId7" imgW="355446" imgH="482391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7" y="2633"/>
                          <a:ext cx="34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23"/>
            <p:cNvGraphicFramePr>
              <a:graphicFrameLocks noChangeAspect="1"/>
            </p:cNvGraphicFramePr>
            <p:nvPr/>
          </p:nvGraphicFramePr>
          <p:xfrm>
            <a:off x="4206" y="2768"/>
            <a:ext cx="36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公式" r:id="rId9" imgW="380835" imgH="482391" progId="">
                    <p:embed/>
                  </p:oleObj>
                </mc:Choice>
                <mc:Fallback>
                  <p:oleObj name="公式" r:id="rId9" imgW="380835" imgH="482391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768"/>
                          <a:ext cx="366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24"/>
          <p:cNvGraphicFramePr>
            <a:graphicFrameLocks noChangeAspect="1"/>
          </p:cNvGraphicFramePr>
          <p:nvPr/>
        </p:nvGraphicFramePr>
        <p:xfrm>
          <a:off x="3419475" y="981075"/>
          <a:ext cx="317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公式" r:id="rId11" imgW="317225" imgH="482181" progId="">
                  <p:embed/>
                </p:oleObj>
              </mc:Choice>
              <mc:Fallback>
                <p:oleObj name="公式" r:id="rId11" imgW="317225" imgH="48218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981075"/>
                        <a:ext cx="317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5"/>
          <p:cNvGraphicFramePr>
            <a:graphicFrameLocks noChangeAspect="1"/>
          </p:cNvGraphicFramePr>
          <p:nvPr/>
        </p:nvGraphicFramePr>
        <p:xfrm>
          <a:off x="6011863" y="765175"/>
          <a:ext cx="3381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13" imgW="342751" imgH="482391" progId="">
                  <p:embed/>
                </p:oleObj>
              </mc:Choice>
              <mc:Fallback>
                <p:oleObj name="公式" r:id="rId13" imgW="342751" imgH="48239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765175"/>
                        <a:ext cx="33813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00113" y="0"/>
            <a:ext cx="6481762" cy="3743325"/>
            <a:chOff x="2797" y="1002"/>
            <a:chExt cx="5322" cy="3941"/>
          </a:xfrm>
        </p:grpSpPr>
        <p:sp>
          <p:nvSpPr>
            <p:cNvPr id="13335" name="AutoShape 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6" name="Line 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1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1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1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14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15"/>
            <p:cNvSpPr>
              <a:spLocks noChangeShapeType="1"/>
            </p:cNvSpPr>
            <p:nvPr/>
          </p:nvSpPr>
          <p:spPr bwMode="auto">
            <a:xfrm>
              <a:off x="3893" y="1681"/>
              <a:ext cx="3913" cy="163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16"/>
            <p:cNvSpPr>
              <a:spLocks noChangeShapeType="1"/>
            </p:cNvSpPr>
            <p:nvPr/>
          </p:nvSpPr>
          <p:spPr bwMode="auto">
            <a:xfrm>
              <a:off x="4675" y="1410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7"/>
            <p:cNvSpPr>
              <a:spLocks noChangeShapeType="1"/>
            </p:cNvSpPr>
            <p:nvPr/>
          </p:nvSpPr>
          <p:spPr bwMode="auto">
            <a:xfrm>
              <a:off x="4675" y="1953"/>
              <a:ext cx="1410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8"/>
            <p:cNvSpPr>
              <a:spLocks noChangeShapeType="1"/>
            </p:cNvSpPr>
            <p:nvPr/>
          </p:nvSpPr>
          <p:spPr bwMode="auto">
            <a:xfrm>
              <a:off x="6084" y="3176"/>
              <a:ext cx="1252" cy="108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755650" y="2852738"/>
            <a:ext cx="6696075" cy="4473575"/>
            <a:chOff x="2797" y="1002"/>
            <a:chExt cx="5322" cy="3941"/>
          </a:xfrm>
        </p:grpSpPr>
        <p:sp>
          <p:nvSpPr>
            <p:cNvPr id="13320" name="AutoShape 20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Line 21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22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23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24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25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26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27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28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29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30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31"/>
            <p:cNvSpPr>
              <a:spLocks noChangeShapeType="1"/>
            </p:cNvSpPr>
            <p:nvPr/>
          </p:nvSpPr>
          <p:spPr bwMode="auto">
            <a:xfrm>
              <a:off x="4675" y="1546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>
              <a:off x="4362" y="1546"/>
              <a:ext cx="3131" cy="190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33"/>
            <p:cNvSpPr>
              <a:spLocks noChangeShapeType="1"/>
            </p:cNvSpPr>
            <p:nvPr/>
          </p:nvSpPr>
          <p:spPr bwMode="auto">
            <a:xfrm>
              <a:off x="6084" y="3040"/>
              <a:ext cx="1252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>
              <a:off x="4675" y="1681"/>
              <a:ext cx="1409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6" name="Object 35"/>
            <p:cNvGraphicFramePr>
              <a:graphicFrameLocks noChangeAspect="1"/>
            </p:cNvGraphicFramePr>
            <p:nvPr/>
          </p:nvGraphicFramePr>
          <p:xfrm>
            <a:off x="4988" y="2633"/>
            <a:ext cx="36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公式" r:id="rId3" imgW="380835" imgH="482391" progId="">
                    <p:embed/>
                  </p:oleObj>
                </mc:Choice>
                <mc:Fallback>
                  <p:oleObj name="公式" r:id="rId3" imgW="380835" imgH="482391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2633"/>
                          <a:ext cx="367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36"/>
            <p:cNvGraphicFramePr>
              <a:graphicFrameLocks noChangeAspect="1"/>
            </p:cNvGraphicFramePr>
            <p:nvPr/>
          </p:nvGraphicFramePr>
          <p:xfrm>
            <a:off x="4206" y="2769"/>
            <a:ext cx="36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公式" r:id="rId5" imgW="380835" imgH="482391" progId="">
                    <p:embed/>
                  </p:oleObj>
                </mc:Choice>
                <mc:Fallback>
                  <p:oleObj name="公式" r:id="rId5" imgW="380835" imgH="482391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769"/>
                          <a:ext cx="366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77" name="Object 37"/>
          <p:cNvGraphicFramePr>
            <a:graphicFrameLocks noChangeAspect="1"/>
          </p:cNvGraphicFramePr>
          <p:nvPr/>
        </p:nvGraphicFramePr>
        <p:xfrm>
          <a:off x="1619250" y="1700213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公式" r:id="rId7" imgW="317225" imgH="406048" progId="">
                  <p:embed/>
                </p:oleObj>
              </mc:Choice>
              <mc:Fallback>
                <p:oleObj name="公式" r:id="rId7" imgW="317225" imgH="406048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00213"/>
                        <a:ext cx="317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8" name="Object 38"/>
          <p:cNvGraphicFramePr>
            <a:graphicFrameLocks noChangeAspect="1"/>
          </p:cNvGraphicFramePr>
          <p:nvPr/>
        </p:nvGraphicFramePr>
        <p:xfrm>
          <a:off x="2627313" y="1628775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公式" r:id="rId9" imgW="419100" imgH="457200" progId="">
                  <p:embed/>
                </p:oleObj>
              </mc:Choice>
              <mc:Fallback>
                <p:oleObj name="公式" r:id="rId9" imgW="419100" imgH="4572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28775"/>
                        <a:ext cx="41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55650" y="0"/>
            <a:ext cx="7451725" cy="3860800"/>
            <a:chOff x="2797" y="1002"/>
            <a:chExt cx="5322" cy="3941"/>
          </a:xfrm>
        </p:grpSpPr>
        <p:sp>
          <p:nvSpPr>
            <p:cNvPr id="14364" name="AutoShape 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Line 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4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15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6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7"/>
            <p:cNvSpPr>
              <a:spLocks noChangeShapeType="1"/>
            </p:cNvSpPr>
            <p:nvPr/>
          </p:nvSpPr>
          <p:spPr bwMode="auto">
            <a:xfrm>
              <a:off x="3893" y="1681"/>
              <a:ext cx="3913" cy="163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18"/>
            <p:cNvSpPr>
              <a:spLocks noChangeShapeType="1"/>
            </p:cNvSpPr>
            <p:nvPr/>
          </p:nvSpPr>
          <p:spPr bwMode="auto">
            <a:xfrm>
              <a:off x="4675" y="1410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19"/>
            <p:cNvSpPr>
              <a:spLocks noChangeShapeType="1"/>
            </p:cNvSpPr>
            <p:nvPr/>
          </p:nvSpPr>
          <p:spPr bwMode="auto">
            <a:xfrm>
              <a:off x="4675" y="1953"/>
              <a:ext cx="1409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20"/>
            <p:cNvSpPr>
              <a:spLocks noChangeShapeType="1"/>
            </p:cNvSpPr>
            <p:nvPr/>
          </p:nvSpPr>
          <p:spPr bwMode="auto">
            <a:xfrm>
              <a:off x="4362" y="1543"/>
              <a:ext cx="3131" cy="190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21"/>
            <p:cNvSpPr>
              <a:spLocks noChangeShapeType="1"/>
            </p:cNvSpPr>
            <p:nvPr/>
          </p:nvSpPr>
          <p:spPr bwMode="auto">
            <a:xfrm>
              <a:off x="4675" y="1681"/>
              <a:ext cx="1409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22"/>
            <p:cNvSpPr>
              <a:spLocks noChangeShapeType="1"/>
            </p:cNvSpPr>
            <p:nvPr/>
          </p:nvSpPr>
          <p:spPr bwMode="auto">
            <a:xfrm>
              <a:off x="6084" y="3040"/>
              <a:ext cx="1252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23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24"/>
            <p:cNvSpPr>
              <a:spLocks noChangeShapeType="1"/>
            </p:cNvSpPr>
            <p:nvPr/>
          </p:nvSpPr>
          <p:spPr bwMode="auto">
            <a:xfrm>
              <a:off x="7336" y="2633"/>
              <a:ext cx="1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3" name="Object 25"/>
            <p:cNvGraphicFramePr>
              <a:graphicFrameLocks noChangeAspect="1"/>
            </p:cNvGraphicFramePr>
            <p:nvPr/>
          </p:nvGraphicFramePr>
          <p:xfrm>
            <a:off x="7180" y="2089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公式" r:id="rId3" imgW="368140" imgH="482391" progId="">
                    <p:embed/>
                  </p:oleObj>
                </mc:Choice>
                <mc:Fallback>
                  <p:oleObj name="公式" r:id="rId3" imgW="368140" imgH="482391" progId="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089"/>
                          <a:ext cx="34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4" name="Line 26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27"/>
            <p:cNvSpPr>
              <a:spLocks noChangeShapeType="1"/>
            </p:cNvSpPr>
            <p:nvPr/>
          </p:nvSpPr>
          <p:spPr bwMode="auto">
            <a:xfrm>
              <a:off x="6084" y="3176"/>
              <a:ext cx="1252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 noChangeAspect="1"/>
          </p:cNvGrpSpPr>
          <p:nvPr/>
        </p:nvGrpSpPr>
        <p:grpSpPr bwMode="auto">
          <a:xfrm>
            <a:off x="611188" y="2862263"/>
            <a:ext cx="7705725" cy="3995737"/>
            <a:chOff x="2797" y="1002"/>
            <a:chExt cx="5322" cy="3941"/>
          </a:xfrm>
        </p:grpSpPr>
        <p:sp>
          <p:nvSpPr>
            <p:cNvPr id="14346" name="AutoShape 75"/>
            <p:cNvSpPr>
              <a:spLocks noChangeAspect="1" noChangeArrowheads="1"/>
            </p:cNvSpPr>
            <p:nvPr/>
          </p:nvSpPr>
          <p:spPr bwMode="auto">
            <a:xfrm>
              <a:off x="2797" y="1002"/>
              <a:ext cx="5322" cy="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Line 76"/>
            <p:cNvSpPr>
              <a:spLocks noChangeShapeType="1"/>
            </p:cNvSpPr>
            <p:nvPr/>
          </p:nvSpPr>
          <p:spPr bwMode="auto">
            <a:xfrm>
              <a:off x="2954" y="2632"/>
              <a:ext cx="48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77"/>
            <p:cNvSpPr>
              <a:spLocks noChangeShapeType="1"/>
            </p:cNvSpPr>
            <p:nvPr/>
          </p:nvSpPr>
          <p:spPr bwMode="auto">
            <a:xfrm>
              <a:off x="4675" y="1817"/>
              <a:ext cx="1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78"/>
            <p:cNvSpPr>
              <a:spLocks noChangeShapeType="1"/>
            </p:cNvSpPr>
            <p:nvPr/>
          </p:nvSpPr>
          <p:spPr bwMode="auto">
            <a:xfrm>
              <a:off x="6084" y="1817"/>
              <a:ext cx="0" cy="19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79"/>
            <p:cNvSpPr>
              <a:spLocks noChangeShapeType="1"/>
            </p:cNvSpPr>
            <p:nvPr/>
          </p:nvSpPr>
          <p:spPr bwMode="auto">
            <a:xfrm flipH="1">
              <a:off x="5927" y="3719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80"/>
            <p:cNvSpPr>
              <a:spLocks noChangeShapeType="1"/>
            </p:cNvSpPr>
            <p:nvPr/>
          </p:nvSpPr>
          <p:spPr bwMode="auto">
            <a:xfrm>
              <a:off x="6084" y="3719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81"/>
            <p:cNvSpPr>
              <a:spLocks noChangeShapeType="1"/>
            </p:cNvSpPr>
            <p:nvPr/>
          </p:nvSpPr>
          <p:spPr bwMode="auto">
            <a:xfrm>
              <a:off x="5927" y="1681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82"/>
            <p:cNvSpPr>
              <a:spLocks noChangeShapeType="1"/>
            </p:cNvSpPr>
            <p:nvPr/>
          </p:nvSpPr>
          <p:spPr bwMode="auto">
            <a:xfrm flipV="1">
              <a:off x="6084" y="1681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83"/>
            <p:cNvSpPr>
              <a:spLocks noChangeShapeType="1"/>
            </p:cNvSpPr>
            <p:nvPr/>
          </p:nvSpPr>
          <p:spPr bwMode="auto">
            <a:xfrm flipV="1">
              <a:off x="3580" y="2225"/>
              <a:ext cx="1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84"/>
            <p:cNvSpPr>
              <a:spLocks noChangeShapeType="1"/>
            </p:cNvSpPr>
            <p:nvPr/>
          </p:nvSpPr>
          <p:spPr bwMode="auto">
            <a:xfrm>
              <a:off x="3580" y="2225"/>
              <a:ext cx="1095" cy="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85"/>
            <p:cNvSpPr>
              <a:spLocks noChangeShapeType="1"/>
            </p:cNvSpPr>
            <p:nvPr/>
          </p:nvSpPr>
          <p:spPr bwMode="auto">
            <a:xfrm>
              <a:off x="4675" y="2225"/>
              <a:ext cx="1409" cy="81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86"/>
            <p:cNvSpPr>
              <a:spLocks noChangeShapeType="1"/>
            </p:cNvSpPr>
            <p:nvPr/>
          </p:nvSpPr>
          <p:spPr bwMode="auto">
            <a:xfrm>
              <a:off x="3580" y="2225"/>
              <a:ext cx="2504" cy="951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87"/>
            <p:cNvSpPr>
              <a:spLocks noChangeShapeType="1"/>
            </p:cNvSpPr>
            <p:nvPr/>
          </p:nvSpPr>
          <p:spPr bwMode="auto">
            <a:xfrm>
              <a:off x="4675" y="1410"/>
              <a:ext cx="3" cy="24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88"/>
            <p:cNvSpPr>
              <a:spLocks noChangeShapeType="1"/>
            </p:cNvSpPr>
            <p:nvPr/>
          </p:nvSpPr>
          <p:spPr bwMode="auto">
            <a:xfrm>
              <a:off x="6084" y="3040"/>
              <a:ext cx="1252" cy="135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89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90"/>
            <p:cNvSpPr>
              <a:spLocks noChangeShapeType="1"/>
            </p:cNvSpPr>
            <p:nvPr/>
          </p:nvSpPr>
          <p:spPr bwMode="auto">
            <a:xfrm>
              <a:off x="7336" y="2633"/>
              <a:ext cx="1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39" name="Object 91"/>
            <p:cNvGraphicFramePr>
              <a:graphicFrameLocks noChangeAspect="1"/>
            </p:cNvGraphicFramePr>
            <p:nvPr/>
          </p:nvGraphicFramePr>
          <p:xfrm>
            <a:off x="7180" y="2089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公式" r:id="rId5" imgW="368140" imgH="482391" progId="">
                    <p:embed/>
                  </p:oleObj>
                </mc:Choice>
                <mc:Fallback>
                  <p:oleObj name="公式" r:id="rId5" imgW="368140" imgH="482391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089"/>
                          <a:ext cx="34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92"/>
            <p:cNvSpPr>
              <a:spLocks noChangeShapeType="1"/>
            </p:cNvSpPr>
            <p:nvPr/>
          </p:nvSpPr>
          <p:spPr bwMode="auto">
            <a:xfrm>
              <a:off x="6084" y="3176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93"/>
            <p:cNvSpPr>
              <a:spLocks noChangeShapeType="1"/>
            </p:cNvSpPr>
            <p:nvPr/>
          </p:nvSpPr>
          <p:spPr bwMode="auto">
            <a:xfrm>
              <a:off x="6084" y="3176"/>
              <a:ext cx="1252" cy="122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0" name="Object 94"/>
            <p:cNvGraphicFramePr>
              <a:graphicFrameLocks noChangeAspect="1"/>
            </p:cNvGraphicFramePr>
            <p:nvPr/>
          </p:nvGraphicFramePr>
          <p:xfrm>
            <a:off x="5284" y="2234"/>
            <a:ext cx="40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name="公式" r:id="rId7" imgW="419100" imgH="457200" progId="">
                    <p:embed/>
                  </p:oleObj>
                </mc:Choice>
                <mc:Fallback>
                  <p:oleObj name="公式" r:id="rId7" imgW="419100" imgH="45720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234"/>
                          <a:ext cx="401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95"/>
            <p:cNvGraphicFramePr>
              <a:graphicFrameLocks noChangeAspect="1"/>
            </p:cNvGraphicFramePr>
            <p:nvPr/>
          </p:nvGraphicFramePr>
          <p:xfrm>
            <a:off x="4206" y="2769"/>
            <a:ext cx="36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公式" r:id="rId9" imgW="380835" imgH="482391" progId="">
                    <p:embed/>
                  </p:oleObj>
                </mc:Choice>
                <mc:Fallback>
                  <p:oleObj name="公式" r:id="rId9" imgW="380835" imgH="482391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769"/>
                          <a:ext cx="365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96"/>
            <p:cNvGraphicFramePr>
              <a:graphicFrameLocks noChangeAspect="1"/>
            </p:cNvGraphicFramePr>
            <p:nvPr/>
          </p:nvGraphicFramePr>
          <p:xfrm>
            <a:off x="3423" y="2769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公式" r:id="rId11" imgW="266469" imgH="355292" progId="">
                    <p:embed/>
                  </p:oleObj>
                </mc:Choice>
                <mc:Fallback>
                  <p:oleObj name="公式" r:id="rId11" imgW="266469" imgH="355292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69"/>
                          <a:ext cx="27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937" name="Object 121"/>
          <p:cNvGraphicFramePr>
            <a:graphicFrameLocks noChangeAspect="1"/>
          </p:cNvGraphicFramePr>
          <p:nvPr/>
        </p:nvGraphicFramePr>
        <p:xfrm>
          <a:off x="2771775" y="1628775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公式" r:id="rId13" imgW="419100" imgH="457200" progId="">
                  <p:embed/>
                </p:oleObj>
              </mc:Choice>
              <mc:Fallback>
                <p:oleObj name="公式" r:id="rId13" imgW="419100" imgH="4572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41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00113" y="620713"/>
            <a:ext cx="2951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光学仪器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00113" y="1412875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▲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照相机    </a:t>
            </a:r>
            <a:endParaRPr lang="zh-CN" altLang="en-US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276600" y="1484313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3" imgW="2260600" imgH="431800" progId="">
                  <p:embed/>
                </p:oleObj>
              </mc:Choice>
              <mc:Fallback>
                <p:oleObj name="公式" r:id="rId3" imgW="2260600" imgH="4318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226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867150" y="3543300"/>
            <a:ext cx="436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400"/>
              <a:t> </a:t>
            </a:r>
            <a:endParaRPr lang="zh-CN" altLang="en-US" sz="1800"/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900113" y="2276475"/>
            <a:ext cx="7920037" cy="3344863"/>
            <a:chOff x="2641" y="1817"/>
            <a:chExt cx="6104" cy="2581"/>
          </a:xfrm>
        </p:grpSpPr>
        <p:sp>
          <p:nvSpPr>
            <p:cNvPr id="15370" name="AutoShape 9"/>
            <p:cNvSpPr>
              <a:spLocks noChangeAspect="1" noChangeArrowheads="1"/>
            </p:cNvSpPr>
            <p:nvPr/>
          </p:nvSpPr>
          <p:spPr bwMode="auto">
            <a:xfrm>
              <a:off x="2641" y="1817"/>
              <a:ext cx="6104" cy="2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2641" y="3176"/>
              <a:ext cx="61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5302" y="1953"/>
              <a:ext cx="1" cy="24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V="1">
              <a:off x="3110" y="2496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3110" y="2496"/>
              <a:ext cx="4070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6867" y="3175"/>
              <a:ext cx="1" cy="4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6867" y="2225"/>
              <a:ext cx="1" cy="190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3110" y="3176"/>
              <a:ext cx="0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3110" y="3583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4676" y="3583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flipH="1">
              <a:off x="5302" y="3990"/>
              <a:ext cx="46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6554" y="3990"/>
              <a:ext cx="31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3" name="Object 21"/>
            <p:cNvGraphicFramePr>
              <a:graphicFrameLocks noChangeAspect="1"/>
            </p:cNvGraphicFramePr>
            <p:nvPr/>
          </p:nvGraphicFramePr>
          <p:xfrm>
            <a:off x="3737" y="3447"/>
            <a:ext cx="91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公式" r:id="rId5" imgW="1028254" imgH="266584" progId="">
                    <p:embed/>
                  </p:oleObj>
                </mc:Choice>
                <mc:Fallback>
                  <p:oleObj name="公式" r:id="rId5" imgW="1028254" imgH="266584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3447"/>
                          <a:ext cx="91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2"/>
            <p:cNvGraphicFramePr>
              <a:graphicFrameLocks noChangeAspect="1"/>
            </p:cNvGraphicFramePr>
            <p:nvPr/>
          </p:nvGraphicFramePr>
          <p:xfrm>
            <a:off x="5771" y="3855"/>
            <a:ext cx="87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公式" r:id="rId7" imgW="1066800" imgH="431800" progId="">
                    <p:embed/>
                  </p:oleObj>
                </mc:Choice>
                <mc:Fallback>
                  <p:oleObj name="公式" r:id="rId7" imgW="1066800" imgH="431800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1" y="3855"/>
                          <a:ext cx="873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>
              <a:off x="3111" y="2496"/>
              <a:ext cx="219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>
              <a:off x="5302" y="2496"/>
              <a:ext cx="1878" cy="1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5" name="Object 25"/>
            <p:cNvGraphicFramePr>
              <a:graphicFrameLocks noChangeAspect="1"/>
            </p:cNvGraphicFramePr>
            <p:nvPr/>
          </p:nvGraphicFramePr>
          <p:xfrm>
            <a:off x="7180" y="2496"/>
            <a:ext cx="350" cy="1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公式" r:id="rId9" imgW="406224" imgH="1574117" progId="">
                    <p:embed/>
                  </p:oleObj>
                </mc:Choice>
                <mc:Fallback>
                  <p:oleObj name="公式" r:id="rId9" imgW="406224" imgH="1574117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496"/>
                          <a:ext cx="350" cy="10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827088" y="620713"/>
            <a:ext cx="2478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光阑作用：</a:t>
            </a:r>
          </a:p>
        </p:txBody>
      </p:sp>
      <p:pic>
        <p:nvPicPr>
          <p:cNvPr id="82949" name="Picture 5" descr="200917125721186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489585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 descr="201010111541284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9138"/>
            <a:ext cx="22320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971550" y="4508500"/>
            <a:ext cx="69897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影响底片上的照度（曝光时间）</a:t>
            </a:r>
            <a:r>
              <a:rPr lang="en-US" altLang="zh-CN" b="1"/>
              <a:t>.</a:t>
            </a:r>
            <a:endParaRPr lang="en-US" altLang="zh-CN"/>
          </a:p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影响景深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 descr="1_110304175615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20713"/>
            <a:ext cx="6551612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68313" y="3141663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4572000" y="549275"/>
            <a:ext cx="0" cy="4751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2268538" y="1484313"/>
            <a:ext cx="0" cy="16573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755650" y="1484313"/>
            <a:ext cx="381635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268538" y="1628775"/>
            <a:ext cx="5688012" cy="360045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4572000" y="1557338"/>
            <a:ext cx="3240088" cy="367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5940425" y="1196975"/>
            <a:ext cx="0" cy="410368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755650" y="1412875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755650" y="1557338"/>
            <a:ext cx="6911975" cy="280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268538" y="1557338"/>
            <a:ext cx="2374900" cy="71913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 flipV="1">
            <a:off x="0" y="1773238"/>
            <a:ext cx="8172450" cy="2447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500563" y="2205038"/>
            <a:ext cx="3095625" cy="2879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732588" y="314166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7667625" y="3141663"/>
            <a:ext cx="73025" cy="2016125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6732588" y="4005263"/>
            <a:ext cx="0" cy="503237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6732588" y="4292600"/>
            <a:ext cx="0" cy="215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6732588" y="1484313"/>
            <a:ext cx="71437" cy="4105275"/>
          </a:xfrm>
          <a:prstGeom prst="line">
            <a:avLst/>
          </a:prstGeom>
          <a:noFill/>
          <a:ln w="19050">
            <a:solidFill>
              <a:srgbClr val="00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2195513" y="1557338"/>
            <a:ext cx="2447925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572000" y="1557338"/>
            <a:ext cx="3313113" cy="3671887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011863" y="24923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/>
              <a:t>F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84213" y="486886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755650" y="3357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2268538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 flipV="1">
            <a:off x="755650" y="37163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1835150" y="378936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187450" y="3429000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l-GR" altLang="zh-CN" sz="1800" b="1"/>
              <a:t>Δ</a:t>
            </a:r>
            <a:r>
              <a:rPr lang="el-GR" altLang="zh-CN" sz="1800"/>
              <a:t> </a:t>
            </a:r>
            <a:r>
              <a:rPr lang="en-US" altLang="zh-CN" sz="3200" b="1">
                <a:latin typeface="宋体" charset="-122"/>
              </a:rPr>
              <a:t>x</a:t>
            </a:r>
            <a:endParaRPr lang="el-GR" altLang="zh-CN" sz="3200" b="1">
              <a:latin typeface="宋体" charset="-122"/>
            </a:endParaRP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95288" y="5805488"/>
            <a:ext cx="6481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b="1"/>
              <a:t>光阑越小，斑点越小，景深越大</a:t>
            </a:r>
            <a:r>
              <a:rPr lang="en-US" altLang="zh-CN" sz="3200" b="1"/>
              <a:t>.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68313" y="4941888"/>
            <a:ext cx="403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l-GR" altLang="zh-CN" sz="1800" b="1"/>
              <a:t>Δ</a:t>
            </a:r>
            <a:r>
              <a:rPr lang="el-GR" altLang="zh-CN" sz="1800"/>
              <a:t> </a:t>
            </a:r>
            <a:r>
              <a:rPr lang="en-US" altLang="zh-CN" sz="3200" b="1"/>
              <a:t>x</a:t>
            </a:r>
            <a:r>
              <a:rPr lang="zh-CN" altLang="en-US" sz="3200" b="1"/>
              <a:t>越大，斑点越大</a:t>
            </a:r>
            <a:r>
              <a:rPr lang="en-US" altLang="zh-CN" sz="3200" b="1"/>
              <a:t>.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6516688" y="54927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rgbClr val="009900"/>
                </a:solidFill>
              </a:rPr>
              <a:t>感光片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55650" y="549275"/>
            <a:ext cx="36718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亥姆霍兹不变式</a:t>
            </a: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4525963" y="765175"/>
          <a:ext cx="23891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公式" r:id="rId3" imgW="1968500" imgH="431800" progId="">
                  <p:embed/>
                </p:oleObj>
              </mc:Choice>
              <mc:Fallback>
                <p:oleObj name="公式" r:id="rId3" imgW="1968500" imgH="4318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765175"/>
                        <a:ext cx="23891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827088" y="1412875"/>
            <a:ext cx="3960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薄透镜成像公式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588963"/>
            <a:ext cx="10729912" cy="6269037"/>
            <a:chOff x="204" y="-153"/>
            <a:chExt cx="6759" cy="3949"/>
          </a:xfrm>
        </p:grpSpPr>
        <p:sp>
          <p:nvSpPr>
            <p:cNvPr id="2071" name="AutoShape 8"/>
            <p:cNvSpPr>
              <a:spLocks noChangeAspect="1" noChangeArrowheads="1"/>
            </p:cNvSpPr>
            <p:nvPr/>
          </p:nvSpPr>
          <p:spPr bwMode="auto">
            <a:xfrm>
              <a:off x="204" y="-153"/>
              <a:ext cx="6759" cy="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2" name="Line 9"/>
            <p:cNvSpPr>
              <a:spLocks noChangeShapeType="1"/>
            </p:cNvSpPr>
            <p:nvPr/>
          </p:nvSpPr>
          <p:spPr bwMode="auto">
            <a:xfrm>
              <a:off x="645" y="1758"/>
              <a:ext cx="4503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10"/>
            <p:cNvSpPr>
              <a:spLocks noChangeShapeType="1"/>
            </p:cNvSpPr>
            <p:nvPr/>
          </p:nvSpPr>
          <p:spPr bwMode="auto">
            <a:xfrm>
              <a:off x="2996" y="1121"/>
              <a:ext cx="1" cy="1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11"/>
            <p:cNvSpPr>
              <a:spLocks noChangeShapeType="1"/>
            </p:cNvSpPr>
            <p:nvPr/>
          </p:nvSpPr>
          <p:spPr bwMode="auto">
            <a:xfrm>
              <a:off x="2702" y="1121"/>
              <a:ext cx="2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12"/>
            <p:cNvSpPr>
              <a:spLocks noChangeShapeType="1"/>
            </p:cNvSpPr>
            <p:nvPr/>
          </p:nvSpPr>
          <p:spPr bwMode="auto">
            <a:xfrm>
              <a:off x="2702" y="2394"/>
              <a:ext cx="29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Arc 13"/>
            <p:cNvSpPr>
              <a:spLocks/>
            </p:cNvSpPr>
            <p:nvPr/>
          </p:nvSpPr>
          <p:spPr bwMode="auto">
            <a:xfrm flipH="1">
              <a:off x="2408" y="1121"/>
              <a:ext cx="294" cy="637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7 h 21600"/>
                <a:gd name="T4" fmla="*/ 0 w 21600"/>
                <a:gd name="T5" fmla="*/ 6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7" name="Arc 14"/>
            <p:cNvSpPr>
              <a:spLocks/>
            </p:cNvSpPr>
            <p:nvPr/>
          </p:nvSpPr>
          <p:spPr bwMode="auto">
            <a:xfrm flipH="1" flipV="1">
              <a:off x="2408" y="1758"/>
              <a:ext cx="294" cy="636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6 h 21600"/>
                <a:gd name="T4" fmla="*/ 0 w 21600"/>
                <a:gd name="T5" fmla="*/ 6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8" name="Line 15"/>
            <p:cNvSpPr>
              <a:spLocks noChangeShapeType="1"/>
            </p:cNvSpPr>
            <p:nvPr/>
          </p:nvSpPr>
          <p:spPr bwMode="auto">
            <a:xfrm flipV="1">
              <a:off x="792" y="1249"/>
              <a:ext cx="1763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Line 16"/>
            <p:cNvSpPr>
              <a:spLocks noChangeShapeType="1"/>
            </p:cNvSpPr>
            <p:nvPr/>
          </p:nvSpPr>
          <p:spPr bwMode="auto">
            <a:xfrm>
              <a:off x="2555" y="1249"/>
              <a:ext cx="2057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Line 17"/>
            <p:cNvSpPr>
              <a:spLocks noChangeShapeType="1"/>
            </p:cNvSpPr>
            <p:nvPr/>
          </p:nvSpPr>
          <p:spPr bwMode="auto">
            <a:xfrm>
              <a:off x="2555" y="1249"/>
              <a:ext cx="44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18"/>
            <p:cNvSpPr>
              <a:spLocks noChangeShapeType="1"/>
            </p:cNvSpPr>
            <p:nvPr/>
          </p:nvSpPr>
          <p:spPr bwMode="auto">
            <a:xfrm>
              <a:off x="2996" y="1375"/>
              <a:ext cx="1029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19"/>
            <p:cNvSpPr>
              <a:spLocks noChangeShapeType="1"/>
            </p:cNvSpPr>
            <p:nvPr/>
          </p:nvSpPr>
          <p:spPr bwMode="auto">
            <a:xfrm>
              <a:off x="792" y="1758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20"/>
            <p:cNvSpPr>
              <a:spLocks noChangeShapeType="1"/>
            </p:cNvSpPr>
            <p:nvPr/>
          </p:nvSpPr>
          <p:spPr bwMode="auto">
            <a:xfrm>
              <a:off x="2408" y="1758"/>
              <a:ext cx="0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1"/>
            <p:cNvSpPr>
              <a:spLocks noChangeShapeType="1"/>
            </p:cNvSpPr>
            <p:nvPr/>
          </p:nvSpPr>
          <p:spPr bwMode="auto">
            <a:xfrm>
              <a:off x="2996" y="1758"/>
              <a:ext cx="1" cy="6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22"/>
            <p:cNvSpPr>
              <a:spLocks noChangeShapeType="1"/>
            </p:cNvSpPr>
            <p:nvPr/>
          </p:nvSpPr>
          <p:spPr bwMode="auto">
            <a:xfrm flipH="1">
              <a:off x="4025" y="1758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23"/>
            <p:cNvSpPr>
              <a:spLocks noChangeShapeType="1"/>
            </p:cNvSpPr>
            <p:nvPr/>
          </p:nvSpPr>
          <p:spPr bwMode="auto">
            <a:xfrm>
              <a:off x="4612" y="1758"/>
              <a:ext cx="1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24"/>
            <p:cNvSpPr>
              <a:spLocks noChangeShapeType="1"/>
            </p:cNvSpPr>
            <p:nvPr/>
          </p:nvSpPr>
          <p:spPr bwMode="auto">
            <a:xfrm flipH="1">
              <a:off x="792" y="2268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25"/>
            <p:cNvSpPr>
              <a:spLocks noChangeShapeType="1"/>
            </p:cNvSpPr>
            <p:nvPr/>
          </p:nvSpPr>
          <p:spPr bwMode="auto">
            <a:xfrm>
              <a:off x="1821" y="2268"/>
              <a:ext cx="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26"/>
            <p:cNvSpPr>
              <a:spLocks noChangeShapeType="1"/>
            </p:cNvSpPr>
            <p:nvPr/>
          </p:nvSpPr>
          <p:spPr bwMode="auto">
            <a:xfrm flipH="1">
              <a:off x="2408" y="2522"/>
              <a:ext cx="1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Line 27"/>
            <p:cNvSpPr>
              <a:spLocks noChangeShapeType="1"/>
            </p:cNvSpPr>
            <p:nvPr/>
          </p:nvSpPr>
          <p:spPr bwMode="auto">
            <a:xfrm>
              <a:off x="2702" y="2522"/>
              <a:ext cx="2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28"/>
            <p:cNvSpPr>
              <a:spLocks noChangeShapeType="1"/>
            </p:cNvSpPr>
            <p:nvPr/>
          </p:nvSpPr>
          <p:spPr bwMode="auto">
            <a:xfrm flipH="1">
              <a:off x="2408" y="2777"/>
              <a:ext cx="13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29"/>
            <p:cNvSpPr>
              <a:spLocks noChangeShapeType="1"/>
            </p:cNvSpPr>
            <p:nvPr/>
          </p:nvSpPr>
          <p:spPr bwMode="auto">
            <a:xfrm>
              <a:off x="3877" y="2777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Line 30"/>
            <p:cNvSpPr>
              <a:spLocks noChangeShapeType="1"/>
            </p:cNvSpPr>
            <p:nvPr/>
          </p:nvSpPr>
          <p:spPr bwMode="auto">
            <a:xfrm flipH="1">
              <a:off x="2996" y="2013"/>
              <a:ext cx="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31"/>
            <p:cNvSpPr>
              <a:spLocks noChangeShapeType="1"/>
            </p:cNvSpPr>
            <p:nvPr/>
          </p:nvSpPr>
          <p:spPr bwMode="auto">
            <a:xfrm>
              <a:off x="3584" y="2013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Line 32"/>
            <p:cNvSpPr>
              <a:spLocks noChangeShapeType="1"/>
            </p:cNvSpPr>
            <p:nvPr/>
          </p:nvSpPr>
          <p:spPr bwMode="auto">
            <a:xfrm flipH="1">
              <a:off x="2996" y="2394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Line 33"/>
            <p:cNvSpPr>
              <a:spLocks noChangeShapeType="1"/>
            </p:cNvSpPr>
            <p:nvPr/>
          </p:nvSpPr>
          <p:spPr bwMode="auto">
            <a:xfrm>
              <a:off x="4025" y="2394"/>
              <a:ext cx="5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2" name="Object 34"/>
            <p:cNvGraphicFramePr>
              <a:graphicFrameLocks noChangeAspect="1"/>
            </p:cNvGraphicFramePr>
            <p:nvPr/>
          </p:nvGraphicFramePr>
          <p:xfrm>
            <a:off x="4612" y="1758"/>
            <a:ext cx="1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公式" r:id="rId5" imgW="355446" imgH="482391" progId="">
                    <p:embed/>
                  </p:oleObj>
                </mc:Choice>
                <mc:Fallback>
                  <p:oleObj name="公式" r:id="rId5" imgW="355446" imgH="482391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758"/>
                          <a:ext cx="19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5"/>
            <p:cNvGraphicFramePr>
              <a:graphicFrameLocks noChangeAspect="1"/>
            </p:cNvGraphicFramePr>
            <p:nvPr/>
          </p:nvGraphicFramePr>
          <p:xfrm>
            <a:off x="4025" y="1758"/>
            <a:ext cx="17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公式" r:id="rId7" imgW="355446" imgH="368140" progId="">
                    <p:embed/>
                  </p:oleObj>
                </mc:Choice>
                <mc:Fallback>
                  <p:oleObj name="公式" r:id="rId7" imgW="355446" imgH="36814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758"/>
                          <a:ext cx="173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36"/>
            <p:cNvGraphicFramePr>
              <a:graphicFrameLocks noChangeAspect="1"/>
            </p:cNvGraphicFramePr>
            <p:nvPr/>
          </p:nvGraphicFramePr>
          <p:xfrm>
            <a:off x="1673" y="1121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公式" r:id="rId9" imgW="253890" imgH="241195" progId="">
                    <p:embed/>
                  </p:oleObj>
                </mc:Choice>
                <mc:Fallback>
                  <p:oleObj name="公式" r:id="rId9" imgW="253890" imgH="241195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1121"/>
                          <a:ext cx="158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37"/>
            <p:cNvGraphicFramePr>
              <a:graphicFrameLocks noChangeAspect="1"/>
            </p:cNvGraphicFramePr>
            <p:nvPr/>
          </p:nvGraphicFramePr>
          <p:xfrm>
            <a:off x="2555" y="1375"/>
            <a:ext cx="23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公式" r:id="rId11" imgW="380835" imgH="482391" progId="">
                    <p:embed/>
                  </p:oleObj>
                </mc:Choice>
                <mc:Fallback>
                  <p:oleObj name="公式" r:id="rId11" imgW="380835" imgH="482391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375"/>
                          <a:ext cx="23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8"/>
            <p:cNvGraphicFramePr>
              <a:graphicFrameLocks noChangeAspect="1"/>
            </p:cNvGraphicFramePr>
            <p:nvPr/>
          </p:nvGraphicFramePr>
          <p:xfrm>
            <a:off x="3731" y="1121"/>
            <a:ext cx="22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公式" r:id="rId13" imgW="342751" imgH="342751" progId="">
                    <p:embed/>
                  </p:oleObj>
                </mc:Choice>
                <mc:Fallback>
                  <p:oleObj name="公式" r:id="rId13" imgW="342751" imgH="342751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121"/>
                          <a:ext cx="220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39"/>
            <p:cNvGraphicFramePr>
              <a:graphicFrameLocks noChangeAspect="1"/>
            </p:cNvGraphicFramePr>
            <p:nvPr/>
          </p:nvGraphicFramePr>
          <p:xfrm>
            <a:off x="1527" y="2140"/>
            <a:ext cx="19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公式" r:id="rId15" imgW="330057" imgH="482391" progId="">
                    <p:embed/>
                  </p:oleObj>
                </mc:Choice>
                <mc:Fallback>
                  <p:oleObj name="公式" r:id="rId15" imgW="330057" imgH="482391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140"/>
                          <a:ext cx="193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0"/>
            <p:cNvGraphicFramePr>
              <a:graphicFrameLocks noChangeAspect="1"/>
            </p:cNvGraphicFramePr>
            <p:nvPr/>
          </p:nvGraphicFramePr>
          <p:xfrm>
            <a:off x="3731" y="2268"/>
            <a:ext cx="27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公式" r:id="rId17" imgW="736600" imgH="482600" progId="">
                    <p:embed/>
                  </p:oleObj>
                </mc:Choice>
                <mc:Fallback>
                  <p:oleObj name="公式" r:id="rId17" imgW="736600" imgH="48260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268"/>
                          <a:ext cx="27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41"/>
            <p:cNvGraphicFramePr>
              <a:graphicFrameLocks noChangeAspect="1"/>
            </p:cNvGraphicFramePr>
            <p:nvPr/>
          </p:nvGraphicFramePr>
          <p:xfrm>
            <a:off x="3436" y="1885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公式" r:id="rId19" imgW="355446" imgH="482391" progId="">
                    <p:embed/>
                  </p:oleObj>
                </mc:Choice>
                <mc:Fallback>
                  <p:oleObj name="公式" r:id="rId19" imgW="355446" imgH="482391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1885"/>
                          <a:ext cx="193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42"/>
            <p:cNvGraphicFramePr>
              <a:graphicFrameLocks noChangeAspect="1"/>
            </p:cNvGraphicFramePr>
            <p:nvPr/>
          </p:nvGraphicFramePr>
          <p:xfrm>
            <a:off x="3731" y="2649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公式" r:id="rId21" imgW="342751" imgH="482391" progId="">
                    <p:embed/>
                  </p:oleObj>
                </mc:Choice>
                <mc:Fallback>
                  <p:oleObj name="公式" r:id="rId21" imgW="342751" imgH="482391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649"/>
                          <a:ext cx="193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43"/>
            <p:cNvGraphicFramePr>
              <a:graphicFrameLocks noChangeAspect="1"/>
            </p:cNvGraphicFramePr>
            <p:nvPr/>
          </p:nvGraphicFramePr>
          <p:xfrm>
            <a:off x="2555" y="2394"/>
            <a:ext cx="16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公式" r:id="rId23" imgW="266584" imgH="330057" progId="">
                    <p:embed/>
                  </p:oleObj>
                </mc:Choice>
                <mc:Fallback>
                  <p:oleObj name="公式" r:id="rId23" imgW="266584" imgH="330057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394"/>
                          <a:ext cx="168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7" name="Line 44"/>
            <p:cNvSpPr>
              <a:spLocks noChangeShapeType="1"/>
            </p:cNvSpPr>
            <p:nvPr/>
          </p:nvSpPr>
          <p:spPr bwMode="auto">
            <a:xfrm>
              <a:off x="2996" y="2394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2" name="Object 45"/>
            <p:cNvGraphicFramePr>
              <a:graphicFrameLocks noChangeAspect="1"/>
            </p:cNvGraphicFramePr>
            <p:nvPr/>
          </p:nvGraphicFramePr>
          <p:xfrm>
            <a:off x="645" y="1503"/>
            <a:ext cx="15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" name="公式" r:id="rId25" imgW="266469" imgH="355292" progId="">
                    <p:embed/>
                  </p:oleObj>
                </mc:Choice>
                <mc:Fallback>
                  <p:oleObj name="公式" r:id="rId25" imgW="266469" imgH="355292" progId="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1503"/>
                          <a:ext cx="158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46"/>
            <p:cNvGraphicFramePr>
              <a:graphicFrameLocks noChangeAspect="1"/>
            </p:cNvGraphicFramePr>
            <p:nvPr/>
          </p:nvGraphicFramePr>
          <p:xfrm>
            <a:off x="2114" y="1758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name="公式" r:id="rId27" imgW="317225" imgH="482181" progId="">
                    <p:embed/>
                  </p:oleObj>
                </mc:Choice>
                <mc:Fallback>
                  <p:oleObj name="公式" r:id="rId27" imgW="317225" imgH="482181" progId="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1758"/>
                          <a:ext cx="193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47"/>
            <p:cNvGraphicFramePr>
              <a:graphicFrameLocks noChangeAspect="1"/>
            </p:cNvGraphicFramePr>
            <p:nvPr/>
          </p:nvGraphicFramePr>
          <p:xfrm>
            <a:off x="2996" y="1758"/>
            <a:ext cx="2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公式" r:id="rId29" imgW="355446" imgH="482391" progId="">
                    <p:embed/>
                  </p:oleObj>
                </mc:Choice>
                <mc:Fallback>
                  <p:oleObj name="公式" r:id="rId29" imgW="355446" imgH="482391" progId="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758"/>
                          <a:ext cx="20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48"/>
            <p:cNvGraphicFramePr>
              <a:graphicFrameLocks noChangeAspect="1"/>
            </p:cNvGraphicFramePr>
            <p:nvPr/>
          </p:nvGraphicFramePr>
          <p:xfrm>
            <a:off x="2408" y="866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" name="公式" r:id="rId31" imgW="380835" imgH="482391" progId="">
                    <p:embed/>
                  </p:oleObj>
                </mc:Choice>
                <mc:Fallback>
                  <p:oleObj name="公式" r:id="rId31" imgW="380835" imgH="482391" progId="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866"/>
                          <a:ext cx="194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49"/>
            <p:cNvGraphicFramePr>
              <a:graphicFrameLocks noChangeAspect="1"/>
            </p:cNvGraphicFramePr>
            <p:nvPr/>
          </p:nvGraphicFramePr>
          <p:xfrm>
            <a:off x="2996" y="866"/>
            <a:ext cx="2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" name="公式" r:id="rId33" imgW="406224" imgH="482391" progId="">
                    <p:embed/>
                  </p:oleObj>
                </mc:Choice>
                <mc:Fallback>
                  <p:oleObj name="公式" r:id="rId33" imgW="406224" imgH="482391" progId="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866"/>
                          <a:ext cx="20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62" name="Text Box 50"/>
          <p:cNvSpPr txBox="1">
            <a:spLocks noChangeArrowheads="1"/>
          </p:cNvSpPr>
          <p:nvPr/>
        </p:nvSpPr>
        <p:spPr bwMode="auto">
          <a:xfrm>
            <a:off x="900113" y="5661025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薄透镜：</a:t>
            </a:r>
          </a:p>
        </p:txBody>
      </p:sp>
      <p:graphicFrame>
        <p:nvGraphicFramePr>
          <p:cNvPr id="166963" name="Object 51"/>
          <p:cNvGraphicFramePr>
            <a:graphicFrameLocks noChangeAspect="1"/>
          </p:cNvGraphicFramePr>
          <p:nvPr/>
        </p:nvGraphicFramePr>
        <p:xfrm>
          <a:off x="2555875" y="5734050"/>
          <a:ext cx="5543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公式" r:id="rId35" imgW="6248400" imgH="482600" progId="">
                  <p:embed/>
                </p:oleObj>
              </mc:Choice>
              <mc:Fallback>
                <p:oleObj name="公式" r:id="rId35" imgW="6248400" imgH="4826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34050"/>
                        <a:ext cx="55435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8" grpId="0"/>
      <p:bldP spid="1669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景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4813"/>
            <a:ext cx="8027987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55650" y="4724400"/>
            <a:ext cx="770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物距越小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镜头焦距越长</a:t>
            </a: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景深</a:t>
            </a:r>
            <a:r>
              <a:rPr lang="el-GR" altLang="zh-CN" b="1">
                <a:latin typeface="宋体" charset="-122"/>
                <a:cs typeface="Times New Roman" pitchFamily="18" charset="0"/>
              </a:rPr>
              <a:t>δ</a:t>
            </a:r>
            <a:r>
              <a:rPr lang="en-US" altLang="zh-CN" b="1">
                <a:latin typeface="宋体" charset="-122"/>
                <a:cs typeface="Times New Roman" pitchFamily="18" charset="0"/>
              </a:rPr>
              <a:t>x</a:t>
            </a:r>
            <a:r>
              <a:rPr lang="zh-CN" altLang="en-US" b="1"/>
              <a:t>越小</a:t>
            </a:r>
            <a:r>
              <a:rPr lang="en-US" altLang="zh-CN" b="1"/>
              <a:t>.</a:t>
            </a:r>
            <a:r>
              <a:rPr lang="en-US" altLang="zh-CN"/>
              <a:t> </a:t>
            </a:r>
            <a:endParaRPr lang="el-GR" altLang="zh-CN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7596188" y="4941888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827088" y="5445125"/>
          <a:ext cx="73437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4" imgW="8661400" imgH="1066800" progId="">
                  <p:embed/>
                </p:oleObj>
              </mc:Choice>
              <mc:Fallback>
                <p:oleObj name="公式" r:id="rId4" imgW="8661400" imgH="1066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73437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aa18972bd40735fae603a7539f510fb30e2442a7d83310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84860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404813"/>
            <a:ext cx="2592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单反照相机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39750" y="476250"/>
            <a:ext cx="25193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/>
              <a:t>▲</a:t>
            </a:r>
            <a:r>
              <a:rPr lang="zh-CN" altLang="en-US" b="1"/>
              <a:t>显微镜</a:t>
            </a:r>
          </a:p>
        </p:txBody>
      </p:sp>
      <p:pic>
        <p:nvPicPr>
          <p:cNvPr id="41987" name="Picture 5" descr="microsco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92150"/>
            <a:ext cx="42259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971550" y="1341438"/>
            <a:ext cx="223202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物镜焦距极短，最终成虚像在明视距离</a:t>
            </a:r>
            <a:r>
              <a:rPr lang="en-US" altLang="zh-CN" b="1"/>
              <a:t>(25cm)</a:t>
            </a:r>
            <a:r>
              <a:rPr lang="zh-CN" altLang="en-US" b="1"/>
              <a:t>之</a:t>
            </a:r>
            <a:r>
              <a:rPr lang="zh-CN" altLang="en-US" b="1">
                <a:solidFill>
                  <a:srgbClr val="FF6600"/>
                </a:solidFill>
              </a:rPr>
              <a:t>外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38"/>
          <p:cNvSpPr>
            <a:spLocks noChangeArrowheads="1"/>
          </p:cNvSpPr>
          <p:nvPr/>
        </p:nvSpPr>
        <p:spPr bwMode="auto">
          <a:xfrm>
            <a:off x="51435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  <p:grpSp>
        <p:nvGrpSpPr>
          <p:cNvPr id="17418" name="Group 4"/>
          <p:cNvGrpSpPr>
            <a:grpSpLocks noChangeAspect="1"/>
          </p:cNvGrpSpPr>
          <p:nvPr/>
        </p:nvGrpSpPr>
        <p:grpSpPr bwMode="auto">
          <a:xfrm>
            <a:off x="395288" y="908050"/>
            <a:ext cx="8281987" cy="4706938"/>
            <a:chOff x="2170" y="730"/>
            <a:chExt cx="9549" cy="5435"/>
          </a:xfrm>
        </p:grpSpPr>
        <p:sp>
          <p:nvSpPr>
            <p:cNvPr id="17420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170" y="730"/>
              <a:ext cx="9549" cy="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36"/>
            <p:cNvSpPr>
              <a:spLocks noChangeShapeType="1"/>
            </p:cNvSpPr>
            <p:nvPr/>
          </p:nvSpPr>
          <p:spPr bwMode="auto">
            <a:xfrm>
              <a:off x="3893" y="317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35"/>
            <p:cNvSpPr>
              <a:spLocks noChangeShapeType="1"/>
            </p:cNvSpPr>
            <p:nvPr/>
          </p:nvSpPr>
          <p:spPr bwMode="auto">
            <a:xfrm flipV="1">
              <a:off x="3736" y="2904"/>
              <a:ext cx="1" cy="1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34"/>
            <p:cNvSpPr>
              <a:spLocks noChangeShapeType="1"/>
            </p:cNvSpPr>
            <p:nvPr/>
          </p:nvSpPr>
          <p:spPr bwMode="auto">
            <a:xfrm>
              <a:off x="4362" y="2496"/>
              <a:ext cx="1" cy="95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33"/>
            <p:cNvSpPr>
              <a:spLocks noChangeShapeType="1"/>
            </p:cNvSpPr>
            <p:nvPr/>
          </p:nvSpPr>
          <p:spPr bwMode="auto">
            <a:xfrm>
              <a:off x="3736" y="2904"/>
              <a:ext cx="62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2"/>
            <p:cNvSpPr>
              <a:spLocks noChangeShapeType="1"/>
            </p:cNvSpPr>
            <p:nvPr/>
          </p:nvSpPr>
          <p:spPr bwMode="auto">
            <a:xfrm>
              <a:off x="3736" y="2904"/>
              <a:ext cx="4383" cy="122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1"/>
            <p:cNvSpPr>
              <a:spLocks noChangeShapeType="1"/>
            </p:cNvSpPr>
            <p:nvPr/>
          </p:nvSpPr>
          <p:spPr bwMode="auto">
            <a:xfrm>
              <a:off x="8119" y="1273"/>
              <a:ext cx="1" cy="44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30"/>
            <p:cNvSpPr>
              <a:spLocks noChangeShapeType="1"/>
            </p:cNvSpPr>
            <p:nvPr/>
          </p:nvSpPr>
          <p:spPr bwMode="auto">
            <a:xfrm>
              <a:off x="4362" y="2904"/>
              <a:ext cx="3757" cy="1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9"/>
            <p:cNvSpPr>
              <a:spLocks noChangeShapeType="1"/>
            </p:cNvSpPr>
            <p:nvPr/>
          </p:nvSpPr>
          <p:spPr bwMode="auto">
            <a:xfrm>
              <a:off x="6710" y="3040"/>
              <a:ext cx="1" cy="6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8"/>
            <p:cNvSpPr>
              <a:spLocks noChangeShapeType="1"/>
            </p:cNvSpPr>
            <p:nvPr/>
          </p:nvSpPr>
          <p:spPr bwMode="auto">
            <a:xfrm>
              <a:off x="7023" y="2768"/>
              <a:ext cx="3132" cy="951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7"/>
            <p:cNvSpPr>
              <a:spLocks noChangeShapeType="1"/>
            </p:cNvSpPr>
            <p:nvPr/>
          </p:nvSpPr>
          <p:spPr bwMode="auto">
            <a:xfrm>
              <a:off x="9997" y="1953"/>
              <a:ext cx="1" cy="326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6"/>
            <p:cNvSpPr>
              <a:spLocks noChangeShapeType="1"/>
            </p:cNvSpPr>
            <p:nvPr/>
          </p:nvSpPr>
          <p:spPr bwMode="auto">
            <a:xfrm flipV="1">
              <a:off x="2797" y="4127"/>
              <a:ext cx="5322" cy="122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25"/>
            <p:cNvSpPr>
              <a:spLocks noChangeShapeType="1"/>
            </p:cNvSpPr>
            <p:nvPr/>
          </p:nvSpPr>
          <p:spPr bwMode="auto">
            <a:xfrm>
              <a:off x="7023" y="2632"/>
              <a:ext cx="2974" cy="12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 flipV="1">
              <a:off x="8119" y="3447"/>
              <a:ext cx="3286" cy="68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23"/>
            <p:cNvSpPr>
              <a:spLocks noChangeShapeType="1"/>
            </p:cNvSpPr>
            <p:nvPr/>
          </p:nvSpPr>
          <p:spPr bwMode="auto">
            <a:xfrm flipV="1">
              <a:off x="8119" y="3583"/>
              <a:ext cx="3286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22"/>
            <p:cNvSpPr>
              <a:spLocks noChangeShapeType="1"/>
            </p:cNvSpPr>
            <p:nvPr/>
          </p:nvSpPr>
          <p:spPr bwMode="auto">
            <a:xfrm flipV="1">
              <a:off x="2797" y="4263"/>
              <a:ext cx="5322" cy="10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2797" y="3040"/>
              <a:ext cx="0" cy="2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20"/>
            <p:cNvSpPr>
              <a:spLocks noChangeShapeType="1"/>
            </p:cNvSpPr>
            <p:nvPr/>
          </p:nvSpPr>
          <p:spPr bwMode="auto">
            <a:xfrm flipV="1">
              <a:off x="2797" y="2632"/>
              <a:ext cx="6417" cy="271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19"/>
            <p:cNvSpPr>
              <a:spLocks noChangeShapeType="1"/>
            </p:cNvSpPr>
            <p:nvPr/>
          </p:nvSpPr>
          <p:spPr bwMode="auto">
            <a:xfrm flipV="1">
              <a:off x="6710" y="1953"/>
              <a:ext cx="4069" cy="17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0" name="Object 18"/>
            <p:cNvGraphicFramePr>
              <a:graphicFrameLocks noChangeAspect="1"/>
            </p:cNvGraphicFramePr>
            <p:nvPr/>
          </p:nvGraphicFramePr>
          <p:xfrm>
            <a:off x="3580" y="3176"/>
            <a:ext cx="33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9" name="公式" r:id="rId3" imgW="241195" imgH="253890" progId="">
                    <p:embed/>
                  </p:oleObj>
                </mc:Choice>
                <mc:Fallback>
                  <p:oleObj name="公式" r:id="rId3" imgW="241195" imgH="253890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3176"/>
                          <a:ext cx="331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Line 17"/>
            <p:cNvSpPr>
              <a:spLocks noChangeShapeType="1"/>
            </p:cNvSpPr>
            <p:nvPr/>
          </p:nvSpPr>
          <p:spPr bwMode="auto">
            <a:xfrm>
              <a:off x="3893" y="304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1" name="Object 16"/>
            <p:cNvGraphicFramePr>
              <a:graphicFrameLocks noChangeAspect="1"/>
            </p:cNvGraphicFramePr>
            <p:nvPr/>
          </p:nvGraphicFramePr>
          <p:xfrm>
            <a:off x="4675" y="2632"/>
            <a:ext cx="36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0" name="公式" r:id="rId5" imgW="266469" imgH="253780" progId="">
                    <p:embed/>
                  </p:oleObj>
                </mc:Choice>
                <mc:Fallback>
                  <p:oleObj name="公式" r:id="rId5" imgW="266469" imgH="253780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632"/>
                          <a:ext cx="366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15"/>
            <p:cNvGraphicFramePr>
              <a:graphicFrameLocks noChangeAspect="1"/>
            </p:cNvGraphicFramePr>
            <p:nvPr/>
          </p:nvGraphicFramePr>
          <p:xfrm>
            <a:off x="6553" y="2632"/>
            <a:ext cx="3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name="公式" r:id="rId7" imgW="279279" imgH="253890" progId="">
                    <p:embed/>
                  </p:oleObj>
                </mc:Choice>
                <mc:Fallback>
                  <p:oleObj name="公式" r:id="rId7" imgW="279279" imgH="25389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" y="2632"/>
                          <a:ext cx="384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14"/>
            <p:cNvSpPr>
              <a:spLocks noChangeShapeType="1"/>
            </p:cNvSpPr>
            <p:nvPr/>
          </p:nvSpPr>
          <p:spPr bwMode="auto">
            <a:xfrm>
              <a:off x="4832" y="2225"/>
              <a:ext cx="1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13"/>
            <p:cNvSpPr>
              <a:spLocks noChangeShapeType="1"/>
            </p:cNvSpPr>
            <p:nvPr/>
          </p:nvSpPr>
          <p:spPr bwMode="auto">
            <a:xfrm>
              <a:off x="6710" y="2225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 flipH="1" flipV="1">
              <a:off x="4832" y="2497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11"/>
            <p:cNvSpPr>
              <a:spLocks noChangeShapeType="1"/>
            </p:cNvSpPr>
            <p:nvPr/>
          </p:nvSpPr>
          <p:spPr bwMode="auto">
            <a:xfrm>
              <a:off x="6084" y="2496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3" name="Object 10"/>
            <p:cNvGraphicFramePr>
              <a:graphicFrameLocks noChangeAspect="1"/>
            </p:cNvGraphicFramePr>
            <p:nvPr/>
          </p:nvGraphicFramePr>
          <p:xfrm>
            <a:off x="4988" y="1817"/>
            <a:ext cx="144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name="公式" r:id="rId9" imgW="1053643" imgH="266584" progId="">
                    <p:embed/>
                  </p:oleObj>
                </mc:Choice>
                <mc:Fallback>
                  <p:oleObj name="公式" r:id="rId9" imgW="1053643" imgH="266584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1817"/>
                          <a:ext cx="1444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9"/>
            <p:cNvGraphicFramePr>
              <a:graphicFrameLocks noChangeAspect="1"/>
            </p:cNvGraphicFramePr>
            <p:nvPr/>
          </p:nvGraphicFramePr>
          <p:xfrm>
            <a:off x="3423" y="2768"/>
            <a:ext cx="24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name="公式" r:id="rId11" imgW="177569" imgH="202936" progId="">
                    <p:embed/>
                  </p:oleObj>
                </mc:Choice>
                <mc:Fallback>
                  <p:oleObj name="公式" r:id="rId11" imgW="177569" imgH="202936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68"/>
                          <a:ext cx="242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4" name="Picture 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" y="3991"/>
              <a:ext cx="5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5" name="Line 7"/>
            <p:cNvSpPr>
              <a:spLocks noChangeShapeType="1"/>
            </p:cNvSpPr>
            <p:nvPr/>
          </p:nvSpPr>
          <p:spPr bwMode="auto">
            <a:xfrm>
              <a:off x="2484" y="3040"/>
              <a:ext cx="87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9997" y="2632"/>
            <a:ext cx="38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4" name="公式" r:id="rId14" imgW="279279" imgH="253890" progId="">
                    <p:embed/>
                  </p:oleObj>
                </mc:Choice>
                <mc:Fallback>
                  <p:oleObj name="公式" r:id="rId14" imgW="279279" imgH="253890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7" y="2632"/>
                          <a:ext cx="384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>
            <a:off x="6058" y="3176"/>
            <a:ext cx="53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5" name="公式" r:id="rId16" imgW="393529" imgH="291973" progId="">
                    <p:embed/>
                  </p:oleObj>
                </mc:Choice>
                <mc:Fallback>
                  <p:oleObj name="公式" r:id="rId16" imgW="393529" imgH="291973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8" y="3176"/>
                          <a:ext cx="539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Rectangle 39"/>
          <p:cNvSpPr>
            <a:spLocks noChangeArrowheads="1"/>
          </p:cNvSpPr>
          <p:nvPr/>
        </p:nvSpPr>
        <p:spPr bwMode="auto">
          <a:xfrm>
            <a:off x="-514350" y="5410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1" name="Group 4"/>
          <p:cNvGrpSpPr>
            <a:grpSpLocks noChangeAspect="1"/>
          </p:cNvGrpSpPr>
          <p:nvPr/>
        </p:nvGrpSpPr>
        <p:grpSpPr bwMode="auto">
          <a:xfrm>
            <a:off x="684213" y="1412875"/>
            <a:ext cx="7561262" cy="4351338"/>
            <a:chOff x="2797" y="1002"/>
            <a:chExt cx="7200" cy="4149"/>
          </a:xfrm>
        </p:grpSpPr>
        <p:sp>
          <p:nvSpPr>
            <p:cNvPr id="1844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797" y="1002"/>
              <a:ext cx="7200" cy="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110" y="3040"/>
              <a:ext cx="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35"/>
            <p:cNvSpPr>
              <a:spLocks noChangeShapeType="1"/>
            </p:cNvSpPr>
            <p:nvPr/>
          </p:nvSpPr>
          <p:spPr bwMode="auto">
            <a:xfrm>
              <a:off x="4362" y="1409"/>
              <a:ext cx="0" cy="32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34"/>
            <p:cNvSpPr>
              <a:spLocks noChangeShapeType="1"/>
            </p:cNvSpPr>
            <p:nvPr/>
          </p:nvSpPr>
          <p:spPr bwMode="auto">
            <a:xfrm>
              <a:off x="8588" y="1681"/>
              <a:ext cx="0" cy="285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33"/>
            <p:cNvSpPr>
              <a:spLocks noChangeShapeType="1"/>
            </p:cNvSpPr>
            <p:nvPr/>
          </p:nvSpPr>
          <p:spPr bwMode="auto">
            <a:xfrm flipH="1">
              <a:off x="8432" y="4534"/>
              <a:ext cx="156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32"/>
            <p:cNvSpPr>
              <a:spLocks noChangeShapeType="1"/>
            </p:cNvSpPr>
            <p:nvPr/>
          </p:nvSpPr>
          <p:spPr bwMode="auto">
            <a:xfrm>
              <a:off x="8588" y="4534"/>
              <a:ext cx="157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31"/>
            <p:cNvSpPr>
              <a:spLocks noChangeShapeType="1"/>
            </p:cNvSpPr>
            <p:nvPr/>
          </p:nvSpPr>
          <p:spPr bwMode="auto">
            <a:xfrm>
              <a:off x="8432" y="1545"/>
              <a:ext cx="157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30"/>
            <p:cNvSpPr>
              <a:spLocks noChangeShapeType="1"/>
            </p:cNvSpPr>
            <p:nvPr/>
          </p:nvSpPr>
          <p:spPr bwMode="auto">
            <a:xfrm flipH="1">
              <a:off x="8588" y="1545"/>
              <a:ext cx="158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9"/>
            <p:cNvSpPr>
              <a:spLocks noChangeShapeType="1"/>
            </p:cNvSpPr>
            <p:nvPr/>
          </p:nvSpPr>
          <p:spPr bwMode="auto">
            <a:xfrm>
              <a:off x="3110" y="3176"/>
              <a:ext cx="1252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8"/>
            <p:cNvSpPr>
              <a:spLocks noChangeShapeType="1"/>
            </p:cNvSpPr>
            <p:nvPr/>
          </p:nvSpPr>
          <p:spPr bwMode="auto">
            <a:xfrm>
              <a:off x="4362" y="3447"/>
              <a:ext cx="4226" cy="136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7"/>
            <p:cNvSpPr>
              <a:spLocks noChangeShapeType="1"/>
            </p:cNvSpPr>
            <p:nvPr/>
          </p:nvSpPr>
          <p:spPr bwMode="auto">
            <a:xfrm>
              <a:off x="3267" y="2225"/>
              <a:ext cx="1094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>
              <a:off x="4362" y="2496"/>
              <a:ext cx="4226" cy="163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3110" y="2768"/>
              <a:ext cx="5478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6867" y="3040"/>
              <a:ext cx="1" cy="54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3"/>
            <p:cNvSpPr>
              <a:spLocks noChangeShapeType="1"/>
            </p:cNvSpPr>
            <p:nvPr/>
          </p:nvSpPr>
          <p:spPr bwMode="auto">
            <a:xfrm flipV="1">
              <a:off x="4832" y="3447"/>
              <a:ext cx="2191" cy="6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2"/>
            <p:cNvSpPr>
              <a:spLocks noChangeShapeType="1"/>
            </p:cNvSpPr>
            <p:nvPr/>
          </p:nvSpPr>
          <p:spPr bwMode="auto">
            <a:xfrm flipV="1">
              <a:off x="8588" y="3176"/>
              <a:ext cx="1409" cy="40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1"/>
            <p:cNvSpPr>
              <a:spLocks noChangeShapeType="1"/>
            </p:cNvSpPr>
            <p:nvPr/>
          </p:nvSpPr>
          <p:spPr bwMode="auto">
            <a:xfrm flipH="1">
              <a:off x="4988" y="3583"/>
              <a:ext cx="3600" cy="108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0"/>
            <p:cNvSpPr>
              <a:spLocks noChangeShapeType="1"/>
            </p:cNvSpPr>
            <p:nvPr/>
          </p:nvSpPr>
          <p:spPr bwMode="auto">
            <a:xfrm flipV="1">
              <a:off x="8588" y="3385"/>
              <a:ext cx="1409" cy="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19"/>
            <p:cNvSpPr>
              <a:spLocks noChangeShapeType="1"/>
            </p:cNvSpPr>
            <p:nvPr/>
          </p:nvSpPr>
          <p:spPr bwMode="auto">
            <a:xfrm flipH="1">
              <a:off x="4832" y="3855"/>
              <a:ext cx="3600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18"/>
            <p:cNvSpPr>
              <a:spLocks noChangeShapeType="1"/>
            </p:cNvSpPr>
            <p:nvPr/>
          </p:nvSpPr>
          <p:spPr bwMode="auto">
            <a:xfrm flipV="1">
              <a:off x="8432" y="3719"/>
              <a:ext cx="1408" cy="4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7"/>
            <p:cNvSpPr>
              <a:spLocks noChangeShapeType="1"/>
            </p:cNvSpPr>
            <p:nvPr/>
          </p:nvSpPr>
          <p:spPr bwMode="auto">
            <a:xfrm flipH="1">
              <a:off x="5040" y="4064"/>
              <a:ext cx="3600" cy="108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4" name="Object 16"/>
            <p:cNvGraphicFramePr>
              <a:graphicFrameLocks noChangeAspect="1"/>
            </p:cNvGraphicFramePr>
            <p:nvPr/>
          </p:nvGraphicFramePr>
          <p:xfrm>
            <a:off x="4206" y="1002"/>
            <a:ext cx="33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3" name="公式" r:id="rId3" imgW="241195" imgH="253890" progId="">
                    <p:embed/>
                  </p:oleObj>
                </mc:Choice>
                <mc:Fallback>
                  <p:oleObj name="公式" r:id="rId3" imgW="241195" imgH="253890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1002"/>
                          <a:ext cx="33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AutoShape 15"/>
            <p:cNvSpPr>
              <a:spLocks/>
            </p:cNvSpPr>
            <p:nvPr/>
          </p:nvSpPr>
          <p:spPr bwMode="auto">
            <a:xfrm>
              <a:off x="3580" y="2904"/>
              <a:ext cx="156" cy="136"/>
            </a:xfrm>
            <a:prstGeom prst="leftBracket">
              <a:avLst>
                <a:gd name="adj" fmla="val 8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35" name="Object 14"/>
            <p:cNvGraphicFramePr>
              <a:graphicFrameLocks noChangeAspect="1"/>
            </p:cNvGraphicFramePr>
            <p:nvPr/>
          </p:nvGraphicFramePr>
          <p:xfrm>
            <a:off x="2797" y="2768"/>
            <a:ext cx="5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公式" r:id="rId5" imgW="368140" imgH="165028" progId="">
                    <p:embed/>
                  </p:oleObj>
                </mc:Choice>
                <mc:Fallback>
                  <p:oleObj name="公式" r:id="rId5" imgW="368140" imgH="165028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68"/>
                          <a:ext cx="50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13"/>
            <p:cNvGraphicFramePr>
              <a:graphicFrameLocks noChangeAspect="1"/>
            </p:cNvGraphicFramePr>
            <p:nvPr/>
          </p:nvGraphicFramePr>
          <p:xfrm>
            <a:off x="8432" y="1138"/>
            <a:ext cx="36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5" name="公式" r:id="rId7" imgW="266469" imgH="253780" progId="">
                    <p:embed/>
                  </p:oleObj>
                </mc:Choice>
                <mc:Fallback>
                  <p:oleObj name="公式" r:id="rId7" imgW="266469" imgH="25378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2" y="1138"/>
                          <a:ext cx="365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12"/>
            <p:cNvGraphicFramePr>
              <a:graphicFrameLocks noChangeAspect="1"/>
            </p:cNvGraphicFramePr>
            <p:nvPr/>
          </p:nvGraphicFramePr>
          <p:xfrm>
            <a:off x="6710" y="2496"/>
            <a:ext cx="36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6" name="公式" r:id="rId9" imgW="266469" imgH="253780" progId="">
                    <p:embed/>
                  </p:oleObj>
                </mc:Choice>
                <mc:Fallback>
                  <p:oleObj name="公式" r:id="rId9" imgW="266469" imgH="253780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0" y="2496"/>
                          <a:ext cx="365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11"/>
            <p:cNvGraphicFramePr>
              <a:graphicFrameLocks noChangeAspect="1"/>
            </p:cNvGraphicFramePr>
            <p:nvPr/>
          </p:nvGraphicFramePr>
          <p:xfrm>
            <a:off x="7180" y="2496"/>
            <a:ext cx="38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7" name="公式" r:id="rId11" imgW="279279" imgH="253890" progId="">
                    <p:embed/>
                  </p:oleObj>
                </mc:Choice>
                <mc:Fallback>
                  <p:oleObj name="公式" r:id="rId11" imgW="279279" imgH="25389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496"/>
                          <a:ext cx="38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10"/>
            <p:cNvGraphicFramePr>
              <a:graphicFrameLocks noChangeAspect="1"/>
            </p:cNvGraphicFramePr>
            <p:nvPr/>
          </p:nvGraphicFramePr>
          <p:xfrm>
            <a:off x="7180" y="3040"/>
            <a:ext cx="34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8" name="公式" r:id="rId13" imgW="253890" imgH="228501" progId="">
                    <p:embed/>
                  </p:oleObj>
                </mc:Choice>
                <mc:Fallback>
                  <p:oleObj name="公式" r:id="rId13" imgW="253890" imgH="228501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3040"/>
                          <a:ext cx="34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6" name="Arc 9"/>
            <p:cNvSpPr>
              <a:spLocks/>
            </p:cNvSpPr>
            <p:nvPr/>
          </p:nvSpPr>
          <p:spPr bwMode="auto">
            <a:xfrm flipH="1">
              <a:off x="7649" y="304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7" name="Line 8"/>
            <p:cNvSpPr>
              <a:spLocks noChangeShapeType="1"/>
            </p:cNvSpPr>
            <p:nvPr/>
          </p:nvSpPr>
          <p:spPr bwMode="auto">
            <a:xfrm flipV="1">
              <a:off x="7023" y="2632"/>
              <a:ext cx="2974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7"/>
            <p:cNvSpPr>
              <a:spLocks noChangeShapeType="1"/>
            </p:cNvSpPr>
            <p:nvPr/>
          </p:nvSpPr>
          <p:spPr bwMode="auto">
            <a:xfrm flipV="1">
              <a:off x="6867" y="2632"/>
              <a:ext cx="3128" cy="81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6"/>
            <p:cNvSpPr>
              <a:spLocks noChangeShapeType="1"/>
            </p:cNvSpPr>
            <p:nvPr/>
          </p:nvSpPr>
          <p:spPr bwMode="auto">
            <a:xfrm>
              <a:off x="3110" y="2767"/>
              <a:ext cx="2661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0" name="Object 5"/>
            <p:cNvGraphicFramePr>
              <a:graphicFrameLocks noChangeAspect="1"/>
            </p:cNvGraphicFramePr>
            <p:nvPr/>
          </p:nvGraphicFramePr>
          <p:xfrm>
            <a:off x="6397" y="2955"/>
            <a:ext cx="47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9" name="公式" r:id="rId15" imgW="393529" imgH="279279" progId="">
                    <p:embed/>
                  </p:oleObj>
                </mc:Choice>
                <mc:Fallback>
                  <p:oleObj name="公式" r:id="rId15" imgW="393529" imgH="279279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" y="2955"/>
                          <a:ext cx="47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2" name="Rectangle 39"/>
          <p:cNvSpPr>
            <a:spLocks noChangeArrowheads="1"/>
          </p:cNvSpPr>
          <p:nvPr/>
        </p:nvSpPr>
        <p:spPr bwMode="auto">
          <a:xfrm>
            <a:off x="0" y="1341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Rectangle 41"/>
          <p:cNvSpPr>
            <a:spLocks noChangeArrowheads="1"/>
          </p:cNvSpPr>
          <p:nvPr/>
        </p:nvSpPr>
        <p:spPr bwMode="auto">
          <a:xfrm>
            <a:off x="900113" y="6207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望远镜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4859338" y="76517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3" imgW="406224" imgH="457002" progId="">
                  <p:embed/>
                </p:oleObj>
              </mc:Choice>
              <mc:Fallback>
                <p:oleObj name="公式" r:id="rId3" imgW="406224" imgH="457002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765175"/>
                        <a:ext cx="40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971550" y="1628775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5" imgW="482600" imgH="457200" progId="">
                  <p:embed/>
                </p:oleObj>
              </mc:Choice>
              <mc:Fallback>
                <p:oleObj name="公式" r:id="rId5" imgW="482600" imgH="457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85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-1836738" y="400526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900113" y="650875"/>
            <a:ext cx="4103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s→0</a:t>
            </a:r>
            <a:r>
              <a:rPr lang="zh-CN" altLang="en-US" b="1"/>
              <a:t>物镜像方焦距</a:t>
            </a:r>
            <a:r>
              <a:rPr lang="zh-CN" altLang="en-US"/>
              <a:t> 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219700" y="620713"/>
            <a:ext cx="3522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与目镜物方焦距</a:t>
            </a:r>
            <a:r>
              <a:rPr lang="zh-CN" altLang="en-US"/>
              <a:t> 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1403350" y="1484313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几乎重合</a:t>
            </a:r>
            <a:r>
              <a:rPr lang="en-US" altLang="zh-CN" b="1"/>
              <a:t>.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2138363" y="3068638"/>
          <a:ext cx="44815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7" imgW="4457700" imgH="1714500" progId="">
                  <p:embed/>
                </p:oleObj>
              </mc:Choice>
              <mc:Fallback>
                <p:oleObj name="公式" r:id="rId7" imgW="4457700" imgH="17145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3068638"/>
                        <a:ext cx="4481512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900113" y="2276475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视角放大率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/>
      <p:bldP spid="88075" grpId="0"/>
      <p:bldP spid="88076" grpId="0"/>
      <p:bldP spid="880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binoculars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28775"/>
            <a:ext cx="561657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900113" y="620713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眼睛</a:t>
            </a:r>
          </a:p>
        </p:txBody>
      </p:sp>
      <p:pic>
        <p:nvPicPr>
          <p:cNvPr id="44035" name="Picture 5" descr="21_200808011030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341438"/>
            <a:ext cx="540067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27088" y="404813"/>
            <a:ext cx="7273925" cy="2016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latin typeface="Times New Roman" pitchFamily="18" charset="0"/>
              </a:rPr>
              <a:t>黄斑：分辨率最高，在百昼的照明条件下，最小分辨角为</a:t>
            </a:r>
            <a:endParaRPr lang="zh-CN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5508625" y="1412875"/>
          <a:ext cx="381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3" imgW="380835" imgH="355446" progId="">
                  <p:embed/>
                </p:oleObj>
              </mc:Choice>
              <mc:Fallback>
                <p:oleObj name="公式" r:id="rId3" imgW="380835" imgH="355446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12875"/>
                        <a:ext cx="381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827088" y="2060575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物方焦距</a:t>
            </a:r>
            <a:r>
              <a:rPr lang="zh-CN" altLang="en-US"/>
              <a:t> </a:t>
            </a:r>
          </a:p>
        </p:txBody>
      </p:sp>
      <p:sp>
        <p:nvSpPr>
          <p:cNvPr id="20490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3059113" y="2205038"/>
          <a:ext cx="20891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公式" r:id="rId5" imgW="2094591" imgH="406224" progId="">
                  <p:embed/>
                </p:oleObj>
              </mc:Choice>
              <mc:Fallback>
                <p:oleObj name="公式" r:id="rId5" imgW="2094591" imgH="406224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05038"/>
                        <a:ext cx="20891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827088" y="27813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像方焦距</a:t>
            </a:r>
            <a:r>
              <a:rPr lang="zh-CN" altLang="en-US"/>
              <a:t> </a:t>
            </a: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3059113" y="2781300"/>
          <a:ext cx="23764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7" imgW="2209800" imgH="431800" progId="">
                  <p:embed/>
                </p:oleObj>
              </mc:Choice>
              <mc:Fallback>
                <p:oleObj name="公式" r:id="rId7" imgW="2209800" imgH="4318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81300"/>
                        <a:ext cx="23764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827088" y="3335338"/>
            <a:ext cx="7561262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近点：眼睛肌肉最紧张所能清楚看到的点；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827088" y="4797425"/>
            <a:ext cx="7777162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远点：眼睛肌肉完全松弛所能清楚看到的点。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4643438" y="4221163"/>
            <a:ext cx="360362" cy="5762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2" name="Oval 22"/>
          <p:cNvSpPr>
            <a:spLocks noChangeArrowheads="1"/>
          </p:cNvSpPr>
          <p:nvPr/>
        </p:nvSpPr>
        <p:spPr bwMode="auto">
          <a:xfrm>
            <a:off x="4859338" y="5734050"/>
            <a:ext cx="73025" cy="863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73" grpId="0"/>
      <p:bldP spid="92176" grpId="0"/>
      <p:bldP spid="92179" grpId="0"/>
      <p:bldP spid="92180" grpId="0"/>
      <p:bldP spid="92181" grpId="0" animBg="1"/>
      <p:bldP spid="921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27088" y="549275"/>
            <a:ext cx="413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眼睛视场</a:t>
            </a:r>
            <a:r>
              <a:rPr lang="en-US" altLang="zh-CN" b="1"/>
              <a:t>:</a:t>
            </a:r>
            <a:r>
              <a:rPr lang="zh-CN" altLang="en-US" b="1"/>
              <a:t>水平方向</a:t>
            </a:r>
            <a:r>
              <a:rPr lang="zh-CN" altLang="en-US"/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4716463" y="620713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公式" r:id="rId3" imgW="1205977" imgH="495085" progId="">
                  <p:embed/>
                </p:oleObj>
              </mc:Choice>
              <mc:Fallback>
                <p:oleObj name="公式" r:id="rId3" imgW="1205977" imgH="49508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20713"/>
                        <a:ext cx="1206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651500" y="549275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垂直方向</a:t>
            </a:r>
            <a:r>
              <a:rPr lang="zh-CN" altLang="en-US"/>
              <a:t> 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7596188" y="620713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5" imgW="1205977" imgH="495085" progId="">
                  <p:embed/>
                </p:oleObj>
              </mc:Choice>
              <mc:Fallback>
                <p:oleObj name="公式" r:id="rId5" imgW="1205977" imgH="495085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20713"/>
                        <a:ext cx="1206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827088" y="1412875"/>
            <a:ext cx="306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只有中央视角</a:t>
            </a:r>
            <a:r>
              <a:rPr lang="zh-CN" altLang="en-US"/>
              <a:t> 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3635375" y="1484313"/>
          <a:ext cx="936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7" imgW="1117115" imgH="444307" progId="">
                  <p:embed/>
                </p:oleObj>
              </mc:Choice>
              <mc:Fallback>
                <p:oleObj name="公式" r:id="rId7" imgW="1117115" imgH="444307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84313"/>
                        <a:ext cx="9366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4427538" y="1341438"/>
            <a:ext cx="442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才能看到物体的细节</a:t>
            </a:r>
            <a:r>
              <a:rPr lang="en-US" altLang="zh-CN" b="1"/>
              <a:t>.</a:t>
            </a:r>
          </a:p>
        </p:txBody>
      </p:sp>
      <p:pic>
        <p:nvPicPr>
          <p:cNvPr id="93199" name="Picture 15" descr="眼睛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8363"/>
            <a:ext cx="6697663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7885113" y="3789363"/>
            <a:ext cx="86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7019925" y="4005263"/>
            <a:ext cx="212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+</a:t>
            </a:r>
            <a:r>
              <a:rPr lang="zh-CN" altLang="en-US" b="1"/>
              <a:t>凹透镜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7019925" y="5445125"/>
            <a:ext cx="212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+</a:t>
            </a:r>
            <a:r>
              <a:rPr lang="zh-CN" altLang="en-US" b="1"/>
              <a:t>凸透镜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1" grpId="0"/>
      <p:bldP spid="93194" grpId="0"/>
      <p:bldP spid="93197" grpId="0"/>
      <p:bldP spid="93201" grpId="0"/>
      <p:bldP spid="93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900113" y="620713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物方焦距</a:t>
            </a: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2916238" y="476250"/>
          <a:ext cx="4864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3" imgW="4864100" imgH="1447800" progId="">
                  <p:embed/>
                </p:oleObj>
              </mc:Choice>
              <mc:Fallback>
                <p:oleObj name="公式" r:id="rId3" imgW="4864100" imgH="14478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6250"/>
                        <a:ext cx="4864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00113" y="2133600"/>
            <a:ext cx="216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像方焦距</a:t>
            </a: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2843213" y="1989138"/>
          <a:ext cx="495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5" imgW="4953000" imgH="1447800" progId="">
                  <p:embed/>
                </p:oleObj>
              </mc:Choice>
              <mc:Fallback>
                <p:oleObj name="公式" r:id="rId5" imgW="4953000" imgH="14478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89138"/>
                        <a:ext cx="495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1042988" y="3716338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7" imgW="1714500" imgH="393700" progId="">
                  <p:embed/>
                </p:oleObj>
              </mc:Choice>
              <mc:Fallback>
                <p:oleObj name="公式" r:id="rId7" imgW="1714500" imgH="3937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1714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843213" y="3573463"/>
            <a:ext cx="4932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对应正透镜</a:t>
            </a:r>
            <a:r>
              <a:rPr lang="en-US" altLang="zh-CN" b="1"/>
              <a:t>,</a:t>
            </a:r>
            <a:r>
              <a:rPr lang="zh-CN" altLang="en-US" b="1"/>
              <a:t>会聚透镜；</a:t>
            </a:r>
          </a:p>
        </p:txBody>
      </p:sp>
      <p:graphicFrame>
        <p:nvGraphicFramePr>
          <p:cNvPr id="171019" name="Object 11"/>
          <p:cNvGraphicFramePr>
            <a:graphicFrameLocks noChangeAspect="1"/>
          </p:cNvGraphicFramePr>
          <p:nvPr/>
        </p:nvGraphicFramePr>
        <p:xfrm>
          <a:off x="1042988" y="4437063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公式" r:id="rId9" imgW="1714500" imgH="393700" progId="">
                  <p:embed/>
                </p:oleObj>
              </mc:Choice>
              <mc:Fallback>
                <p:oleObj name="公式" r:id="rId9" imgW="1714500" imgH="3937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1714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2843213" y="4221163"/>
            <a:ext cx="4932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对应负透镜</a:t>
            </a:r>
            <a:r>
              <a:rPr lang="en-US" altLang="zh-CN" b="1"/>
              <a:t>,</a:t>
            </a:r>
            <a:r>
              <a:rPr lang="zh-CN" altLang="en-US" b="1"/>
              <a:t>发散透镜</a:t>
            </a:r>
            <a:r>
              <a:rPr lang="en-US" altLang="zh-CN" b="1"/>
              <a:t>.</a:t>
            </a:r>
          </a:p>
        </p:txBody>
      </p:sp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611188" y="5229225"/>
          <a:ext cx="2171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公式" r:id="rId11" imgW="2171700" imgH="1092200" progId="">
                  <p:embed/>
                </p:oleObj>
              </mc:Choice>
              <mc:Fallback>
                <p:oleObj name="公式" r:id="rId11" imgW="2171700" imgH="1092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2171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2843213" y="5373688"/>
          <a:ext cx="2016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公式" r:id="rId13" imgW="2019300" imgH="393700" progId="">
                  <p:embed/>
                </p:oleObj>
              </mc:Choice>
              <mc:Fallback>
                <p:oleObj name="公式" r:id="rId13" imgW="2019300" imgH="3937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73688"/>
                        <a:ext cx="20161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3" name="Object 15"/>
          <p:cNvGraphicFramePr>
            <a:graphicFrameLocks noChangeAspect="1"/>
          </p:cNvGraphicFramePr>
          <p:nvPr/>
        </p:nvGraphicFramePr>
        <p:xfrm>
          <a:off x="2771775" y="57340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公式" r:id="rId15" imgW="1345616" imgH="393529" progId="">
                  <p:embed/>
                </p:oleObj>
              </mc:Choice>
              <mc:Fallback>
                <p:oleObj name="公式" r:id="rId15" imgW="1345616" imgH="39352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4643438" y="5300663"/>
          <a:ext cx="2082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公式" r:id="rId17" imgW="2082800" imgH="965200" progId="">
                  <p:embed/>
                </p:oleObj>
              </mc:Choice>
              <mc:Fallback>
                <p:oleObj name="公式" r:id="rId17" imgW="2082800" imgH="9652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2082800" cy="962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2700338" y="6237288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6516688" y="5516563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高斯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4" grpId="0"/>
      <p:bldP spid="171018" grpId="0"/>
      <p:bldP spid="171020" grpId="0"/>
      <p:bldP spid="171025" grpId="0" animBg="1"/>
      <p:bldP spid="1710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900113" y="5492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6235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棱镜光谱仪</a:t>
            </a:r>
          </a:p>
        </p:txBody>
      </p:sp>
      <p:pic>
        <p:nvPicPr>
          <p:cNvPr id="45059" name="Picture 5" descr="prism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41438"/>
            <a:ext cx="388937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6" descr="棱镜光谱仪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925888"/>
            <a:ext cx="5472112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900113" y="549275"/>
            <a:ext cx="73437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例 有一玻璃球</a:t>
            </a:r>
            <a:r>
              <a:rPr lang="en-US" altLang="zh-CN" b="1"/>
              <a:t>,</a:t>
            </a:r>
            <a:r>
              <a:rPr lang="zh-CN" altLang="en-US" b="1"/>
              <a:t>折射率</a:t>
            </a:r>
            <a:r>
              <a:rPr lang="en-US" altLang="zh-CN" b="1"/>
              <a:t>n=1.5,</a:t>
            </a:r>
            <a:r>
              <a:rPr lang="zh-CN" altLang="en-US" b="1"/>
              <a:t>半径为</a:t>
            </a:r>
            <a:r>
              <a:rPr lang="en-US" altLang="zh-CN" b="1"/>
              <a:t>2cm,</a:t>
            </a:r>
            <a:r>
              <a:rPr lang="zh-CN" altLang="en-US" b="1"/>
              <a:t>放在空气中</a:t>
            </a:r>
            <a:r>
              <a:rPr lang="en-US" altLang="zh-CN" b="1"/>
              <a:t>,(1)</a:t>
            </a:r>
            <a:r>
              <a:rPr lang="zh-CN" altLang="en-US" b="1"/>
              <a:t>当物放在球前</a:t>
            </a:r>
            <a:r>
              <a:rPr lang="en-US" altLang="zh-CN" b="1"/>
              <a:t>4cm</a:t>
            </a:r>
            <a:r>
              <a:rPr lang="zh-CN" altLang="en-US" b="1"/>
              <a:t>处时像在何处</a:t>
            </a:r>
            <a:r>
              <a:rPr lang="en-US" altLang="zh-CN" b="1"/>
              <a:t>?</a:t>
            </a:r>
            <a:r>
              <a:rPr lang="zh-CN" altLang="en-US" b="1"/>
              <a:t>像的大小如何？</a:t>
            </a:r>
          </a:p>
          <a:p>
            <a:pPr algn="just" eaLnBrk="1" hangingPunct="1">
              <a:lnSpc>
                <a:spcPct val="130000"/>
              </a:lnSpc>
            </a:pPr>
            <a:endParaRPr lang="en-US" altLang="zh-CN" b="1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900113" y="2781300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692275" y="2852738"/>
          <a:ext cx="58324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3" imgW="4762500" imgH="1041400" progId="">
                  <p:embed/>
                </p:oleObj>
              </mc:Choice>
              <mc:Fallback>
                <p:oleObj name="公式" r:id="rId3" imgW="4762500" imgH="1041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583247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1619250" y="4221163"/>
          <a:ext cx="436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公式" r:id="rId5" imgW="4368800" imgH="977900" progId="">
                  <p:embed/>
                </p:oleObj>
              </mc:Choice>
              <mc:Fallback>
                <p:oleObj name="公式" r:id="rId5" imgW="4368800" imgH="9779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436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1619250" y="5373688"/>
          <a:ext cx="435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公式" r:id="rId7" imgW="4356100" imgH="977900" progId="">
                  <p:embed/>
                </p:oleObj>
              </mc:Choice>
              <mc:Fallback>
                <p:oleObj name="公式" r:id="rId7" imgW="4356100" imgH="9779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73688"/>
                        <a:ext cx="435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19250" y="3068638"/>
          <a:ext cx="558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公式" r:id="rId3" imgW="5588000" imgH="977900" progId="">
                  <p:embed/>
                </p:oleObj>
              </mc:Choice>
              <mc:Fallback>
                <p:oleObj name="公式" r:id="rId3" imgW="5588000" imgH="9779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5588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1692275" y="1773238"/>
          <a:ext cx="447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公式" r:id="rId5" imgW="4470400" imgH="977900" progId="">
                  <p:embed/>
                </p:oleObj>
              </mc:Choice>
              <mc:Fallback>
                <p:oleObj name="公式" r:id="rId5" imgW="4470400" imgH="9779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4470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1692275" y="476250"/>
          <a:ext cx="4648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7" imgW="4648200" imgH="977900" progId="">
                  <p:embed/>
                </p:oleObj>
              </mc:Choice>
              <mc:Fallback>
                <p:oleObj name="公式" r:id="rId7" imgW="4648200" imgH="9779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6250"/>
                        <a:ext cx="4648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1619250" y="4437063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9" imgW="2324100" imgH="457200" progId="">
                  <p:embed/>
                </p:oleObj>
              </mc:Choice>
              <mc:Fallback>
                <p:oleObj name="公式" r:id="rId9" imgW="2324100" imgH="4572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7063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1692275" y="5084763"/>
          <a:ext cx="59039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11" imgW="5080000" imgH="1041400" progId="">
                  <p:embed/>
                </p:oleObj>
              </mc:Choice>
              <mc:Fallback>
                <p:oleObj name="公式" r:id="rId11" imgW="5080000" imgH="1041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59039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51050" y="2852738"/>
            <a:ext cx="5113338" cy="1296987"/>
            <a:chOff x="1337" y="1117"/>
            <a:chExt cx="3221" cy="817"/>
          </a:xfrm>
        </p:grpSpPr>
        <p:sp>
          <p:nvSpPr>
            <p:cNvPr id="24603" name="Oval 2"/>
            <p:cNvSpPr>
              <a:spLocks noChangeArrowheads="1"/>
            </p:cNvSpPr>
            <p:nvPr/>
          </p:nvSpPr>
          <p:spPr bwMode="auto">
            <a:xfrm>
              <a:off x="2426" y="1117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4" name="Line 3"/>
            <p:cNvSpPr>
              <a:spLocks noChangeShapeType="1"/>
            </p:cNvSpPr>
            <p:nvPr/>
          </p:nvSpPr>
          <p:spPr bwMode="auto">
            <a:xfrm>
              <a:off x="1337" y="1526"/>
              <a:ext cx="3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4"/>
            <p:cNvSpPr>
              <a:spLocks noChangeShapeType="1"/>
            </p:cNvSpPr>
            <p:nvPr/>
          </p:nvSpPr>
          <p:spPr bwMode="auto">
            <a:xfrm flipV="1">
              <a:off x="1564" y="1253"/>
              <a:ext cx="1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4" name="Object 5"/>
            <p:cNvGraphicFramePr>
              <a:graphicFrameLocks noChangeAspect="1"/>
            </p:cNvGraphicFramePr>
            <p:nvPr/>
          </p:nvGraphicFramePr>
          <p:xfrm>
            <a:off x="1429" y="1570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7" name="公式" r:id="rId3" imgW="381000" imgH="457200" progId="">
                    <p:embed/>
                  </p:oleObj>
                </mc:Choice>
                <mc:Fallback>
                  <p:oleObj name="公式" r:id="rId3" imgW="381000" imgH="457200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570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6"/>
            <p:cNvGraphicFramePr>
              <a:graphicFrameLocks noChangeAspect="1"/>
            </p:cNvGraphicFramePr>
            <p:nvPr/>
          </p:nvGraphicFramePr>
          <p:xfrm>
            <a:off x="3696" y="1117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8" name="公式" r:id="rId5" imgW="419100" imgH="457200" progId="">
                    <p:embed/>
                  </p:oleObj>
                </mc:Choice>
                <mc:Fallback>
                  <p:oleObj name="公式" r:id="rId5" imgW="419100" imgH="457200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17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7"/>
            <p:cNvSpPr>
              <a:spLocks noChangeShapeType="1"/>
            </p:cNvSpPr>
            <p:nvPr/>
          </p:nvSpPr>
          <p:spPr bwMode="auto">
            <a:xfrm>
              <a:off x="1564" y="1253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8"/>
            <p:cNvSpPr>
              <a:spLocks noChangeShapeType="1"/>
            </p:cNvSpPr>
            <p:nvPr/>
          </p:nvSpPr>
          <p:spPr bwMode="auto">
            <a:xfrm>
              <a:off x="2517" y="1253"/>
              <a:ext cx="81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9"/>
            <p:cNvSpPr>
              <a:spLocks noChangeShapeType="1"/>
            </p:cNvSpPr>
            <p:nvPr/>
          </p:nvSpPr>
          <p:spPr bwMode="auto">
            <a:xfrm>
              <a:off x="1519" y="1253"/>
              <a:ext cx="290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2834" y="1571"/>
            <a:ext cx="12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9" name="公式" r:id="rId7" imgW="228501" imgH="253890" progId="">
                    <p:embed/>
                  </p:oleObj>
                </mc:Choice>
                <mc:Fallback>
                  <p:oleObj name="公式" r:id="rId7" imgW="228501" imgH="253890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571"/>
                          <a:ext cx="12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Line 12"/>
            <p:cNvSpPr>
              <a:spLocks noChangeShapeType="1"/>
            </p:cNvSpPr>
            <p:nvPr/>
          </p:nvSpPr>
          <p:spPr bwMode="auto">
            <a:xfrm>
              <a:off x="3288" y="1434"/>
              <a:ext cx="127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Rectangle 26"/>
            <p:cNvSpPr>
              <a:spLocks noChangeArrowheads="1"/>
            </p:cNvSpPr>
            <p:nvPr/>
          </p:nvSpPr>
          <p:spPr bwMode="auto">
            <a:xfrm>
              <a:off x="3696" y="143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11" name="Rectangle 30"/>
            <p:cNvSpPr>
              <a:spLocks noChangeArrowheads="1"/>
            </p:cNvSpPr>
            <p:nvPr/>
          </p:nvSpPr>
          <p:spPr bwMode="auto">
            <a:xfrm>
              <a:off x="1474" y="143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</p:grp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971550" y="1916113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等大倒立实像</a:t>
            </a:r>
            <a:r>
              <a:rPr lang="en-US" altLang="zh-CN" b="1"/>
              <a:t>.</a:t>
            </a:r>
          </a:p>
        </p:txBody>
      </p:sp>
      <p:graphicFrame>
        <p:nvGraphicFramePr>
          <p:cNvPr id="113700" name="Object 36"/>
          <p:cNvGraphicFramePr>
            <a:graphicFrameLocks noChangeAspect="1"/>
          </p:cNvGraphicFramePr>
          <p:nvPr/>
        </p:nvGraphicFramePr>
        <p:xfrm>
          <a:off x="1116013" y="549275"/>
          <a:ext cx="65325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公式" r:id="rId9" imgW="5384800" imgH="1041400" progId="">
                  <p:embed/>
                </p:oleObj>
              </mc:Choice>
              <mc:Fallback>
                <p:oleObj name="公式" r:id="rId9" imgW="5384800" imgH="10414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653256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051050" y="4437063"/>
            <a:ext cx="5041900" cy="2087562"/>
            <a:chOff x="1292" y="2659"/>
            <a:chExt cx="3176" cy="1315"/>
          </a:xfrm>
        </p:grpSpPr>
        <p:sp>
          <p:nvSpPr>
            <p:cNvPr id="24590" name="Oval 38"/>
            <p:cNvSpPr>
              <a:spLocks noChangeArrowheads="1"/>
            </p:cNvSpPr>
            <p:nvPr/>
          </p:nvSpPr>
          <p:spPr bwMode="auto">
            <a:xfrm>
              <a:off x="2381" y="2886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1" name="Line 39"/>
            <p:cNvSpPr>
              <a:spLocks noChangeShapeType="1"/>
            </p:cNvSpPr>
            <p:nvPr/>
          </p:nvSpPr>
          <p:spPr bwMode="auto">
            <a:xfrm>
              <a:off x="1292" y="3295"/>
              <a:ext cx="3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40"/>
            <p:cNvSpPr>
              <a:spLocks noChangeShapeType="1"/>
            </p:cNvSpPr>
            <p:nvPr/>
          </p:nvSpPr>
          <p:spPr bwMode="auto">
            <a:xfrm flipV="1">
              <a:off x="1519" y="3022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9" name="Object 41"/>
            <p:cNvGraphicFramePr>
              <a:graphicFrameLocks noChangeAspect="1"/>
            </p:cNvGraphicFramePr>
            <p:nvPr/>
          </p:nvGraphicFramePr>
          <p:xfrm>
            <a:off x="1383" y="3295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1" name="公式" r:id="rId11" imgW="381000" imgH="457200" progId="">
                    <p:embed/>
                  </p:oleObj>
                </mc:Choice>
                <mc:Fallback>
                  <p:oleObj name="公式" r:id="rId11" imgW="381000" imgH="45720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295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42"/>
            <p:cNvGraphicFramePr>
              <a:graphicFrameLocks noChangeAspect="1"/>
            </p:cNvGraphicFramePr>
            <p:nvPr/>
          </p:nvGraphicFramePr>
          <p:xfrm>
            <a:off x="3696" y="297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2" name="公式" r:id="rId12" imgW="419100" imgH="457200" progId="">
                    <p:embed/>
                  </p:oleObj>
                </mc:Choice>
                <mc:Fallback>
                  <p:oleObj name="公式" r:id="rId12" imgW="419100" imgH="457200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7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Line 43"/>
            <p:cNvSpPr>
              <a:spLocks noChangeShapeType="1"/>
            </p:cNvSpPr>
            <p:nvPr/>
          </p:nvSpPr>
          <p:spPr bwMode="auto">
            <a:xfrm>
              <a:off x="1519" y="3022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44"/>
            <p:cNvSpPr>
              <a:spLocks noChangeShapeType="1"/>
            </p:cNvSpPr>
            <p:nvPr/>
          </p:nvSpPr>
          <p:spPr bwMode="auto">
            <a:xfrm>
              <a:off x="2472" y="3022"/>
              <a:ext cx="81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45"/>
            <p:cNvSpPr>
              <a:spLocks noChangeShapeType="1"/>
            </p:cNvSpPr>
            <p:nvPr/>
          </p:nvSpPr>
          <p:spPr bwMode="auto">
            <a:xfrm>
              <a:off x="1474" y="3022"/>
              <a:ext cx="290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1" name="Object 46"/>
            <p:cNvGraphicFramePr>
              <a:graphicFrameLocks noChangeAspect="1"/>
            </p:cNvGraphicFramePr>
            <p:nvPr/>
          </p:nvGraphicFramePr>
          <p:xfrm>
            <a:off x="2789" y="3340"/>
            <a:ext cx="12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3" name="公式" r:id="rId13" imgW="228501" imgH="253890" progId="">
                    <p:embed/>
                  </p:oleObj>
                </mc:Choice>
                <mc:Fallback>
                  <p:oleObj name="公式" r:id="rId13" imgW="228501" imgH="25389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40"/>
                          <a:ext cx="12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47"/>
            <p:cNvGraphicFramePr>
              <a:graphicFrameLocks noChangeAspect="1"/>
            </p:cNvGraphicFramePr>
            <p:nvPr/>
          </p:nvGraphicFramePr>
          <p:xfrm>
            <a:off x="1830" y="3340"/>
            <a:ext cx="2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4" name="公式" r:id="rId14" imgW="406224" imgH="457002" progId="">
                    <p:embed/>
                  </p:oleObj>
                </mc:Choice>
                <mc:Fallback>
                  <p:oleObj name="公式" r:id="rId14" imgW="406224" imgH="457002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3340"/>
                          <a:ext cx="22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48"/>
            <p:cNvGraphicFramePr>
              <a:graphicFrameLocks noChangeAspect="1"/>
            </p:cNvGraphicFramePr>
            <p:nvPr/>
          </p:nvGraphicFramePr>
          <p:xfrm>
            <a:off x="4195" y="2931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5" name="公式" r:id="rId16" imgW="419100" imgH="457200" progId="">
                    <p:embed/>
                  </p:oleObj>
                </mc:Choice>
                <mc:Fallback>
                  <p:oleObj name="公式" r:id="rId16" imgW="419100" imgH="45720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931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49"/>
            <p:cNvSpPr>
              <a:spLocks noChangeShapeType="1"/>
            </p:cNvSpPr>
            <p:nvPr/>
          </p:nvSpPr>
          <p:spPr bwMode="auto">
            <a:xfrm>
              <a:off x="3243" y="3204"/>
              <a:ext cx="1225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50"/>
            <p:cNvSpPr>
              <a:spLocks noChangeShapeType="1"/>
            </p:cNvSpPr>
            <p:nvPr/>
          </p:nvSpPr>
          <p:spPr bwMode="auto">
            <a:xfrm>
              <a:off x="4195" y="329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Rectangle 51"/>
            <p:cNvSpPr>
              <a:spLocks noChangeArrowheads="1"/>
            </p:cNvSpPr>
            <p:nvPr/>
          </p:nvSpPr>
          <p:spPr bwMode="auto">
            <a:xfrm>
              <a:off x="4105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599" name="Rectangle 52"/>
            <p:cNvSpPr>
              <a:spLocks noChangeArrowheads="1"/>
            </p:cNvSpPr>
            <p:nvPr/>
          </p:nvSpPr>
          <p:spPr bwMode="auto">
            <a:xfrm>
              <a:off x="3696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00" name="Rectangle 53"/>
            <p:cNvSpPr>
              <a:spLocks noChangeArrowheads="1"/>
            </p:cNvSpPr>
            <p:nvPr/>
          </p:nvSpPr>
          <p:spPr bwMode="auto">
            <a:xfrm>
              <a:off x="1882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01" name="Rectangle 54"/>
            <p:cNvSpPr>
              <a:spLocks noChangeArrowheads="1"/>
            </p:cNvSpPr>
            <p:nvPr/>
          </p:nvSpPr>
          <p:spPr bwMode="auto">
            <a:xfrm>
              <a:off x="1429" y="320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4602" name="Line 55"/>
            <p:cNvSpPr>
              <a:spLocks noChangeShapeType="1"/>
            </p:cNvSpPr>
            <p:nvPr/>
          </p:nvSpPr>
          <p:spPr bwMode="auto">
            <a:xfrm>
              <a:off x="4195" y="2659"/>
              <a:ext cx="0" cy="13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815975" y="476250"/>
            <a:ext cx="744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(2)</a:t>
            </a:r>
            <a:r>
              <a:rPr lang="zh-CN" altLang="en-US" b="1"/>
              <a:t>当物在无穷远时经球成像在何处</a:t>
            </a:r>
            <a:r>
              <a:rPr lang="en-US" altLang="zh-CN" b="1"/>
              <a:t>?</a:t>
            </a: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971550" y="1484313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公式" r:id="rId3" imgW="3302000" imgH="457200" progId="">
                  <p:embed/>
                </p:oleObj>
              </mc:Choice>
              <mc:Fallback>
                <p:oleObj name="公式" r:id="rId3" imgW="3302000" imgH="457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30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1042988" y="2205038"/>
          <a:ext cx="618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公式" r:id="rId5" imgW="6184900" imgH="977900" progId="">
                  <p:embed/>
                </p:oleObj>
              </mc:Choice>
              <mc:Fallback>
                <p:oleObj name="公式" r:id="rId5" imgW="6184900" imgH="9779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618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8" y="3357563"/>
            <a:ext cx="6408737" cy="1296987"/>
            <a:chOff x="703" y="1162"/>
            <a:chExt cx="4037" cy="817"/>
          </a:xfrm>
        </p:grpSpPr>
        <p:sp>
          <p:nvSpPr>
            <p:cNvPr id="25619" name="Oval 8"/>
            <p:cNvSpPr>
              <a:spLocks noChangeArrowheads="1"/>
            </p:cNvSpPr>
            <p:nvPr/>
          </p:nvSpPr>
          <p:spPr bwMode="auto">
            <a:xfrm>
              <a:off x="2426" y="1162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0" name="Line 9"/>
            <p:cNvSpPr>
              <a:spLocks noChangeShapeType="1"/>
            </p:cNvSpPr>
            <p:nvPr/>
          </p:nvSpPr>
          <p:spPr bwMode="auto">
            <a:xfrm>
              <a:off x="703" y="1570"/>
              <a:ext cx="4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0"/>
            <p:cNvSpPr>
              <a:spLocks noChangeShapeType="1"/>
            </p:cNvSpPr>
            <p:nvPr/>
          </p:nvSpPr>
          <p:spPr bwMode="auto">
            <a:xfrm>
              <a:off x="1338" y="1343"/>
              <a:ext cx="1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6" name="Object 11"/>
            <p:cNvGraphicFramePr>
              <a:graphicFrameLocks noChangeAspect="1"/>
            </p:cNvGraphicFramePr>
            <p:nvPr/>
          </p:nvGraphicFramePr>
          <p:xfrm>
            <a:off x="3696" y="1207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公式" r:id="rId7" imgW="419100" imgH="457200" progId="">
                    <p:embed/>
                  </p:oleObj>
                </mc:Choice>
                <mc:Fallback>
                  <p:oleObj name="公式" r:id="rId7" imgW="419100" imgH="45720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7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>
              <a:off x="2517" y="1344"/>
              <a:ext cx="817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13"/>
            <p:cNvSpPr>
              <a:spLocks noChangeShapeType="1"/>
            </p:cNvSpPr>
            <p:nvPr/>
          </p:nvSpPr>
          <p:spPr bwMode="auto">
            <a:xfrm>
              <a:off x="3334" y="1480"/>
              <a:ext cx="122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Rectangle 14"/>
            <p:cNvSpPr>
              <a:spLocks noChangeArrowheads="1"/>
            </p:cNvSpPr>
            <p:nvPr/>
          </p:nvSpPr>
          <p:spPr bwMode="auto">
            <a:xfrm>
              <a:off x="3696" y="1480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47813" y="4625975"/>
            <a:ext cx="6048375" cy="2232025"/>
            <a:chOff x="1202" y="1933"/>
            <a:chExt cx="3810" cy="1406"/>
          </a:xfrm>
        </p:grpSpPr>
        <p:sp>
          <p:nvSpPr>
            <p:cNvPr id="25610" name="Oval 16"/>
            <p:cNvSpPr>
              <a:spLocks noChangeArrowheads="1"/>
            </p:cNvSpPr>
            <p:nvPr/>
          </p:nvSpPr>
          <p:spPr bwMode="auto">
            <a:xfrm>
              <a:off x="2426" y="2205"/>
              <a:ext cx="907" cy="81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1" name="Line 17"/>
            <p:cNvSpPr>
              <a:spLocks noChangeShapeType="1"/>
            </p:cNvSpPr>
            <p:nvPr/>
          </p:nvSpPr>
          <p:spPr bwMode="auto">
            <a:xfrm>
              <a:off x="1202" y="2614"/>
              <a:ext cx="38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8"/>
            <p:cNvSpPr>
              <a:spLocks noChangeShapeType="1"/>
            </p:cNvSpPr>
            <p:nvPr/>
          </p:nvSpPr>
          <p:spPr bwMode="auto">
            <a:xfrm>
              <a:off x="1383" y="2341"/>
              <a:ext cx="1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4" name="Object 19"/>
            <p:cNvGraphicFramePr>
              <a:graphicFrameLocks noChangeAspect="1"/>
            </p:cNvGraphicFramePr>
            <p:nvPr/>
          </p:nvGraphicFramePr>
          <p:xfrm>
            <a:off x="3696" y="2160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公式" r:id="rId9" imgW="419100" imgH="457200" progId="">
                    <p:embed/>
                  </p:oleObj>
                </mc:Choice>
                <mc:Fallback>
                  <p:oleObj name="公式" r:id="rId9" imgW="419100" imgH="45720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Line 20"/>
            <p:cNvSpPr>
              <a:spLocks noChangeShapeType="1"/>
            </p:cNvSpPr>
            <p:nvPr/>
          </p:nvSpPr>
          <p:spPr bwMode="auto">
            <a:xfrm>
              <a:off x="2562" y="2341"/>
              <a:ext cx="77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21"/>
            <p:cNvGraphicFramePr>
              <a:graphicFrameLocks noChangeAspect="1"/>
            </p:cNvGraphicFramePr>
            <p:nvPr/>
          </p:nvGraphicFramePr>
          <p:xfrm>
            <a:off x="4332" y="2205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公式" r:id="rId10" imgW="419100" imgH="457200" progId="">
                    <p:embed/>
                  </p:oleObj>
                </mc:Choice>
                <mc:Fallback>
                  <p:oleObj name="公式" r:id="rId10" imgW="419100" imgH="45720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205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Line 22"/>
            <p:cNvSpPr>
              <a:spLocks noChangeShapeType="1"/>
            </p:cNvSpPr>
            <p:nvPr/>
          </p:nvSpPr>
          <p:spPr bwMode="auto">
            <a:xfrm>
              <a:off x="2290" y="2523"/>
              <a:ext cx="217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23"/>
            <p:cNvSpPr>
              <a:spLocks noChangeShapeType="1"/>
            </p:cNvSpPr>
            <p:nvPr/>
          </p:nvSpPr>
          <p:spPr bwMode="auto">
            <a:xfrm>
              <a:off x="4241" y="1933"/>
              <a:ext cx="0" cy="140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24"/>
            <p:cNvSpPr>
              <a:spLocks noChangeShapeType="1"/>
            </p:cNvSpPr>
            <p:nvPr/>
          </p:nvSpPr>
          <p:spPr bwMode="auto">
            <a:xfrm>
              <a:off x="3334" y="2523"/>
              <a:ext cx="108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Rectangle 25"/>
            <p:cNvSpPr>
              <a:spLocks noChangeArrowheads="1"/>
            </p:cNvSpPr>
            <p:nvPr/>
          </p:nvSpPr>
          <p:spPr bwMode="auto">
            <a:xfrm>
              <a:off x="3696" y="252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  <p:sp>
          <p:nvSpPr>
            <p:cNvPr id="25618" name="Rectangle 26"/>
            <p:cNvSpPr>
              <a:spLocks noChangeArrowheads="1"/>
            </p:cNvSpPr>
            <p:nvPr/>
          </p:nvSpPr>
          <p:spPr bwMode="auto">
            <a:xfrm>
              <a:off x="4150" y="2523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/>
                <a:t>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2771775" y="5492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第二章 光的干涉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900113" y="1268413"/>
            <a:ext cx="4392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2-1 </a:t>
            </a:r>
            <a:r>
              <a:rPr lang="zh-CN" altLang="en-US" b="1"/>
              <a:t>光波的基本性质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00113" y="1989138"/>
            <a:ext cx="5329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光波的波长 速度 频率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00113" y="2708275"/>
            <a:ext cx="3395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电磁波范围：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900113" y="3308350"/>
            <a:ext cx="74882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el-GR" altLang="zh-CN" b="1">
                <a:latin typeface="宋体" charset="-122"/>
              </a:rPr>
              <a:t>γ</a:t>
            </a:r>
            <a:r>
              <a:rPr lang="zh-CN" altLang="en-US" b="1"/>
              <a:t>射线</a:t>
            </a:r>
            <a:r>
              <a:rPr lang="en-US" altLang="zh-CN" b="1"/>
              <a:t>,</a:t>
            </a:r>
            <a:r>
              <a:rPr lang="en-US" altLang="zh-CN"/>
              <a:t>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射线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紫外线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可见光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红外波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无线电</a:t>
            </a:r>
            <a:r>
              <a:rPr lang="zh-CN" altLang="en-US" b="1"/>
              <a:t>波可见光波长</a:t>
            </a:r>
            <a:r>
              <a:rPr lang="en-US" altLang="zh-CN" b="1"/>
              <a:t>:</a:t>
            </a:r>
            <a:r>
              <a:rPr lang="en-US" altLang="zh-CN"/>
              <a:t> </a:t>
            </a:r>
          </a:p>
        </p:txBody>
      </p:sp>
      <p:pic>
        <p:nvPicPr>
          <p:cNvPr id="149511" name="Picture 7" descr="可见光谱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8863"/>
            <a:ext cx="914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/>
      <p:bldP spid="149508" grpId="0"/>
      <p:bldP spid="149509" grpId="0"/>
      <p:bldP spid="1495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827088" y="620713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光速</a:t>
            </a:r>
            <a:r>
              <a:rPr lang="en-US" altLang="zh-CN" b="1"/>
              <a:t>:</a:t>
            </a:r>
            <a:r>
              <a:rPr lang="en-US" altLang="zh-CN"/>
              <a:t> </a:t>
            </a:r>
          </a:p>
        </p:txBody>
      </p:sp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484438" y="476250"/>
          <a:ext cx="2808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3" imgW="3111500" imgH="1003300" progId="">
                  <p:embed/>
                </p:oleObj>
              </mc:Choice>
              <mc:Fallback>
                <p:oleObj name="公式" r:id="rId3" imgW="3111500" imgH="10033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28082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5292725" y="62071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26636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6300788" y="692150"/>
          <a:ext cx="920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5" imgW="914400" imgH="457200" progId="">
                  <p:embed/>
                </p:oleObj>
              </mc:Choice>
              <mc:Fallback>
                <p:oleObj name="公式" r:id="rId5" imgW="914400" imgH="457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692150"/>
                        <a:ext cx="9207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00113" y="1628775"/>
            <a:ext cx="625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为真空中介电常量和磁导率，</a:t>
            </a:r>
            <a:r>
              <a:rPr lang="zh-CN" altLang="en-US"/>
              <a:t> 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7092950" y="54927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分别</a:t>
            </a:r>
          </a:p>
        </p:txBody>
      </p:sp>
      <p:sp>
        <p:nvSpPr>
          <p:cNvPr id="26639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6732588" y="1700213"/>
          <a:ext cx="884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7" imgW="889000" imgH="457200" progId="">
                  <p:embed/>
                </p:oleObj>
              </mc:Choice>
              <mc:Fallback>
                <p:oleObj name="公式" r:id="rId7" imgW="889000" imgH="4572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700213"/>
                        <a:ext cx="884237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900113" y="2492375"/>
            <a:ext cx="7775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别为介质中相对介电常量和磁导率，</a:t>
            </a:r>
            <a:endParaRPr lang="zh-CN" altLang="en-US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7524750" y="1557338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900113" y="3429000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真空中</a:t>
            </a:r>
          </a:p>
        </p:txBody>
      </p:sp>
      <p:sp>
        <p:nvSpPr>
          <p:cNvPr id="26643" name="Rectangle 1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2339975" y="3573463"/>
          <a:ext cx="1836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9" imgW="1841500" imgH="457200" progId="">
                  <p:embed/>
                </p:oleObj>
              </mc:Choice>
              <mc:Fallback>
                <p:oleObj name="公式" r:id="rId9" imgW="1841500" imgH="4572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73463"/>
                        <a:ext cx="18367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1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4211638" y="3357563"/>
          <a:ext cx="4095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11" imgW="4216400" imgH="1003300" progId="">
                  <p:embed/>
                </p:oleObj>
              </mc:Choice>
              <mc:Fallback>
                <p:oleObj name="公式" r:id="rId11" imgW="4216400" imgH="10033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40957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8" name="Object 20"/>
          <p:cNvGraphicFramePr>
            <a:graphicFrameLocks noChangeAspect="1"/>
          </p:cNvGraphicFramePr>
          <p:nvPr/>
        </p:nvGraphicFramePr>
        <p:xfrm>
          <a:off x="1042988" y="4508500"/>
          <a:ext cx="1625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公式" r:id="rId13" imgW="1624895" imgH="495085" progId="">
                  <p:embed/>
                </p:oleObj>
              </mc:Choice>
              <mc:Fallback>
                <p:oleObj name="公式" r:id="rId13" imgW="1624895" imgH="495085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16256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827088" y="5445125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波长</a:t>
            </a:r>
            <a:r>
              <a:rPr lang="en-US" altLang="zh-CN" b="1"/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/>
        </p:nvGraphicFramePr>
        <p:xfrm>
          <a:off x="2411413" y="5229225"/>
          <a:ext cx="33131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公式" r:id="rId15" imgW="3771900" imgH="952500" progId="">
                  <p:embed/>
                </p:oleObj>
              </mc:Choice>
              <mc:Fallback>
                <p:oleObj name="公式" r:id="rId15" imgW="3771900" imgH="9525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29225"/>
                        <a:ext cx="331311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5580063" y="5445125"/>
            <a:ext cx="319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是真空中波长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2555875" y="4437063"/>
            <a:ext cx="305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为介质折射率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3" grpId="0"/>
      <p:bldP spid="150536" grpId="0"/>
      <p:bldP spid="150537" grpId="0"/>
      <p:bldP spid="150540" grpId="0"/>
      <p:bldP spid="150541" grpId="0"/>
      <p:bldP spid="150542" grpId="0"/>
      <p:bldP spid="150549" grpId="0"/>
      <p:bldP spid="150551" grpId="0"/>
      <p:bldP spid="1505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827088" y="476250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频率</a:t>
            </a:r>
            <a:r>
              <a:rPr lang="el-GR" altLang="zh-CN" b="1">
                <a:latin typeface="宋体" charset="-122"/>
              </a:rPr>
              <a:t>ν</a:t>
            </a:r>
            <a:r>
              <a:rPr lang="zh-CN" altLang="en-US" b="1"/>
              <a:t>由光源决定</a:t>
            </a:r>
            <a:r>
              <a:rPr lang="en-US" altLang="zh-CN" b="1"/>
              <a:t>,</a:t>
            </a:r>
            <a:r>
              <a:rPr lang="zh-CN" altLang="en-US" b="1"/>
              <a:t>与介质无关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27088" y="1268413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光谱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27088" y="2060575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光强</a:t>
            </a:r>
            <a:r>
              <a:rPr lang="zh-CN" altLang="en-US"/>
              <a:t> </a:t>
            </a:r>
          </a:p>
        </p:txBody>
      </p:sp>
      <p:sp>
        <p:nvSpPr>
          <p:cNvPr id="2765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2339975" y="2205038"/>
          <a:ext cx="1150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3" imgW="1155700" imgH="482600" progId="">
                  <p:embed/>
                </p:oleObj>
              </mc:Choice>
              <mc:Fallback>
                <p:oleObj name="公式" r:id="rId3" imgW="1155700" imgH="482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05038"/>
                        <a:ext cx="115093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3563938" y="2276475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公式" r:id="rId5" imgW="228501" imgH="291973" progId="">
                  <p:embed/>
                </p:oleObj>
              </mc:Choice>
              <mc:Fallback>
                <p:oleObj name="公式" r:id="rId5" imgW="228501" imgH="291973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76475"/>
                        <a:ext cx="2286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3851275" y="2060575"/>
            <a:ext cx="409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是电磁波能流密度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827088" y="29972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谱密度</a:t>
            </a:r>
            <a:r>
              <a:rPr lang="zh-CN" altLang="en-US"/>
              <a:t> </a:t>
            </a:r>
          </a:p>
        </p:txBody>
      </p:sp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2771775" y="2852738"/>
          <a:ext cx="16335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7" imgW="1638300" imgH="889000" progId="">
                  <p:embed/>
                </p:oleObj>
              </mc:Choice>
              <mc:Fallback>
                <p:oleObj name="公式" r:id="rId7" imgW="1638300" imgH="8890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16335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4500563" y="3068638"/>
          <a:ext cx="30241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公式" r:id="rId9" imgW="2730500" imgH="457200" progId="">
                  <p:embed/>
                </p:oleObj>
              </mc:Choice>
              <mc:Fallback>
                <p:oleObj name="公式" r:id="rId9" imgW="2730500" imgH="457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068638"/>
                        <a:ext cx="302418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827088" y="3789363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之间光强</a:t>
            </a:r>
            <a:r>
              <a:rPr lang="en-US" altLang="zh-CN" b="1"/>
              <a:t>).</a:t>
            </a:r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1258888" y="4797425"/>
          <a:ext cx="3395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公式" r:id="rId11" imgW="3390900" imgH="571500" progId="">
                  <p:embed/>
                </p:oleObj>
              </mc:Choice>
              <mc:Fallback>
                <p:oleObj name="公式" r:id="rId11" imgW="3390900" imgH="5715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33956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827088" y="5661025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光谱：</a:t>
            </a:r>
            <a:r>
              <a:rPr lang="zh-CN" altLang="en-US"/>
              <a:t> </a:t>
            </a:r>
          </a:p>
        </p:txBody>
      </p: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2339975" y="5805488"/>
          <a:ext cx="7921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公式" r:id="rId13" imgW="672808" imgH="431613" progId="">
                  <p:embed/>
                </p:oleObj>
              </mc:Choice>
              <mc:Fallback>
                <p:oleObj name="公式" r:id="rId13" imgW="672808" imgH="431613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05488"/>
                        <a:ext cx="79216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2987675" y="5661025"/>
            <a:ext cx="577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按波长分布</a:t>
            </a:r>
            <a:r>
              <a:rPr lang="en-US" altLang="zh-CN" b="1"/>
              <a:t>(</a:t>
            </a:r>
            <a:r>
              <a:rPr lang="zh-CN" altLang="en-US" b="1"/>
              <a:t>连续谱</a:t>
            </a:r>
            <a:r>
              <a:rPr lang="en-US" altLang="zh-CN" b="1"/>
              <a:t>,</a:t>
            </a:r>
            <a:r>
              <a:rPr lang="zh-CN" altLang="en-US" b="1"/>
              <a:t>线状谱</a:t>
            </a:r>
            <a:r>
              <a:rPr lang="en-US" altLang="zh-CN" b="1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5" grpId="0"/>
      <p:bldP spid="151556" grpId="0"/>
      <p:bldP spid="151560" grpId="0"/>
      <p:bldP spid="151561" grpId="0"/>
      <p:bldP spid="151564" grpId="0"/>
      <p:bldP spid="151567" grpId="0"/>
      <p:bldP spid="1515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光源辐射光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563" y="549275"/>
            <a:ext cx="1317783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900113" y="5013325"/>
            <a:ext cx="2478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谱线宽度</a:t>
            </a:r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3276600" y="5229225"/>
          <a:ext cx="12715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4" imgW="1282700" imgH="330200" progId="">
                  <p:embed/>
                </p:oleObj>
              </mc:Choice>
              <mc:Fallback>
                <p:oleObj name="公式" r:id="rId4" imgW="1282700" imgH="330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29225"/>
                        <a:ext cx="127158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4576763" y="5013325"/>
            <a:ext cx="455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越小</a:t>
            </a:r>
            <a:r>
              <a:rPr lang="en-US" altLang="zh-CN" b="1"/>
              <a:t>,</a:t>
            </a:r>
            <a:r>
              <a:rPr lang="zh-CN" altLang="en-US" b="1"/>
              <a:t>光的单色性越好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27088" y="620713"/>
            <a:ext cx="4752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2-2</a:t>
            </a:r>
            <a:r>
              <a:rPr lang="zh-CN" altLang="en-US" b="1"/>
              <a:t>单色光波及其描述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827088" y="134143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概述：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827088" y="2060575"/>
            <a:ext cx="649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000" b="1"/>
              <a:t>●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单色光波是麦克斯韦方程的解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827088" y="2636838"/>
            <a:ext cx="7632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单色光波可以分为平面单色光波和球面单色光波</a:t>
            </a:r>
            <a:r>
              <a:rPr lang="en-US" altLang="zh-CN" b="1"/>
              <a:t>.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827088" y="4095750"/>
            <a:ext cx="7632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任何形式光波都可以分解为单色光波的线性组合</a:t>
            </a:r>
            <a:r>
              <a:rPr lang="en-US" altLang="zh-CN" b="1"/>
              <a:t>.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27088" y="5805488"/>
            <a:ext cx="559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000" b="1"/>
              <a:t>●</a:t>
            </a:r>
            <a:r>
              <a:rPr lang="zh-CN" altLang="en-US" b="1"/>
              <a:t>单色光波也称为定态光场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/>
      <p:bldP spid="153605" grpId="0"/>
      <p:bldP spid="153606" grpId="0"/>
      <p:bldP spid="153607" grpId="0"/>
      <p:bldP spid="1536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1" name="Group 4"/>
          <p:cNvGrpSpPr>
            <a:grpSpLocks/>
          </p:cNvGrpSpPr>
          <p:nvPr/>
        </p:nvGrpSpPr>
        <p:grpSpPr bwMode="auto">
          <a:xfrm>
            <a:off x="539750" y="981075"/>
            <a:ext cx="4392613" cy="5184775"/>
            <a:chOff x="975" y="346"/>
            <a:chExt cx="3946" cy="3974"/>
          </a:xfrm>
        </p:grpSpPr>
        <p:grpSp>
          <p:nvGrpSpPr>
            <p:cNvPr id="4147" name="Group 5"/>
            <p:cNvGrpSpPr>
              <a:grpSpLocks/>
            </p:cNvGrpSpPr>
            <p:nvPr/>
          </p:nvGrpSpPr>
          <p:grpSpPr bwMode="auto">
            <a:xfrm>
              <a:off x="975" y="346"/>
              <a:ext cx="3946" cy="2306"/>
              <a:chOff x="975" y="210"/>
              <a:chExt cx="3946" cy="2306"/>
            </a:xfrm>
          </p:grpSpPr>
          <p:sp>
            <p:nvSpPr>
              <p:cNvPr id="4158" name="AutoShape 6"/>
              <p:cNvSpPr>
                <a:spLocks noChangeAspect="1" noChangeArrowheads="1"/>
              </p:cNvSpPr>
              <p:nvPr/>
            </p:nvSpPr>
            <p:spPr bwMode="auto">
              <a:xfrm>
                <a:off x="975" y="210"/>
                <a:ext cx="3946" cy="2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9" name="Line 7"/>
              <p:cNvSpPr>
                <a:spLocks noChangeShapeType="1"/>
              </p:cNvSpPr>
              <p:nvPr/>
            </p:nvSpPr>
            <p:spPr bwMode="auto">
              <a:xfrm>
                <a:off x="1318" y="1326"/>
                <a:ext cx="31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0" name="Line 8"/>
              <p:cNvSpPr>
                <a:spLocks noChangeShapeType="1"/>
              </p:cNvSpPr>
              <p:nvPr/>
            </p:nvSpPr>
            <p:spPr bwMode="auto">
              <a:xfrm>
                <a:off x="2862" y="507"/>
                <a:ext cx="0" cy="15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1" name="Line 9"/>
              <p:cNvSpPr>
                <a:spLocks noChangeShapeType="1"/>
              </p:cNvSpPr>
              <p:nvPr/>
            </p:nvSpPr>
            <p:spPr bwMode="auto">
              <a:xfrm>
                <a:off x="1655" y="663"/>
                <a:ext cx="0" cy="133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2" name="Line 10"/>
              <p:cNvSpPr>
                <a:spLocks noChangeShapeType="1"/>
              </p:cNvSpPr>
              <p:nvPr/>
            </p:nvSpPr>
            <p:spPr bwMode="auto">
              <a:xfrm flipV="1">
                <a:off x="1661" y="880"/>
                <a:ext cx="2659" cy="8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Line 11"/>
              <p:cNvSpPr>
                <a:spLocks noChangeShapeType="1"/>
              </p:cNvSpPr>
              <p:nvPr/>
            </p:nvSpPr>
            <p:spPr bwMode="auto">
              <a:xfrm flipV="1">
                <a:off x="1661" y="1624"/>
                <a:ext cx="1201" cy="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Line 12"/>
              <p:cNvSpPr>
                <a:spLocks noChangeShapeType="1"/>
              </p:cNvSpPr>
              <p:nvPr/>
            </p:nvSpPr>
            <p:spPr bwMode="auto">
              <a:xfrm flipV="1">
                <a:off x="2862" y="1177"/>
                <a:ext cx="1544" cy="4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5" name="Line 13"/>
              <p:cNvSpPr>
                <a:spLocks noChangeShapeType="1"/>
              </p:cNvSpPr>
              <p:nvPr/>
            </p:nvSpPr>
            <p:spPr bwMode="auto">
              <a:xfrm flipV="1">
                <a:off x="1661" y="1028"/>
                <a:ext cx="1201" cy="6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6" name="Line 14"/>
              <p:cNvSpPr>
                <a:spLocks noChangeShapeType="1"/>
              </p:cNvSpPr>
              <p:nvPr/>
            </p:nvSpPr>
            <p:spPr bwMode="auto">
              <a:xfrm flipV="1">
                <a:off x="2862" y="582"/>
                <a:ext cx="1373" cy="4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8" name="Object 15"/>
              <p:cNvGraphicFramePr>
                <a:graphicFrameLocks noChangeAspect="1"/>
              </p:cNvGraphicFramePr>
              <p:nvPr/>
            </p:nvGraphicFramePr>
            <p:xfrm>
              <a:off x="1490" y="1624"/>
              <a:ext cx="123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6" name="公式" r:id="rId3" imgW="291847" imgH="317225" progId="">
                      <p:embed/>
                    </p:oleObj>
                  </mc:Choice>
                  <mc:Fallback>
                    <p:oleObj name="公式" r:id="rId3" imgW="291847" imgH="317225" progId="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0" y="1624"/>
                            <a:ext cx="123" cy="1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16"/>
              <p:cNvGraphicFramePr>
                <a:graphicFrameLocks noChangeAspect="1"/>
              </p:cNvGraphicFramePr>
              <p:nvPr/>
            </p:nvGraphicFramePr>
            <p:xfrm>
              <a:off x="1576" y="433"/>
              <a:ext cx="85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7" name="公式" r:id="rId5" imgW="215713" imgH="444114" progId="">
                      <p:embed/>
                    </p:oleObj>
                  </mc:Choice>
                  <mc:Fallback>
                    <p:oleObj name="公式" r:id="rId5" imgW="215713" imgH="444114" progId="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433"/>
                            <a:ext cx="85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7"/>
              <p:cNvGraphicFramePr>
                <a:graphicFrameLocks noChangeAspect="1"/>
              </p:cNvGraphicFramePr>
              <p:nvPr/>
            </p:nvGraphicFramePr>
            <p:xfrm>
              <a:off x="1217" y="342"/>
              <a:ext cx="115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8" name="公式" r:id="rId7" imgW="1536700" imgH="419100" progId="">
                      <p:embed/>
                    </p:oleObj>
                  </mc:Choice>
                  <mc:Fallback>
                    <p:oleObj name="公式" r:id="rId7" imgW="1536700" imgH="419100" progId="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7" y="342"/>
                            <a:ext cx="115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48" name="Group 18"/>
            <p:cNvGrpSpPr>
              <a:grpSpLocks/>
            </p:cNvGrpSpPr>
            <p:nvPr/>
          </p:nvGrpSpPr>
          <p:grpSpPr bwMode="auto">
            <a:xfrm>
              <a:off x="975" y="2122"/>
              <a:ext cx="3765" cy="2198"/>
              <a:chOff x="975" y="1888"/>
              <a:chExt cx="3765" cy="2198"/>
            </a:xfrm>
          </p:grpSpPr>
          <p:sp>
            <p:nvSpPr>
              <p:cNvPr id="4149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975" y="1888"/>
                <a:ext cx="3765" cy="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0" name="Line 20"/>
              <p:cNvSpPr>
                <a:spLocks noChangeShapeType="1"/>
              </p:cNvSpPr>
              <p:nvPr/>
            </p:nvSpPr>
            <p:spPr bwMode="auto">
              <a:xfrm>
                <a:off x="1302" y="2952"/>
                <a:ext cx="30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1" name="Line 21"/>
              <p:cNvSpPr>
                <a:spLocks noChangeShapeType="1"/>
              </p:cNvSpPr>
              <p:nvPr/>
            </p:nvSpPr>
            <p:spPr bwMode="auto">
              <a:xfrm>
                <a:off x="2858" y="2242"/>
                <a:ext cx="0" cy="149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2" name="Line 22"/>
              <p:cNvSpPr>
                <a:spLocks noChangeShapeType="1"/>
              </p:cNvSpPr>
              <p:nvPr/>
            </p:nvSpPr>
            <p:spPr bwMode="auto">
              <a:xfrm>
                <a:off x="4003" y="2313"/>
                <a:ext cx="1" cy="127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3" name="Line 23"/>
              <p:cNvSpPr>
                <a:spLocks noChangeShapeType="1"/>
              </p:cNvSpPr>
              <p:nvPr/>
            </p:nvSpPr>
            <p:spPr bwMode="auto">
              <a:xfrm flipV="1">
                <a:off x="1466" y="2597"/>
                <a:ext cx="2537" cy="7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4" name="Line 24"/>
              <p:cNvSpPr>
                <a:spLocks noChangeShapeType="1"/>
              </p:cNvSpPr>
              <p:nvPr/>
            </p:nvSpPr>
            <p:spPr bwMode="auto">
              <a:xfrm flipV="1">
                <a:off x="2858" y="2597"/>
                <a:ext cx="1145" cy="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5" name="Line 25"/>
              <p:cNvSpPr>
                <a:spLocks noChangeShapeType="1"/>
              </p:cNvSpPr>
              <p:nvPr/>
            </p:nvSpPr>
            <p:spPr bwMode="auto">
              <a:xfrm flipV="1">
                <a:off x="1384" y="3235"/>
                <a:ext cx="1474" cy="4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6" name="Line 26"/>
              <p:cNvSpPr>
                <a:spLocks noChangeShapeType="1"/>
              </p:cNvSpPr>
              <p:nvPr/>
            </p:nvSpPr>
            <p:spPr bwMode="auto">
              <a:xfrm flipV="1">
                <a:off x="2858" y="2597"/>
                <a:ext cx="1145" cy="6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7" name="Line 27"/>
              <p:cNvSpPr>
                <a:spLocks noChangeShapeType="1"/>
              </p:cNvSpPr>
              <p:nvPr/>
            </p:nvSpPr>
            <p:spPr bwMode="auto">
              <a:xfrm flipV="1">
                <a:off x="1384" y="2668"/>
                <a:ext cx="1474" cy="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4" name="Object 28"/>
              <p:cNvGraphicFramePr>
                <a:graphicFrameLocks noChangeAspect="1"/>
              </p:cNvGraphicFramePr>
              <p:nvPr/>
            </p:nvGraphicFramePr>
            <p:xfrm>
              <a:off x="4003" y="2526"/>
              <a:ext cx="137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9" name="公式" r:id="rId9" imgW="393529" imgH="342751" progId="">
                      <p:embed/>
                    </p:oleObj>
                  </mc:Choice>
                  <mc:Fallback>
                    <p:oleObj name="公式" r:id="rId9" imgW="393529" imgH="342751" progId="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3" y="2526"/>
                            <a:ext cx="137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5" name="Object 29"/>
              <p:cNvGraphicFramePr>
                <a:graphicFrameLocks noChangeAspect="1"/>
              </p:cNvGraphicFramePr>
              <p:nvPr/>
            </p:nvGraphicFramePr>
            <p:xfrm>
              <a:off x="1548" y="2101"/>
              <a:ext cx="82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0" name="公式" r:id="rId11" imgW="215713" imgH="444114" progId="">
                      <p:embed/>
                    </p:oleObj>
                  </mc:Choice>
                  <mc:Fallback>
                    <p:oleObj name="公式" r:id="rId11" imgW="215713" imgH="444114" progId="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101"/>
                            <a:ext cx="82" cy="1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30"/>
              <p:cNvGraphicFramePr>
                <a:graphicFrameLocks noChangeAspect="1"/>
              </p:cNvGraphicFramePr>
              <p:nvPr/>
            </p:nvGraphicFramePr>
            <p:xfrm>
              <a:off x="2694" y="2810"/>
              <a:ext cx="11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1" name="公式" r:id="rId12" imgW="253890" imgH="330057" progId="">
                      <p:embed/>
                    </p:oleObj>
                  </mc:Choice>
                  <mc:Fallback>
                    <p:oleObj name="公式" r:id="rId12" imgW="253890" imgH="330057" progId="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4" y="2810"/>
                            <a:ext cx="118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31"/>
              <p:cNvGraphicFramePr>
                <a:graphicFrameLocks noChangeAspect="1"/>
              </p:cNvGraphicFramePr>
              <p:nvPr/>
            </p:nvGraphicFramePr>
            <p:xfrm>
              <a:off x="3428" y="1933"/>
              <a:ext cx="1063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2" name="公式" r:id="rId14" imgW="1536700" imgH="419100" progId="">
                      <p:embed/>
                    </p:oleObj>
                  </mc:Choice>
                  <mc:Fallback>
                    <p:oleObj name="公式" r:id="rId14" imgW="1536700" imgH="419100" progId="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" y="1933"/>
                            <a:ext cx="1063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12" name="Group 32"/>
          <p:cNvGrpSpPr>
            <a:grpSpLocks/>
          </p:cNvGrpSpPr>
          <p:nvPr/>
        </p:nvGrpSpPr>
        <p:grpSpPr bwMode="auto">
          <a:xfrm>
            <a:off x="4716463" y="981075"/>
            <a:ext cx="3743325" cy="5256213"/>
            <a:chOff x="975" y="300"/>
            <a:chExt cx="3765" cy="3810"/>
          </a:xfrm>
        </p:grpSpPr>
        <p:grpSp>
          <p:nvGrpSpPr>
            <p:cNvPr id="4113" name="Group 33"/>
            <p:cNvGrpSpPr>
              <a:grpSpLocks/>
            </p:cNvGrpSpPr>
            <p:nvPr/>
          </p:nvGrpSpPr>
          <p:grpSpPr bwMode="auto">
            <a:xfrm>
              <a:off x="975" y="300"/>
              <a:ext cx="3765" cy="2087"/>
              <a:chOff x="839" y="300"/>
              <a:chExt cx="3946" cy="2305"/>
            </a:xfrm>
          </p:grpSpPr>
          <p:sp>
            <p:nvSpPr>
              <p:cNvPr id="4131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839" y="300"/>
                <a:ext cx="3946" cy="2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2" name="Line 35"/>
              <p:cNvSpPr>
                <a:spLocks noChangeShapeType="1"/>
              </p:cNvSpPr>
              <p:nvPr/>
            </p:nvSpPr>
            <p:spPr bwMode="auto">
              <a:xfrm>
                <a:off x="1182" y="1415"/>
                <a:ext cx="31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Line 36"/>
              <p:cNvSpPr>
                <a:spLocks noChangeShapeType="1"/>
              </p:cNvSpPr>
              <p:nvPr/>
            </p:nvSpPr>
            <p:spPr bwMode="auto">
              <a:xfrm>
                <a:off x="1868" y="746"/>
                <a:ext cx="1" cy="133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Line 37"/>
              <p:cNvSpPr>
                <a:spLocks noChangeShapeType="1"/>
              </p:cNvSpPr>
              <p:nvPr/>
            </p:nvSpPr>
            <p:spPr bwMode="auto">
              <a:xfrm flipV="1">
                <a:off x="1354" y="1044"/>
                <a:ext cx="2659" cy="8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Line 38"/>
              <p:cNvSpPr>
                <a:spLocks noChangeShapeType="1"/>
              </p:cNvSpPr>
              <p:nvPr/>
            </p:nvSpPr>
            <p:spPr bwMode="auto">
              <a:xfrm>
                <a:off x="1783" y="1712"/>
                <a:ext cx="102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Line 39"/>
              <p:cNvSpPr>
                <a:spLocks noChangeShapeType="1"/>
              </p:cNvSpPr>
              <p:nvPr/>
            </p:nvSpPr>
            <p:spPr bwMode="auto">
              <a:xfrm flipV="1">
                <a:off x="1268" y="1713"/>
                <a:ext cx="1544" cy="4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Line 40"/>
              <p:cNvSpPr>
                <a:spLocks noChangeShapeType="1"/>
              </p:cNvSpPr>
              <p:nvPr/>
            </p:nvSpPr>
            <p:spPr bwMode="auto">
              <a:xfrm flipV="1">
                <a:off x="1868" y="1118"/>
                <a:ext cx="944" cy="5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Line 41"/>
              <p:cNvSpPr>
                <a:spLocks noChangeShapeType="1"/>
              </p:cNvSpPr>
              <p:nvPr/>
            </p:nvSpPr>
            <p:spPr bwMode="auto">
              <a:xfrm flipV="1">
                <a:off x="1268" y="1118"/>
                <a:ext cx="1545" cy="5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1" name="Object 42"/>
              <p:cNvGraphicFramePr>
                <a:graphicFrameLocks noChangeAspect="1"/>
              </p:cNvGraphicFramePr>
              <p:nvPr/>
            </p:nvGraphicFramePr>
            <p:xfrm>
              <a:off x="1954" y="1787"/>
              <a:ext cx="143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3" name="公式" r:id="rId16" imgW="393529" imgH="342751" progId="">
                      <p:embed/>
                    </p:oleObj>
                  </mc:Choice>
                  <mc:Fallback>
                    <p:oleObj name="公式" r:id="rId16" imgW="393529" imgH="342751" progId="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4" y="1787"/>
                            <a:ext cx="143" cy="1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" name="Object 43"/>
              <p:cNvGraphicFramePr>
                <a:graphicFrameLocks noChangeAspect="1"/>
              </p:cNvGraphicFramePr>
              <p:nvPr/>
            </p:nvGraphicFramePr>
            <p:xfrm>
              <a:off x="1440" y="523"/>
              <a:ext cx="85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4" name="公式" r:id="rId18" imgW="215713" imgH="444114" progId="">
                      <p:embed/>
                    </p:oleObj>
                  </mc:Choice>
                  <mc:Fallback>
                    <p:oleObj name="公式" r:id="rId18" imgW="215713" imgH="444114" progId="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523"/>
                            <a:ext cx="85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9" name="Line 44"/>
              <p:cNvSpPr>
                <a:spLocks noChangeShapeType="1"/>
              </p:cNvSpPr>
              <p:nvPr/>
            </p:nvSpPr>
            <p:spPr bwMode="auto">
              <a:xfrm>
                <a:off x="2812" y="746"/>
                <a:ext cx="1" cy="119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Line 45"/>
              <p:cNvSpPr>
                <a:spLocks noChangeShapeType="1"/>
              </p:cNvSpPr>
              <p:nvPr/>
            </p:nvSpPr>
            <p:spPr bwMode="auto">
              <a:xfrm>
                <a:off x="2726" y="597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1" name="Line 46"/>
              <p:cNvSpPr>
                <a:spLocks noChangeShapeType="1"/>
              </p:cNvSpPr>
              <p:nvPr/>
            </p:nvSpPr>
            <p:spPr bwMode="auto">
              <a:xfrm flipH="1">
                <a:off x="2812" y="597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" name="Line 47"/>
              <p:cNvSpPr>
                <a:spLocks noChangeShapeType="1"/>
              </p:cNvSpPr>
              <p:nvPr/>
            </p:nvSpPr>
            <p:spPr bwMode="auto">
              <a:xfrm flipH="1">
                <a:off x="2726" y="1936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Line 48"/>
              <p:cNvSpPr>
                <a:spLocks noChangeShapeType="1"/>
              </p:cNvSpPr>
              <p:nvPr/>
            </p:nvSpPr>
            <p:spPr bwMode="auto">
              <a:xfrm flipH="1" flipV="1">
                <a:off x="2812" y="1936"/>
                <a:ext cx="86" cy="1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" name="Line 49"/>
              <p:cNvSpPr>
                <a:spLocks noChangeShapeType="1"/>
              </p:cNvSpPr>
              <p:nvPr/>
            </p:nvSpPr>
            <p:spPr bwMode="auto">
              <a:xfrm>
                <a:off x="2812" y="111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" name="Line 50"/>
              <p:cNvSpPr>
                <a:spLocks noChangeShapeType="1"/>
              </p:cNvSpPr>
              <p:nvPr/>
            </p:nvSpPr>
            <p:spPr bwMode="auto">
              <a:xfrm flipV="1">
                <a:off x="2812" y="523"/>
                <a:ext cx="944" cy="5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" name="Line 51"/>
              <p:cNvSpPr>
                <a:spLocks noChangeShapeType="1"/>
              </p:cNvSpPr>
              <p:nvPr/>
            </p:nvSpPr>
            <p:spPr bwMode="auto">
              <a:xfrm>
                <a:off x="2812" y="1713"/>
                <a:ext cx="120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3" name="Object 52"/>
              <p:cNvGraphicFramePr>
                <a:graphicFrameLocks noChangeAspect="1"/>
              </p:cNvGraphicFramePr>
              <p:nvPr/>
            </p:nvGraphicFramePr>
            <p:xfrm>
              <a:off x="1111" y="436"/>
              <a:ext cx="99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5" name="公式" r:id="rId19" imgW="1536700" imgH="419100" progId="">
                      <p:embed/>
                    </p:oleObj>
                  </mc:Choice>
                  <mc:Fallback>
                    <p:oleObj name="公式" r:id="rId19" imgW="1536700" imgH="419100" progId="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436"/>
                            <a:ext cx="99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4" name="Group 53"/>
            <p:cNvGrpSpPr>
              <a:grpSpLocks/>
            </p:cNvGrpSpPr>
            <p:nvPr/>
          </p:nvGrpSpPr>
          <p:grpSpPr bwMode="auto">
            <a:xfrm>
              <a:off x="1247" y="2205"/>
              <a:ext cx="3357" cy="1905"/>
              <a:chOff x="1247" y="2157"/>
              <a:chExt cx="3266" cy="1841"/>
            </a:xfrm>
          </p:grpSpPr>
          <p:sp>
            <p:nvSpPr>
              <p:cNvPr id="4115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247" y="2323"/>
                <a:ext cx="3266" cy="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Line 55"/>
              <p:cNvSpPr>
                <a:spLocks noChangeShapeType="1"/>
              </p:cNvSpPr>
              <p:nvPr/>
            </p:nvSpPr>
            <p:spPr bwMode="auto">
              <a:xfrm>
                <a:off x="1531" y="3134"/>
                <a:ext cx="26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" name="Line 56"/>
              <p:cNvSpPr>
                <a:spLocks noChangeShapeType="1"/>
              </p:cNvSpPr>
              <p:nvPr/>
            </p:nvSpPr>
            <p:spPr bwMode="auto">
              <a:xfrm>
                <a:off x="3397" y="2432"/>
                <a:ext cx="0" cy="140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57"/>
              <p:cNvSpPr>
                <a:spLocks noChangeShapeType="1"/>
              </p:cNvSpPr>
              <p:nvPr/>
            </p:nvSpPr>
            <p:spPr bwMode="auto">
              <a:xfrm flipV="1">
                <a:off x="1602" y="2810"/>
                <a:ext cx="2413" cy="6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Line 58"/>
              <p:cNvSpPr>
                <a:spLocks noChangeShapeType="1"/>
              </p:cNvSpPr>
              <p:nvPr/>
            </p:nvSpPr>
            <p:spPr bwMode="auto">
              <a:xfrm flipV="1">
                <a:off x="2809" y="3079"/>
                <a:ext cx="1279" cy="3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Line 59"/>
              <p:cNvSpPr>
                <a:spLocks noChangeShapeType="1"/>
              </p:cNvSpPr>
              <p:nvPr/>
            </p:nvSpPr>
            <p:spPr bwMode="auto">
              <a:xfrm flipV="1">
                <a:off x="2809" y="2485"/>
                <a:ext cx="1278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098" name="Object 60"/>
              <p:cNvGraphicFramePr>
                <a:graphicFrameLocks noChangeAspect="1"/>
              </p:cNvGraphicFramePr>
              <p:nvPr/>
            </p:nvGraphicFramePr>
            <p:xfrm>
              <a:off x="3448" y="3026"/>
              <a:ext cx="103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6" name="公式" r:id="rId21" imgW="291847" imgH="317225" progId="">
                      <p:embed/>
                    </p:oleObj>
                  </mc:Choice>
                  <mc:Fallback>
                    <p:oleObj name="公式" r:id="rId21" imgW="291847" imgH="317225" progId="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8" y="3026"/>
                            <a:ext cx="103" cy="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61"/>
              <p:cNvGraphicFramePr>
                <a:graphicFrameLocks noChangeAspect="1"/>
              </p:cNvGraphicFramePr>
              <p:nvPr/>
            </p:nvGraphicFramePr>
            <p:xfrm>
              <a:off x="1745" y="2485"/>
              <a:ext cx="70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7" name="公式" r:id="rId23" imgW="215713" imgH="444114" progId="">
                      <p:embed/>
                    </p:oleObj>
                  </mc:Choice>
                  <mc:Fallback>
                    <p:oleObj name="公式" r:id="rId23" imgW="215713" imgH="444114" progId="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2485"/>
                            <a:ext cx="70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1" name="Line 62"/>
              <p:cNvSpPr>
                <a:spLocks noChangeShapeType="1"/>
              </p:cNvSpPr>
              <p:nvPr/>
            </p:nvSpPr>
            <p:spPr bwMode="auto">
              <a:xfrm>
                <a:off x="2809" y="2647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2" name="Line 63"/>
              <p:cNvSpPr>
                <a:spLocks noChangeShapeType="1"/>
              </p:cNvSpPr>
              <p:nvPr/>
            </p:nvSpPr>
            <p:spPr bwMode="auto">
              <a:xfrm>
                <a:off x="2738" y="2539"/>
                <a:ext cx="71" cy="1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3" name="Line 64"/>
              <p:cNvSpPr>
                <a:spLocks noChangeShapeType="1"/>
              </p:cNvSpPr>
              <p:nvPr/>
            </p:nvSpPr>
            <p:spPr bwMode="auto">
              <a:xfrm flipH="1">
                <a:off x="2809" y="2539"/>
                <a:ext cx="71" cy="10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4" name="Line 65"/>
              <p:cNvSpPr>
                <a:spLocks noChangeShapeType="1"/>
              </p:cNvSpPr>
              <p:nvPr/>
            </p:nvSpPr>
            <p:spPr bwMode="auto">
              <a:xfrm flipH="1">
                <a:off x="2738" y="3511"/>
                <a:ext cx="71" cy="1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5" name="Line 66"/>
              <p:cNvSpPr>
                <a:spLocks noChangeShapeType="1"/>
              </p:cNvSpPr>
              <p:nvPr/>
            </p:nvSpPr>
            <p:spPr bwMode="auto">
              <a:xfrm flipH="1" flipV="1">
                <a:off x="2809" y="3511"/>
                <a:ext cx="71" cy="1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Line 67"/>
              <p:cNvSpPr>
                <a:spLocks noChangeShapeType="1"/>
              </p:cNvSpPr>
              <p:nvPr/>
            </p:nvSpPr>
            <p:spPr bwMode="auto">
              <a:xfrm>
                <a:off x="2880" y="291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Line 68"/>
              <p:cNvSpPr>
                <a:spLocks noChangeShapeType="1"/>
              </p:cNvSpPr>
              <p:nvPr/>
            </p:nvSpPr>
            <p:spPr bwMode="auto">
              <a:xfrm flipV="1">
                <a:off x="2099" y="2971"/>
                <a:ext cx="1279" cy="9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Line 69"/>
              <p:cNvSpPr>
                <a:spLocks noChangeShapeType="1"/>
              </p:cNvSpPr>
              <p:nvPr/>
            </p:nvSpPr>
            <p:spPr bwMode="auto">
              <a:xfrm flipH="1" flipV="1">
                <a:off x="1815" y="2647"/>
                <a:ext cx="1563" cy="3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Line 70"/>
              <p:cNvSpPr>
                <a:spLocks noChangeShapeType="1"/>
              </p:cNvSpPr>
              <p:nvPr/>
            </p:nvSpPr>
            <p:spPr bwMode="auto">
              <a:xfrm>
                <a:off x="1815" y="2647"/>
                <a:ext cx="99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Line 71"/>
              <p:cNvSpPr>
                <a:spLocks noChangeShapeType="1"/>
              </p:cNvSpPr>
              <p:nvPr/>
            </p:nvSpPr>
            <p:spPr bwMode="auto">
              <a:xfrm flipV="1">
                <a:off x="2099" y="3403"/>
                <a:ext cx="710" cy="5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0" name="Object 72"/>
              <p:cNvGraphicFramePr>
                <a:graphicFrameLocks noChangeAspect="1"/>
              </p:cNvGraphicFramePr>
              <p:nvPr/>
            </p:nvGraphicFramePr>
            <p:xfrm>
              <a:off x="2893" y="2157"/>
              <a:ext cx="104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8" name="公式" r:id="rId24" imgW="1536700" imgH="419100" progId="">
                      <p:embed/>
                    </p:oleObj>
                  </mc:Choice>
                  <mc:Fallback>
                    <p:oleObj name="公式" r:id="rId24" imgW="1536700" imgH="419100" progId="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3" y="2157"/>
                            <a:ext cx="1048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971550" y="549275"/>
            <a:ext cx="309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buFontTx/>
              <a:buAutoNum type="ea1JpnKorPlain"/>
            </a:pPr>
            <a:r>
              <a:rPr lang="zh-CN" altLang="en-US" b="1"/>
              <a:t>、单色光波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900113" y="1268413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波函数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00113" y="2060575"/>
            <a:ext cx="122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电场</a:t>
            </a:r>
            <a:r>
              <a:rPr lang="zh-CN" altLang="en-US"/>
              <a:t> </a:t>
            </a:r>
          </a:p>
        </p:txBody>
      </p:sp>
      <p:sp>
        <p:nvSpPr>
          <p:cNvPr id="29705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2124075" y="2205038"/>
          <a:ext cx="3994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3" imgW="3987800" imgH="457200" progId="">
                  <p:embed/>
                </p:oleObj>
              </mc:Choice>
              <mc:Fallback>
                <p:oleObj name="公式" r:id="rId3" imgW="3987800" imgH="4572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3994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900113" y="28527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磁场</a:t>
            </a:r>
            <a:r>
              <a:rPr lang="zh-CN" altLang="en-US"/>
              <a:t> </a:t>
            </a:r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2124075" y="2997200"/>
          <a:ext cx="3944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5" imgW="3937000" imgH="457200" progId="">
                  <p:embed/>
                </p:oleObj>
              </mc:Choice>
              <mc:Fallback>
                <p:oleObj name="公式" r:id="rId5" imgW="3937000" imgH="4572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3944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900113" y="357346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特点：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900113" y="4365625"/>
            <a:ext cx="2605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空间各点</a:t>
            </a:r>
            <a:r>
              <a:rPr lang="zh-CN" altLang="en-US"/>
              <a:t> </a:t>
            </a:r>
          </a:p>
        </p:txBody>
      </p:sp>
      <p:sp>
        <p:nvSpPr>
          <p:cNvPr id="2971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3348038" y="4508500"/>
          <a:ext cx="9794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公式" r:id="rId7" imgW="965200" imgH="368300" progId="">
                  <p:embed/>
                </p:oleObj>
              </mc:Choice>
              <mc:Fallback>
                <p:oleObj name="公式" r:id="rId7" imgW="965200" imgH="3683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9794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3851275" y="472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284663" y="4365625"/>
            <a:ext cx="395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以单一频率</a:t>
            </a:r>
            <a:r>
              <a:rPr lang="el-GR" altLang="zh-CN" b="1">
                <a:latin typeface="宋体" charset="-122"/>
              </a:rPr>
              <a:t>ω</a:t>
            </a:r>
            <a:r>
              <a:rPr lang="zh-CN" altLang="en-US" b="1"/>
              <a:t>作简</a:t>
            </a:r>
            <a:endParaRPr lang="zh-CN" altLang="en-US"/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900113" y="5084763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谐振动；</a:t>
            </a:r>
            <a:r>
              <a:rPr lang="zh-CN" altLang="en-US"/>
              <a:t> </a:t>
            </a: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900113" y="5805488"/>
            <a:ext cx="398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空间各点的振幅</a:t>
            </a:r>
            <a:r>
              <a:rPr lang="zh-CN" altLang="en-US"/>
              <a:t> </a:t>
            </a: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/>
        </p:nvGraphicFramePr>
        <p:xfrm>
          <a:off x="4643438" y="594995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公式" r:id="rId9" imgW="2286000" imgH="457200" progId="">
                  <p:embed/>
                </p:oleObj>
              </mc:Choice>
              <mc:Fallback>
                <p:oleObj name="公式" r:id="rId9" imgW="2286000" imgH="457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949950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6877050" y="5805488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不随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/>
      <p:bldP spid="154628" grpId="0"/>
      <p:bldP spid="154631" grpId="0"/>
      <p:bldP spid="154634" grpId="0"/>
      <p:bldP spid="154635" grpId="0"/>
      <p:bldP spid="154639" grpId="0"/>
      <p:bldP spid="154640" grpId="0"/>
      <p:bldP spid="154641" grpId="0"/>
      <p:bldP spid="1546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71550" y="476250"/>
            <a:ext cx="7416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b="1"/>
              <a:t>时间变化；形成一个稳定的振幅空间分布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971550" y="2133600"/>
            <a:ext cx="4899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初始的位相空间分布</a:t>
            </a:r>
            <a:r>
              <a:rPr lang="zh-CN" altLang="en-US"/>
              <a:t>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5724525" y="2205038"/>
          <a:ext cx="782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3" imgW="787058" imgH="444307" progId="">
                  <p:embed/>
                </p:oleObj>
              </mc:Choice>
              <mc:Fallback>
                <p:oleObj name="公式" r:id="rId3" imgW="787058" imgH="444307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05038"/>
                        <a:ext cx="7826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6443663" y="2133600"/>
            <a:ext cx="172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与时间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900113" y="28527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无关</a:t>
            </a:r>
            <a:r>
              <a:rPr lang="en-US" altLang="zh-CN" b="1"/>
              <a:t>.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900113" y="3357563"/>
            <a:ext cx="72009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zh-CN" b="1"/>
              <a:t>▲</a:t>
            </a:r>
            <a:r>
              <a:rPr lang="zh-CN" altLang="en-US" b="1"/>
              <a:t>光波的波列在空间上无限延伸</a:t>
            </a:r>
            <a:r>
              <a:rPr lang="en-US" altLang="zh-CN" b="1"/>
              <a:t>,</a:t>
            </a:r>
            <a:r>
              <a:rPr lang="zh-CN" altLang="en-US" b="1"/>
              <a:t>光源发光时间无限长</a:t>
            </a:r>
            <a:r>
              <a:rPr lang="en-US" altLang="zh-CN" b="1"/>
              <a:t>.(</a:t>
            </a:r>
            <a:r>
              <a:rPr lang="zh-CN" altLang="en-US" b="1"/>
              <a:t>任何实际光源发光时间总是有限的</a:t>
            </a:r>
            <a:r>
              <a:rPr lang="en-US" altLang="zh-CN" b="1"/>
              <a:t>.</a:t>
            </a:r>
            <a:r>
              <a:rPr lang="zh-CN" altLang="en-US" b="1"/>
              <a:t>若波列的持续时间比扰动周期长得多</a:t>
            </a:r>
            <a:r>
              <a:rPr lang="en-US" altLang="zh-CN" b="1"/>
              <a:t>,</a:t>
            </a:r>
            <a:r>
              <a:rPr lang="zh-CN" altLang="en-US" b="1"/>
              <a:t>可近似为单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4" grpId="0"/>
      <p:bldP spid="155655" grpId="0"/>
      <p:bldP spid="1556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827088" y="404813"/>
            <a:ext cx="13779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/>
              <a:t>色波</a:t>
            </a:r>
            <a:r>
              <a:rPr lang="en-US" altLang="zh-CN" b="1"/>
              <a:t>.)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827088" y="1125538"/>
            <a:ext cx="7488237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/>
              <a:t>二、平面单色光波和球面单色光波的物理描述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827088" y="2852738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平面单色光波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827088" y="37163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电场</a:t>
            </a:r>
            <a:r>
              <a:rPr lang="zh-CN" altLang="en-US"/>
              <a:t> 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124075" y="3573463"/>
          <a:ext cx="41703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3" imgW="4165600" imgH="990600" progId="">
                  <p:embed/>
                </p:oleObj>
              </mc:Choice>
              <mc:Fallback>
                <p:oleObj name="公式" r:id="rId3" imgW="4165600" imgH="990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41703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827088" y="479742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磁场</a:t>
            </a:r>
            <a:r>
              <a:rPr lang="zh-CN" altLang="en-US"/>
              <a:t> </a:t>
            </a:r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2124075" y="4652963"/>
          <a:ext cx="42672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5" imgW="4267200" imgH="990600" progId="">
                  <p:embed/>
                </p:oleObj>
              </mc:Choice>
              <mc:Fallback>
                <p:oleObj name="公式" r:id="rId5" imgW="4267200" imgH="990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52963"/>
                        <a:ext cx="4267200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827088" y="5734050"/>
            <a:ext cx="686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性质：</a:t>
            </a:r>
            <a:r>
              <a:rPr lang="zh-CN" altLang="zh-CN" b="1"/>
              <a:t>▲</a:t>
            </a:r>
            <a:r>
              <a:rPr lang="zh-CN" altLang="en-US" b="1"/>
              <a:t>光波是横波</a:t>
            </a:r>
            <a:r>
              <a:rPr lang="en-US" altLang="zh-CN" b="1"/>
              <a:t>,</a:t>
            </a:r>
            <a:r>
              <a:rPr lang="zh-CN" altLang="en-US" b="1"/>
              <a:t>两个偏振度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  <p:bldP spid="156675" grpId="0"/>
      <p:bldP spid="156676" grpId="0"/>
      <p:bldP spid="156677" grpId="0"/>
      <p:bldP spid="156680" grpId="0"/>
      <p:bldP spid="1566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电磁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238" y="404813"/>
            <a:ext cx="10585451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13100"/>
            <a:ext cx="6913562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900113" y="620713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3278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476375" y="765175"/>
          <a:ext cx="347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公式" r:id="rId3" imgW="342603" imgH="355292" progId="">
                  <p:embed/>
                </p:oleObj>
              </mc:Choice>
              <mc:Fallback>
                <p:oleObj name="公式" r:id="rId3" imgW="342603" imgH="355292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3476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763713" y="620713"/>
            <a:ext cx="650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与入射面即不平行</a:t>
            </a:r>
            <a:r>
              <a:rPr lang="en-US" altLang="zh-CN" b="1"/>
              <a:t>,</a:t>
            </a:r>
            <a:r>
              <a:rPr lang="zh-CN" altLang="en-US" b="1"/>
              <a:t>也不垂直</a:t>
            </a:r>
            <a:r>
              <a:rPr lang="en-US" altLang="zh-CN" b="1"/>
              <a:t>,</a:t>
            </a:r>
            <a:r>
              <a:rPr lang="zh-CN" altLang="en-US" b="1"/>
              <a:t>则</a:t>
            </a:r>
            <a:r>
              <a:rPr lang="zh-CN" altLang="en-US"/>
              <a:t> </a:t>
            </a:r>
          </a:p>
        </p:txBody>
      </p:sp>
      <p:sp>
        <p:nvSpPr>
          <p:cNvPr id="32785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971550" y="1484313"/>
          <a:ext cx="20415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公式" r:id="rId5" imgW="2222500" imgH="457200" progId="">
                  <p:embed/>
                </p:oleObj>
              </mc:Choice>
              <mc:Fallback>
                <p:oleObj name="公式" r:id="rId5" imgW="2222500" imgH="4572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20415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2916238" y="1341438"/>
            <a:ext cx="122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32787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3924300" y="1484313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公式" r:id="rId7" imgW="533169" imgH="457002" progId="">
                  <p:embed/>
                </p:oleObj>
              </mc:Choice>
              <mc:Fallback>
                <p:oleObj name="公式" r:id="rId7" imgW="533169" imgH="457002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4356100" y="134143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表示</a:t>
            </a:r>
            <a:r>
              <a:rPr lang="zh-CN" altLang="en-US"/>
              <a:t> </a:t>
            </a:r>
          </a:p>
        </p:txBody>
      </p:sp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5435600" y="1484313"/>
          <a:ext cx="3476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公式" r:id="rId9" imgW="342603" imgH="355292" progId="">
                  <p:embed/>
                </p:oleObj>
              </mc:Choice>
              <mc:Fallback>
                <p:oleObj name="公式" r:id="rId9" imgW="342603" imgH="355292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84313"/>
                        <a:ext cx="3476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724525" y="1341438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平行入射面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827088" y="2060575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分量；而</a:t>
            </a:r>
            <a:r>
              <a:rPr lang="zh-CN" altLang="en-US"/>
              <a:t>  </a:t>
            </a:r>
          </a:p>
        </p:txBody>
      </p:sp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2771775" y="2205038"/>
          <a:ext cx="512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公式" r:id="rId11" imgW="508000" imgH="457200" progId="">
                  <p:embed/>
                </p:oleObj>
              </mc:Choice>
              <mc:Fallback>
                <p:oleObj name="公式" r:id="rId11" imgW="508000" imgH="4572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5127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3203575" y="20605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表示</a:t>
            </a:r>
            <a:r>
              <a:rPr lang="zh-CN" altLang="en-US"/>
              <a:t> </a:t>
            </a:r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4284663" y="2205038"/>
          <a:ext cx="3476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公式" r:id="rId13" imgW="342603" imgH="355292" progId="">
                  <p:embed/>
                </p:oleObj>
              </mc:Choice>
              <mc:Fallback>
                <p:oleObj name="公式" r:id="rId13" imgW="342603" imgH="355292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05038"/>
                        <a:ext cx="34766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4500563" y="2060575"/>
            <a:ext cx="351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垂直入射面分量</a:t>
            </a:r>
            <a:r>
              <a:rPr lang="en-US" altLang="zh-CN" b="1"/>
              <a:t>.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827088" y="2781300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b="1"/>
              <a:t>▲</a:t>
            </a:r>
            <a:r>
              <a:rPr lang="en-US" altLang="zh-CN"/>
              <a:t> </a:t>
            </a:r>
          </a:p>
        </p:txBody>
      </p:sp>
      <p:sp>
        <p:nvSpPr>
          <p:cNvPr id="32794" name="Rectangle 2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1" name="Object 21"/>
          <p:cNvGraphicFramePr>
            <a:graphicFrameLocks noChangeAspect="1"/>
          </p:cNvGraphicFramePr>
          <p:nvPr/>
        </p:nvGraphicFramePr>
        <p:xfrm>
          <a:off x="1331913" y="2924175"/>
          <a:ext cx="23193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公式" r:id="rId15" imgW="2324100" imgH="482600" progId="">
                  <p:embed/>
                </p:oleObj>
              </mc:Choice>
              <mc:Fallback>
                <p:oleObj name="公式" r:id="rId15" imgW="2324100" imgH="4826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24175"/>
                        <a:ext cx="231933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3563938" y="2781300"/>
            <a:ext cx="1992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(</a:t>
            </a:r>
            <a:r>
              <a:rPr lang="zh-CN" altLang="en-US" b="1"/>
              <a:t>介质中</a:t>
            </a:r>
            <a:r>
              <a:rPr lang="en-US" altLang="zh-CN" b="1"/>
              <a:t>)</a:t>
            </a:r>
            <a:r>
              <a:rPr lang="en-US" altLang="zh-CN"/>
              <a:t> </a:t>
            </a:r>
          </a:p>
        </p:txBody>
      </p:sp>
      <p:sp>
        <p:nvSpPr>
          <p:cNvPr id="32796" name="Rectangle 23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4" name="Object 24"/>
          <p:cNvGraphicFramePr>
            <a:graphicFrameLocks noChangeAspect="1"/>
          </p:cNvGraphicFramePr>
          <p:nvPr/>
        </p:nvGraphicFramePr>
        <p:xfrm>
          <a:off x="5292725" y="2924175"/>
          <a:ext cx="1427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公式" r:id="rId17" imgW="1422400" imgH="457200" progId="">
                  <p:embed/>
                </p:oleObj>
              </mc:Choice>
              <mc:Fallback>
                <p:oleObj name="公式" r:id="rId17" imgW="1422400" imgH="4572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4271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5" name="Rectangle 25"/>
          <p:cNvSpPr>
            <a:spLocks noChangeArrowheads="1"/>
          </p:cNvSpPr>
          <p:nvPr/>
        </p:nvSpPr>
        <p:spPr bwMode="auto">
          <a:xfrm>
            <a:off x="6588125" y="2781300"/>
            <a:ext cx="1992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(</a:t>
            </a:r>
            <a:r>
              <a:rPr lang="zh-CN" altLang="en-US" b="1"/>
              <a:t>真空中</a:t>
            </a:r>
            <a:r>
              <a:rPr lang="en-US" altLang="zh-CN" b="1"/>
              <a:t>)</a:t>
            </a:r>
            <a:r>
              <a:rPr lang="en-US" altLang="zh-CN"/>
              <a:t> </a:t>
            </a:r>
          </a:p>
        </p:txBody>
      </p:sp>
      <p:sp>
        <p:nvSpPr>
          <p:cNvPr id="158746" name="Rectangle 26"/>
          <p:cNvSpPr>
            <a:spLocks noChangeArrowheads="1"/>
          </p:cNvSpPr>
          <p:nvPr/>
        </p:nvSpPr>
        <p:spPr bwMode="auto">
          <a:xfrm>
            <a:off x="827088" y="3500438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b="1"/>
              <a:t>▲</a:t>
            </a:r>
            <a:r>
              <a:rPr lang="en-US" altLang="zh-CN"/>
              <a:t> </a:t>
            </a:r>
          </a:p>
        </p:txBody>
      </p:sp>
      <p:sp>
        <p:nvSpPr>
          <p:cNvPr id="32799" name="Rectangle 2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8" name="Object 28"/>
          <p:cNvGraphicFramePr>
            <a:graphicFrameLocks noChangeAspect="1"/>
          </p:cNvGraphicFramePr>
          <p:nvPr/>
        </p:nvGraphicFramePr>
        <p:xfrm>
          <a:off x="1476375" y="3573463"/>
          <a:ext cx="1454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公式" r:id="rId19" imgW="1447800" imgH="457200" progId="">
                  <p:embed/>
                </p:oleObj>
              </mc:Choice>
              <mc:Fallback>
                <p:oleObj name="公式" r:id="rId19" imgW="1447800" imgH="4572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14541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3995738" y="3573463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同位相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58750" name="Rectangle 30"/>
          <p:cNvSpPr>
            <a:spLocks noChangeArrowheads="1"/>
          </p:cNvSpPr>
          <p:nvPr/>
        </p:nvSpPr>
        <p:spPr bwMode="auto">
          <a:xfrm>
            <a:off x="827088" y="4221163"/>
            <a:ext cx="2303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b="1"/>
              <a:t>■</a:t>
            </a:r>
            <a:r>
              <a:rPr lang="zh-CN" altLang="en-US" b="1"/>
              <a:t>光矢量</a:t>
            </a:r>
          </a:p>
        </p:txBody>
      </p:sp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827088" y="4941888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▲</a:t>
            </a:r>
            <a:r>
              <a:rPr lang="zh-CN" altLang="en-US" b="1"/>
              <a:t>光矢量</a:t>
            </a:r>
            <a:r>
              <a:rPr lang="en-US" altLang="zh-CN" b="1"/>
              <a:t>: </a:t>
            </a:r>
            <a:r>
              <a:rPr lang="zh-CN" altLang="en-US" b="1"/>
              <a:t>电场矢量</a:t>
            </a:r>
            <a:r>
              <a:rPr lang="zh-CN" altLang="en-US"/>
              <a:t> </a:t>
            </a:r>
          </a:p>
        </p:txBody>
      </p:sp>
      <p:graphicFrame>
        <p:nvGraphicFramePr>
          <p:cNvPr id="158752" name="Object 32"/>
          <p:cNvGraphicFramePr>
            <a:graphicFrameLocks noChangeAspect="1"/>
          </p:cNvGraphicFramePr>
          <p:nvPr/>
        </p:nvGraphicFramePr>
        <p:xfrm>
          <a:off x="4932363" y="5084763"/>
          <a:ext cx="4254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公式" r:id="rId21" imgW="419100" imgH="368300" progId="">
                  <p:embed/>
                </p:oleObj>
              </mc:Choice>
              <mc:Fallback>
                <p:oleObj name="公式" r:id="rId21" imgW="419100" imgH="3683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84763"/>
                        <a:ext cx="42545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3" name="Object 33"/>
          <p:cNvGraphicFramePr>
            <a:graphicFrameLocks noChangeAspect="1"/>
          </p:cNvGraphicFramePr>
          <p:nvPr/>
        </p:nvGraphicFramePr>
        <p:xfrm>
          <a:off x="1258888" y="5589588"/>
          <a:ext cx="419576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公式" r:id="rId23" imgW="4191000" imgH="990600" progId="">
                  <p:embed/>
                </p:oleObj>
              </mc:Choice>
              <mc:Fallback>
                <p:oleObj name="公式" r:id="rId23" imgW="4191000" imgH="9906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4195762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4" name="Object 34"/>
          <p:cNvGraphicFramePr>
            <a:graphicFrameLocks noChangeAspect="1"/>
          </p:cNvGraphicFramePr>
          <p:nvPr/>
        </p:nvGraphicFramePr>
        <p:xfrm>
          <a:off x="2987675" y="3644900"/>
          <a:ext cx="1079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公式" r:id="rId25" imgW="964781" imgH="406224" progId="">
                  <p:embed/>
                </p:oleObj>
              </mc:Choice>
              <mc:Fallback>
                <p:oleObj name="公式" r:id="rId25" imgW="964781" imgH="406224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4900"/>
                        <a:ext cx="1079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5" grpId="0"/>
      <p:bldP spid="158728" grpId="0"/>
      <p:bldP spid="158731" grpId="0"/>
      <p:bldP spid="158733" grpId="0"/>
      <p:bldP spid="158734" grpId="0"/>
      <p:bldP spid="158736" grpId="0"/>
      <p:bldP spid="158738" grpId="0"/>
      <p:bldP spid="158739" grpId="0"/>
      <p:bldP spid="158742" grpId="0"/>
      <p:bldP spid="158745" grpId="0"/>
      <p:bldP spid="158746" grpId="0"/>
      <p:bldP spid="158749" grpId="0"/>
      <p:bldP spid="1587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/>
          <p:cNvSpPr txBox="1">
            <a:spLocks noChangeArrowheads="1"/>
          </p:cNvSpPr>
          <p:nvPr/>
        </p:nvSpPr>
        <p:spPr bwMode="auto">
          <a:xfrm>
            <a:off x="971550" y="620713"/>
            <a:ext cx="1655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作业</a:t>
            </a:r>
            <a:r>
              <a:rPr lang="en-US" altLang="zh-CN" b="1"/>
              <a:t>:</a:t>
            </a:r>
          </a:p>
        </p:txBody>
      </p:sp>
      <p:sp>
        <p:nvSpPr>
          <p:cNvPr id="49155" name="Rectangle 13"/>
          <p:cNvSpPr>
            <a:spLocks noChangeArrowheads="1"/>
          </p:cNvSpPr>
          <p:nvPr/>
        </p:nvSpPr>
        <p:spPr bwMode="auto">
          <a:xfrm>
            <a:off x="1076325" y="47831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 sz="2000" b="1"/>
          </a:p>
        </p:txBody>
      </p:sp>
      <p:sp>
        <p:nvSpPr>
          <p:cNvPr id="49156" name="Rectangle 15"/>
          <p:cNvSpPr>
            <a:spLocks noChangeArrowheads="1"/>
          </p:cNvSpPr>
          <p:nvPr/>
        </p:nvSpPr>
        <p:spPr bwMode="auto">
          <a:xfrm>
            <a:off x="971550" y="1268413"/>
            <a:ext cx="734377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/>
              <a:t>1.</a:t>
            </a:r>
            <a:r>
              <a:rPr lang="zh-CN" altLang="en-US" b="1"/>
              <a:t>屏幕放在距物</a:t>
            </a:r>
            <a:r>
              <a:rPr lang="en-US" altLang="zh-CN" b="1"/>
              <a:t>100cm</a:t>
            </a:r>
            <a:r>
              <a:rPr lang="zh-CN" altLang="en-US" b="1"/>
              <a:t>远处</a:t>
            </a:r>
            <a:r>
              <a:rPr lang="en-US" altLang="zh-CN" b="1"/>
              <a:t>,</a:t>
            </a:r>
            <a:r>
              <a:rPr lang="zh-CN" altLang="en-US" b="1"/>
              <a:t>二者之间放一凸透镜</a:t>
            </a:r>
            <a:r>
              <a:rPr lang="en-US" altLang="zh-CN" b="1"/>
              <a:t>.</a:t>
            </a:r>
            <a:r>
              <a:rPr lang="zh-CN" altLang="en-US" b="1"/>
              <a:t>当前后移动透镜时</a:t>
            </a:r>
            <a:r>
              <a:rPr lang="en-US" altLang="zh-CN" b="1"/>
              <a:t>,</a:t>
            </a:r>
            <a:r>
              <a:rPr lang="zh-CN" altLang="en-US" b="1"/>
              <a:t>我们发现透镜有两个位置可以使物成像在屏幕上</a:t>
            </a:r>
            <a:r>
              <a:rPr lang="en-US" altLang="zh-CN" b="1"/>
              <a:t>.</a:t>
            </a:r>
            <a:r>
              <a:rPr lang="zh-CN" altLang="en-US" b="1"/>
              <a:t>测得这两个位置之间的距离为</a:t>
            </a:r>
            <a:r>
              <a:rPr lang="en-US" altLang="zh-CN" b="1"/>
              <a:t>20.0cm,</a:t>
            </a:r>
            <a:r>
              <a:rPr lang="zh-CN" altLang="en-US" b="1"/>
              <a:t>求</a:t>
            </a:r>
          </a:p>
          <a:p>
            <a:pPr algn="just" eaLnBrk="1" hangingPunct="1">
              <a:lnSpc>
                <a:spcPct val="130000"/>
              </a:lnSpc>
            </a:pPr>
            <a:endParaRPr lang="en-US" altLang="zh-CN" b="1"/>
          </a:p>
        </p:txBody>
      </p:sp>
      <p:sp>
        <p:nvSpPr>
          <p:cNvPr id="49157" name="Rectangle 16"/>
          <p:cNvSpPr>
            <a:spLocks noChangeArrowheads="1"/>
          </p:cNvSpPr>
          <p:nvPr/>
        </p:nvSpPr>
        <p:spPr bwMode="auto">
          <a:xfrm>
            <a:off x="971550" y="4868863"/>
            <a:ext cx="72723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en-US" altLang="zh-CN" b="1"/>
              <a:t>(1)</a:t>
            </a:r>
            <a:r>
              <a:rPr lang="zh-CN" altLang="en-US" b="1"/>
              <a:t>这两个位置到屏幕的距离和透镜的焦距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971550" y="476250"/>
            <a:ext cx="72009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zh-CN" b="1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971550" y="1341438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2.</a:t>
            </a:r>
            <a:r>
              <a:rPr lang="zh-CN" altLang="en-US" b="1"/>
              <a:t>如图所示，</a:t>
            </a:r>
          </a:p>
        </p:txBody>
      </p:sp>
      <p:graphicFrame>
        <p:nvGraphicFramePr>
          <p:cNvPr id="33794" name="Object 8"/>
          <p:cNvGraphicFramePr>
            <a:graphicFrameLocks noChangeAspect="1"/>
          </p:cNvGraphicFramePr>
          <p:nvPr/>
        </p:nvGraphicFramePr>
        <p:xfrm>
          <a:off x="3492500" y="1412875"/>
          <a:ext cx="1036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公式" r:id="rId3" imgW="939800" imgH="457200" progId="">
                  <p:embed/>
                </p:oleObj>
              </mc:Choice>
              <mc:Fallback>
                <p:oleObj name="公式" r:id="rId3" imgW="939800" imgH="4572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0366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971550" y="2060575"/>
            <a:ext cx="7164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/>
              <a:t>凹透镜，前放一小物</a:t>
            </a:r>
            <a:r>
              <a:rPr lang="en-US" altLang="zh-CN" b="1"/>
              <a:t>.</a:t>
            </a:r>
            <a:r>
              <a:rPr lang="zh-CN" altLang="en-US" b="1"/>
              <a:t>移动屏幕到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4427538" y="1341438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分别为凸透镜和</a:t>
            </a:r>
          </a:p>
        </p:txBody>
      </p:sp>
      <p:graphicFrame>
        <p:nvGraphicFramePr>
          <p:cNvPr id="33795" name="Object 11"/>
          <p:cNvGraphicFramePr>
            <a:graphicFrameLocks noChangeAspect="1"/>
          </p:cNvGraphicFramePr>
          <p:nvPr/>
        </p:nvGraphicFramePr>
        <p:xfrm>
          <a:off x="7667625" y="2133600"/>
          <a:ext cx="44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公式" r:id="rId5" imgW="406224" imgH="457002" progId="">
                  <p:embed/>
                </p:oleObj>
              </mc:Choice>
              <mc:Fallback>
                <p:oleObj name="公式" r:id="rId5" imgW="406224" imgH="457002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133600"/>
                        <a:ext cx="44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971550" y="2781300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后</a:t>
            </a:r>
            <a:r>
              <a:rPr lang="en-US" altLang="zh-CN" b="1"/>
              <a:t>20cm</a:t>
            </a:r>
            <a:r>
              <a:rPr lang="zh-CN" altLang="en-US" b="1"/>
              <a:t>的</a:t>
            </a:r>
          </a:p>
        </p:txBody>
      </p:sp>
      <p:graphicFrame>
        <p:nvGraphicFramePr>
          <p:cNvPr id="33796" name="Object 13"/>
          <p:cNvGraphicFramePr>
            <a:graphicFrameLocks noChangeAspect="1"/>
          </p:cNvGraphicFramePr>
          <p:nvPr/>
        </p:nvGraphicFramePr>
        <p:xfrm>
          <a:off x="3203575" y="2852738"/>
          <a:ext cx="349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公式" r:id="rId7" imgW="317362" imgH="457002" progId="">
                  <p:embed/>
                </p:oleObj>
              </mc:Choice>
              <mc:Fallback>
                <p:oleObj name="公式" r:id="rId7" imgW="317362" imgH="45700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52738"/>
                        <a:ext cx="349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3419475" y="2781300"/>
            <a:ext cx="214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处接到像</a:t>
            </a:r>
            <a:r>
              <a:rPr lang="en-US" altLang="zh-CN" b="1"/>
              <a:t>.</a:t>
            </a:r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5219700" y="2781300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现将凹透镜</a:t>
            </a:r>
          </a:p>
        </p:txBody>
      </p:sp>
      <p:graphicFrame>
        <p:nvGraphicFramePr>
          <p:cNvPr id="33797" name="Object 16"/>
          <p:cNvGraphicFramePr>
            <a:graphicFrameLocks noChangeAspect="1"/>
          </p:cNvGraphicFramePr>
          <p:nvPr/>
        </p:nvGraphicFramePr>
        <p:xfrm>
          <a:off x="7740650" y="2852738"/>
          <a:ext cx="44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公式" r:id="rId9" imgW="406224" imgH="457002" progId="">
                  <p:embed/>
                </p:oleObj>
              </mc:Choice>
              <mc:Fallback>
                <p:oleObj name="公式" r:id="rId9" imgW="406224" imgH="457002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852738"/>
                        <a:ext cx="44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7"/>
          <p:cNvSpPr>
            <a:spLocks noChangeArrowheads="1"/>
          </p:cNvSpPr>
          <p:nvPr/>
        </p:nvSpPr>
        <p:spPr bwMode="auto">
          <a:xfrm>
            <a:off x="900113" y="549275"/>
            <a:ext cx="49847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(2)</a:t>
            </a:r>
            <a:r>
              <a:rPr lang="zh-CN" altLang="en-US" b="1"/>
              <a:t>两个像的横向放大率</a:t>
            </a:r>
            <a:r>
              <a:rPr lang="en-US" altLang="zh-CN" b="1"/>
              <a:t>.</a:t>
            </a:r>
          </a:p>
        </p:txBody>
      </p:sp>
      <p:sp>
        <p:nvSpPr>
          <p:cNvPr id="33808" name="Rectangle 18"/>
          <p:cNvSpPr>
            <a:spLocks noChangeArrowheads="1"/>
          </p:cNvSpPr>
          <p:nvPr/>
        </p:nvSpPr>
        <p:spPr bwMode="auto">
          <a:xfrm>
            <a:off x="900113" y="3500438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撇去，将屏移前</a:t>
            </a:r>
            <a:r>
              <a:rPr lang="en-US" altLang="zh-CN" b="1"/>
              <a:t>5cm</a:t>
            </a:r>
            <a:r>
              <a:rPr lang="zh-CN" altLang="en-US" b="1"/>
              <a:t>至</a:t>
            </a:r>
          </a:p>
        </p:txBody>
      </p:sp>
      <p:graphicFrame>
        <p:nvGraphicFramePr>
          <p:cNvPr id="33798" name="Object 19"/>
          <p:cNvGraphicFramePr>
            <a:graphicFrameLocks noChangeAspect="1"/>
          </p:cNvGraphicFramePr>
          <p:nvPr/>
        </p:nvGraphicFramePr>
        <p:xfrm>
          <a:off x="5580063" y="3573463"/>
          <a:ext cx="377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公式" r:id="rId11" imgW="342751" imgH="457002" progId="">
                  <p:embed/>
                </p:oleObj>
              </mc:Choice>
              <mc:Fallback>
                <p:oleObj name="公式" r:id="rId11" imgW="342751" imgH="45700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73463"/>
                        <a:ext cx="377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20"/>
          <p:cNvSpPr>
            <a:spLocks noChangeArrowheads="1"/>
          </p:cNvSpPr>
          <p:nvPr/>
        </p:nvSpPr>
        <p:spPr bwMode="auto">
          <a:xfrm>
            <a:off x="5867400" y="3500438"/>
            <a:ext cx="1296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处，</a:t>
            </a:r>
          </a:p>
        </p:txBody>
      </p:sp>
      <p:sp>
        <p:nvSpPr>
          <p:cNvPr id="33810" name="Rectangle 21"/>
          <p:cNvSpPr>
            <a:spLocks noChangeArrowheads="1"/>
          </p:cNvSpPr>
          <p:nvPr/>
        </p:nvSpPr>
        <p:spPr bwMode="auto">
          <a:xfrm>
            <a:off x="6516688" y="3429000"/>
            <a:ext cx="1871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重新接</a:t>
            </a:r>
          </a:p>
        </p:txBody>
      </p:sp>
      <p:sp>
        <p:nvSpPr>
          <p:cNvPr id="33811" name="Rectangle 22"/>
          <p:cNvSpPr>
            <a:spLocks noChangeArrowheads="1"/>
          </p:cNvSpPr>
          <p:nvPr/>
        </p:nvSpPr>
        <p:spPr bwMode="auto">
          <a:xfrm>
            <a:off x="971550" y="4221163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收到像</a:t>
            </a:r>
            <a:r>
              <a:rPr lang="en-US" altLang="zh-CN" b="1"/>
              <a:t>.</a:t>
            </a:r>
            <a:r>
              <a:rPr lang="zh-CN" altLang="en-US" b="1"/>
              <a:t>求凹透镜</a:t>
            </a:r>
          </a:p>
        </p:txBody>
      </p:sp>
      <p:graphicFrame>
        <p:nvGraphicFramePr>
          <p:cNvPr id="33799" name="Object 23"/>
          <p:cNvGraphicFramePr>
            <a:graphicFrameLocks noChangeAspect="1"/>
          </p:cNvGraphicFramePr>
          <p:nvPr/>
        </p:nvGraphicFramePr>
        <p:xfrm>
          <a:off x="4500563" y="4292600"/>
          <a:ext cx="44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公式" r:id="rId13" imgW="406224" imgH="457002" progId="">
                  <p:embed/>
                </p:oleObj>
              </mc:Choice>
              <mc:Fallback>
                <p:oleObj name="公式" r:id="rId13" imgW="406224" imgH="457002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292600"/>
                        <a:ext cx="44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24"/>
          <p:cNvSpPr>
            <a:spLocks noChangeArrowheads="1"/>
          </p:cNvSpPr>
          <p:nvPr/>
        </p:nvSpPr>
        <p:spPr bwMode="auto">
          <a:xfrm>
            <a:off x="4857750" y="4221163"/>
            <a:ext cx="1687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的焦距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2" name="Group 35"/>
          <p:cNvGrpSpPr>
            <a:grpSpLocks/>
          </p:cNvGrpSpPr>
          <p:nvPr/>
        </p:nvGrpSpPr>
        <p:grpSpPr bwMode="auto">
          <a:xfrm>
            <a:off x="1187450" y="1268413"/>
            <a:ext cx="6553200" cy="3978275"/>
            <a:chOff x="748" y="1207"/>
            <a:chExt cx="4128" cy="2506"/>
          </a:xfrm>
        </p:grpSpPr>
        <p:sp>
          <p:nvSpPr>
            <p:cNvPr id="34823" name="Line 4"/>
            <p:cNvSpPr>
              <a:spLocks noChangeShapeType="1"/>
            </p:cNvSpPr>
            <p:nvPr/>
          </p:nvSpPr>
          <p:spPr bwMode="auto">
            <a:xfrm>
              <a:off x="748" y="2160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1927" y="1480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>
              <a:off x="2290" y="1525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3742" y="166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195" y="1661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793" y="175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18" name="Object 13"/>
            <p:cNvGraphicFramePr>
              <a:graphicFrameLocks noChangeAspect="1"/>
            </p:cNvGraphicFramePr>
            <p:nvPr/>
          </p:nvGraphicFramePr>
          <p:xfrm>
            <a:off x="2472" y="1389"/>
            <a:ext cx="28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4" name="公式" r:id="rId3" imgW="406224" imgH="457002" progId="">
                    <p:embed/>
                  </p:oleObj>
                </mc:Choice>
                <mc:Fallback>
                  <p:oleObj name="公式" r:id="rId3" imgW="406224" imgH="457002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389"/>
                          <a:ext cx="28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14"/>
            <p:cNvGraphicFramePr>
              <a:graphicFrameLocks noChangeAspect="1"/>
            </p:cNvGraphicFramePr>
            <p:nvPr/>
          </p:nvGraphicFramePr>
          <p:xfrm>
            <a:off x="1610" y="1389"/>
            <a:ext cx="27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5" name="公式" r:id="rId5" imgW="393529" imgH="457002" progId="">
                    <p:embed/>
                  </p:oleObj>
                </mc:Choice>
                <mc:Fallback>
                  <p:oleObj name="公式" r:id="rId5" imgW="393529" imgH="457002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389"/>
                          <a:ext cx="27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15"/>
            <p:cNvGraphicFramePr>
              <a:graphicFrameLocks noChangeAspect="1"/>
            </p:cNvGraphicFramePr>
            <p:nvPr/>
          </p:nvGraphicFramePr>
          <p:xfrm>
            <a:off x="4067" y="1207"/>
            <a:ext cx="22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6" name="公式" r:id="rId7" imgW="317362" imgH="457002" progId="">
                    <p:embed/>
                  </p:oleObj>
                </mc:Choice>
                <mc:Fallback>
                  <p:oleObj name="公式" r:id="rId7" imgW="317362" imgH="457002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1207"/>
                          <a:ext cx="22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16"/>
            <p:cNvGraphicFramePr>
              <a:graphicFrameLocks noChangeAspect="1"/>
            </p:cNvGraphicFramePr>
            <p:nvPr/>
          </p:nvGraphicFramePr>
          <p:xfrm>
            <a:off x="3597" y="1207"/>
            <a:ext cx="2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7" name="公式" r:id="rId9" imgW="342751" imgH="457002" progId="">
                    <p:embed/>
                  </p:oleObj>
                </mc:Choice>
                <mc:Fallback>
                  <p:oleObj name="公式" r:id="rId9" imgW="342751" imgH="457002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207"/>
                          <a:ext cx="23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Line 17"/>
            <p:cNvSpPr>
              <a:spLocks noChangeShapeType="1"/>
            </p:cNvSpPr>
            <p:nvPr/>
          </p:nvSpPr>
          <p:spPr bwMode="auto">
            <a:xfrm flipV="1">
              <a:off x="3696" y="252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Rectangle 18"/>
            <p:cNvSpPr>
              <a:spLocks noChangeArrowheads="1"/>
            </p:cNvSpPr>
            <p:nvPr/>
          </p:nvSpPr>
          <p:spPr bwMode="auto">
            <a:xfrm>
              <a:off x="3723" y="28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5cm</a:t>
              </a:r>
            </a:p>
          </p:txBody>
        </p:sp>
        <p:sp>
          <p:nvSpPr>
            <p:cNvPr id="34831" name="Line 19"/>
            <p:cNvSpPr>
              <a:spLocks noChangeShapeType="1"/>
            </p:cNvSpPr>
            <p:nvPr/>
          </p:nvSpPr>
          <p:spPr bwMode="auto">
            <a:xfrm>
              <a:off x="2290" y="2931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20"/>
            <p:cNvSpPr>
              <a:spLocks noChangeShapeType="1"/>
            </p:cNvSpPr>
            <p:nvPr/>
          </p:nvSpPr>
          <p:spPr bwMode="auto">
            <a:xfrm>
              <a:off x="4195" y="311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21"/>
            <p:cNvSpPr>
              <a:spLocks noChangeShapeType="1"/>
            </p:cNvSpPr>
            <p:nvPr/>
          </p:nvSpPr>
          <p:spPr bwMode="auto">
            <a:xfrm>
              <a:off x="2290" y="329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3043" y="346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20cm</a:t>
              </a:r>
            </a:p>
          </p:txBody>
        </p:sp>
        <p:sp>
          <p:nvSpPr>
            <p:cNvPr id="34835" name="Line 31"/>
            <p:cNvSpPr>
              <a:spLocks noChangeShapeType="1"/>
            </p:cNvSpPr>
            <p:nvPr/>
          </p:nvSpPr>
          <p:spPr bwMode="auto">
            <a:xfrm flipH="1">
              <a:off x="2200" y="2659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32"/>
            <p:cNvSpPr>
              <a:spLocks noChangeShapeType="1"/>
            </p:cNvSpPr>
            <p:nvPr/>
          </p:nvSpPr>
          <p:spPr bwMode="auto">
            <a:xfrm>
              <a:off x="2290" y="2659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33"/>
            <p:cNvSpPr>
              <a:spLocks noChangeShapeType="1"/>
            </p:cNvSpPr>
            <p:nvPr/>
          </p:nvSpPr>
          <p:spPr bwMode="auto">
            <a:xfrm>
              <a:off x="2154" y="143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34"/>
            <p:cNvSpPr>
              <a:spLocks noChangeShapeType="1"/>
            </p:cNvSpPr>
            <p:nvPr/>
          </p:nvSpPr>
          <p:spPr bwMode="auto">
            <a:xfrm flipV="1">
              <a:off x="2290" y="1389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0"/>
            <a:ext cx="7416800" cy="2951163"/>
            <a:chOff x="748" y="0"/>
            <a:chExt cx="4672" cy="1859"/>
          </a:xfrm>
        </p:grpSpPr>
        <p:sp>
          <p:nvSpPr>
            <p:cNvPr id="5172" name="AutoShape 5"/>
            <p:cNvSpPr>
              <a:spLocks noChangeAspect="1" noChangeArrowheads="1"/>
            </p:cNvSpPr>
            <p:nvPr/>
          </p:nvSpPr>
          <p:spPr bwMode="auto">
            <a:xfrm>
              <a:off x="748" y="0"/>
              <a:ext cx="4672" cy="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3" name="Line 6"/>
            <p:cNvSpPr>
              <a:spLocks noChangeShapeType="1"/>
            </p:cNvSpPr>
            <p:nvPr/>
          </p:nvSpPr>
          <p:spPr bwMode="auto">
            <a:xfrm>
              <a:off x="909" y="992"/>
              <a:ext cx="4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Line 7"/>
            <p:cNvSpPr>
              <a:spLocks noChangeShapeType="1"/>
            </p:cNvSpPr>
            <p:nvPr/>
          </p:nvSpPr>
          <p:spPr bwMode="auto">
            <a:xfrm>
              <a:off x="2835" y="436"/>
              <a:ext cx="8" cy="1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8"/>
            <p:cNvSpPr>
              <a:spLocks noChangeShapeType="1"/>
            </p:cNvSpPr>
            <p:nvPr/>
          </p:nvSpPr>
          <p:spPr bwMode="auto">
            <a:xfrm>
              <a:off x="2197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Line 9"/>
            <p:cNvSpPr>
              <a:spLocks noChangeShapeType="1"/>
            </p:cNvSpPr>
            <p:nvPr/>
          </p:nvSpPr>
          <p:spPr bwMode="auto">
            <a:xfrm>
              <a:off x="1070" y="992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Line 10"/>
            <p:cNvSpPr>
              <a:spLocks noChangeShapeType="1"/>
            </p:cNvSpPr>
            <p:nvPr/>
          </p:nvSpPr>
          <p:spPr bwMode="auto">
            <a:xfrm>
              <a:off x="3648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Line 11"/>
            <p:cNvSpPr>
              <a:spLocks noChangeShapeType="1"/>
            </p:cNvSpPr>
            <p:nvPr/>
          </p:nvSpPr>
          <p:spPr bwMode="auto">
            <a:xfrm>
              <a:off x="4614" y="992"/>
              <a:ext cx="0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Line 12"/>
            <p:cNvSpPr>
              <a:spLocks noChangeShapeType="1"/>
            </p:cNvSpPr>
            <p:nvPr/>
          </p:nvSpPr>
          <p:spPr bwMode="auto">
            <a:xfrm flipH="1">
              <a:off x="1070" y="1239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Line 13"/>
            <p:cNvSpPr>
              <a:spLocks noChangeShapeType="1"/>
            </p:cNvSpPr>
            <p:nvPr/>
          </p:nvSpPr>
          <p:spPr bwMode="auto">
            <a:xfrm>
              <a:off x="1875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" name="Line 14"/>
            <p:cNvSpPr>
              <a:spLocks noChangeShapeType="1"/>
            </p:cNvSpPr>
            <p:nvPr/>
          </p:nvSpPr>
          <p:spPr bwMode="auto">
            <a:xfrm flipH="1">
              <a:off x="2197" y="123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Line 15"/>
            <p:cNvSpPr>
              <a:spLocks noChangeShapeType="1"/>
            </p:cNvSpPr>
            <p:nvPr/>
          </p:nvSpPr>
          <p:spPr bwMode="auto">
            <a:xfrm>
              <a:off x="2519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Line 16"/>
            <p:cNvSpPr>
              <a:spLocks noChangeShapeType="1"/>
            </p:cNvSpPr>
            <p:nvPr/>
          </p:nvSpPr>
          <p:spPr bwMode="auto">
            <a:xfrm flipH="1" flipV="1">
              <a:off x="2842" y="1239"/>
              <a:ext cx="3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4" name="Line 17"/>
            <p:cNvSpPr>
              <a:spLocks noChangeShapeType="1"/>
            </p:cNvSpPr>
            <p:nvPr/>
          </p:nvSpPr>
          <p:spPr bwMode="auto">
            <a:xfrm>
              <a:off x="3325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Line 18"/>
            <p:cNvSpPr>
              <a:spLocks noChangeShapeType="1"/>
            </p:cNvSpPr>
            <p:nvPr/>
          </p:nvSpPr>
          <p:spPr bwMode="auto">
            <a:xfrm flipH="1">
              <a:off x="3648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Line 19"/>
            <p:cNvSpPr>
              <a:spLocks noChangeShapeType="1"/>
            </p:cNvSpPr>
            <p:nvPr/>
          </p:nvSpPr>
          <p:spPr bwMode="auto">
            <a:xfrm>
              <a:off x="4130" y="1239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Line 20"/>
            <p:cNvSpPr>
              <a:spLocks noChangeShapeType="1"/>
            </p:cNvSpPr>
            <p:nvPr/>
          </p:nvSpPr>
          <p:spPr bwMode="auto">
            <a:xfrm flipH="1">
              <a:off x="1070" y="1487"/>
              <a:ext cx="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8" name="Line 21"/>
            <p:cNvSpPr>
              <a:spLocks noChangeShapeType="1"/>
            </p:cNvSpPr>
            <p:nvPr/>
          </p:nvSpPr>
          <p:spPr bwMode="auto">
            <a:xfrm>
              <a:off x="2037" y="1487"/>
              <a:ext cx="8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Line 22"/>
            <p:cNvSpPr>
              <a:spLocks noChangeShapeType="1"/>
            </p:cNvSpPr>
            <p:nvPr/>
          </p:nvSpPr>
          <p:spPr bwMode="auto">
            <a:xfrm flipH="1">
              <a:off x="2842" y="1487"/>
              <a:ext cx="6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0" name="Line 23"/>
            <p:cNvSpPr>
              <a:spLocks noChangeShapeType="1"/>
            </p:cNvSpPr>
            <p:nvPr/>
          </p:nvSpPr>
          <p:spPr bwMode="auto">
            <a:xfrm>
              <a:off x="3648" y="1487"/>
              <a:ext cx="9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5" name="Object 24"/>
            <p:cNvGraphicFramePr>
              <a:graphicFrameLocks noChangeAspect="1"/>
            </p:cNvGraphicFramePr>
            <p:nvPr/>
          </p:nvGraphicFramePr>
          <p:xfrm>
            <a:off x="909" y="743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" name="公式" r:id="rId3" imgW="266469" imgH="355292" progId="">
                    <p:embed/>
                  </p:oleObj>
                </mc:Choice>
                <mc:Fallback>
                  <p:oleObj name="公式" r:id="rId3" imgW="266469" imgH="355292" progId="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743"/>
                          <a:ext cx="23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25"/>
            <p:cNvGraphicFramePr>
              <a:graphicFrameLocks noChangeAspect="1"/>
            </p:cNvGraphicFramePr>
            <p:nvPr/>
          </p:nvGraphicFramePr>
          <p:xfrm>
            <a:off x="4453" y="743"/>
            <a:ext cx="2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" name="公式" r:id="rId5" imgW="355446" imgH="368140" progId="">
                    <p:embed/>
                  </p:oleObj>
                </mc:Choice>
                <mc:Fallback>
                  <p:oleObj name="公式" r:id="rId5" imgW="355446" imgH="368140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743"/>
                          <a:ext cx="26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26"/>
            <p:cNvGraphicFramePr>
              <a:graphicFrameLocks noChangeAspect="1"/>
            </p:cNvGraphicFramePr>
            <p:nvPr/>
          </p:nvGraphicFramePr>
          <p:xfrm>
            <a:off x="2037" y="743"/>
            <a:ext cx="2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8" name="公式" r:id="rId7" imgW="304536" imgH="317225" progId="">
                    <p:embed/>
                  </p:oleObj>
                </mc:Choice>
                <mc:Fallback>
                  <p:oleObj name="公式" r:id="rId7" imgW="304536" imgH="317225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743"/>
                          <a:ext cx="232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27"/>
            <p:cNvGraphicFramePr>
              <a:graphicFrameLocks noChangeAspect="1"/>
            </p:cNvGraphicFramePr>
            <p:nvPr/>
          </p:nvGraphicFramePr>
          <p:xfrm>
            <a:off x="3486" y="743"/>
            <a:ext cx="28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" name="公式" r:id="rId9" imgW="393529" imgH="342751" progId="">
                    <p:embed/>
                  </p:oleObj>
                </mc:Choice>
                <mc:Fallback>
                  <p:oleObj name="公式" r:id="rId9" imgW="393529" imgH="342751" progId="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743"/>
                          <a:ext cx="28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28"/>
            <p:cNvGraphicFramePr>
              <a:graphicFrameLocks noChangeAspect="1"/>
            </p:cNvGraphicFramePr>
            <p:nvPr/>
          </p:nvGraphicFramePr>
          <p:xfrm>
            <a:off x="1553" y="1116"/>
            <a:ext cx="19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" name="公式" r:id="rId11" imgW="279279" imgH="241195" progId="">
                    <p:embed/>
                  </p:oleObj>
                </mc:Choice>
                <mc:Fallback>
                  <p:oleObj name="公式" r:id="rId11" imgW="279279" imgH="241195" progId="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116"/>
                          <a:ext cx="197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29"/>
            <p:cNvGraphicFramePr>
              <a:graphicFrameLocks noChangeAspect="1"/>
            </p:cNvGraphicFramePr>
            <p:nvPr/>
          </p:nvGraphicFramePr>
          <p:xfrm>
            <a:off x="3970" y="1116"/>
            <a:ext cx="25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1" name="公式" r:id="rId13" imgW="368140" imgH="342751" progId="">
                    <p:embed/>
                  </p:oleObj>
                </mc:Choice>
                <mc:Fallback>
                  <p:oleObj name="公式" r:id="rId13" imgW="368140" imgH="342751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1116"/>
                          <a:ext cx="25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30"/>
            <p:cNvGraphicFramePr>
              <a:graphicFrameLocks noChangeAspect="1"/>
            </p:cNvGraphicFramePr>
            <p:nvPr/>
          </p:nvGraphicFramePr>
          <p:xfrm>
            <a:off x="2359" y="1116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" name="公式" r:id="rId15" imgW="291847" imgH="317225" progId="">
                    <p:embed/>
                  </p:oleObj>
                </mc:Choice>
                <mc:Fallback>
                  <p:oleObj name="公式" r:id="rId15" imgW="291847" imgH="317225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1116"/>
                          <a:ext cx="23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31"/>
            <p:cNvGraphicFramePr>
              <a:graphicFrameLocks noChangeAspect="1"/>
            </p:cNvGraphicFramePr>
            <p:nvPr/>
          </p:nvGraphicFramePr>
          <p:xfrm>
            <a:off x="3164" y="1116"/>
            <a:ext cx="2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" name="公式" r:id="rId17" imgW="380835" imgH="342751" progId="">
                    <p:embed/>
                  </p:oleObj>
                </mc:Choice>
                <mc:Fallback>
                  <p:oleObj name="公式" r:id="rId17" imgW="380835" imgH="342751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116"/>
                          <a:ext cx="287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32"/>
            <p:cNvGraphicFramePr>
              <a:graphicFrameLocks noChangeAspect="1"/>
            </p:cNvGraphicFramePr>
            <p:nvPr/>
          </p:nvGraphicFramePr>
          <p:xfrm>
            <a:off x="1875" y="1363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" name="公式" r:id="rId19" imgW="241195" imgH="241195" progId="">
                    <p:embed/>
                  </p:oleObj>
                </mc:Choice>
                <mc:Fallback>
                  <p:oleObj name="公式" r:id="rId19" imgW="241195" imgH="241195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1363"/>
                          <a:ext cx="16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33"/>
            <p:cNvGraphicFramePr>
              <a:graphicFrameLocks noChangeAspect="1"/>
            </p:cNvGraphicFramePr>
            <p:nvPr/>
          </p:nvGraphicFramePr>
          <p:xfrm>
            <a:off x="3486" y="1363"/>
            <a:ext cx="2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" name="公式" r:id="rId21" imgW="342751" imgH="342751" progId="">
                    <p:embed/>
                  </p:oleObj>
                </mc:Choice>
                <mc:Fallback>
                  <p:oleObj name="公式" r:id="rId21" imgW="342751" imgH="342751" progId="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1363"/>
                          <a:ext cx="217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Object 34"/>
            <p:cNvGraphicFramePr>
              <a:graphicFrameLocks noChangeAspect="1"/>
            </p:cNvGraphicFramePr>
            <p:nvPr/>
          </p:nvGraphicFramePr>
          <p:xfrm>
            <a:off x="2843" y="743"/>
            <a:ext cx="23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" name="公式" r:id="rId23" imgW="253890" imgH="330057" progId="">
                    <p:embed/>
                  </p:oleObj>
                </mc:Choice>
                <mc:Fallback>
                  <p:oleObj name="公式" r:id="rId23" imgW="253890" imgH="330057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743"/>
                          <a:ext cx="23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91" name="Object 35"/>
          <p:cNvGraphicFramePr>
            <a:graphicFrameLocks noChangeAspect="1"/>
          </p:cNvGraphicFramePr>
          <p:nvPr/>
        </p:nvGraphicFramePr>
        <p:xfrm>
          <a:off x="1835150" y="2924175"/>
          <a:ext cx="5511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公式" r:id="rId25" imgW="5511800" imgH="444500" progId="">
                  <p:embed/>
                </p:oleObj>
              </mc:Choice>
              <mc:Fallback>
                <p:oleObj name="公式" r:id="rId25" imgW="5511800" imgH="4445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24175"/>
                        <a:ext cx="55118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2" name="Object 36"/>
          <p:cNvGraphicFramePr>
            <a:graphicFrameLocks noChangeAspect="1"/>
          </p:cNvGraphicFramePr>
          <p:nvPr/>
        </p:nvGraphicFramePr>
        <p:xfrm>
          <a:off x="2627313" y="5876925"/>
          <a:ext cx="19431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公式" r:id="rId27" imgW="1676400" imgH="508000" progId="">
                  <p:embed/>
                </p:oleObj>
              </mc:Choice>
              <mc:Fallback>
                <p:oleObj name="公式" r:id="rId27" imgW="1676400" imgH="508000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76925"/>
                        <a:ext cx="1943100" cy="588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93" name="Text Box 37"/>
          <p:cNvSpPr txBox="1">
            <a:spLocks noChangeArrowheads="1"/>
          </p:cNvSpPr>
          <p:nvPr/>
        </p:nvSpPr>
        <p:spPr bwMode="auto">
          <a:xfrm>
            <a:off x="4572000" y="58054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牛顿公式</a:t>
            </a:r>
            <a:r>
              <a:rPr lang="en-US" altLang="zh-CN" b="1"/>
              <a:t>)</a:t>
            </a:r>
          </a:p>
        </p:txBody>
      </p:sp>
      <p:grpSp>
        <p:nvGrpSpPr>
          <p:cNvPr id="3" name="Group 38"/>
          <p:cNvGrpSpPr>
            <a:grpSpLocks noChangeAspect="1"/>
          </p:cNvGrpSpPr>
          <p:nvPr/>
        </p:nvGrpSpPr>
        <p:grpSpPr bwMode="auto">
          <a:xfrm>
            <a:off x="1403350" y="2852738"/>
            <a:ext cx="6913563" cy="2952750"/>
            <a:chOff x="1012" y="-486"/>
            <a:chExt cx="4539" cy="2038"/>
          </a:xfrm>
        </p:grpSpPr>
        <p:sp>
          <p:nvSpPr>
            <p:cNvPr id="5149" name="AutoShape 39"/>
            <p:cNvSpPr>
              <a:spLocks noChangeAspect="1" noChangeArrowheads="1"/>
            </p:cNvSpPr>
            <p:nvPr/>
          </p:nvSpPr>
          <p:spPr bwMode="auto">
            <a:xfrm>
              <a:off x="1012" y="-486"/>
              <a:ext cx="4539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0" name="Line 40"/>
            <p:cNvSpPr>
              <a:spLocks noChangeShapeType="1"/>
            </p:cNvSpPr>
            <p:nvPr/>
          </p:nvSpPr>
          <p:spPr bwMode="auto">
            <a:xfrm>
              <a:off x="1168" y="601"/>
              <a:ext cx="40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41"/>
            <p:cNvSpPr>
              <a:spLocks noChangeShapeType="1"/>
            </p:cNvSpPr>
            <p:nvPr/>
          </p:nvSpPr>
          <p:spPr bwMode="auto">
            <a:xfrm>
              <a:off x="2734" y="601"/>
              <a:ext cx="1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42"/>
            <p:cNvSpPr>
              <a:spLocks noChangeShapeType="1"/>
            </p:cNvSpPr>
            <p:nvPr/>
          </p:nvSpPr>
          <p:spPr bwMode="auto">
            <a:xfrm>
              <a:off x="1325" y="601"/>
              <a:ext cx="0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43"/>
            <p:cNvSpPr>
              <a:spLocks noChangeShapeType="1"/>
            </p:cNvSpPr>
            <p:nvPr/>
          </p:nvSpPr>
          <p:spPr bwMode="auto">
            <a:xfrm>
              <a:off x="2108" y="601"/>
              <a:ext cx="1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44"/>
            <p:cNvSpPr>
              <a:spLocks noChangeShapeType="1"/>
            </p:cNvSpPr>
            <p:nvPr/>
          </p:nvSpPr>
          <p:spPr bwMode="auto">
            <a:xfrm>
              <a:off x="4768" y="601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45"/>
            <p:cNvSpPr>
              <a:spLocks noChangeShapeType="1"/>
            </p:cNvSpPr>
            <p:nvPr/>
          </p:nvSpPr>
          <p:spPr bwMode="auto">
            <a:xfrm flipH="1">
              <a:off x="2108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46"/>
            <p:cNvSpPr>
              <a:spLocks noChangeShapeType="1"/>
            </p:cNvSpPr>
            <p:nvPr/>
          </p:nvSpPr>
          <p:spPr bwMode="auto">
            <a:xfrm>
              <a:off x="3047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47"/>
            <p:cNvSpPr>
              <a:spLocks noChangeShapeType="1"/>
            </p:cNvSpPr>
            <p:nvPr/>
          </p:nvSpPr>
          <p:spPr bwMode="auto">
            <a:xfrm flipH="1">
              <a:off x="2734" y="737"/>
              <a:ext cx="3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48"/>
            <p:cNvSpPr>
              <a:spLocks noChangeShapeType="1"/>
            </p:cNvSpPr>
            <p:nvPr/>
          </p:nvSpPr>
          <p:spPr bwMode="auto">
            <a:xfrm>
              <a:off x="3203" y="737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Line 49"/>
            <p:cNvSpPr>
              <a:spLocks noChangeShapeType="1"/>
            </p:cNvSpPr>
            <p:nvPr/>
          </p:nvSpPr>
          <p:spPr bwMode="auto">
            <a:xfrm flipH="1" flipV="1">
              <a:off x="2108" y="737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50"/>
            <p:cNvSpPr>
              <a:spLocks noChangeShapeType="1"/>
            </p:cNvSpPr>
            <p:nvPr/>
          </p:nvSpPr>
          <p:spPr bwMode="auto">
            <a:xfrm>
              <a:off x="2577" y="737"/>
              <a:ext cx="15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51"/>
            <p:cNvSpPr>
              <a:spLocks noChangeShapeType="1"/>
            </p:cNvSpPr>
            <p:nvPr/>
          </p:nvSpPr>
          <p:spPr bwMode="auto">
            <a:xfrm flipH="1">
              <a:off x="3673" y="873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52"/>
            <p:cNvSpPr>
              <a:spLocks noChangeShapeType="1"/>
            </p:cNvSpPr>
            <p:nvPr/>
          </p:nvSpPr>
          <p:spPr bwMode="auto">
            <a:xfrm flipV="1">
              <a:off x="4455" y="872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Line 53"/>
            <p:cNvSpPr>
              <a:spLocks noChangeShapeType="1"/>
            </p:cNvSpPr>
            <p:nvPr/>
          </p:nvSpPr>
          <p:spPr bwMode="auto">
            <a:xfrm flipH="1">
              <a:off x="1325" y="1144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Line 54"/>
            <p:cNvSpPr>
              <a:spLocks noChangeShapeType="1"/>
            </p:cNvSpPr>
            <p:nvPr/>
          </p:nvSpPr>
          <p:spPr bwMode="auto">
            <a:xfrm>
              <a:off x="2421" y="1144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Line 55"/>
            <p:cNvSpPr>
              <a:spLocks noChangeShapeType="1"/>
            </p:cNvSpPr>
            <p:nvPr/>
          </p:nvSpPr>
          <p:spPr bwMode="auto">
            <a:xfrm flipH="1">
              <a:off x="1325" y="1280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Line 56"/>
            <p:cNvSpPr>
              <a:spLocks noChangeShapeType="1"/>
            </p:cNvSpPr>
            <p:nvPr/>
          </p:nvSpPr>
          <p:spPr bwMode="auto">
            <a:xfrm>
              <a:off x="2734" y="1280"/>
              <a:ext cx="20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4" name="Object 57"/>
            <p:cNvGraphicFramePr>
              <a:graphicFrameLocks noChangeAspect="1"/>
            </p:cNvGraphicFramePr>
            <p:nvPr/>
          </p:nvGraphicFramePr>
          <p:xfrm>
            <a:off x="1168" y="329"/>
            <a:ext cx="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" name="公式" r:id="rId29" imgW="266469" imgH="355292" progId="">
                    <p:embed/>
                  </p:oleObj>
                </mc:Choice>
                <mc:Fallback>
                  <p:oleObj name="公式" r:id="rId29" imgW="266469" imgH="355292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29"/>
                          <a:ext cx="226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58"/>
            <p:cNvGraphicFramePr>
              <a:graphicFrameLocks noChangeAspect="1"/>
            </p:cNvGraphicFramePr>
            <p:nvPr/>
          </p:nvGraphicFramePr>
          <p:xfrm>
            <a:off x="2577" y="329"/>
            <a:ext cx="26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" name="公式" r:id="rId31" imgW="355446" imgH="368140" progId="">
                    <p:embed/>
                  </p:oleObj>
                </mc:Choice>
                <mc:Fallback>
                  <p:oleObj name="公式" r:id="rId31" imgW="355446" imgH="368140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329"/>
                          <a:ext cx="26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59"/>
            <p:cNvGraphicFramePr>
              <a:graphicFrameLocks noChangeAspect="1"/>
            </p:cNvGraphicFramePr>
            <p:nvPr/>
          </p:nvGraphicFramePr>
          <p:xfrm>
            <a:off x="4612" y="329"/>
            <a:ext cx="22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" name="公式" r:id="rId33" imgW="304536" imgH="317225" progId="">
                    <p:embed/>
                  </p:oleObj>
                </mc:Choice>
                <mc:Fallback>
                  <p:oleObj name="公式" r:id="rId33" imgW="304536" imgH="317225" progId="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329"/>
                          <a:ext cx="22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60"/>
            <p:cNvGraphicFramePr>
              <a:graphicFrameLocks noChangeAspect="1"/>
            </p:cNvGraphicFramePr>
            <p:nvPr/>
          </p:nvGraphicFramePr>
          <p:xfrm>
            <a:off x="1951" y="329"/>
            <a:ext cx="2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2" name="公式" r:id="rId35" imgW="393529" imgH="342751" progId="">
                    <p:embed/>
                  </p:oleObj>
                </mc:Choice>
                <mc:Fallback>
                  <p:oleObj name="公式" r:id="rId35" imgW="393529" imgH="342751" progId="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29"/>
                          <a:ext cx="27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61"/>
            <p:cNvGraphicFramePr>
              <a:graphicFrameLocks noChangeAspect="1"/>
            </p:cNvGraphicFramePr>
            <p:nvPr/>
          </p:nvGraphicFramePr>
          <p:xfrm>
            <a:off x="2577" y="1144"/>
            <a:ext cx="19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" name="公式" r:id="rId37" imgW="279279" imgH="241195" progId="">
                    <p:embed/>
                  </p:oleObj>
                </mc:Choice>
                <mc:Fallback>
                  <p:oleObj name="公式" r:id="rId37" imgW="279279" imgH="241195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144"/>
                          <a:ext cx="191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62"/>
            <p:cNvGraphicFramePr>
              <a:graphicFrameLocks noChangeAspect="1"/>
            </p:cNvGraphicFramePr>
            <p:nvPr/>
          </p:nvGraphicFramePr>
          <p:xfrm>
            <a:off x="2421" y="601"/>
            <a:ext cx="24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" name="公式" r:id="rId39" imgW="368140" imgH="342751" progId="">
                    <p:embed/>
                  </p:oleObj>
                </mc:Choice>
                <mc:Fallback>
                  <p:oleObj name="公式" r:id="rId39" imgW="368140" imgH="342751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601"/>
                          <a:ext cx="242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63"/>
            <p:cNvGraphicFramePr>
              <a:graphicFrameLocks noChangeAspect="1"/>
            </p:cNvGraphicFramePr>
            <p:nvPr/>
          </p:nvGraphicFramePr>
          <p:xfrm>
            <a:off x="4142" y="737"/>
            <a:ext cx="38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name="公式" r:id="rId41" imgW="672808" imgH="317362" progId="">
                    <p:embed/>
                  </p:oleObj>
                </mc:Choice>
                <mc:Fallback>
                  <p:oleObj name="公式" r:id="rId41" imgW="672808" imgH="317362" progId="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737"/>
                          <a:ext cx="383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64"/>
            <p:cNvGraphicFramePr>
              <a:graphicFrameLocks noChangeAspect="1"/>
            </p:cNvGraphicFramePr>
            <p:nvPr/>
          </p:nvGraphicFramePr>
          <p:xfrm>
            <a:off x="2734" y="873"/>
            <a:ext cx="43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6" name="公式" r:id="rId43" imgW="761669" imgH="342751" progId="">
                    <p:embed/>
                  </p:oleObj>
                </mc:Choice>
                <mc:Fallback>
                  <p:oleObj name="公式" r:id="rId43" imgW="761669" imgH="342751" progId="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873"/>
                          <a:ext cx="43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65"/>
            <p:cNvGraphicFramePr>
              <a:graphicFrameLocks noChangeAspect="1"/>
            </p:cNvGraphicFramePr>
            <p:nvPr/>
          </p:nvGraphicFramePr>
          <p:xfrm>
            <a:off x="2264" y="1009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name="公式" r:id="rId45" imgW="241195" imgH="241195" progId="">
                    <p:embed/>
                  </p:oleObj>
                </mc:Choice>
                <mc:Fallback>
                  <p:oleObj name="公式" r:id="rId45" imgW="241195" imgH="241195" progId="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009"/>
                          <a:ext cx="1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66"/>
            <p:cNvGraphicFramePr>
              <a:graphicFrameLocks noChangeAspect="1"/>
            </p:cNvGraphicFramePr>
            <p:nvPr/>
          </p:nvGraphicFramePr>
          <p:xfrm>
            <a:off x="2931" y="601"/>
            <a:ext cx="44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公式" r:id="rId47" imgW="723586" imgH="342751" progId="">
                    <p:embed/>
                  </p:oleObj>
                </mc:Choice>
                <mc:Fallback>
                  <p:oleObj name="公式" r:id="rId47" imgW="723586" imgH="342751" progId="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601"/>
                          <a:ext cx="442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7" name="Line 67"/>
            <p:cNvSpPr>
              <a:spLocks noChangeShapeType="1"/>
            </p:cNvSpPr>
            <p:nvPr/>
          </p:nvSpPr>
          <p:spPr bwMode="auto">
            <a:xfrm>
              <a:off x="3673" y="57"/>
              <a:ext cx="1" cy="12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Line 68"/>
            <p:cNvSpPr>
              <a:spLocks noChangeShapeType="1"/>
            </p:cNvSpPr>
            <p:nvPr/>
          </p:nvSpPr>
          <p:spPr bwMode="auto">
            <a:xfrm flipH="1">
              <a:off x="3516" y="1280"/>
              <a:ext cx="157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Line 69"/>
            <p:cNvSpPr>
              <a:spLocks noChangeShapeType="1"/>
            </p:cNvSpPr>
            <p:nvPr/>
          </p:nvSpPr>
          <p:spPr bwMode="auto">
            <a:xfrm>
              <a:off x="3673" y="1280"/>
              <a:ext cx="156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70"/>
            <p:cNvSpPr>
              <a:spLocks noChangeShapeType="1"/>
            </p:cNvSpPr>
            <p:nvPr/>
          </p:nvSpPr>
          <p:spPr bwMode="auto">
            <a:xfrm>
              <a:off x="3516" y="-78"/>
              <a:ext cx="157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71"/>
            <p:cNvSpPr>
              <a:spLocks noChangeShapeType="1"/>
            </p:cNvSpPr>
            <p:nvPr/>
          </p:nvSpPr>
          <p:spPr bwMode="auto">
            <a:xfrm flipH="1">
              <a:off x="3673" y="-78"/>
              <a:ext cx="156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4" name="Object 72"/>
            <p:cNvGraphicFramePr>
              <a:graphicFrameLocks noChangeAspect="1"/>
            </p:cNvGraphicFramePr>
            <p:nvPr/>
          </p:nvGraphicFramePr>
          <p:xfrm>
            <a:off x="3360" y="329"/>
            <a:ext cx="22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公式" r:id="rId49" imgW="253890" imgH="330057" progId="">
                    <p:embed/>
                  </p:oleObj>
                </mc:Choice>
                <mc:Fallback>
                  <p:oleObj name="公式" r:id="rId49" imgW="253890" imgH="330057" progId="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9"/>
                          <a:ext cx="22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00113" y="2781300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■</a:t>
            </a:r>
            <a:r>
              <a:rPr lang="zh-CN" altLang="en-US" b="1"/>
              <a:t>密接薄透镜组：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547813" y="476250"/>
          <a:ext cx="58705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3" imgW="4838700" imgH="1016000" progId="">
                  <p:embed/>
                </p:oleObj>
              </mc:Choice>
              <mc:Fallback>
                <p:oleObj name="公式" r:id="rId3" imgW="4838700" imgH="10160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6250"/>
                        <a:ext cx="587057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1547813" y="1989138"/>
          <a:ext cx="38877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公式" r:id="rId5" imgW="2857500" imgH="444500" progId="">
                  <p:embed/>
                </p:oleObj>
              </mc:Choice>
              <mc:Fallback>
                <p:oleObj name="公式" r:id="rId5" imgW="2857500" imgH="4445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3887787" cy="604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4859338" y="2852738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公式" r:id="rId7" imgW="1651000" imgH="482600" progId="">
                  <p:embed/>
                </p:oleObj>
              </mc:Choice>
              <mc:Fallback>
                <p:oleObj name="公式" r:id="rId7" imgW="1651000" imgH="4826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852738"/>
                        <a:ext cx="1409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476375" y="364490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公式" r:id="rId9" imgW="2044700" imgH="977900" progId="">
                  <p:embed/>
                </p:oleObj>
              </mc:Choice>
              <mc:Fallback>
                <p:oleObj name="公式" r:id="rId9" imgW="2044700" imgH="9779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44900"/>
                        <a:ext cx="2044700" cy="977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1331913" y="4868863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光焦度</a:t>
            </a:r>
          </a:p>
        </p:txBody>
      </p:sp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3203575" y="4797425"/>
          <a:ext cx="318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11" imgW="3187700" imgH="965200" progId="">
                  <p:embed/>
                </p:oleObj>
              </mc:Choice>
              <mc:Fallback>
                <p:oleObj name="公式" r:id="rId11" imgW="3187700" imgH="9652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97425"/>
                        <a:ext cx="3187700" cy="96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4500563" y="4005263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公式" r:id="rId13" imgW="1790700" imgH="457200" progId="">
                  <p:embed/>
                </p:oleObj>
              </mc:Choice>
              <mc:Fallback>
                <p:oleObj name="公式" r:id="rId13" imgW="1790700" imgH="4572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827088" y="549275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■</a:t>
            </a:r>
            <a:r>
              <a:rPr lang="zh-CN" altLang="en-US" b="1"/>
              <a:t>轴外物点成像作图法</a:t>
            </a: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5724525" y="692150"/>
          <a:ext cx="1416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公式" r:id="rId3" imgW="1409700" imgH="457200" progId="">
                  <p:embed/>
                </p:oleObj>
              </mc:Choice>
              <mc:Fallback>
                <p:oleObj name="公式" r:id="rId3" imgW="1409700" imgH="4572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92150"/>
                        <a:ext cx="14160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954088"/>
            <a:ext cx="8316912" cy="5903912"/>
            <a:chOff x="0" y="210"/>
            <a:chExt cx="5760" cy="4110"/>
          </a:xfrm>
        </p:grpSpPr>
        <p:grpSp>
          <p:nvGrpSpPr>
            <p:cNvPr id="7181" name="Group 7"/>
            <p:cNvGrpSpPr>
              <a:grpSpLocks noChangeAspect="1"/>
            </p:cNvGrpSpPr>
            <p:nvPr/>
          </p:nvGrpSpPr>
          <p:grpSpPr bwMode="auto">
            <a:xfrm>
              <a:off x="1020" y="210"/>
              <a:ext cx="3946" cy="2304"/>
              <a:chOff x="2797" y="730"/>
              <a:chExt cx="7200" cy="4212"/>
            </a:xfrm>
          </p:grpSpPr>
          <p:sp>
            <p:nvSpPr>
              <p:cNvPr id="7202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2797" y="730"/>
                <a:ext cx="7200" cy="4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Line 9"/>
              <p:cNvSpPr>
                <a:spLocks noChangeShapeType="1"/>
              </p:cNvSpPr>
              <p:nvPr/>
            </p:nvSpPr>
            <p:spPr bwMode="auto">
              <a:xfrm>
                <a:off x="2954" y="2632"/>
                <a:ext cx="688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4" name="Line 10"/>
              <p:cNvSpPr>
                <a:spLocks noChangeShapeType="1"/>
              </p:cNvSpPr>
              <p:nvPr/>
            </p:nvSpPr>
            <p:spPr bwMode="auto">
              <a:xfrm>
                <a:off x="6240" y="1138"/>
                <a:ext cx="1" cy="312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Line 11"/>
              <p:cNvSpPr>
                <a:spLocks noChangeShapeType="1"/>
              </p:cNvSpPr>
              <p:nvPr/>
            </p:nvSpPr>
            <p:spPr bwMode="auto">
              <a:xfrm>
                <a:off x="3736" y="1681"/>
                <a:ext cx="25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Line 12"/>
              <p:cNvSpPr>
                <a:spLocks noChangeShapeType="1"/>
              </p:cNvSpPr>
              <p:nvPr/>
            </p:nvSpPr>
            <p:spPr bwMode="auto">
              <a:xfrm>
                <a:off x="6240" y="1681"/>
                <a:ext cx="2975" cy="21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Line 13"/>
              <p:cNvSpPr>
                <a:spLocks noChangeShapeType="1"/>
              </p:cNvSpPr>
              <p:nvPr/>
            </p:nvSpPr>
            <p:spPr bwMode="auto">
              <a:xfrm>
                <a:off x="3736" y="1681"/>
                <a:ext cx="5478" cy="21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Line 14"/>
              <p:cNvSpPr>
                <a:spLocks noChangeShapeType="1"/>
              </p:cNvSpPr>
              <p:nvPr/>
            </p:nvSpPr>
            <p:spPr bwMode="auto">
              <a:xfrm>
                <a:off x="6240" y="3855"/>
                <a:ext cx="29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Line 15"/>
              <p:cNvSpPr>
                <a:spLocks noChangeShapeType="1"/>
              </p:cNvSpPr>
              <p:nvPr/>
            </p:nvSpPr>
            <p:spPr bwMode="auto">
              <a:xfrm>
                <a:off x="3736" y="1681"/>
                <a:ext cx="2504" cy="21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75" name="Object 16"/>
              <p:cNvGraphicFramePr>
                <a:graphicFrameLocks noChangeAspect="1"/>
              </p:cNvGraphicFramePr>
              <p:nvPr/>
            </p:nvGraphicFramePr>
            <p:xfrm>
              <a:off x="3423" y="1409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7" name="公式" r:id="rId5" imgW="203024" imgH="203024" progId="">
                      <p:embed/>
                    </p:oleObj>
                  </mc:Choice>
                  <mc:Fallback>
                    <p:oleObj name="公式" r:id="rId5" imgW="203024" imgH="203024" progId="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1409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7210" name="Picture 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4" y="3855"/>
                <a:ext cx="34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7176" name="Object 18"/>
              <p:cNvGraphicFramePr>
                <a:graphicFrameLocks noChangeAspect="1"/>
              </p:cNvGraphicFramePr>
              <p:nvPr/>
            </p:nvGraphicFramePr>
            <p:xfrm>
              <a:off x="5927" y="2632"/>
              <a:ext cx="20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8" name="公式" r:id="rId8" imgW="152268" imgH="164957" progId="">
                      <p:embed/>
                    </p:oleObj>
                  </mc:Choice>
                  <mc:Fallback>
                    <p:oleObj name="公式" r:id="rId8" imgW="152268" imgH="164957" progId="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7" y="2632"/>
                            <a:ext cx="209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7" name="Object 19"/>
              <p:cNvGraphicFramePr>
                <a:graphicFrameLocks noChangeAspect="1"/>
              </p:cNvGraphicFramePr>
              <p:nvPr/>
            </p:nvGraphicFramePr>
            <p:xfrm>
              <a:off x="4675" y="2768"/>
              <a:ext cx="29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9" name="公式" r:id="rId10" imgW="215713" imgH="203024" progId="">
                      <p:embed/>
                    </p:oleObj>
                  </mc:Choice>
                  <mc:Fallback>
                    <p:oleObj name="公式" r:id="rId10" imgW="215713" imgH="203024" progId="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5" y="2768"/>
                            <a:ext cx="29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8" name="Object 20"/>
              <p:cNvGraphicFramePr>
                <a:graphicFrameLocks noChangeAspect="1"/>
              </p:cNvGraphicFramePr>
              <p:nvPr/>
            </p:nvGraphicFramePr>
            <p:xfrm>
              <a:off x="7493" y="2225"/>
              <a:ext cx="36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" name="公式" r:id="rId12" imgW="266353" imgH="215619" progId="">
                      <p:embed/>
                    </p:oleObj>
                  </mc:Choice>
                  <mc:Fallback>
                    <p:oleObj name="公式" r:id="rId12" imgW="266353" imgH="215619" progId="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3" y="2225"/>
                            <a:ext cx="365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2" name="Group 21"/>
            <p:cNvGrpSpPr>
              <a:grpSpLocks noChangeAspect="1"/>
            </p:cNvGrpSpPr>
            <p:nvPr/>
          </p:nvGrpSpPr>
          <p:grpSpPr bwMode="auto">
            <a:xfrm>
              <a:off x="1202" y="2308"/>
              <a:ext cx="3674" cy="2012"/>
              <a:chOff x="3110" y="5169"/>
              <a:chExt cx="6737" cy="3694"/>
            </a:xfrm>
          </p:grpSpPr>
          <p:sp>
            <p:nvSpPr>
              <p:cNvPr id="718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3110" y="5169"/>
                <a:ext cx="6737" cy="3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23"/>
              <p:cNvSpPr>
                <a:spLocks noChangeShapeType="1"/>
              </p:cNvSpPr>
              <p:nvPr/>
            </p:nvSpPr>
            <p:spPr bwMode="auto">
              <a:xfrm>
                <a:off x="3110" y="7097"/>
                <a:ext cx="67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24"/>
              <p:cNvSpPr>
                <a:spLocks noChangeShapeType="1"/>
              </p:cNvSpPr>
              <p:nvPr/>
            </p:nvSpPr>
            <p:spPr bwMode="auto">
              <a:xfrm>
                <a:off x="6240" y="5331"/>
                <a:ext cx="1" cy="282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Line 25"/>
              <p:cNvSpPr>
                <a:spLocks noChangeShapeType="1"/>
              </p:cNvSpPr>
              <p:nvPr/>
            </p:nvSpPr>
            <p:spPr bwMode="auto">
              <a:xfrm>
                <a:off x="6084" y="5195"/>
                <a:ext cx="156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Line 26"/>
              <p:cNvSpPr>
                <a:spLocks noChangeShapeType="1"/>
              </p:cNvSpPr>
              <p:nvPr/>
            </p:nvSpPr>
            <p:spPr bwMode="auto">
              <a:xfrm flipV="1">
                <a:off x="6240" y="5195"/>
                <a:ext cx="157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1" name="Line 27"/>
              <p:cNvSpPr>
                <a:spLocks noChangeShapeType="1"/>
              </p:cNvSpPr>
              <p:nvPr/>
            </p:nvSpPr>
            <p:spPr bwMode="auto">
              <a:xfrm flipV="1">
                <a:off x="6084" y="8158"/>
                <a:ext cx="157" cy="13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2" name="Line 28"/>
              <p:cNvSpPr>
                <a:spLocks noChangeShapeType="1"/>
              </p:cNvSpPr>
              <p:nvPr/>
            </p:nvSpPr>
            <p:spPr bwMode="auto">
              <a:xfrm>
                <a:off x="6241" y="8158"/>
                <a:ext cx="156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Line 29"/>
              <p:cNvSpPr>
                <a:spLocks noChangeShapeType="1"/>
              </p:cNvSpPr>
              <p:nvPr/>
            </p:nvSpPr>
            <p:spPr bwMode="auto">
              <a:xfrm>
                <a:off x="3736" y="6146"/>
                <a:ext cx="250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30"/>
              <p:cNvSpPr>
                <a:spLocks noChangeShapeType="1"/>
              </p:cNvSpPr>
              <p:nvPr/>
            </p:nvSpPr>
            <p:spPr bwMode="auto">
              <a:xfrm>
                <a:off x="3736" y="6146"/>
                <a:ext cx="4696" cy="18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Line 31"/>
              <p:cNvSpPr>
                <a:spLocks noChangeShapeType="1"/>
              </p:cNvSpPr>
              <p:nvPr/>
            </p:nvSpPr>
            <p:spPr bwMode="auto">
              <a:xfrm flipV="1">
                <a:off x="6241" y="5712"/>
                <a:ext cx="940" cy="4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Line 32"/>
              <p:cNvSpPr>
                <a:spLocks noChangeShapeType="1"/>
              </p:cNvSpPr>
              <p:nvPr/>
            </p:nvSpPr>
            <p:spPr bwMode="auto">
              <a:xfrm flipH="1">
                <a:off x="4049" y="6146"/>
                <a:ext cx="2191" cy="9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7" name="Line 33"/>
              <p:cNvSpPr>
                <a:spLocks noChangeShapeType="1"/>
              </p:cNvSpPr>
              <p:nvPr/>
            </p:nvSpPr>
            <p:spPr bwMode="auto">
              <a:xfrm>
                <a:off x="4988" y="6689"/>
                <a:ext cx="26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Line 34"/>
              <p:cNvSpPr>
                <a:spLocks noChangeShapeType="1"/>
              </p:cNvSpPr>
              <p:nvPr/>
            </p:nvSpPr>
            <p:spPr bwMode="auto">
              <a:xfrm>
                <a:off x="3736" y="6146"/>
                <a:ext cx="2504" cy="5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Line 35"/>
              <p:cNvSpPr>
                <a:spLocks noChangeShapeType="1"/>
              </p:cNvSpPr>
              <p:nvPr/>
            </p:nvSpPr>
            <p:spPr bwMode="auto">
              <a:xfrm>
                <a:off x="6240" y="6689"/>
                <a:ext cx="2505" cy="5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71" name="Object 36"/>
              <p:cNvGraphicFramePr>
                <a:graphicFrameLocks noChangeAspect="1"/>
              </p:cNvGraphicFramePr>
              <p:nvPr/>
            </p:nvGraphicFramePr>
            <p:xfrm>
              <a:off x="7962" y="6689"/>
              <a:ext cx="29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" name="公式" r:id="rId14" imgW="215713" imgH="203024" progId="">
                      <p:embed/>
                    </p:oleObj>
                  </mc:Choice>
                  <mc:Fallback>
                    <p:oleObj name="公式" r:id="rId14" imgW="215713" imgH="203024" progId="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62" y="6689"/>
                            <a:ext cx="296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2" name="Object 37"/>
              <p:cNvGraphicFramePr>
                <a:graphicFrameLocks noChangeAspect="1"/>
              </p:cNvGraphicFramePr>
              <p:nvPr/>
            </p:nvGraphicFramePr>
            <p:xfrm>
              <a:off x="3423" y="5738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2" name="公式" r:id="rId15" imgW="203024" imgH="203024" progId="">
                      <p:embed/>
                    </p:oleObj>
                  </mc:Choice>
                  <mc:Fallback>
                    <p:oleObj name="公式" r:id="rId15" imgW="203024" imgH="203024" progId="">
                      <p:embed/>
                      <p:pic>
                        <p:nvPicPr>
                          <p:cNvPr id="0" name="Picture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5738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" name="Object 38"/>
              <p:cNvGraphicFramePr>
                <a:graphicFrameLocks noChangeAspect="1"/>
              </p:cNvGraphicFramePr>
              <p:nvPr/>
            </p:nvGraphicFramePr>
            <p:xfrm>
              <a:off x="3893" y="7233"/>
              <a:ext cx="36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3" name="公式" r:id="rId16" imgW="266353" imgH="215619" progId="">
                      <p:embed/>
                    </p:oleObj>
                  </mc:Choice>
                  <mc:Fallback>
                    <p:oleObj name="公式" r:id="rId16" imgW="266353" imgH="215619" progId="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3" y="7233"/>
                            <a:ext cx="365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4" name="Object 39"/>
              <p:cNvGraphicFramePr>
                <a:graphicFrameLocks noChangeAspect="1"/>
              </p:cNvGraphicFramePr>
              <p:nvPr/>
            </p:nvGraphicFramePr>
            <p:xfrm>
              <a:off x="5927" y="7233"/>
              <a:ext cx="20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4" name="公式" r:id="rId17" imgW="152268" imgH="164957" progId="">
                      <p:embed/>
                    </p:oleObj>
                  </mc:Choice>
                  <mc:Fallback>
                    <p:oleObj name="公式" r:id="rId17" imgW="152268" imgH="164957" progId="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7" y="7233"/>
                            <a:ext cx="209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7200" name="Picture 4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2" y="6689"/>
                <a:ext cx="34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01" name="Line 41"/>
              <p:cNvSpPr>
                <a:spLocks noChangeShapeType="1"/>
              </p:cNvSpPr>
              <p:nvPr/>
            </p:nvSpPr>
            <p:spPr bwMode="auto">
              <a:xfrm>
                <a:off x="6240" y="6689"/>
                <a:ext cx="140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3" name="Rectangle 42"/>
            <p:cNvSpPr>
              <a:spLocks noChangeArrowheads="1"/>
            </p:cNvSpPr>
            <p:nvPr/>
          </p:nvSpPr>
          <p:spPr bwMode="auto">
            <a:xfrm>
              <a:off x="0" y="344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>
              <a:off x="0" y="2151"/>
              <a:ext cx="12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1800"/>
            </a:p>
          </p:txBody>
        </p:sp>
        <p:sp>
          <p:nvSpPr>
            <p:cNvPr id="7185" name="Rectangle 44"/>
            <p:cNvSpPr>
              <a:spLocks noChangeArrowheads="1"/>
            </p:cNvSpPr>
            <p:nvPr/>
          </p:nvSpPr>
          <p:spPr bwMode="auto">
            <a:xfrm>
              <a:off x="0" y="3848"/>
              <a:ext cx="12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827088" y="692150"/>
            <a:ext cx="488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轴上物点成像作图法</a:t>
            </a:r>
            <a:r>
              <a:rPr lang="zh-CN" altLang="en-US"/>
              <a:t> 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5651500" y="836613"/>
          <a:ext cx="1416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公式" r:id="rId3" imgW="1409700" imgH="457200" progId="">
                  <p:embed/>
                </p:oleObj>
              </mc:Choice>
              <mc:Fallback>
                <p:oleObj name="公式" r:id="rId3" imgW="1409700" imgH="4572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36613"/>
                        <a:ext cx="14160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95513" y="981075"/>
            <a:ext cx="4464050" cy="3706813"/>
            <a:chOff x="4832" y="1274"/>
            <a:chExt cx="3445" cy="2989"/>
          </a:xfrm>
        </p:grpSpPr>
        <p:sp>
          <p:nvSpPr>
            <p:cNvPr id="8218" name="AutoShape 7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5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9" name="Line 8"/>
            <p:cNvSpPr>
              <a:spLocks noChangeShapeType="1"/>
            </p:cNvSpPr>
            <p:nvPr/>
          </p:nvSpPr>
          <p:spPr bwMode="auto">
            <a:xfrm>
              <a:off x="5302" y="2633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9"/>
            <p:cNvSpPr>
              <a:spLocks noChangeShapeType="1"/>
            </p:cNvSpPr>
            <p:nvPr/>
          </p:nvSpPr>
          <p:spPr bwMode="auto">
            <a:xfrm>
              <a:off x="6241" y="1682"/>
              <a:ext cx="2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0"/>
            <p:cNvSpPr>
              <a:spLocks noChangeShapeType="1"/>
            </p:cNvSpPr>
            <p:nvPr/>
          </p:nvSpPr>
          <p:spPr bwMode="auto">
            <a:xfrm>
              <a:off x="6241" y="2225"/>
              <a:ext cx="1878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9" name="Object 11"/>
            <p:cNvGraphicFramePr>
              <a:graphicFrameLocks noChangeAspect="1"/>
            </p:cNvGraphicFramePr>
            <p:nvPr/>
          </p:nvGraphicFramePr>
          <p:xfrm>
            <a:off x="5928" y="2904"/>
            <a:ext cx="20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公式" r:id="rId5" imgW="241195" imgH="241195" progId="">
                    <p:embed/>
                  </p:oleObj>
                </mc:Choice>
                <mc:Fallback>
                  <p:oleObj name="公式" r:id="rId5" imgW="241195" imgH="241195" progId="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" y="2904"/>
                          <a:ext cx="209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12"/>
            <p:cNvSpPr>
              <a:spLocks noChangeShapeType="1"/>
            </p:cNvSpPr>
            <p:nvPr/>
          </p:nvSpPr>
          <p:spPr bwMode="auto">
            <a:xfrm flipV="1">
              <a:off x="4989" y="2225"/>
              <a:ext cx="1252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0" name="Object 13"/>
            <p:cNvGraphicFramePr>
              <a:graphicFrameLocks noChangeAspect="1"/>
            </p:cNvGraphicFramePr>
            <p:nvPr/>
          </p:nvGraphicFramePr>
          <p:xfrm>
            <a:off x="4989" y="1817"/>
            <a:ext cx="24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公式" r:id="rId7" imgW="291847" imgH="317225" progId="">
                    <p:embed/>
                  </p:oleObj>
                </mc:Choice>
                <mc:Fallback>
                  <p:oleObj name="公式" r:id="rId7" imgW="291847" imgH="317225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1817"/>
                          <a:ext cx="247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4"/>
            <p:cNvGraphicFramePr>
              <a:graphicFrameLocks noChangeAspect="1"/>
            </p:cNvGraphicFramePr>
            <p:nvPr/>
          </p:nvGraphicFramePr>
          <p:xfrm>
            <a:off x="7180" y="2769"/>
            <a:ext cx="3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公式" r:id="rId9" imgW="393529" imgH="342751" progId="">
                    <p:embed/>
                  </p:oleObj>
                </mc:Choice>
                <mc:Fallback>
                  <p:oleObj name="公式" r:id="rId9" imgW="393529" imgH="342751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769"/>
                          <a:ext cx="31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5"/>
            <p:cNvGraphicFramePr>
              <a:graphicFrameLocks noChangeAspect="1"/>
            </p:cNvGraphicFramePr>
            <p:nvPr/>
          </p:nvGraphicFramePr>
          <p:xfrm>
            <a:off x="6554" y="2633"/>
            <a:ext cx="31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" name="公式" r:id="rId11" imgW="393529" imgH="342751" progId="">
                    <p:embed/>
                  </p:oleObj>
                </mc:Choice>
                <mc:Fallback>
                  <p:oleObj name="公式" r:id="rId11" imgW="393529" imgH="342751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" y="2633"/>
                          <a:ext cx="31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Line 16"/>
            <p:cNvSpPr>
              <a:spLocks noChangeShapeType="1"/>
            </p:cNvSpPr>
            <p:nvPr/>
          </p:nvSpPr>
          <p:spPr bwMode="auto">
            <a:xfrm flipV="1">
              <a:off x="4989" y="2089"/>
              <a:ext cx="2973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7"/>
            <p:cNvSpPr>
              <a:spLocks noChangeShapeType="1"/>
            </p:cNvSpPr>
            <p:nvPr/>
          </p:nvSpPr>
          <p:spPr bwMode="auto">
            <a:xfrm>
              <a:off x="6867" y="1682"/>
              <a:ext cx="0" cy="176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51050" y="3789363"/>
            <a:ext cx="4824413" cy="3587750"/>
            <a:chOff x="1066" y="527"/>
            <a:chExt cx="3991" cy="3575"/>
          </a:xfrm>
        </p:grpSpPr>
        <p:sp>
          <p:nvSpPr>
            <p:cNvPr id="8206" name="AutoShape 19"/>
            <p:cNvSpPr>
              <a:spLocks noChangeAspect="1" noChangeArrowheads="1"/>
            </p:cNvSpPr>
            <p:nvPr/>
          </p:nvSpPr>
          <p:spPr bwMode="auto">
            <a:xfrm>
              <a:off x="1066" y="527"/>
              <a:ext cx="3991" cy="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flipV="1">
              <a:off x="1066" y="2141"/>
              <a:ext cx="3326" cy="1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V="1">
              <a:off x="1332" y="1680"/>
              <a:ext cx="1863" cy="5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5" name="Object 22"/>
            <p:cNvGraphicFramePr>
              <a:graphicFrameLocks noChangeAspect="1"/>
            </p:cNvGraphicFramePr>
            <p:nvPr/>
          </p:nvGraphicFramePr>
          <p:xfrm>
            <a:off x="3195" y="2257"/>
            <a:ext cx="2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公式" r:id="rId13" imgW="241195" imgH="241195" progId="">
                    <p:embed/>
                  </p:oleObj>
                </mc:Choice>
                <mc:Fallback>
                  <p:oleObj name="公式" r:id="rId13" imgW="241195" imgH="241195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257"/>
                          <a:ext cx="228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 flipV="1">
              <a:off x="3195" y="988"/>
              <a:ext cx="931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4"/>
            <p:cNvSpPr>
              <a:spLocks noChangeShapeType="1"/>
            </p:cNvSpPr>
            <p:nvPr/>
          </p:nvSpPr>
          <p:spPr bwMode="auto">
            <a:xfrm flipV="1">
              <a:off x="2130" y="1680"/>
              <a:ext cx="1065" cy="8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5"/>
            <p:cNvSpPr>
              <a:spLocks noChangeShapeType="1"/>
            </p:cNvSpPr>
            <p:nvPr/>
          </p:nvSpPr>
          <p:spPr bwMode="auto">
            <a:xfrm>
              <a:off x="2130" y="988"/>
              <a:ext cx="0" cy="219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6"/>
            <p:cNvSpPr>
              <a:spLocks noChangeShapeType="1"/>
            </p:cNvSpPr>
            <p:nvPr/>
          </p:nvSpPr>
          <p:spPr bwMode="auto">
            <a:xfrm flipV="1">
              <a:off x="1465" y="1796"/>
              <a:ext cx="2927" cy="9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6" name="Object 27"/>
            <p:cNvGraphicFramePr>
              <a:graphicFrameLocks noChangeAspect="1"/>
            </p:cNvGraphicFramePr>
            <p:nvPr/>
          </p:nvGraphicFramePr>
          <p:xfrm>
            <a:off x="1199" y="1910"/>
            <a:ext cx="21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6" name="公式" r:id="rId15" imgW="291847" imgH="317225" progId="">
                    <p:embed/>
                  </p:oleObj>
                </mc:Choice>
                <mc:Fallback>
                  <p:oleObj name="公式" r:id="rId15" imgW="291847" imgH="317225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1910"/>
                          <a:ext cx="212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8"/>
            <p:cNvGraphicFramePr>
              <a:graphicFrameLocks noChangeAspect="1"/>
            </p:cNvGraphicFramePr>
            <p:nvPr/>
          </p:nvGraphicFramePr>
          <p:xfrm>
            <a:off x="2396" y="1910"/>
            <a:ext cx="26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7" name="公式" r:id="rId16" imgW="393529" imgH="342751" progId="">
                    <p:embed/>
                  </p:oleObj>
                </mc:Choice>
                <mc:Fallback>
                  <p:oleObj name="公式" r:id="rId16" imgW="393529" imgH="342751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1910"/>
                          <a:ext cx="266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29"/>
            <p:cNvGraphicFramePr>
              <a:graphicFrameLocks noChangeAspect="1"/>
            </p:cNvGraphicFramePr>
            <p:nvPr/>
          </p:nvGraphicFramePr>
          <p:xfrm>
            <a:off x="1864" y="2257"/>
            <a:ext cx="26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8" name="公式" r:id="rId17" imgW="393529" imgH="342751" progId="">
                    <p:embed/>
                  </p:oleObj>
                </mc:Choice>
                <mc:Fallback>
                  <p:oleObj name="公式" r:id="rId17" imgW="393529" imgH="342751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2257"/>
                          <a:ext cx="26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Line 30"/>
            <p:cNvSpPr>
              <a:spLocks noChangeShapeType="1"/>
            </p:cNvSpPr>
            <p:nvPr/>
          </p:nvSpPr>
          <p:spPr bwMode="auto">
            <a:xfrm>
              <a:off x="3195" y="988"/>
              <a:ext cx="1" cy="219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1"/>
            <p:cNvSpPr>
              <a:spLocks noChangeShapeType="1"/>
            </p:cNvSpPr>
            <p:nvPr/>
          </p:nvSpPr>
          <p:spPr bwMode="auto">
            <a:xfrm flipH="1">
              <a:off x="3062" y="3179"/>
              <a:ext cx="132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32"/>
            <p:cNvSpPr>
              <a:spLocks noChangeShapeType="1"/>
            </p:cNvSpPr>
            <p:nvPr/>
          </p:nvSpPr>
          <p:spPr bwMode="auto">
            <a:xfrm>
              <a:off x="3195" y="3179"/>
              <a:ext cx="133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33"/>
            <p:cNvSpPr>
              <a:spLocks noChangeShapeType="1"/>
            </p:cNvSpPr>
            <p:nvPr/>
          </p:nvSpPr>
          <p:spPr bwMode="auto">
            <a:xfrm>
              <a:off x="3062" y="873"/>
              <a:ext cx="131" cy="1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34"/>
            <p:cNvSpPr>
              <a:spLocks noChangeShapeType="1"/>
            </p:cNvSpPr>
            <p:nvPr/>
          </p:nvSpPr>
          <p:spPr bwMode="auto">
            <a:xfrm flipH="1">
              <a:off x="3195" y="873"/>
              <a:ext cx="131" cy="11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757238" y="1268413"/>
            <a:ext cx="7632701" cy="4464050"/>
            <a:chOff x="158" y="255"/>
            <a:chExt cx="6101" cy="3563"/>
          </a:xfrm>
        </p:grpSpPr>
        <p:sp>
          <p:nvSpPr>
            <p:cNvPr id="9250" name="AutoShape 5"/>
            <p:cNvSpPr>
              <a:spLocks noChangeAspect="1" noChangeArrowheads="1"/>
            </p:cNvSpPr>
            <p:nvPr/>
          </p:nvSpPr>
          <p:spPr bwMode="auto">
            <a:xfrm>
              <a:off x="158" y="255"/>
              <a:ext cx="6101" cy="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1" name="Line 6"/>
            <p:cNvSpPr>
              <a:spLocks noChangeShapeType="1"/>
            </p:cNvSpPr>
            <p:nvPr/>
          </p:nvSpPr>
          <p:spPr bwMode="auto">
            <a:xfrm>
              <a:off x="688" y="2324"/>
              <a:ext cx="4324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Arc 7"/>
            <p:cNvSpPr>
              <a:spLocks/>
            </p:cNvSpPr>
            <p:nvPr/>
          </p:nvSpPr>
          <p:spPr bwMode="auto">
            <a:xfrm flipH="1">
              <a:off x="2280" y="944"/>
              <a:ext cx="1195" cy="2760"/>
            </a:xfrm>
            <a:custGeom>
              <a:avLst/>
              <a:gdLst>
                <a:gd name="T0" fmla="*/ 0 w 21600"/>
                <a:gd name="T1" fmla="*/ 0 h 43192"/>
                <a:gd name="T2" fmla="*/ 32 w 21600"/>
                <a:gd name="T3" fmla="*/ 2760 h 43192"/>
                <a:gd name="T4" fmla="*/ 0 w 21600"/>
                <a:gd name="T5" fmla="*/ 138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3" name="Line 8"/>
            <p:cNvSpPr>
              <a:spLocks noChangeShapeType="1"/>
            </p:cNvSpPr>
            <p:nvPr/>
          </p:nvSpPr>
          <p:spPr bwMode="auto">
            <a:xfrm flipH="1">
              <a:off x="3607" y="2324"/>
              <a:ext cx="1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9"/>
            <p:cNvSpPr>
              <a:spLocks noChangeShapeType="1"/>
            </p:cNvSpPr>
            <p:nvPr/>
          </p:nvSpPr>
          <p:spPr bwMode="auto">
            <a:xfrm flipH="1" flipV="1">
              <a:off x="2545" y="1520"/>
              <a:ext cx="397" cy="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0"/>
            <p:cNvSpPr>
              <a:spLocks noChangeShapeType="1"/>
            </p:cNvSpPr>
            <p:nvPr/>
          </p:nvSpPr>
          <p:spPr bwMode="auto">
            <a:xfrm>
              <a:off x="1484" y="1520"/>
              <a:ext cx="10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11"/>
            <p:cNvSpPr>
              <a:spLocks noChangeShapeType="1"/>
            </p:cNvSpPr>
            <p:nvPr/>
          </p:nvSpPr>
          <p:spPr bwMode="auto">
            <a:xfrm flipH="1" flipV="1">
              <a:off x="2015" y="370"/>
              <a:ext cx="530" cy="1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2"/>
            <p:cNvSpPr>
              <a:spLocks noChangeShapeType="1"/>
            </p:cNvSpPr>
            <p:nvPr/>
          </p:nvSpPr>
          <p:spPr bwMode="auto">
            <a:xfrm>
              <a:off x="2280" y="2324"/>
              <a:ext cx="0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4" name="Object 13"/>
            <p:cNvGraphicFramePr>
              <a:graphicFrameLocks noChangeAspect="1"/>
            </p:cNvGraphicFramePr>
            <p:nvPr/>
          </p:nvGraphicFramePr>
          <p:xfrm>
            <a:off x="2545" y="2324"/>
            <a:ext cx="25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公式" r:id="rId3" imgW="304536" imgH="317225" progId="">
                    <p:embed/>
                  </p:oleObj>
                </mc:Choice>
                <mc:Fallback>
                  <p:oleObj name="公式" r:id="rId3" imgW="304536" imgH="317225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2324"/>
                          <a:ext cx="251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4"/>
            <p:cNvGraphicFramePr>
              <a:graphicFrameLocks noChangeAspect="1"/>
            </p:cNvGraphicFramePr>
            <p:nvPr/>
          </p:nvGraphicFramePr>
          <p:xfrm>
            <a:off x="2810" y="2324"/>
            <a:ext cx="32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2" name="公式" r:id="rId5" imgW="393529" imgH="342751" progId="">
                    <p:embed/>
                  </p:oleObj>
                </mc:Choice>
                <mc:Fallback>
                  <p:oleObj name="公式" r:id="rId5" imgW="393529" imgH="342751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324"/>
                          <a:ext cx="325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5"/>
            <p:cNvGraphicFramePr>
              <a:graphicFrameLocks noChangeAspect="1"/>
            </p:cNvGraphicFramePr>
            <p:nvPr/>
          </p:nvGraphicFramePr>
          <p:xfrm>
            <a:off x="3474" y="1979"/>
            <a:ext cx="23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" name="公式" r:id="rId7" imgW="279400" imgH="330200" progId="">
                    <p:embed/>
                  </p:oleObj>
                </mc:Choice>
                <mc:Fallback>
                  <p:oleObj name="公式" r:id="rId7" imgW="279400" imgH="33020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979"/>
                          <a:ext cx="235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16"/>
            <p:cNvSpPr>
              <a:spLocks noChangeShapeType="1"/>
            </p:cNvSpPr>
            <p:nvPr/>
          </p:nvSpPr>
          <p:spPr bwMode="auto">
            <a:xfrm>
              <a:off x="3075" y="2898"/>
              <a:ext cx="5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7"/>
            <p:cNvSpPr>
              <a:spLocks noChangeShapeType="1"/>
            </p:cNvSpPr>
            <p:nvPr/>
          </p:nvSpPr>
          <p:spPr bwMode="auto">
            <a:xfrm flipH="1">
              <a:off x="2280" y="2898"/>
              <a:ext cx="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7" name="Object 18"/>
            <p:cNvGraphicFramePr>
              <a:graphicFrameLocks noChangeAspect="1"/>
            </p:cNvGraphicFramePr>
            <p:nvPr/>
          </p:nvGraphicFramePr>
          <p:xfrm>
            <a:off x="2810" y="2783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4" name="公式" r:id="rId9" imgW="279279" imgH="241195" progId="">
                    <p:embed/>
                  </p:oleObj>
                </mc:Choice>
                <mc:Fallback>
                  <p:oleObj name="公式" r:id="rId9" imgW="279279" imgH="241195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783"/>
                          <a:ext cx="163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Line 19"/>
            <p:cNvSpPr>
              <a:spLocks noChangeShapeType="1"/>
            </p:cNvSpPr>
            <p:nvPr/>
          </p:nvSpPr>
          <p:spPr bwMode="auto">
            <a:xfrm flipV="1">
              <a:off x="1484" y="1520"/>
              <a:ext cx="0" cy="8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20"/>
            <p:cNvSpPr>
              <a:spLocks noChangeShapeType="1"/>
            </p:cNvSpPr>
            <p:nvPr/>
          </p:nvSpPr>
          <p:spPr bwMode="auto">
            <a:xfrm>
              <a:off x="1484" y="1520"/>
              <a:ext cx="2918" cy="1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21"/>
            <p:cNvSpPr>
              <a:spLocks noChangeShapeType="1"/>
            </p:cNvSpPr>
            <p:nvPr/>
          </p:nvSpPr>
          <p:spPr bwMode="auto">
            <a:xfrm>
              <a:off x="1484" y="1520"/>
              <a:ext cx="92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22"/>
            <p:cNvSpPr>
              <a:spLocks noChangeShapeType="1"/>
            </p:cNvSpPr>
            <p:nvPr/>
          </p:nvSpPr>
          <p:spPr bwMode="auto">
            <a:xfrm>
              <a:off x="1484" y="1520"/>
              <a:ext cx="1459" cy="8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23"/>
            <p:cNvSpPr>
              <a:spLocks noChangeShapeType="1"/>
            </p:cNvSpPr>
            <p:nvPr/>
          </p:nvSpPr>
          <p:spPr bwMode="auto">
            <a:xfrm flipH="1">
              <a:off x="1087" y="1979"/>
              <a:ext cx="17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24"/>
            <p:cNvSpPr>
              <a:spLocks noChangeShapeType="1"/>
            </p:cNvSpPr>
            <p:nvPr/>
          </p:nvSpPr>
          <p:spPr bwMode="auto">
            <a:xfrm flipH="1">
              <a:off x="954" y="1979"/>
              <a:ext cx="13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/>
            <p:cNvSpPr>
              <a:spLocks noChangeShapeType="1"/>
            </p:cNvSpPr>
            <p:nvPr/>
          </p:nvSpPr>
          <p:spPr bwMode="auto">
            <a:xfrm>
              <a:off x="1484" y="1520"/>
              <a:ext cx="796" cy="4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26"/>
            <p:cNvSpPr>
              <a:spLocks noChangeShapeType="1"/>
            </p:cNvSpPr>
            <p:nvPr/>
          </p:nvSpPr>
          <p:spPr bwMode="auto">
            <a:xfrm flipV="1">
              <a:off x="2810" y="1979"/>
              <a:ext cx="1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8" name="Object 27"/>
            <p:cNvGraphicFramePr>
              <a:graphicFrameLocks noChangeAspect="1"/>
            </p:cNvGraphicFramePr>
            <p:nvPr/>
          </p:nvGraphicFramePr>
          <p:xfrm>
            <a:off x="3075" y="1749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" name="公式" r:id="rId11" imgW="380835" imgH="393529" progId="">
                    <p:embed/>
                  </p:oleObj>
                </mc:Choice>
                <mc:Fallback>
                  <p:oleObj name="公式" r:id="rId11" imgW="380835" imgH="393529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1749"/>
                          <a:ext cx="267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8"/>
            <p:cNvGraphicFramePr>
              <a:graphicFrameLocks noChangeAspect="1"/>
            </p:cNvGraphicFramePr>
            <p:nvPr/>
          </p:nvGraphicFramePr>
          <p:xfrm>
            <a:off x="1219" y="1634"/>
            <a:ext cx="20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" name="公式" r:id="rId13" imgW="279279" imgH="291973" progId="">
                    <p:embed/>
                  </p:oleObj>
                </mc:Choice>
                <mc:Fallback>
                  <p:oleObj name="公式" r:id="rId13" imgW="279279" imgH="291973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1634"/>
                          <a:ext cx="20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323850" y="620713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/>
              <a:t>■</a:t>
            </a:r>
            <a:r>
              <a:rPr lang="zh-CN" altLang="en-US" b="1"/>
              <a:t>球面镜作图成像</a:t>
            </a:r>
          </a:p>
        </p:txBody>
      </p:sp>
      <p:grpSp>
        <p:nvGrpSpPr>
          <p:cNvPr id="3" name="Group 30"/>
          <p:cNvGrpSpPr>
            <a:grpSpLocks noChangeAspect="1"/>
          </p:cNvGrpSpPr>
          <p:nvPr/>
        </p:nvGrpSpPr>
        <p:grpSpPr bwMode="auto">
          <a:xfrm>
            <a:off x="4140200" y="2205038"/>
            <a:ext cx="5975350" cy="4052887"/>
            <a:chOff x="2220" y="6710"/>
            <a:chExt cx="7200" cy="4891"/>
          </a:xfrm>
        </p:grpSpPr>
        <p:sp>
          <p:nvSpPr>
            <p:cNvPr id="9233" name="AutoShape 31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Line 32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Arc 33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6" name="Line 34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35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36"/>
            <p:cNvSpPr>
              <a:spLocks noChangeShapeType="1"/>
            </p:cNvSpPr>
            <p:nvPr/>
          </p:nvSpPr>
          <p:spPr bwMode="auto">
            <a:xfrm>
              <a:off x="5977" y="8340"/>
              <a:ext cx="125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37"/>
            <p:cNvSpPr>
              <a:spLocks noChangeShapeType="1"/>
            </p:cNvSpPr>
            <p:nvPr/>
          </p:nvSpPr>
          <p:spPr bwMode="auto">
            <a:xfrm>
              <a:off x="6603" y="9291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38"/>
            <p:cNvSpPr>
              <a:spLocks noChangeShapeType="1"/>
            </p:cNvSpPr>
            <p:nvPr/>
          </p:nvSpPr>
          <p:spPr bwMode="auto">
            <a:xfrm flipH="1">
              <a:off x="5507" y="9291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8" name="Object 39"/>
            <p:cNvGraphicFramePr>
              <a:graphicFrameLocks noChangeAspect="1"/>
            </p:cNvGraphicFramePr>
            <p:nvPr/>
          </p:nvGraphicFramePr>
          <p:xfrm>
            <a:off x="6133" y="9156"/>
            <a:ext cx="41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" name="公式" r:id="rId15" imgW="660113" imgH="241195" progId="">
                    <p:embed/>
                  </p:oleObj>
                </mc:Choice>
                <mc:Fallback>
                  <p:oleObj name="公式" r:id="rId15" imgW="660113" imgH="241195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9156"/>
                          <a:ext cx="41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40"/>
            <p:cNvGraphicFramePr>
              <a:graphicFrameLocks noChangeAspect="1"/>
            </p:cNvGraphicFramePr>
            <p:nvPr/>
          </p:nvGraphicFramePr>
          <p:xfrm>
            <a:off x="6290" y="8340"/>
            <a:ext cx="2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" name="公式" r:id="rId17" imgW="304536" imgH="317225" progId="">
                    <p:embed/>
                  </p:oleObj>
                </mc:Choice>
                <mc:Fallback>
                  <p:oleObj name="公式" r:id="rId17" imgW="304536" imgH="317225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0" y="8340"/>
                          <a:ext cx="295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41"/>
            <p:cNvGraphicFramePr>
              <a:graphicFrameLocks noChangeAspect="1"/>
            </p:cNvGraphicFramePr>
            <p:nvPr/>
          </p:nvGraphicFramePr>
          <p:xfrm>
            <a:off x="6133" y="8884"/>
            <a:ext cx="38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" name="公式" r:id="rId19" imgW="393529" imgH="342751" progId="">
                    <p:embed/>
                  </p:oleObj>
                </mc:Choice>
                <mc:Fallback>
                  <p:oleObj name="公式" r:id="rId19" imgW="393529" imgH="342751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8884"/>
                          <a:ext cx="38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42"/>
            <p:cNvGraphicFramePr>
              <a:graphicFrameLocks noChangeAspect="1"/>
            </p:cNvGraphicFramePr>
            <p:nvPr/>
          </p:nvGraphicFramePr>
          <p:xfrm>
            <a:off x="5194" y="8340"/>
            <a:ext cx="27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0" name="公式" r:id="rId21" imgW="279400" imgH="330200" progId="">
                    <p:embed/>
                  </p:oleObj>
                </mc:Choice>
                <mc:Fallback>
                  <p:oleObj name="公式" r:id="rId21" imgW="279400" imgH="330200" progId="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" y="8340"/>
                          <a:ext cx="27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Line 43"/>
            <p:cNvSpPr>
              <a:spLocks noChangeShapeType="1"/>
            </p:cNvSpPr>
            <p:nvPr/>
          </p:nvSpPr>
          <p:spPr bwMode="auto">
            <a:xfrm flipH="1" flipV="1">
              <a:off x="5977" y="8340"/>
              <a:ext cx="1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4"/>
            <p:cNvSpPr>
              <a:spLocks noChangeShapeType="1"/>
            </p:cNvSpPr>
            <p:nvPr/>
          </p:nvSpPr>
          <p:spPr bwMode="auto">
            <a:xfrm flipH="1">
              <a:off x="3472" y="7525"/>
              <a:ext cx="3287" cy="3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5"/>
            <p:cNvSpPr>
              <a:spLocks noChangeShapeType="1"/>
            </p:cNvSpPr>
            <p:nvPr/>
          </p:nvSpPr>
          <p:spPr bwMode="auto">
            <a:xfrm flipH="1">
              <a:off x="3472" y="8340"/>
              <a:ext cx="3757" cy="17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46"/>
            <p:cNvSpPr>
              <a:spLocks noChangeShapeType="1"/>
            </p:cNvSpPr>
            <p:nvPr/>
          </p:nvSpPr>
          <p:spPr bwMode="auto">
            <a:xfrm>
              <a:off x="5977" y="8340"/>
              <a:ext cx="1094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47"/>
            <p:cNvSpPr>
              <a:spLocks noChangeShapeType="1"/>
            </p:cNvSpPr>
            <p:nvPr/>
          </p:nvSpPr>
          <p:spPr bwMode="auto">
            <a:xfrm>
              <a:off x="7072" y="942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48"/>
            <p:cNvSpPr>
              <a:spLocks noChangeShapeType="1"/>
            </p:cNvSpPr>
            <p:nvPr/>
          </p:nvSpPr>
          <p:spPr bwMode="auto">
            <a:xfrm flipH="1">
              <a:off x="3472" y="9563"/>
              <a:ext cx="36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49"/>
            <p:cNvSpPr>
              <a:spLocks noChangeShapeType="1"/>
            </p:cNvSpPr>
            <p:nvPr/>
          </p:nvSpPr>
          <p:spPr bwMode="auto">
            <a:xfrm flipV="1">
              <a:off x="6603" y="7525"/>
              <a:ext cx="156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50"/>
            <p:cNvSpPr>
              <a:spLocks noChangeShapeType="1"/>
            </p:cNvSpPr>
            <p:nvPr/>
          </p:nvSpPr>
          <p:spPr bwMode="auto">
            <a:xfrm flipH="1">
              <a:off x="3472" y="10514"/>
              <a:ext cx="157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51"/>
            <p:cNvSpPr>
              <a:spLocks noChangeShapeType="1"/>
            </p:cNvSpPr>
            <p:nvPr/>
          </p:nvSpPr>
          <p:spPr bwMode="auto">
            <a:xfrm>
              <a:off x="4568" y="8748"/>
              <a:ext cx="0" cy="8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2" name="Object 52"/>
            <p:cNvGraphicFramePr>
              <a:graphicFrameLocks noChangeAspect="1"/>
            </p:cNvGraphicFramePr>
            <p:nvPr/>
          </p:nvGraphicFramePr>
          <p:xfrm>
            <a:off x="5663" y="8476"/>
            <a:ext cx="24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" name="公式" r:id="rId23" imgW="279279" imgH="291973" progId="">
                    <p:embed/>
                  </p:oleObj>
                </mc:Choice>
                <mc:Fallback>
                  <p:oleObj name="公式" r:id="rId23" imgW="279279" imgH="291973" progId="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3" y="8476"/>
                          <a:ext cx="242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53"/>
            <p:cNvGraphicFramePr>
              <a:graphicFrameLocks noChangeAspect="1"/>
            </p:cNvGraphicFramePr>
            <p:nvPr/>
          </p:nvGraphicFramePr>
          <p:xfrm>
            <a:off x="3785" y="8884"/>
            <a:ext cx="53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" name="公式" r:id="rId25" imgW="748975" imgH="393529" progId="">
                    <p:embed/>
                  </p:oleObj>
                </mc:Choice>
                <mc:Fallback>
                  <p:oleObj name="公式" r:id="rId25" imgW="748975" imgH="393529" progId="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8884"/>
                          <a:ext cx="53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863</Words>
  <Application>Microsoft Office PowerPoint</Application>
  <PresentationFormat>全屏显示(4:3)</PresentationFormat>
  <Paragraphs>165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646</cp:revision>
  <dcterms:created xsi:type="dcterms:W3CDTF">2013-03-01T03:45:05Z</dcterms:created>
  <dcterms:modified xsi:type="dcterms:W3CDTF">2016-09-07T14:48:16Z</dcterms:modified>
</cp:coreProperties>
</file>