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7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21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0" r:id="rId35"/>
    <p:sldId id="311" r:id="rId36"/>
    <p:sldId id="313" r:id="rId37"/>
    <p:sldId id="291" r:id="rId38"/>
    <p:sldId id="292" r:id="rId39"/>
    <p:sldId id="315" r:id="rId40"/>
    <p:sldId id="293" r:id="rId41"/>
    <p:sldId id="294" r:id="rId42"/>
    <p:sldId id="317" r:id="rId43"/>
    <p:sldId id="316" r:id="rId44"/>
    <p:sldId id="318" r:id="rId45"/>
    <p:sldId id="31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3300"/>
    <a:srgbClr val="33CC33"/>
    <a:srgbClr val="99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8F61D-8EC5-4784-9462-4B072DFBE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268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EFEFB-15F3-4D6F-807E-96BD8828CC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479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38DCC-AEA1-448A-BF9D-E5FA0BEF7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867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04C2B-743E-4EE2-8163-ED0392866D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93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5E1D3-20A5-49AE-B3FA-923EBCA4D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197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6139-B8DB-41E3-B5AB-D6C7EB4D7B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63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3F093-9590-4F23-B4F1-E245E4526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96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F4BF0-D801-44BC-9B99-05203E3C78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645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5DAE1-B471-47C7-AE31-3417B283FB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50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810A-FC19-44B9-8580-9C814EC7C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0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76CE0-3F85-494B-A6F6-C36B3BC932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58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0DA75A-EA1A-434D-A03B-789AF0B033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27.bin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gif"/><Relationship Id="rId2" Type="http://schemas.openxmlformats.org/officeDocument/2006/relationships/image" Target="../media/image16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03575" y="333375"/>
            <a:ext cx="2736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00113" y="126841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光波的基本性质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116013" y="2060575"/>
          <a:ext cx="3106737" cy="1003300"/>
        </p:xfrm>
        <a:graphic>
          <a:graphicData uri="http://schemas.openxmlformats.org/presentationml/2006/ole">
            <p:oleObj spid="_x0000_s2060" name="公式" r:id="rId3" imgW="3111500" imgH="1003300" progId="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592638" y="2349500"/>
          <a:ext cx="1727200" cy="500063"/>
        </p:xfrm>
        <a:graphic>
          <a:graphicData uri="http://schemas.openxmlformats.org/presentationml/2006/ole">
            <p:oleObj spid="_x0000_s2061" name="公式" r:id="rId4" imgW="1726451" imgH="495085" progId="">
              <p:embed/>
            </p:oleObj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827088" y="3357563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真空中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351088" y="3213100"/>
          <a:ext cx="4071937" cy="1003300"/>
        </p:xfrm>
        <a:graphic>
          <a:graphicData uri="http://schemas.openxmlformats.org/presentationml/2006/ole">
            <p:oleObj spid="_x0000_s2062" name="公式" r:id="rId5" imgW="4191000" imgH="1003300" progId="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042988" y="4365625"/>
          <a:ext cx="6280150" cy="952500"/>
        </p:xfrm>
        <a:graphic>
          <a:graphicData uri="http://schemas.openxmlformats.org/presentationml/2006/ole">
            <p:oleObj spid="_x0000_s2063" name="公式" r:id="rId6" imgW="6578600" imgH="952500" progId="">
              <p:embed/>
            </p:oleObj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900113" y="5691188"/>
            <a:ext cx="582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频率</a:t>
            </a:r>
            <a:r>
              <a:rPr lang="el-GR" altLang="zh-CN" sz="3200" b="1">
                <a:latin typeface="宋体" charset="-122"/>
              </a:rPr>
              <a:t>ν</a:t>
            </a:r>
            <a:r>
              <a:rPr lang="zh-CN" altLang="en-US" sz="3200" b="1"/>
              <a:t>由光源决定</a:t>
            </a:r>
            <a:r>
              <a:rPr lang="en-US" altLang="zh-CN" sz="3200" b="1"/>
              <a:t>,</a:t>
            </a:r>
            <a:r>
              <a:rPr lang="zh-CN" altLang="en-US" sz="3200" b="1"/>
              <a:t>与介质无关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6" grpId="0"/>
      <p:bldP spid="20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平面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5522913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71550" y="620713"/>
            <a:ext cx="561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/>
              <a:t>沿任意方向传播的光波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80063" y="2997200"/>
            <a:ext cx="576262" cy="576263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211638" y="31416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</a:rPr>
              <a:t>R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348038" y="2997200"/>
            <a:ext cx="2232025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 animBg="1"/>
      <p:bldP spid="12295" grpId="0"/>
      <p:bldP spid="122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549275"/>
            <a:ext cx="285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/>
              <a:t>波函数：设</a:t>
            </a:r>
            <a:r>
              <a:rPr lang="zh-CN" altLang="en-US" sz="3600"/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708400" y="692150"/>
          <a:ext cx="292100" cy="441325"/>
        </p:xfrm>
        <a:graphic>
          <a:graphicData uri="http://schemas.openxmlformats.org/presentationml/2006/ole">
            <p:oleObj spid="_x0000_s13337" name="公式" r:id="rId3" imgW="368300" imgH="469900" progId="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95738" y="549275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表示传播方向的单位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71550" y="1341438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方向矢量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555875" y="2205038"/>
          <a:ext cx="4146550" cy="469900"/>
        </p:xfrm>
        <a:graphic>
          <a:graphicData uri="http://schemas.openxmlformats.org/presentationml/2006/ole">
            <p:oleObj spid="_x0000_s13338" name="公式" r:id="rId4" imgW="4152900" imgH="469900" progId="">
              <p:embed/>
            </p:oleObj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71550" y="27813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式中</a:t>
            </a:r>
            <a:r>
              <a:rPr lang="zh-CN" altLang="en-US" sz="3600"/>
              <a:t>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051050" y="2997200"/>
          <a:ext cx="228600" cy="279400"/>
        </p:xfrm>
        <a:graphic>
          <a:graphicData uri="http://schemas.openxmlformats.org/presentationml/2006/ole">
            <p:oleObj spid="_x0000_s13339" name="公式" r:id="rId5" imgW="228600" imgH="279400" progId="">
              <p:embed/>
            </p:oleObj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95513" y="2781300"/>
            <a:ext cx="348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为</a:t>
            </a:r>
            <a:r>
              <a:rPr lang="en-US" altLang="zh-CN" sz="3600" b="1"/>
              <a:t>P</a:t>
            </a:r>
            <a:r>
              <a:rPr lang="zh-CN" altLang="en-US" sz="3600" b="1"/>
              <a:t>点位置矢量</a:t>
            </a:r>
            <a:r>
              <a:rPr lang="en-US" altLang="zh-CN" sz="3600" b="1"/>
              <a:t>.</a:t>
            </a:r>
            <a:r>
              <a:rPr lang="en-US" altLang="zh-CN" sz="3600"/>
              <a:t> 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971550" y="3500438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相位：</a:t>
            </a:r>
            <a:r>
              <a:rPr lang="zh-CN" altLang="en-US" sz="3600"/>
              <a:t> 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555875" y="3429000"/>
          <a:ext cx="4794250" cy="884238"/>
        </p:xfrm>
        <a:graphic>
          <a:graphicData uri="http://schemas.openxmlformats.org/presentationml/2006/ole">
            <p:oleObj spid="_x0000_s13340" name="公式" r:id="rId6" imgW="4787900" imgH="889000" progId="">
              <p:embed/>
            </p:oleObj>
          </a:graphicData>
        </a:graphic>
      </p:graphicFrame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00113" y="4292600"/>
            <a:ext cx="2017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其中</a:t>
            </a:r>
            <a:r>
              <a:rPr lang="en-US" altLang="zh-CN" sz="3600" b="1"/>
              <a:t>R</a:t>
            </a:r>
            <a:r>
              <a:rPr lang="zh-CN" altLang="en-US" sz="3600" b="1"/>
              <a:t>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771775" y="4508500"/>
          <a:ext cx="228600" cy="279400"/>
        </p:xfrm>
        <a:graphic>
          <a:graphicData uri="http://schemas.openxmlformats.org/presentationml/2006/ole">
            <p:oleObj spid="_x0000_s13341" name="公式" r:id="rId7" imgW="228600" imgH="279400" progId="">
              <p:embed/>
            </p:oleObj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987675" y="4292600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在</a:t>
            </a:r>
            <a:r>
              <a:rPr lang="zh-CN" altLang="en-US" sz="3600"/>
              <a:t> 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563938" y="4437063"/>
          <a:ext cx="292100" cy="441325"/>
        </p:xfrm>
        <a:graphic>
          <a:graphicData uri="http://schemas.openxmlformats.org/presentationml/2006/ole">
            <p:oleObj spid="_x0000_s13342" name="公式" r:id="rId8" imgW="368300" imgH="469900" progId="">
              <p:embed/>
            </p:oleObj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779838" y="429260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方向上的投影</a:t>
            </a:r>
            <a:r>
              <a:rPr lang="en-US" altLang="zh-CN" sz="3600" b="1"/>
              <a:t>.</a:t>
            </a:r>
            <a:endParaRPr lang="en-US" altLang="zh-CN" sz="36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00113" y="5013325"/>
            <a:ext cx="7488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显然</a:t>
            </a:r>
            <a:r>
              <a:rPr lang="en-US" altLang="zh-CN" sz="3600" b="1"/>
              <a:t>, </a:t>
            </a:r>
            <a:r>
              <a:rPr lang="zh-CN" altLang="en-US" sz="3600" b="1"/>
              <a:t>波的相位相同的空间点都在垂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00113" y="5734050"/>
            <a:ext cx="1228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直于</a:t>
            </a:r>
            <a:r>
              <a:rPr lang="zh-CN" altLang="en-US" sz="3600"/>
              <a:t> 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1979613" y="5876925"/>
          <a:ext cx="292100" cy="441325"/>
        </p:xfrm>
        <a:graphic>
          <a:graphicData uri="http://schemas.openxmlformats.org/presentationml/2006/ole">
            <p:oleObj spid="_x0000_s13343" name="公式" r:id="rId9" imgW="368300" imgH="469900" progId="">
              <p:embed/>
            </p:oleObj>
          </a:graphicData>
        </a:graphic>
      </p:graphicFrame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195513" y="5734050"/>
            <a:ext cx="6551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的平面上</a:t>
            </a:r>
            <a:r>
              <a:rPr lang="en-US" altLang="zh-CN" sz="3600" b="1"/>
              <a:t>,</a:t>
            </a:r>
            <a:r>
              <a:rPr lang="zh-CN" altLang="en-US" sz="3600" b="1"/>
              <a:t>故称之为平面单色波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/>
      <p:bldP spid="13318" grpId="0"/>
      <p:bldP spid="13320" grpId="0"/>
      <p:bldP spid="13323" grpId="0"/>
      <p:bldP spid="13325" grpId="0"/>
      <p:bldP spid="13327" grpId="0"/>
      <p:bldP spid="13329" grpId="0"/>
      <p:bldP spid="13331" grpId="0"/>
      <p:bldP spid="13332" grpId="0"/>
      <p:bldP spid="13333" grpId="0"/>
      <p:bldP spid="133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00113" y="522288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600" b="1"/>
          </a:p>
        </p:txBody>
      </p:sp>
      <p:pic>
        <p:nvPicPr>
          <p:cNvPr id="14339" name="Picture 3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7129462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55650" y="476250"/>
            <a:ext cx="74168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/>
              <a:t>●</a:t>
            </a:r>
            <a:r>
              <a:rPr lang="zh-CN" altLang="en-US" sz="3600" b="1"/>
              <a:t>光矢量振动在某些情况下，可以看做标量的振动</a:t>
            </a:r>
            <a:r>
              <a:rPr lang="en-US" altLang="zh-CN" sz="36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088" y="21336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600" b="1"/>
              <a:t>■</a:t>
            </a:r>
            <a:r>
              <a:rPr lang="zh-CN" altLang="en-US" sz="3600" b="1"/>
              <a:t>球面单色光波</a:t>
            </a:r>
          </a:p>
        </p:txBody>
      </p:sp>
      <p:pic>
        <p:nvPicPr>
          <p:cNvPr id="15364" name="Picture 4" descr="球面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916113"/>
            <a:ext cx="36703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27088" y="2708275"/>
            <a:ext cx="345757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600" b="1"/>
              <a:t>▲</a:t>
            </a:r>
            <a:r>
              <a:rPr lang="zh-CN" altLang="en-US" sz="3600" b="1"/>
              <a:t>源发出的光波在均匀的各向同性介质中传播形成球面单色光波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00113" y="549275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▲</a:t>
            </a:r>
            <a:r>
              <a:rPr lang="zh-CN" altLang="en-US" sz="3600" b="1"/>
              <a:t>波函数为</a:t>
            </a:r>
            <a:r>
              <a:rPr lang="zh-CN" altLang="en-US" sz="3600"/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492500" y="476250"/>
          <a:ext cx="3886200" cy="889000"/>
        </p:xfrm>
        <a:graphic>
          <a:graphicData uri="http://schemas.openxmlformats.org/presentationml/2006/ole">
            <p:oleObj spid="_x0000_s16399" name="公式" r:id="rId3" imgW="3886200" imgH="889000" progId="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00113" y="134143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说明：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00113" y="1868488"/>
            <a:ext cx="72009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/>
              <a:t>●</a:t>
            </a:r>
            <a:r>
              <a:rPr lang="zh-CN" altLang="en-US" sz="3600" b="1"/>
              <a:t>以光源为球心的球面上各点的位相相同</a:t>
            </a:r>
            <a:r>
              <a:rPr lang="en-US" altLang="zh-CN" sz="3600" b="1"/>
              <a:t>, </a:t>
            </a:r>
            <a:r>
              <a:rPr lang="zh-CN" altLang="en-US" sz="3600" b="1"/>
              <a:t>故称之为球面单色波</a:t>
            </a:r>
            <a:r>
              <a:rPr lang="en-US" altLang="zh-CN" sz="3600" b="1"/>
              <a:t>.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71550" y="3644900"/>
          <a:ext cx="668338" cy="461963"/>
        </p:xfrm>
        <a:graphic>
          <a:graphicData uri="http://schemas.openxmlformats.org/presentationml/2006/ole">
            <p:oleObj spid="_x0000_s16400" name="公式" r:id="rId4" imgW="660400" imgH="457200" progId="">
              <p:embed/>
            </p:oleObj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47813" y="3500438"/>
            <a:ext cx="689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为常数</a:t>
            </a:r>
            <a:r>
              <a:rPr lang="en-US" altLang="zh-CN" sz="3600" b="1"/>
              <a:t>,</a:t>
            </a:r>
            <a:r>
              <a:rPr lang="zh-CN" altLang="en-US" sz="3600" b="1"/>
              <a:t>它的大小等于</a:t>
            </a:r>
            <a:r>
              <a:rPr lang="en-US" altLang="zh-CN" sz="3600" b="1"/>
              <a:t>r =1</a:t>
            </a:r>
            <a:r>
              <a:rPr lang="zh-CN" altLang="en-US" sz="3600" b="1"/>
              <a:t>处振幅</a:t>
            </a:r>
            <a:r>
              <a:rPr lang="en-US" altLang="zh-CN" sz="3600" b="1"/>
              <a:t>.</a:t>
            </a:r>
            <a:r>
              <a:rPr lang="en-US" altLang="zh-CN" sz="3600"/>
              <a:t>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00113" y="4221163"/>
            <a:ext cx="605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/>
              <a:t>球面单色光波的振幅正比于</a:t>
            </a:r>
            <a:r>
              <a:rPr lang="zh-CN" altLang="en-US" sz="3600"/>
              <a:t>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6804025" y="4365625"/>
          <a:ext cx="654050" cy="439738"/>
        </p:xfrm>
        <a:graphic>
          <a:graphicData uri="http://schemas.openxmlformats.org/presentationml/2006/ole">
            <p:oleObj spid="_x0000_s16401" name="公式" r:id="rId5" imgW="660113" imgH="444307" progId="">
              <p:embed/>
            </p:oleObj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900113" y="4941888"/>
            <a:ext cx="535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与能量守恒定律是自洽的</a:t>
            </a:r>
            <a:r>
              <a:rPr lang="en-US" altLang="zh-CN" sz="3600" b="1"/>
              <a:t>.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524750" y="4221163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16390" grpId="0"/>
      <p:bldP spid="16393" grpId="0"/>
      <p:bldP spid="16394" grpId="0"/>
      <p:bldP spid="16397" grpId="0"/>
      <p:bldP spid="163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620713"/>
            <a:ext cx="568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三、单色光波的复振幅表示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42988" y="1522413"/>
          <a:ext cx="7116762" cy="1168400"/>
        </p:xfrm>
        <a:graphic>
          <a:graphicData uri="http://schemas.openxmlformats.org/presentationml/2006/ole">
            <p:oleObj spid="_x0000_s19468" name="公式" r:id="rId3" imgW="7366000" imgH="1168400" progId="">
              <p:embed/>
            </p:oleObj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27088" y="2781300"/>
            <a:ext cx="579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上式中实部正是光波波函数</a:t>
            </a:r>
            <a:r>
              <a:rPr lang="en-US" altLang="zh-CN" sz="3600" b="1"/>
              <a:t>.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3500438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单色光标量波函数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042988" y="4354513"/>
          <a:ext cx="5229225" cy="1141412"/>
        </p:xfrm>
        <a:graphic>
          <a:graphicData uri="http://schemas.openxmlformats.org/presentationml/2006/ole">
            <p:oleObj spid="_x0000_s19469" name="公式" r:id="rId4" imgW="5448300" imgH="1193800" progId="">
              <p:embed/>
            </p:oleObj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27088" y="5661025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复振幅为</a:t>
            </a:r>
            <a:r>
              <a:rPr lang="zh-CN" altLang="en-US" sz="3600"/>
              <a:t> 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843213" y="5805488"/>
          <a:ext cx="3857625" cy="466725"/>
        </p:xfrm>
        <a:graphic>
          <a:graphicData uri="http://schemas.openxmlformats.org/presentationml/2006/ole">
            <p:oleObj spid="_x0000_s19470" name="公式" r:id="rId5" imgW="40259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2" grpId="0"/>
      <p:bldP spid="194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620713"/>
            <a:ext cx="351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平面单色光波为</a:t>
            </a:r>
            <a:r>
              <a:rPr lang="zh-CN" altLang="en-US" sz="3600"/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116013" y="1484313"/>
          <a:ext cx="4044950" cy="474662"/>
        </p:xfrm>
        <a:graphic>
          <a:graphicData uri="http://schemas.openxmlformats.org/presentationml/2006/ole">
            <p:oleObj spid="_x0000_s20496" name="公式" r:id="rId3" imgW="4051300" imgH="469900" progId="">
              <p:embed/>
            </p:oleObj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116013" y="2205038"/>
          <a:ext cx="5405437" cy="466725"/>
        </p:xfrm>
        <a:graphic>
          <a:graphicData uri="http://schemas.openxmlformats.org/presentationml/2006/ole">
            <p:oleObj spid="_x0000_s20497" name="公式" r:id="rId4" imgW="5626100" imgH="482600" progId="">
              <p:embed/>
            </p:oleObj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827088" y="2781300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复振幅为</a:t>
            </a:r>
            <a:r>
              <a:rPr lang="zh-CN" altLang="en-US" sz="3600"/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116013" y="3644900"/>
          <a:ext cx="6548437" cy="1117600"/>
        </p:xfrm>
        <a:graphic>
          <a:graphicData uri="http://schemas.openxmlformats.org/presentationml/2006/ole">
            <p:oleObj spid="_x0000_s20498" name="公式" r:id="rId5" imgW="7188200" imgH="1168400" progId="">
              <p:embed/>
            </p:oleObj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827088" y="4941888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上式中</a:t>
            </a:r>
            <a:r>
              <a:rPr lang="zh-CN" altLang="en-US" sz="3600"/>
              <a:t> 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11413" y="5013325"/>
          <a:ext cx="3827462" cy="474663"/>
        </p:xfrm>
        <a:graphic>
          <a:graphicData uri="http://schemas.openxmlformats.org/presentationml/2006/ole">
            <p:oleObj spid="_x0000_s20499" name="公式" r:id="rId6" imgW="3822700" imgH="469900" progId="">
              <p:embed/>
            </p:oleObj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827088" y="5661025"/>
            <a:ext cx="351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单色球面光波为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4140200" y="5589588"/>
          <a:ext cx="3886200" cy="889000"/>
        </p:xfrm>
        <a:graphic>
          <a:graphicData uri="http://schemas.openxmlformats.org/presentationml/2006/ole">
            <p:oleObj spid="_x0000_s20500" name="公式" r:id="rId7" imgW="3886200" imgH="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7" grpId="0"/>
      <p:bldP spid="20490" grpId="0"/>
      <p:bldP spid="204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71550" y="620713"/>
          <a:ext cx="5089525" cy="857250"/>
        </p:xfrm>
        <a:graphic>
          <a:graphicData uri="http://schemas.openxmlformats.org/presentationml/2006/ole">
            <p:oleObj spid="_x0000_s21523" name="公式" r:id="rId3" imgW="5295900" imgH="889000" progId="">
              <p:embed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7088" y="1628775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复振幅为</a:t>
            </a:r>
            <a:r>
              <a:rPr lang="zh-CN" altLang="en-US" sz="360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771775" y="1557338"/>
          <a:ext cx="3911600" cy="857250"/>
        </p:xfrm>
        <a:graphic>
          <a:graphicData uri="http://schemas.openxmlformats.org/presentationml/2006/ole">
            <p:oleObj spid="_x0000_s21524" name="公式" r:id="rId4" imgW="4076700" imgH="889000" progId="">
              <p:embed/>
            </p:oleObj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27088" y="2492375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四、光强的复振幅表示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27088" y="3284538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光强度</a:t>
            </a:r>
            <a:r>
              <a:rPr lang="zh-CN" altLang="en-US" sz="3600"/>
              <a:t> 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2771775" y="3429000"/>
          <a:ext cx="1236663" cy="508000"/>
        </p:xfrm>
        <a:graphic>
          <a:graphicData uri="http://schemas.openxmlformats.org/presentationml/2006/ole">
            <p:oleObj spid="_x0000_s21525" name="公式" r:id="rId5" imgW="1231366" imgH="507780" progId="">
              <p:embed/>
            </p:oleObj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95738" y="3284538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而</a:t>
            </a:r>
            <a:r>
              <a:rPr lang="zh-CN" altLang="en-US" sz="3600"/>
              <a:t> 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971550" y="4149725"/>
          <a:ext cx="1770063" cy="436563"/>
        </p:xfrm>
        <a:graphic>
          <a:graphicData uri="http://schemas.openxmlformats.org/presentationml/2006/ole">
            <p:oleObj spid="_x0000_s21526" name="公式" r:id="rId6" imgW="1765300" imgH="431800" progId="">
              <p:embed/>
            </p:oleObj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3132138" y="3933825"/>
          <a:ext cx="3221037" cy="998538"/>
        </p:xfrm>
        <a:graphic>
          <a:graphicData uri="http://schemas.openxmlformats.org/presentationml/2006/ole">
            <p:oleObj spid="_x0000_s21527" name="公式" r:id="rId7" imgW="3225800" imgH="1003300" progId="">
              <p:embed/>
            </p:oleObj>
          </a:graphicData>
        </a:graphic>
      </p:graphicFrame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042988" y="4868863"/>
          <a:ext cx="6515100" cy="958850"/>
        </p:xfrm>
        <a:graphic>
          <a:graphicData uri="http://schemas.openxmlformats.org/presentationml/2006/ole">
            <p:oleObj spid="_x0000_s21528" name="公式" r:id="rId8" imgW="6515100" imgH="965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1" grpId="0"/>
      <p:bldP spid="21512" grpId="0"/>
      <p:bldP spid="215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60450" y="476250"/>
          <a:ext cx="5816600" cy="3810000"/>
        </p:xfrm>
        <a:graphic>
          <a:graphicData uri="http://schemas.openxmlformats.org/presentationml/2006/ole">
            <p:oleObj spid="_x0000_s22533" name="公式" r:id="rId3" imgW="5816600" imgH="3810000" progId="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71550" y="4652963"/>
          <a:ext cx="4956175" cy="466725"/>
        </p:xfrm>
        <a:graphic>
          <a:graphicData uri="http://schemas.openxmlformats.org/presentationml/2006/ole">
            <p:oleObj spid="_x0000_s22534" name="公式" r:id="rId4" imgW="5168900" imgH="482600" progId="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042988" y="5445125"/>
          <a:ext cx="3713162" cy="533400"/>
        </p:xfrm>
        <a:graphic>
          <a:graphicData uri="http://schemas.openxmlformats.org/presentationml/2006/ole">
            <p:oleObj spid="_x0000_s22535" name="公式" r:id="rId5" imgW="37084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00113" y="620713"/>
            <a:ext cx="699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球面单色波传播过程中能量守恒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27088" y="1341438"/>
            <a:ext cx="658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单位时间内通过球面的总能量为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900113" y="1989138"/>
          <a:ext cx="7272337" cy="1200150"/>
        </p:xfrm>
        <a:graphic>
          <a:graphicData uri="http://schemas.openxmlformats.org/presentationml/2006/ole">
            <p:oleObj spid="_x0000_s23563" name="公式" r:id="rId3" imgW="6375400" imgH="1054100" progId="">
              <p:embed/>
            </p:oleObj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27088" y="3213100"/>
            <a:ext cx="534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五、光波的图像描述 波前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827088" y="3933825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波面：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27088" y="4724400"/>
            <a:ext cx="178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600" b="1"/>
              <a:t>等相面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827088" y="5516563"/>
            <a:ext cx="706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600" b="1"/>
              <a:t>在均匀介质中</a:t>
            </a:r>
            <a:r>
              <a:rPr lang="en-US" altLang="zh-CN" sz="3600" b="1"/>
              <a:t>, </a:t>
            </a:r>
            <a:r>
              <a:rPr lang="zh-CN" altLang="en-US" sz="3600" b="1"/>
              <a:t>平面单色波波面为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9" grpId="0"/>
      <p:bldP spid="23560" grpId="0"/>
      <p:bldP spid="23561" grpId="0"/>
      <p:bldP spid="235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27088" y="476250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600" b="1"/>
              <a:t>■</a:t>
            </a:r>
            <a:r>
              <a:rPr lang="zh-CN" altLang="en-US" sz="3600" b="1"/>
              <a:t>光谱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00113" y="1268413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▲</a:t>
            </a:r>
            <a:r>
              <a:rPr lang="zh-CN" altLang="en-US" sz="3600" b="1"/>
              <a:t>光强</a:t>
            </a:r>
            <a:r>
              <a:rPr lang="zh-CN" altLang="en-US" sz="3600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484438" y="1412875"/>
          <a:ext cx="1150937" cy="477838"/>
        </p:xfrm>
        <a:graphic>
          <a:graphicData uri="http://schemas.openxmlformats.org/presentationml/2006/ole">
            <p:oleObj spid="_x0000_s6166" name="公式" r:id="rId3" imgW="1155700" imgH="482600" progId="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779838" y="1484313"/>
          <a:ext cx="228600" cy="288925"/>
        </p:xfrm>
        <a:graphic>
          <a:graphicData uri="http://schemas.openxmlformats.org/presentationml/2006/ole">
            <p:oleObj spid="_x0000_s6167" name="公式" r:id="rId4" imgW="228501" imgH="291973" progId="">
              <p:embed/>
            </p:oleObj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851275" y="1268413"/>
            <a:ext cx="409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是电磁波能流密度</a:t>
            </a:r>
            <a:r>
              <a:rPr lang="en-US" altLang="zh-CN" sz="3600" b="1"/>
              <a:t>.</a:t>
            </a:r>
            <a:r>
              <a:rPr lang="en-US" altLang="zh-CN" sz="3600"/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00113" y="1989138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▲</a:t>
            </a:r>
            <a:r>
              <a:rPr lang="zh-CN" altLang="en-US" sz="3600" b="1"/>
              <a:t>谱密度</a:t>
            </a:r>
            <a:r>
              <a:rPr lang="zh-CN" altLang="en-US" sz="3600"/>
              <a:t> 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059113" y="1916113"/>
          <a:ext cx="1633537" cy="884237"/>
        </p:xfrm>
        <a:graphic>
          <a:graphicData uri="http://schemas.openxmlformats.org/presentationml/2006/ole">
            <p:oleObj spid="_x0000_s6168" name="公式" r:id="rId5" imgW="1638300" imgH="889000" progId="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859338" y="2133600"/>
          <a:ext cx="3024187" cy="506413"/>
        </p:xfrm>
        <a:graphic>
          <a:graphicData uri="http://schemas.openxmlformats.org/presentationml/2006/ole">
            <p:oleObj spid="_x0000_s6169" name="公式" r:id="rId6" imgW="2730500" imgH="457200" progId="">
              <p:embed/>
            </p:oleObj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00113" y="2781300"/>
            <a:ext cx="229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之间光强</a:t>
            </a:r>
            <a:r>
              <a:rPr lang="en-US" altLang="zh-CN" sz="3600" b="1"/>
              <a:t>).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492500" y="2924175"/>
          <a:ext cx="3395663" cy="571500"/>
        </p:xfrm>
        <a:graphic>
          <a:graphicData uri="http://schemas.openxmlformats.org/presentationml/2006/ole">
            <p:oleObj spid="_x0000_s6170" name="公式" r:id="rId7" imgW="3390900" imgH="571500" progId="">
              <p:embed/>
            </p:oleObj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900113" y="35734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/>
              <a:t>▲</a:t>
            </a:r>
            <a:r>
              <a:rPr lang="zh-CN" altLang="en-US" sz="3600" b="1"/>
              <a:t>光谱：</a:t>
            </a:r>
            <a:r>
              <a:rPr lang="zh-CN" altLang="en-US" sz="3600"/>
              <a:t> 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627313" y="3789363"/>
          <a:ext cx="792162" cy="427037"/>
        </p:xfrm>
        <a:graphic>
          <a:graphicData uri="http://schemas.openxmlformats.org/presentationml/2006/ole">
            <p:oleObj spid="_x0000_s6171" name="公式" r:id="rId8" imgW="672808" imgH="431613" progId="">
              <p:embed/>
            </p:oleObj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492500" y="3644900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按波长分布</a:t>
            </a:r>
            <a:r>
              <a:rPr lang="en-US" altLang="zh-CN" sz="3600" b="1"/>
              <a:t>(</a:t>
            </a:r>
            <a:r>
              <a:rPr lang="zh-CN" altLang="en-US" sz="3600" b="1"/>
              <a:t>连续谱</a:t>
            </a:r>
            <a:r>
              <a:rPr lang="en-US" altLang="zh-CN" sz="3600" b="1"/>
              <a:t>,</a:t>
            </a:r>
            <a:r>
              <a:rPr lang="zh-CN" altLang="en-US" sz="3600" b="1"/>
              <a:t>线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900113" y="501332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▲</a:t>
            </a:r>
            <a:r>
              <a:rPr lang="zh-CN" altLang="en-US" sz="3600" b="1"/>
              <a:t>谱线宽度</a:t>
            </a:r>
            <a:endParaRPr lang="zh-CN" altLang="en-US" sz="3600"/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348038" y="5229225"/>
          <a:ext cx="1271587" cy="334963"/>
        </p:xfrm>
        <a:graphic>
          <a:graphicData uri="http://schemas.openxmlformats.org/presentationml/2006/ole">
            <p:oleObj spid="_x0000_s6172" name="公式" r:id="rId9" imgW="1282700" imgH="330200" progId="">
              <p:embed/>
            </p:oleObj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572000" y="5084763"/>
            <a:ext cx="351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越小</a:t>
            </a:r>
            <a:r>
              <a:rPr lang="en-US" altLang="zh-CN" sz="3600" b="1"/>
              <a:t>,</a:t>
            </a:r>
            <a:r>
              <a:rPr lang="zh-CN" altLang="en-US" sz="3600" b="1"/>
              <a:t>光的单色性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71550" y="4365625"/>
            <a:ext cx="12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状谱</a:t>
            </a:r>
            <a:r>
              <a:rPr lang="en-US" altLang="zh-CN" sz="3200" b="1"/>
              <a:t>).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00113" y="58054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越好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52" grpId="0"/>
      <p:bldP spid="6153" grpId="0"/>
      <p:bldP spid="6156" grpId="0"/>
      <p:bldP spid="6158" grpId="0"/>
      <p:bldP spid="6160" grpId="0"/>
      <p:bldP spid="6161" grpId="0"/>
      <p:bldP spid="6163" grpId="0"/>
      <p:bldP spid="6164" grpId="0"/>
      <p:bldP spid="61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27088" y="404813"/>
            <a:ext cx="77041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/>
              <a:t>平面；球面单色波波面为球面</a:t>
            </a:r>
            <a:r>
              <a:rPr lang="en-US" altLang="zh-CN" sz="3600" b="1"/>
              <a:t>.</a:t>
            </a:r>
          </a:p>
        </p:txBody>
      </p:sp>
      <p:pic>
        <p:nvPicPr>
          <p:cNvPr id="24579" name="Picture 3" descr="波面 线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776"/>
            <a:ext cx="80645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00113" y="2781300"/>
            <a:ext cx="150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波线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00113" y="3573463"/>
            <a:ext cx="374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600" b="1"/>
              <a:t>能量传播的路线</a:t>
            </a:r>
            <a:r>
              <a:rPr lang="en-US" altLang="zh-CN" sz="3600" b="1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0113" y="4221163"/>
            <a:ext cx="770572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/>
              <a:t>●</a:t>
            </a:r>
            <a:r>
              <a:rPr lang="zh-CN" altLang="en-US" sz="3600" b="1"/>
              <a:t>在各向同性均匀介质中</a:t>
            </a:r>
            <a:r>
              <a:rPr lang="en-US" altLang="zh-CN" sz="3600" b="1"/>
              <a:t>, </a:t>
            </a:r>
            <a:r>
              <a:rPr lang="zh-CN" altLang="en-US" sz="3600" b="1"/>
              <a:t>波面与波线正交</a:t>
            </a:r>
            <a:r>
              <a:rPr lang="en-US" altLang="zh-CN" sz="3600" b="1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00113" y="620713"/>
            <a:ext cx="178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600" b="1"/>
              <a:t>波前：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00113" y="1412875"/>
            <a:ext cx="488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①</a:t>
            </a:r>
            <a:r>
              <a:rPr lang="zh-CN" altLang="en-US" sz="3600" b="1"/>
              <a:t>走在最前面的等相面</a:t>
            </a:r>
            <a:r>
              <a:rPr lang="en-US" altLang="zh-CN" sz="3600" b="1"/>
              <a:t>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00113" y="2133600"/>
            <a:ext cx="442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②</a:t>
            </a:r>
            <a:r>
              <a:rPr lang="zh-CN" altLang="en-US" sz="3600" b="1"/>
              <a:t>指波场中某一曲面</a:t>
            </a:r>
            <a:r>
              <a:rPr lang="en-US" altLang="zh-CN" sz="3600" b="1"/>
              <a:t>.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00113" y="5827713"/>
            <a:ext cx="721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相速度</a:t>
            </a:r>
            <a:r>
              <a:rPr lang="en-US" altLang="zh-CN" sz="3600" b="1"/>
              <a:t>: </a:t>
            </a:r>
            <a:r>
              <a:rPr lang="zh-CN" altLang="en-US" sz="3600" b="1"/>
              <a:t>位相传播速度</a:t>
            </a:r>
            <a:r>
              <a:rPr lang="en-US" altLang="zh-CN" sz="3600" b="1"/>
              <a:t>. (</a:t>
            </a:r>
            <a:r>
              <a:rPr lang="zh-CN" altLang="en-US" sz="3600" b="1"/>
              <a:t>可能大于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5" grpId="0"/>
      <p:bldP spid="25606" grpId="0"/>
      <p:bldP spid="25607" grpId="0"/>
      <p:bldP spid="256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0d338744ebf81a4ca7e48de4d52a6059242da6c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3971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71550" y="523875"/>
            <a:ext cx="620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真空中光速，即折射率小于</a:t>
            </a:r>
            <a:r>
              <a:rPr lang="en-US" altLang="zh-CN" sz="3600" b="1"/>
              <a:t>1.)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00113" y="4076700"/>
            <a:ext cx="439261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/>
              <a:t>﹡</a:t>
            </a:r>
            <a:r>
              <a:rPr lang="zh-CN" altLang="en-US" sz="3600" b="1"/>
              <a:t>群速度</a:t>
            </a:r>
            <a:r>
              <a:rPr lang="en-US" altLang="zh-CN" sz="3600" b="1"/>
              <a:t>:  </a:t>
            </a:r>
            <a:r>
              <a:rPr lang="zh-CN" altLang="en-US" sz="3600" b="1"/>
              <a:t>波的包络传播的速度，代表能量的传播速度</a:t>
            </a:r>
            <a:r>
              <a:rPr lang="en-US" altLang="zh-CN" sz="3600" b="1"/>
              <a:t>.</a:t>
            </a:r>
            <a:r>
              <a:rPr lang="en-US" altLang="zh-CN" sz="3600"/>
              <a:t>  </a:t>
            </a:r>
          </a:p>
        </p:txBody>
      </p:sp>
      <p:pic>
        <p:nvPicPr>
          <p:cNvPr id="72710" name="Picture 6" descr="eb6db2cdfb27a2040eb345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6697663" cy="30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516688" y="41497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27088" y="620713"/>
            <a:ext cx="216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例 计算由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5650" y="1916113"/>
            <a:ext cx="7561263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/>
              <a:t>表示的平面波电矢量的振动方向、传播方向、位相速度、振幅、频率、波长</a:t>
            </a:r>
            <a:r>
              <a:rPr lang="en-US" altLang="zh-CN" sz="3600" b="1"/>
              <a:t>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27088" y="4221163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解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692275" y="4149725"/>
          <a:ext cx="5651500" cy="1016000"/>
        </p:xfrm>
        <a:graphic>
          <a:graphicData uri="http://schemas.openxmlformats.org/presentationml/2006/ole">
            <p:oleObj spid="_x0000_s26636" name="公式" r:id="rId3" imgW="5651500" imgH="1016000" progId="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635375" y="5373688"/>
          <a:ext cx="1892300" cy="914400"/>
        </p:xfrm>
        <a:graphic>
          <a:graphicData uri="http://schemas.openxmlformats.org/presentationml/2006/ole">
            <p:oleObj spid="_x0000_s26637" name="公式" r:id="rId4" imgW="1892300" imgH="914400" progId="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547813" y="544512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振动方向：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724525" y="544512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振幅：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948488" y="5589588"/>
          <a:ext cx="1206500" cy="495300"/>
        </p:xfrm>
        <a:graphic>
          <a:graphicData uri="http://schemas.openxmlformats.org/presentationml/2006/ole">
            <p:oleObj spid="_x0000_s26638" name="公式" r:id="rId5" imgW="1205977" imgH="495085" progId="">
              <p:embed/>
            </p:oleObj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187624" y="1340768"/>
          <a:ext cx="6840760" cy="648072"/>
        </p:xfrm>
        <a:graphic>
          <a:graphicData uri="http://schemas.openxmlformats.org/presentationml/2006/ole">
            <p:oleObj spid="_x0000_s26641" name="Equation" r:id="rId6" imgW="2577960" imgH="241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>
                                            <p:subSp spid="_x0000_s2663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>
                                            <p:subSp spid="_x0000_s2663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>
                                            <p:subSp spid="_x0000_s2663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8" grpId="0" autoUpdateAnimBg="0"/>
      <p:bldP spid="26629" grpId="0" autoUpdateAnimBg="0"/>
      <p:bldP spid="26632" grpId="0" autoUpdateAnimBg="0"/>
      <p:bldP spid="266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71550" y="1989138"/>
          <a:ext cx="4533900" cy="1879600"/>
        </p:xfrm>
        <a:graphic>
          <a:graphicData uri="http://schemas.openxmlformats.org/presentationml/2006/ole">
            <p:oleObj spid="_x0000_s27668" name="公式" r:id="rId3" imgW="4533900" imgH="1879600" progId="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63938" y="1052513"/>
          <a:ext cx="2603500" cy="965200"/>
        </p:xfrm>
        <a:graphic>
          <a:graphicData uri="http://schemas.openxmlformats.org/presentationml/2006/ole">
            <p:oleObj spid="_x0000_s27669" name="公式" r:id="rId4" imgW="2603500" imgH="965200" progId="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27088" y="1125538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真空中波长：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7019925" y="3716338"/>
            <a:ext cx="1008063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7019925" y="47974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8027988" y="36449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>
            <a:off x="7308850" y="4437063"/>
            <a:ext cx="142875" cy="360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524750" y="4365625"/>
          <a:ext cx="254000" cy="330200"/>
        </p:xfrm>
        <a:graphic>
          <a:graphicData uri="http://schemas.openxmlformats.org/presentationml/2006/ole">
            <p:oleObj spid="_x0000_s27670" name="公式" r:id="rId5" imgW="253890" imgH="330057" progId="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00113" y="486886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传播方向：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068638" y="5041900"/>
          <a:ext cx="2616200" cy="444500"/>
        </p:xfrm>
        <a:graphic>
          <a:graphicData uri="http://schemas.openxmlformats.org/presentationml/2006/ole">
            <p:oleObj spid="_x0000_s27671" name="公式" r:id="rId6" imgW="2616200" imgH="482600" progId="">
              <p:embed/>
            </p:oleObj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00113" y="5589588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位相速度：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3132138" y="5589588"/>
          <a:ext cx="2781300" cy="889000"/>
        </p:xfrm>
        <a:graphic>
          <a:graphicData uri="http://schemas.openxmlformats.org/presentationml/2006/ole">
            <p:oleObj spid="_x0000_s27672" name="公式" r:id="rId7" imgW="2781300" imgH="889000" progId="">
              <p:embed/>
            </p:oleObj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971550" y="3500438"/>
          <a:ext cx="5448300" cy="1219200"/>
        </p:xfrm>
        <a:graphic>
          <a:graphicData uri="http://schemas.openxmlformats.org/presentationml/2006/ole">
            <p:oleObj spid="_x0000_s27673" name="公式" r:id="rId8" imgW="5448300" imgH="1219200" progId="">
              <p:embed/>
            </p:oleObj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2124075" y="333375"/>
          <a:ext cx="5638800" cy="889000"/>
        </p:xfrm>
        <a:graphic>
          <a:graphicData uri="http://schemas.openxmlformats.org/presentationml/2006/ole">
            <p:oleObj spid="_x0000_s27674" name="公式" r:id="rId9" imgW="5638800" imgH="889000" progId="">
              <p:embed/>
            </p:oleObj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27088" y="40481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频率：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092950" y="3789363"/>
          <a:ext cx="266700" cy="381000"/>
        </p:xfrm>
        <a:graphic>
          <a:graphicData uri="http://schemas.openxmlformats.org/presentationml/2006/ole">
            <p:oleObj spid="_x0000_s27675" name="公式" r:id="rId10" imgW="266584" imgH="380835" progId="">
              <p:embed/>
            </p:oleObj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7380288" y="4935538"/>
          <a:ext cx="393700" cy="469900"/>
        </p:xfrm>
        <a:graphic>
          <a:graphicData uri="http://schemas.openxmlformats.org/presentationml/2006/ole">
            <p:oleObj spid="_x0000_s27676" name="公式" r:id="rId11" imgW="393529" imgH="469696" progId="">
              <p:embed/>
            </p:oleObj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8172450" y="4076700"/>
          <a:ext cx="393700" cy="520700"/>
        </p:xfrm>
        <a:graphic>
          <a:graphicData uri="http://schemas.openxmlformats.org/presentationml/2006/ole">
            <p:oleObj spid="_x0000_s27677" name="公式" r:id="rId12" imgW="393529" imgH="52047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 animBg="1"/>
      <p:bldP spid="27654" grpId="0" animBg="1"/>
      <p:bldP spid="27655" grpId="0" animBg="1"/>
      <p:bldP spid="27656" grpId="0" animBg="1"/>
      <p:bldP spid="27658" grpId="0"/>
      <p:bldP spid="27660" grpId="0"/>
      <p:bldP spid="276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00113" y="620713"/>
            <a:ext cx="267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2-3</a:t>
            </a:r>
            <a:r>
              <a:rPr lang="zh-CN" altLang="en-US" sz="3600" b="1"/>
              <a:t>波的叠加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00113" y="1341438"/>
            <a:ext cx="704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一、波的独立传播和线性叠加原理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2060575"/>
            <a:ext cx="470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600" b="1"/>
              <a:t>波的独立传播原理：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00113" y="2636838"/>
            <a:ext cx="7488237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/>
              <a:t>当两列波在空间交叠时</a:t>
            </a:r>
            <a:r>
              <a:rPr lang="en-US" altLang="zh-CN" sz="3600" b="1"/>
              <a:t>,</a:t>
            </a:r>
            <a:r>
              <a:rPr lang="zh-CN" altLang="en-US" sz="3600" b="1"/>
              <a:t>它们的传播互不干扰</a:t>
            </a:r>
            <a:r>
              <a:rPr lang="en-US" altLang="zh-CN" sz="3600" b="1"/>
              <a:t>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00113" y="4221163"/>
            <a:ext cx="711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/>
              <a:t>■</a:t>
            </a:r>
            <a:r>
              <a:rPr lang="zh-CN" altLang="en-US" sz="3600" b="1"/>
              <a:t>线性叠加原理</a:t>
            </a:r>
            <a:r>
              <a:rPr lang="en-US" altLang="zh-CN" sz="3600" b="1"/>
              <a:t>(</a:t>
            </a:r>
            <a:r>
              <a:rPr lang="zh-CN" altLang="en-US" sz="3600" b="1"/>
              <a:t>弱光情况下成立</a:t>
            </a:r>
            <a:r>
              <a:rPr lang="en-US" altLang="zh-CN" sz="3600" b="1"/>
              <a:t>):</a:t>
            </a:r>
            <a:r>
              <a:rPr lang="en-US" altLang="zh-CN" sz="3600"/>
              <a:t> 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116013" y="5013325"/>
          <a:ext cx="5175250" cy="533400"/>
        </p:xfrm>
        <a:graphic>
          <a:graphicData uri="http://schemas.openxmlformats.org/presentationml/2006/ole">
            <p:oleObj spid="_x0000_s28682" name="公式" r:id="rId3" imgW="5181600" imgH="533400" progId="">
              <p:embed/>
            </p:oleObj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00113" y="5661025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同方向光振动叠加：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/>
      <p:bldP spid="28677" grpId="0"/>
      <p:bldP spid="28678" grpId="0"/>
      <p:bldP spid="286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71550" y="620713"/>
          <a:ext cx="5175250" cy="533400"/>
        </p:xfrm>
        <a:graphic>
          <a:graphicData uri="http://schemas.openxmlformats.org/presentationml/2006/ole">
            <p:oleObj spid="_x0000_s29709" name="公式" r:id="rId3" imgW="5181600" imgH="533400" progId="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27088" y="1268413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二、同频率、同振向波的叠加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00113" y="1989138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代数方法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00113" y="270827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两列光波：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992188" y="3573463"/>
          <a:ext cx="5289550" cy="452437"/>
        </p:xfrm>
        <a:graphic>
          <a:graphicData uri="http://schemas.openxmlformats.org/presentationml/2006/ole">
            <p:oleObj spid="_x0000_s29710" name="公式" r:id="rId4" imgW="5295900" imgH="457200" progId="">
              <p:embed/>
            </p:oleObj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971550" y="4365625"/>
          <a:ext cx="5321300" cy="452438"/>
        </p:xfrm>
        <a:graphic>
          <a:graphicData uri="http://schemas.openxmlformats.org/presentationml/2006/ole">
            <p:oleObj spid="_x0000_s29711" name="公式" r:id="rId5" imgW="5321300" imgH="457200" progId="">
              <p:embed/>
            </p:oleObj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00113" y="4941888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合成光波：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042988" y="5805488"/>
          <a:ext cx="4356100" cy="457200"/>
        </p:xfrm>
        <a:graphic>
          <a:graphicData uri="http://schemas.openxmlformats.org/presentationml/2006/ole">
            <p:oleObj spid="_x0000_s29712" name="公式" r:id="rId6" imgW="43561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58888" y="2205038"/>
          <a:ext cx="6564312" cy="455612"/>
        </p:xfrm>
        <a:graphic>
          <a:graphicData uri="http://schemas.openxmlformats.org/presentationml/2006/ole">
            <p:oleObj spid="_x0000_s30731" name="公式" r:id="rId3" imgW="7315200" imgH="457200" progId="">
              <p:embed/>
            </p:oleObj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00113" y="2781300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令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71550" y="3573463"/>
          <a:ext cx="6964363" cy="452437"/>
        </p:xfrm>
        <a:graphic>
          <a:graphicData uri="http://schemas.openxmlformats.org/presentationml/2006/ole">
            <p:oleObj spid="_x0000_s30732" name="公式" r:id="rId4" imgW="7874000" imgH="457200" progId="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900113" y="4292600"/>
          <a:ext cx="7227887" cy="420688"/>
        </p:xfrm>
        <a:graphic>
          <a:graphicData uri="http://schemas.openxmlformats.org/presentationml/2006/ole">
            <p:oleObj spid="_x0000_s30733" name="公式" r:id="rId5" imgW="7759700" imgH="457200" progId="">
              <p:embed/>
            </p:oleObj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27088" y="4868863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因此，合成光矢量可以表示为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971550" y="692150"/>
          <a:ext cx="7797800" cy="457200"/>
        </p:xfrm>
        <a:graphic>
          <a:graphicData uri="http://schemas.openxmlformats.org/presentationml/2006/ole">
            <p:oleObj spid="_x0000_s30734" name="公式" r:id="rId6" imgW="7797800" imgH="457200" progId="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971550" y="1412875"/>
          <a:ext cx="7327900" cy="457200"/>
        </p:xfrm>
        <a:graphic>
          <a:graphicData uri="http://schemas.openxmlformats.org/presentationml/2006/ole">
            <p:oleObj spid="_x0000_s30735" name="公式" r:id="rId7" imgW="7327900" imgH="457200" progId="">
              <p:embed/>
            </p:oleObj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900113" y="5805488"/>
          <a:ext cx="1435100" cy="444500"/>
        </p:xfrm>
        <a:graphic>
          <a:graphicData uri="http://schemas.openxmlformats.org/presentationml/2006/ole">
            <p:oleObj spid="_x0000_s30736" name="公式" r:id="rId8" imgW="14351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900113" y="2997200"/>
          <a:ext cx="3527425" cy="458788"/>
        </p:xfrm>
        <a:graphic>
          <a:graphicData uri="http://schemas.openxmlformats.org/presentationml/2006/ole">
            <p:oleObj spid="_x0000_s31753" name="公式" r:id="rId3" imgW="3175000" imgH="457200" progId="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71550" y="692150"/>
          <a:ext cx="6924675" cy="450850"/>
        </p:xfrm>
        <a:graphic>
          <a:graphicData uri="http://schemas.openxmlformats.org/presentationml/2006/ole">
            <p:oleObj spid="_x0000_s31754" name="公式" r:id="rId4" imgW="7023100" imgH="457200" progId="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71550" y="1484313"/>
          <a:ext cx="7226300" cy="457200"/>
        </p:xfrm>
        <a:graphic>
          <a:graphicData uri="http://schemas.openxmlformats.org/presentationml/2006/ole">
            <p:oleObj spid="_x0000_s31755" name="公式" r:id="rId5" imgW="7226300" imgH="457200" progId="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971550" y="2276475"/>
          <a:ext cx="6616700" cy="457200"/>
        </p:xfrm>
        <a:graphic>
          <a:graphicData uri="http://schemas.openxmlformats.org/presentationml/2006/ole">
            <p:oleObj spid="_x0000_s31756" name="公式" r:id="rId6" imgW="6616700" imgH="457200" progId="">
              <p:embed/>
            </p:oleObj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00113" y="3429000"/>
            <a:ext cx="709295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3600" b="1"/>
              <a:t>上式表示合成光振动仍是相同频率的单色波</a:t>
            </a:r>
            <a:r>
              <a:rPr lang="en-US" altLang="zh-CN" sz="3600" b="1"/>
              <a:t>,</a:t>
            </a:r>
            <a:r>
              <a:rPr lang="zh-CN" altLang="en-US" sz="3600" b="1"/>
              <a:t>但振幅和位相与组成它的成分不相同</a:t>
            </a:r>
            <a:r>
              <a:rPr lang="en-US" altLang="zh-CN" sz="3600" b="1"/>
              <a:t>.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27088" y="573405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考虑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900113" y="620713"/>
          <a:ext cx="7345362" cy="474662"/>
        </p:xfrm>
        <a:graphic>
          <a:graphicData uri="http://schemas.openxmlformats.org/presentationml/2006/ole">
            <p:oleObj spid="_x0000_s32777" name="公式" r:id="rId3" imgW="8750300" imgH="546100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71550" y="1341438"/>
          <a:ext cx="7272338" cy="500062"/>
        </p:xfrm>
        <a:graphic>
          <a:graphicData uri="http://schemas.openxmlformats.org/presentationml/2006/ole">
            <p:oleObj spid="_x0000_s32778" name="公式" r:id="rId4" imgW="8661400" imgH="546100" progId="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900113" y="1989138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将以上两式相加，可得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900113" y="2708275"/>
          <a:ext cx="7272337" cy="3649663"/>
        </p:xfrm>
        <a:graphic>
          <a:graphicData uri="http://schemas.openxmlformats.org/presentationml/2006/ole">
            <p:oleObj spid="_x0000_s32779" name="公式" r:id="rId5" imgW="8839200" imgH="431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088" y="620713"/>
            <a:ext cx="475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单色光波及其描述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27088" y="1341438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600" b="1"/>
              <a:t>概述：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27088" y="2060575"/>
            <a:ext cx="649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单色光波是麦克斯韦方程的解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7088" y="2636838"/>
            <a:ext cx="76327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sz="3600" b="1"/>
              <a:t>单色光波可以分为平面单色光波和球面单色光波</a:t>
            </a:r>
            <a:r>
              <a:rPr lang="en-US" altLang="zh-CN" sz="3600" b="1"/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827088" y="4095750"/>
            <a:ext cx="76327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sz="3600" b="1"/>
              <a:t>任何形式光波都可以分解为单色光波的线性组合</a:t>
            </a:r>
            <a:r>
              <a:rPr lang="en-US" altLang="zh-CN" sz="3600" b="1"/>
              <a:t>.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7088" y="5805488"/>
            <a:ext cx="559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sz="3600" b="1"/>
              <a:t>单色光波也称为定态光场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3" grpId="0"/>
      <p:bldP spid="7174" grpId="0"/>
      <p:bldP spid="7175" grpId="0"/>
      <p:bldP spid="71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00113" y="549275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将</a:t>
            </a:r>
            <a:r>
              <a:rPr lang="zh-CN" altLang="en-US" sz="3600"/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519238" y="692150"/>
          <a:ext cx="6608762" cy="404813"/>
        </p:xfrm>
        <a:graphic>
          <a:graphicData uri="http://schemas.openxmlformats.org/presentationml/2006/ole">
            <p:oleObj spid="_x0000_s33807" name="公式" r:id="rId3" imgW="7772400" imgH="457200" progId="">
              <p:embed/>
            </p:oleObj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00113" y="1341438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和</a:t>
            </a:r>
            <a:r>
              <a:rPr lang="zh-CN" altLang="en-US" sz="3600"/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476375" y="1484313"/>
          <a:ext cx="6762750" cy="420687"/>
        </p:xfrm>
        <a:graphic>
          <a:graphicData uri="http://schemas.openxmlformats.org/presentationml/2006/ole">
            <p:oleObj spid="_x0000_s33808" name="公式" r:id="rId4" imgW="7683500" imgH="457200" progId="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27088" y="2133600"/>
            <a:ext cx="351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两式相除，可得</a:t>
            </a:r>
            <a:r>
              <a:rPr lang="zh-CN" altLang="en-US" sz="3600"/>
              <a:t>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042988" y="2997200"/>
          <a:ext cx="6692900" cy="920750"/>
        </p:xfrm>
        <a:graphic>
          <a:graphicData uri="http://schemas.openxmlformats.org/presentationml/2006/ole">
            <p:oleObj spid="_x0000_s33809" name="公式" r:id="rId5" imgW="7188200" imgH="990600" progId="">
              <p:embed/>
            </p:oleObj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00113" y="40767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复振幅法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27088" y="479742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每列光波为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971550" y="5734050"/>
          <a:ext cx="5937250" cy="465138"/>
        </p:xfrm>
        <a:graphic>
          <a:graphicData uri="http://schemas.openxmlformats.org/presentationml/2006/ole">
            <p:oleObj spid="_x0000_s33810" name="公式" r:id="rId6" imgW="61849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7" grpId="0"/>
      <p:bldP spid="33800" grpId="0"/>
      <p:bldP spid="33803" grpId="0"/>
      <p:bldP spid="338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042988" y="692150"/>
          <a:ext cx="3136900" cy="482600"/>
        </p:xfrm>
        <a:graphic>
          <a:graphicData uri="http://schemas.openxmlformats.org/presentationml/2006/ole">
            <p:oleObj spid="_x0000_s34825" name="公式" r:id="rId3" imgW="3136900" imgH="482600" progId="">
              <p:embed/>
            </p:oleObj>
          </a:graphicData>
        </a:graphic>
      </p:graphicFrame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27088" y="1341438"/>
            <a:ext cx="247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合成光波为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71550" y="2060575"/>
          <a:ext cx="6267450" cy="1443038"/>
        </p:xfrm>
        <a:graphic>
          <a:graphicData uri="http://schemas.openxmlformats.org/presentationml/2006/ole">
            <p:oleObj spid="_x0000_s34826" name="公式" r:id="rId4" imgW="6527800" imgH="1498600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71550" y="3716338"/>
          <a:ext cx="1100138" cy="376237"/>
        </p:xfrm>
        <a:graphic>
          <a:graphicData uri="http://schemas.openxmlformats.org/presentationml/2006/ole">
            <p:oleObj spid="_x0000_s34827" name="公式" r:id="rId5" imgW="1104900" imgH="381000" progId="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00113" y="4365625"/>
          <a:ext cx="6642100" cy="1854200"/>
        </p:xfrm>
        <a:graphic>
          <a:graphicData uri="http://schemas.openxmlformats.org/presentationml/2006/ole">
            <p:oleObj spid="_x0000_s34828" name="公式" r:id="rId6" imgW="6642100" imgH="1854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00113" y="620713"/>
          <a:ext cx="7056437" cy="2651125"/>
        </p:xfrm>
        <a:graphic>
          <a:graphicData uri="http://schemas.openxmlformats.org/presentationml/2006/ole">
            <p:oleObj spid="_x0000_s35850" name="公式" r:id="rId3" imgW="6121400" imgH="2514600" progId="">
              <p:embed/>
            </p:oleObj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27088" y="34290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b="1"/>
              <a:t>上式同样设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71550" y="4292600"/>
          <a:ext cx="7200900" cy="438150"/>
        </p:xfrm>
        <a:graphic>
          <a:graphicData uri="http://schemas.openxmlformats.org/presentationml/2006/ole">
            <p:oleObj spid="_x0000_s35851" name="公式" r:id="rId4" imgW="7874000" imgH="457200" progId="">
              <p:embed/>
            </p:oleObj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900113" y="5013325"/>
          <a:ext cx="7345362" cy="461963"/>
        </p:xfrm>
        <a:graphic>
          <a:graphicData uri="http://schemas.openxmlformats.org/presentationml/2006/ole">
            <p:oleObj spid="_x0000_s35852" name="公式" r:id="rId5" imgW="7759700" imgH="457200" progId="">
              <p:embed/>
            </p:oleObj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27088" y="5661025"/>
            <a:ext cx="351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两式相除，可得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00113" y="549275"/>
          <a:ext cx="6692900" cy="920750"/>
        </p:xfrm>
        <a:graphic>
          <a:graphicData uri="http://schemas.openxmlformats.org/presentationml/2006/ole">
            <p:oleObj spid="_x0000_s36875" name="公式" r:id="rId3" imgW="7188200" imgH="990600" progId="">
              <p:embed/>
            </p:oleObj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9930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827584" y="4365104"/>
            <a:ext cx="287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 dirty="0"/>
              <a:t>■</a:t>
            </a:r>
            <a:r>
              <a:rPr lang="zh-CN" altLang="en-US" sz="3600" b="1" dirty="0"/>
              <a:t>矢量图解法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27088" y="5013325"/>
            <a:ext cx="333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600" b="1"/>
              <a:t>每列光波描述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271588" y="5876925"/>
          <a:ext cx="4857750" cy="452438"/>
        </p:xfrm>
        <a:graphic>
          <a:graphicData uri="http://schemas.openxmlformats.org/presentationml/2006/ole">
            <p:oleObj spid="_x0000_s36876" name="公式" r:id="rId5" imgW="48641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84" name="Group 40"/>
          <p:cNvGrpSpPr>
            <a:grpSpLocks/>
          </p:cNvGrpSpPr>
          <p:nvPr/>
        </p:nvGrpSpPr>
        <p:grpSpPr bwMode="auto">
          <a:xfrm>
            <a:off x="1259632" y="981075"/>
            <a:ext cx="6408712" cy="5400675"/>
            <a:chOff x="431" y="618"/>
            <a:chExt cx="5080" cy="3402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154" y="618"/>
              <a:ext cx="3462" cy="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8" name="Line 4"/>
            <p:cNvSpPr>
              <a:spLocks noChangeShapeType="1"/>
            </p:cNvSpPr>
            <p:nvPr/>
          </p:nvSpPr>
          <p:spPr bwMode="auto">
            <a:xfrm>
              <a:off x="431" y="2387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2886" y="2358"/>
              <a:ext cx="17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V="1">
              <a:off x="2886" y="1251"/>
              <a:ext cx="1318" cy="11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4195" y="1253"/>
              <a:ext cx="0" cy="1107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H="1" flipV="1">
              <a:off x="2802" y="618"/>
              <a:ext cx="84" cy="17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 flipH="1" flipV="1">
              <a:off x="1567" y="1251"/>
              <a:ext cx="1319" cy="11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H="1">
              <a:off x="2200" y="2358"/>
              <a:ext cx="684" cy="15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2886" y="2358"/>
              <a:ext cx="82" cy="1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2886" y="2358"/>
              <a:ext cx="947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1567" y="1251"/>
              <a:ext cx="0" cy="1107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3787" y="2387"/>
              <a:ext cx="46" cy="1424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54" y="2387"/>
              <a:ext cx="45" cy="149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>
              <a:off x="1156" y="2358"/>
              <a:ext cx="1646" cy="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4694" y="2115"/>
            <a:ext cx="136" cy="200"/>
          </p:xfrm>
          <a:graphic>
            <a:graphicData uri="http://schemas.openxmlformats.org/presentationml/2006/ole">
              <p:oleObj spid="_x0000_s57386" name="公式" r:id="rId3" imgW="215619" imgH="317087" progId="">
                <p:embed/>
              </p:oleObj>
            </a:graphicData>
          </a:graphic>
        </p:graphicFrame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3969" y="2115"/>
            <a:ext cx="152" cy="200"/>
          </p:xfrm>
          <a:graphic>
            <a:graphicData uri="http://schemas.openxmlformats.org/presentationml/2006/ole">
              <p:oleObj spid="_x0000_s57387" name="公式" r:id="rId4" imgW="241091" imgH="317225" progId="">
                <p:embed/>
              </p:oleObj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2925" y="1929"/>
            <a:ext cx="152" cy="208"/>
          </p:xfrm>
          <a:graphic>
            <a:graphicData uri="http://schemas.openxmlformats.org/presentationml/2006/ole">
              <p:oleObj spid="_x0000_s57388" name="公式" r:id="rId5" imgW="241195" imgH="330057" progId="">
                <p:embed/>
              </p:oleObj>
            </a:graphicData>
          </a:graphic>
        </p:graphicFrame>
        <p:graphicFrame>
          <p:nvGraphicFramePr>
            <p:cNvPr id="57364" name="Object 20"/>
            <p:cNvGraphicFramePr>
              <a:graphicFrameLocks noChangeAspect="1"/>
            </p:cNvGraphicFramePr>
            <p:nvPr/>
          </p:nvGraphicFramePr>
          <p:xfrm>
            <a:off x="1338" y="2115"/>
            <a:ext cx="152" cy="200"/>
          </p:xfrm>
          <a:graphic>
            <a:graphicData uri="http://schemas.openxmlformats.org/presentationml/2006/ole">
              <p:oleObj spid="_x0000_s57389" name="公式" r:id="rId6" imgW="241091" imgH="317225" progId="">
                <p:embed/>
              </p:oleObj>
            </a:graphicData>
          </a:graphic>
        </p:graphicFrame>
        <p:graphicFrame>
          <p:nvGraphicFramePr>
            <p:cNvPr id="57365" name="Object 21"/>
            <p:cNvGraphicFramePr>
              <a:graphicFrameLocks noChangeAspect="1"/>
            </p:cNvGraphicFramePr>
            <p:nvPr/>
          </p:nvGraphicFramePr>
          <p:xfrm>
            <a:off x="930" y="2387"/>
            <a:ext cx="152" cy="208"/>
          </p:xfrm>
          <a:graphic>
            <a:graphicData uri="http://schemas.openxmlformats.org/presentationml/2006/ole">
              <p:oleObj spid="_x0000_s57390" name="公式" r:id="rId7" imgW="241195" imgH="330057" progId="">
                <p:embed/>
              </p:oleObj>
            </a:graphicData>
          </a:graphic>
        </p:graphicFrame>
        <p:graphicFrame>
          <p:nvGraphicFramePr>
            <p:cNvPr id="57366" name="Object 22"/>
            <p:cNvGraphicFramePr>
              <a:graphicFrameLocks noChangeAspect="1"/>
            </p:cNvGraphicFramePr>
            <p:nvPr/>
          </p:nvGraphicFramePr>
          <p:xfrm>
            <a:off x="1927" y="2387"/>
            <a:ext cx="152" cy="208"/>
          </p:xfrm>
          <a:graphic>
            <a:graphicData uri="http://schemas.openxmlformats.org/presentationml/2006/ole">
              <p:oleObj spid="_x0000_s57391" name="公式" r:id="rId8" imgW="241195" imgH="330057" progId="">
                <p:embed/>
              </p:oleObj>
            </a:graphicData>
          </a:graphic>
        </p:graphicFrame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3152" y="2387"/>
            <a:ext cx="144" cy="208"/>
          </p:xfrm>
          <a:graphic>
            <a:graphicData uri="http://schemas.openxmlformats.org/presentationml/2006/ole">
              <p:oleObj spid="_x0000_s57392" name="公式" r:id="rId9" imgW="228600" imgH="330200" progId="">
                <p:embed/>
              </p:oleObj>
            </a:graphicData>
          </a:graphic>
        </p:graphicFrame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3878" y="2387"/>
            <a:ext cx="144" cy="208"/>
          </p:xfrm>
          <a:graphic>
            <a:graphicData uri="http://schemas.openxmlformats.org/presentationml/2006/ole">
              <p:oleObj spid="_x0000_s57393" name="公式" r:id="rId10" imgW="228600" imgH="330200" progId="">
                <p:embed/>
              </p:oleObj>
            </a:graphicData>
          </a:graphic>
        </p:graphicFrame>
        <p:graphicFrame>
          <p:nvGraphicFramePr>
            <p:cNvPr id="57369" name="Object 25"/>
            <p:cNvGraphicFramePr>
              <a:graphicFrameLocks noChangeAspect="1"/>
            </p:cNvGraphicFramePr>
            <p:nvPr/>
          </p:nvGraphicFramePr>
          <p:xfrm>
            <a:off x="4649" y="2387"/>
            <a:ext cx="144" cy="208"/>
          </p:xfrm>
          <a:graphic>
            <a:graphicData uri="http://schemas.openxmlformats.org/presentationml/2006/ole">
              <p:oleObj spid="_x0000_s57394" name="公式" r:id="rId11" imgW="228600" imgH="330200" progId="">
                <p:embed/>
              </p:oleObj>
            </a:graphicData>
          </a:graphic>
        </p:graphicFrame>
        <p:sp>
          <p:nvSpPr>
            <p:cNvPr id="57370" name="Arc 26"/>
            <p:cNvSpPr>
              <a:spLocks/>
            </p:cNvSpPr>
            <p:nvPr/>
          </p:nvSpPr>
          <p:spPr bwMode="auto">
            <a:xfrm rot="-11058507" flipH="1" flipV="1">
              <a:off x="4422" y="663"/>
              <a:ext cx="545" cy="7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750" y="21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3300"/>
                  </a:solidFill>
                </a:rPr>
                <a:t>●</a:t>
              </a:r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3651" y="229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●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4468" y="220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3300"/>
                  </a:solidFill>
                </a:rPr>
                <a:t>●</a:t>
              </a: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4059" y="220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3300"/>
                  </a:solidFill>
                </a:rPr>
                <a:t>●</a:t>
              </a: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1973" y="229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●</a:t>
              </a: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1429" y="220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3300"/>
                  </a:solidFill>
                </a:rPr>
                <a:t>●</a:t>
              </a:r>
            </a:p>
          </p:txBody>
        </p:sp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975" y="220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3300"/>
                  </a:solidFill>
                </a:rPr>
                <a:t>●</a:t>
              </a: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2789" y="234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●</a:t>
              </a:r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4468" y="229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●</a:t>
              </a:r>
            </a:p>
          </p:txBody>
        </p:sp>
        <p:sp>
          <p:nvSpPr>
            <p:cNvPr id="57381" name="Arc 37"/>
            <p:cNvSpPr>
              <a:spLocks/>
            </p:cNvSpPr>
            <p:nvPr/>
          </p:nvSpPr>
          <p:spPr bwMode="auto">
            <a:xfrm rot="-8721107" flipH="1" flipV="1">
              <a:off x="3198" y="1979"/>
              <a:ext cx="633" cy="771"/>
            </a:xfrm>
            <a:custGeom>
              <a:avLst/>
              <a:gdLst>
                <a:gd name="G0" fmla="+- 7684 0 0"/>
                <a:gd name="G1" fmla="+- 21600 0 0"/>
                <a:gd name="G2" fmla="+- 21600 0 0"/>
                <a:gd name="T0" fmla="*/ 0 w 25085"/>
                <a:gd name="T1" fmla="*/ 1413 h 21600"/>
                <a:gd name="T2" fmla="*/ 25085 w 25085"/>
                <a:gd name="T3" fmla="*/ 8803 h 21600"/>
                <a:gd name="T4" fmla="*/ 7684 w 250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85" h="21600" fill="none" extrusionOk="0">
                  <a:moveTo>
                    <a:pt x="-1" y="1412"/>
                  </a:moveTo>
                  <a:cubicBezTo>
                    <a:pt x="2454" y="478"/>
                    <a:pt x="5058" y="-1"/>
                    <a:pt x="7684" y="0"/>
                  </a:cubicBezTo>
                  <a:cubicBezTo>
                    <a:pt x="14554" y="0"/>
                    <a:pt x="21014" y="3268"/>
                    <a:pt x="25085" y="8802"/>
                  </a:cubicBezTo>
                </a:path>
                <a:path w="25085" h="21600" stroke="0" extrusionOk="0">
                  <a:moveTo>
                    <a:pt x="-1" y="1412"/>
                  </a:moveTo>
                  <a:cubicBezTo>
                    <a:pt x="2454" y="478"/>
                    <a:pt x="5058" y="-1"/>
                    <a:pt x="7684" y="0"/>
                  </a:cubicBezTo>
                  <a:cubicBezTo>
                    <a:pt x="14554" y="0"/>
                    <a:pt x="21014" y="3268"/>
                    <a:pt x="25085" y="8802"/>
                  </a:cubicBezTo>
                  <a:lnTo>
                    <a:pt x="768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82" name="Object 38"/>
            <p:cNvGraphicFramePr>
              <a:graphicFrameLocks noChangeAspect="1"/>
            </p:cNvGraphicFramePr>
            <p:nvPr/>
          </p:nvGraphicFramePr>
          <p:xfrm>
            <a:off x="3379" y="2069"/>
            <a:ext cx="264" cy="184"/>
          </p:xfrm>
          <a:graphic>
            <a:graphicData uri="http://schemas.openxmlformats.org/presentationml/2006/ole">
              <p:oleObj spid="_x0000_s57395" name="公式" r:id="rId12" imgW="418918" imgH="291973" progId="">
                <p:embed/>
              </p:oleObj>
            </a:graphicData>
          </a:graphic>
        </p:graphicFrame>
      </p:grpSp>
      <p:graphicFrame>
        <p:nvGraphicFramePr>
          <p:cNvPr id="57385" name="Object 41"/>
          <p:cNvGraphicFramePr>
            <a:graphicFrameLocks noChangeAspect="1"/>
          </p:cNvGraphicFramePr>
          <p:nvPr/>
        </p:nvGraphicFramePr>
        <p:xfrm>
          <a:off x="684213" y="476250"/>
          <a:ext cx="3754437" cy="452438"/>
        </p:xfrm>
        <a:graphic>
          <a:graphicData uri="http://schemas.openxmlformats.org/presentationml/2006/ole">
            <p:oleObj spid="_x0000_s57396" name="公式" r:id="rId13" imgW="3759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2700338" y="908050"/>
            <a:ext cx="3751262" cy="3036888"/>
            <a:chOff x="2880" y="799"/>
            <a:chExt cx="2363" cy="1913"/>
          </a:xfrm>
        </p:grpSpPr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>
              <a:off x="2886" y="2358"/>
              <a:ext cx="17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 flipV="1">
              <a:off x="2886" y="1251"/>
              <a:ext cx="1318" cy="11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Arc 26"/>
            <p:cNvSpPr>
              <a:spLocks/>
            </p:cNvSpPr>
            <p:nvPr/>
          </p:nvSpPr>
          <p:spPr bwMode="auto">
            <a:xfrm rot="-11058507" flipH="1" flipV="1">
              <a:off x="3102" y="1842"/>
              <a:ext cx="505" cy="6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91"/>
                <a:gd name="T1" fmla="*/ 0 h 21600"/>
                <a:gd name="T2" fmla="*/ 21191 w 21191"/>
                <a:gd name="T3" fmla="*/ 17416 h 21600"/>
                <a:gd name="T4" fmla="*/ 0 w 211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1" h="21600" fill="none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</a:path>
                <a:path w="21191" h="21600" stroke="0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99FF33"/>
                </a:solidFill>
              </a:endParaRPr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2880" y="799"/>
              <a:ext cx="771" cy="15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Arc 37"/>
            <p:cNvSpPr>
              <a:spLocks/>
            </p:cNvSpPr>
            <p:nvPr/>
          </p:nvSpPr>
          <p:spPr bwMode="auto">
            <a:xfrm rot="-10531709" flipH="1" flipV="1">
              <a:off x="3515" y="1661"/>
              <a:ext cx="453" cy="970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6" name="Arc 38"/>
            <p:cNvSpPr>
              <a:spLocks/>
            </p:cNvSpPr>
            <p:nvPr/>
          </p:nvSpPr>
          <p:spPr bwMode="auto">
            <a:xfrm rot="-11058507" flipH="1" flipV="1">
              <a:off x="3337" y="1343"/>
              <a:ext cx="330" cy="34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678"/>
                <a:gd name="T2" fmla="*/ 20727 w 21600"/>
                <a:gd name="T3" fmla="*/ 27678 h 27678"/>
                <a:gd name="T4" fmla="*/ 0 w 21600"/>
                <a:gd name="T5" fmla="*/ 21600 h 27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6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</a:path>
                <a:path w="21600" h="276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accent2"/>
                </a:solidFill>
              </a:endParaRPr>
            </a:p>
          </p:txBody>
        </p:sp>
        <p:graphicFrame>
          <p:nvGraphicFramePr>
            <p:cNvPr id="58408" name="Object 40"/>
            <p:cNvGraphicFramePr>
              <a:graphicFrameLocks noChangeAspect="1"/>
            </p:cNvGraphicFramePr>
            <p:nvPr/>
          </p:nvGraphicFramePr>
          <p:xfrm>
            <a:off x="2925" y="2432"/>
            <a:ext cx="496" cy="280"/>
          </p:xfrm>
          <a:graphic>
            <a:graphicData uri="http://schemas.openxmlformats.org/presentationml/2006/ole">
              <p:oleObj spid="_x0000_s58414" name="公式" r:id="rId3" imgW="787058" imgH="444307" progId="">
                <p:embed/>
              </p:oleObj>
            </a:graphicData>
          </a:graphic>
        </p:graphicFrame>
        <p:graphicFrame>
          <p:nvGraphicFramePr>
            <p:cNvPr id="58409" name="Object 41"/>
            <p:cNvGraphicFramePr>
              <a:graphicFrameLocks noChangeAspect="1"/>
            </p:cNvGraphicFramePr>
            <p:nvPr/>
          </p:nvGraphicFramePr>
          <p:xfrm>
            <a:off x="3606" y="1117"/>
            <a:ext cx="338" cy="236"/>
          </p:xfrm>
          <a:graphic>
            <a:graphicData uri="http://schemas.openxmlformats.org/presentationml/2006/ole">
              <p:oleObj spid="_x0000_s58415" name="公式" r:id="rId4" imgW="418918" imgH="291973" progId="">
                <p:embed/>
              </p:oleObj>
            </a:graphicData>
          </a:graphic>
        </p:graphicFrame>
        <p:graphicFrame>
          <p:nvGraphicFramePr>
            <p:cNvPr id="58410" name="Object 42"/>
            <p:cNvGraphicFramePr>
              <a:graphicFrameLocks noChangeAspect="1"/>
            </p:cNvGraphicFramePr>
            <p:nvPr/>
          </p:nvGraphicFramePr>
          <p:xfrm>
            <a:off x="4014" y="1661"/>
            <a:ext cx="1229" cy="359"/>
          </p:xfrm>
          <a:graphic>
            <a:graphicData uri="http://schemas.openxmlformats.org/presentationml/2006/ole">
              <p:oleObj spid="_x0000_s58416" name="公式" r:id="rId5" imgW="1524000" imgH="444500" progId="">
                <p:embed/>
              </p:oleObj>
            </a:graphicData>
          </a:graphic>
        </p:graphicFrame>
      </p:grpSp>
      <p:graphicFrame>
        <p:nvGraphicFramePr>
          <p:cNvPr id="58412" name="Object 44"/>
          <p:cNvGraphicFramePr>
            <a:graphicFrameLocks noChangeAspect="1"/>
          </p:cNvGraphicFramePr>
          <p:nvPr/>
        </p:nvGraphicFramePr>
        <p:xfrm>
          <a:off x="3276600" y="5300663"/>
          <a:ext cx="3690938" cy="452437"/>
        </p:xfrm>
        <a:graphic>
          <a:graphicData uri="http://schemas.openxmlformats.org/presentationml/2006/ole">
            <p:oleObj spid="_x0000_s58417" name="公式" r:id="rId6" imgW="3695700" imgH="457200" progId="">
              <p:embed/>
            </p:oleObj>
          </a:graphicData>
        </a:graphic>
      </p:graphicFrame>
      <p:graphicFrame>
        <p:nvGraphicFramePr>
          <p:cNvPr id="58413" name="Object 45"/>
          <p:cNvGraphicFramePr>
            <a:graphicFrameLocks noChangeAspect="1"/>
          </p:cNvGraphicFramePr>
          <p:nvPr/>
        </p:nvGraphicFramePr>
        <p:xfrm>
          <a:off x="2195513" y="4437063"/>
          <a:ext cx="4768850" cy="452437"/>
        </p:xfrm>
        <a:graphic>
          <a:graphicData uri="http://schemas.openxmlformats.org/presentationml/2006/ole">
            <p:oleObj spid="_x0000_s58418" name="公式" r:id="rId7" imgW="4775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75" name="Group 59"/>
          <p:cNvGrpSpPr>
            <a:grpSpLocks/>
          </p:cNvGrpSpPr>
          <p:nvPr/>
        </p:nvGrpSpPr>
        <p:grpSpPr bwMode="auto">
          <a:xfrm>
            <a:off x="0" y="333375"/>
            <a:ext cx="4554538" cy="5248275"/>
            <a:chOff x="0" y="210"/>
            <a:chExt cx="2869" cy="3306"/>
          </a:xfrm>
        </p:grpSpPr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505" y="3158"/>
              <a:ext cx="17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V="1">
              <a:off x="505" y="2051"/>
              <a:ext cx="1318" cy="11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Arc 15"/>
            <p:cNvSpPr>
              <a:spLocks/>
            </p:cNvSpPr>
            <p:nvPr/>
          </p:nvSpPr>
          <p:spPr bwMode="auto">
            <a:xfrm rot="-11058507" flipH="1" flipV="1">
              <a:off x="1106" y="2659"/>
              <a:ext cx="119" cy="64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91"/>
                <a:gd name="T1" fmla="*/ 0 h 21600"/>
                <a:gd name="T2" fmla="*/ 21191 w 21191"/>
                <a:gd name="T3" fmla="*/ 17416 h 21600"/>
                <a:gd name="T4" fmla="*/ 0 w 211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1" h="21600" fill="none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</a:path>
                <a:path w="21191" h="21600" stroke="0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99FF33"/>
                </a:solidFill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V="1">
              <a:off x="499" y="1599"/>
              <a:ext cx="771" cy="15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Arc 17"/>
            <p:cNvSpPr>
              <a:spLocks/>
            </p:cNvSpPr>
            <p:nvPr/>
          </p:nvSpPr>
          <p:spPr bwMode="auto">
            <a:xfrm rot="-10531709" flipH="1" flipV="1">
              <a:off x="679" y="2231"/>
              <a:ext cx="949" cy="1274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Arc 18"/>
            <p:cNvSpPr>
              <a:spLocks/>
            </p:cNvSpPr>
            <p:nvPr/>
          </p:nvSpPr>
          <p:spPr bwMode="auto">
            <a:xfrm rot="-11058507" flipH="1" flipV="1">
              <a:off x="1043" y="2005"/>
              <a:ext cx="363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678"/>
                <a:gd name="T2" fmla="*/ 20727 w 21600"/>
                <a:gd name="T3" fmla="*/ 27678 h 27678"/>
                <a:gd name="T4" fmla="*/ 0 w 21600"/>
                <a:gd name="T5" fmla="*/ 21600 h 27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6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</a:path>
                <a:path w="21600" h="276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accent2"/>
                </a:solidFill>
              </a:endParaRPr>
            </a:p>
          </p:txBody>
        </p:sp>
        <p:graphicFrame>
          <p:nvGraphicFramePr>
            <p:cNvPr id="60435" name="Object 19"/>
            <p:cNvGraphicFramePr>
              <a:graphicFrameLocks noChangeAspect="1"/>
            </p:cNvGraphicFramePr>
            <p:nvPr/>
          </p:nvGraphicFramePr>
          <p:xfrm>
            <a:off x="672" y="3228"/>
            <a:ext cx="240" cy="288"/>
          </p:xfrm>
          <a:graphic>
            <a:graphicData uri="http://schemas.openxmlformats.org/presentationml/2006/ole">
              <p:oleObj spid="_x0000_s60492" name="公式" r:id="rId3" imgW="381000" imgH="457200" progId="">
                <p:embed/>
              </p:oleObj>
            </a:graphicData>
          </a:graphic>
        </p:graphicFrame>
        <p:graphicFrame>
          <p:nvGraphicFramePr>
            <p:cNvPr id="60436" name="Object 20"/>
            <p:cNvGraphicFramePr>
              <a:graphicFrameLocks noChangeAspect="1"/>
            </p:cNvGraphicFramePr>
            <p:nvPr/>
          </p:nvGraphicFramePr>
          <p:xfrm>
            <a:off x="0" y="1553"/>
            <a:ext cx="919" cy="370"/>
          </p:xfrm>
          <a:graphic>
            <a:graphicData uri="http://schemas.openxmlformats.org/presentationml/2006/ole">
              <p:oleObj spid="_x0000_s60493" name="公式" r:id="rId4" imgW="1143000" imgH="457200" progId="">
                <p:embed/>
              </p:oleObj>
            </a:graphicData>
          </a:graphic>
        </p:graphicFrame>
        <p:graphicFrame>
          <p:nvGraphicFramePr>
            <p:cNvPr id="60437" name="Object 21"/>
            <p:cNvGraphicFramePr>
              <a:graphicFrameLocks noChangeAspect="1"/>
            </p:cNvGraphicFramePr>
            <p:nvPr/>
          </p:nvGraphicFramePr>
          <p:xfrm>
            <a:off x="1678" y="2597"/>
            <a:ext cx="328" cy="369"/>
          </p:xfrm>
          <a:graphic>
            <a:graphicData uri="http://schemas.openxmlformats.org/presentationml/2006/ole">
              <p:oleObj spid="_x0000_s60494" name="公式" r:id="rId5" imgW="406224" imgH="457002" progId="">
                <p:embed/>
              </p:oleObj>
            </a:graphicData>
          </a:graphic>
        </p:graphicFrame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 flipV="1">
              <a:off x="1270" y="482"/>
              <a:ext cx="1318" cy="11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23"/>
            <p:cNvSpPr>
              <a:spLocks noChangeShapeType="1"/>
            </p:cNvSpPr>
            <p:nvPr/>
          </p:nvSpPr>
          <p:spPr bwMode="auto">
            <a:xfrm flipV="1">
              <a:off x="1814" y="482"/>
              <a:ext cx="771" cy="15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 flipV="1">
              <a:off x="544" y="482"/>
              <a:ext cx="2041" cy="26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72" name="Object 56"/>
            <p:cNvGraphicFramePr>
              <a:graphicFrameLocks noChangeAspect="1"/>
            </p:cNvGraphicFramePr>
            <p:nvPr/>
          </p:nvGraphicFramePr>
          <p:xfrm>
            <a:off x="612" y="2069"/>
            <a:ext cx="288" cy="288"/>
          </p:xfrm>
          <a:graphic>
            <a:graphicData uri="http://schemas.openxmlformats.org/presentationml/2006/ole">
              <p:oleObj spid="_x0000_s60495" name="公式" r:id="rId6" imgW="457200" imgH="457200" progId="">
                <p:embed/>
              </p:oleObj>
            </a:graphicData>
          </a:graphic>
        </p:graphicFrame>
        <p:graphicFrame>
          <p:nvGraphicFramePr>
            <p:cNvPr id="60473" name="Object 57"/>
            <p:cNvGraphicFramePr>
              <a:graphicFrameLocks noChangeAspect="1"/>
            </p:cNvGraphicFramePr>
            <p:nvPr/>
          </p:nvGraphicFramePr>
          <p:xfrm>
            <a:off x="1655" y="2251"/>
            <a:ext cx="280" cy="288"/>
          </p:xfrm>
          <a:graphic>
            <a:graphicData uri="http://schemas.openxmlformats.org/presentationml/2006/ole">
              <p:oleObj spid="_x0000_s60496" name="公式" r:id="rId7" imgW="444307" imgH="457002" progId="">
                <p:embed/>
              </p:oleObj>
            </a:graphicData>
          </a:graphic>
        </p:graphicFrame>
        <p:graphicFrame>
          <p:nvGraphicFramePr>
            <p:cNvPr id="60474" name="Object 58"/>
            <p:cNvGraphicFramePr>
              <a:graphicFrameLocks noChangeAspect="1"/>
            </p:cNvGraphicFramePr>
            <p:nvPr/>
          </p:nvGraphicFramePr>
          <p:xfrm>
            <a:off x="2653" y="210"/>
            <a:ext cx="216" cy="224"/>
          </p:xfrm>
          <a:graphic>
            <a:graphicData uri="http://schemas.openxmlformats.org/presentationml/2006/ole">
              <p:oleObj spid="_x0000_s60497" name="公式" r:id="rId8" imgW="342603" imgH="355292" progId="">
                <p:embed/>
              </p:oleObj>
            </a:graphicData>
          </a:graphic>
        </p:graphicFrame>
      </p:grpSp>
      <p:grpSp>
        <p:nvGrpSpPr>
          <p:cNvPr id="60476" name="Group 60"/>
          <p:cNvGrpSpPr>
            <a:grpSpLocks/>
          </p:cNvGrpSpPr>
          <p:nvPr/>
        </p:nvGrpSpPr>
        <p:grpSpPr bwMode="auto">
          <a:xfrm>
            <a:off x="3563938" y="1916113"/>
            <a:ext cx="5111750" cy="3897312"/>
            <a:chOff x="2245" y="1117"/>
            <a:chExt cx="3220" cy="2455"/>
          </a:xfrm>
        </p:grpSpPr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>
              <a:off x="2562" y="3113"/>
              <a:ext cx="1737" cy="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 flipV="1">
              <a:off x="2562" y="2569"/>
              <a:ext cx="1581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Arc 63"/>
            <p:cNvSpPr>
              <a:spLocks/>
            </p:cNvSpPr>
            <p:nvPr/>
          </p:nvSpPr>
          <p:spPr bwMode="auto">
            <a:xfrm rot="-11058507" flipH="1" flipV="1">
              <a:off x="3196" y="2887"/>
              <a:ext cx="105" cy="3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91"/>
                <a:gd name="T1" fmla="*/ 0 h 21600"/>
                <a:gd name="T2" fmla="*/ 21191 w 21191"/>
                <a:gd name="T3" fmla="*/ 17416 h 21600"/>
                <a:gd name="T4" fmla="*/ 0 w 211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1" h="21600" fill="none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</a:path>
                <a:path w="21191" h="21600" stroke="0" extrusionOk="0">
                  <a:moveTo>
                    <a:pt x="-1" y="0"/>
                  </a:moveTo>
                  <a:cubicBezTo>
                    <a:pt x="10316" y="0"/>
                    <a:pt x="19192" y="7295"/>
                    <a:pt x="21190" y="174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99FF33"/>
                </a:solidFill>
              </a:endParaRPr>
            </a:p>
          </p:txBody>
        </p:sp>
        <p:sp>
          <p:nvSpPr>
            <p:cNvPr id="60480" name="Line 64"/>
            <p:cNvSpPr>
              <a:spLocks noChangeShapeType="1"/>
            </p:cNvSpPr>
            <p:nvPr/>
          </p:nvSpPr>
          <p:spPr bwMode="auto">
            <a:xfrm flipV="1">
              <a:off x="2608" y="2024"/>
              <a:ext cx="1134" cy="10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Arc 65"/>
            <p:cNvSpPr>
              <a:spLocks/>
            </p:cNvSpPr>
            <p:nvPr/>
          </p:nvSpPr>
          <p:spPr bwMode="auto">
            <a:xfrm rot="-10531709" flipH="1" flipV="1">
              <a:off x="3010" y="2612"/>
              <a:ext cx="505" cy="774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2" name="Arc 66"/>
            <p:cNvSpPr>
              <a:spLocks/>
            </p:cNvSpPr>
            <p:nvPr/>
          </p:nvSpPr>
          <p:spPr bwMode="auto">
            <a:xfrm rot="-11058507" flipH="1" flipV="1">
              <a:off x="3289" y="2474"/>
              <a:ext cx="272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678"/>
                <a:gd name="T2" fmla="*/ 20727 w 21600"/>
                <a:gd name="T3" fmla="*/ 27678 h 27678"/>
                <a:gd name="T4" fmla="*/ 0 w 21600"/>
                <a:gd name="T5" fmla="*/ 21600 h 27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6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</a:path>
                <a:path w="21600" h="276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57"/>
                    <a:pt x="21306" y="25703"/>
                    <a:pt x="20727" y="276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accent2"/>
                </a:solidFill>
              </a:endParaRPr>
            </a:p>
          </p:txBody>
        </p:sp>
        <p:graphicFrame>
          <p:nvGraphicFramePr>
            <p:cNvPr id="60483" name="Object 67"/>
            <p:cNvGraphicFramePr>
              <a:graphicFrameLocks noChangeAspect="1"/>
            </p:cNvGraphicFramePr>
            <p:nvPr/>
          </p:nvGraphicFramePr>
          <p:xfrm>
            <a:off x="2496" y="3200"/>
            <a:ext cx="720" cy="288"/>
          </p:xfrm>
          <a:graphic>
            <a:graphicData uri="http://schemas.openxmlformats.org/presentationml/2006/ole">
              <p:oleObj spid="_x0000_s60498" name="公式" r:id="rId9" imgW="1143000" imgH="457200" progId="">
                <p:embed/>
              </p:oleObj>
            </a:graphicData>
          </a:graphic>
        </p:graphicFrame>
        <p:graphicFrame>
          <p:nvGraphicFramePr>
            <p:cNvPr id="60484" name="Object 68"/>
            <p:cNvGraphicFramePr>
              <a:graphicFrameLocks noChangeAspect="1"/>
            </p:cNvGraphicFramePr>
            <p:nvPr/>
          </p:nvGraphicFramePr>
          <p:xfrm>
            <a:off x="2245" y="2115"/>
            <a:ext cx="919" cy="370"/>
          </p:xfrm>
          <a:graphic>
            <a:graphicData uri="http://schemas.openxmlformats.org/presentationml/2006/ole">
              <p:oleObj spid="_x0000_s60499" name="公式" r:id="rId10" imgW="1143000" imgH="457200" progId="">
                <p:embed/>
              </p:oleObj>
            </a:graphicData>
          </a:graphic>
        </p:graphicFrame>
        <p:graphicFrame>
          <p:nvGraphicFramePr>
            <p:cNvPr id="60485" name="Object 69"/>
            <p:cNvGraphicFramePr>
              <a:graphicFrameLocks noChangeAspect="1"/>
            </p:cNvGraphicFramePr>
            <p:nvPr/>
          </p:nvGraphicFramePr>
          <p:xfrm>
            <a:off x="3651" y="3203"/>
            <a:ext cx="943" cy="369"/>
          </p:xfrm>
          <a:graphic>
            <a:graphicData uri="http://schemas.openxmlformats.org/presentationml/2006/ole">
              <p:oleObj spid="_x0000_s60500" name="公式" r:id="rId11" imgW="1168400" imgH="457200" progId="">
                <p:embed/>
              </p:oleObj>
            </a:graphicData>
          </a:graphic>
        </p:graphicFrame>
        <p:sp>
          <p:nvSpPr>
            <p:cNvPr id="60486" name="Line 70"/>
            <p:cNvSpPr>
              <a:spLocks noChangeShapeType="1"/>
            </p:cNvSpPr>
            <p:nvPr/>
          </p:nvSpPr>
          <p:spPr bwMode="auto">
            <a:xfrm flipV="1">
              <a:off x="3696" y="1435"/>
              <a:ext cx="1679" cy="6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 flipV="1">
              <a:off x="4059" y="1435"/>
              <a:ext cx="1361" cy="11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 flipV="1">
              <a:off x="2608" y="1389"/>
              <a:ext cx="2857" cy="17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89" name="Object 73"/>
            <p:cNvGraphicFramePr>
              <a:graphicFrameLocks noChangeAspect="1"/>
            </p:cNvGraphicFramePr>
            <p:nvPr/>
          </p:nvGraphicFramePr>
          <p:xfrm>
            <a:off x="3243" y="1888"/>
            <a:ext cx="288" cy="288"/>
          </p:xfrm>
          <a:graphic>
            <a:graphicData uri="http://schemas.openxmlformats.org/presentationml/2006/ole">
              <p:oleObj spid="_x0000_s60501" name="公式" r:id="rId12" imgW="457200" imgH="457200" progId="">
                <p:embed/>
              </p:oleObj>
            </a:graphicData>
          </a:graphic>
        </p:graphicFrame>
        <p:graphicFrame>
          <p:nvGraphicFramePr>
            <p:cNvPr id="60490" name="Object 74"/>
            <p:cNvGraphicFramePr>
              <a:graphicFrameLocks noChangeAspect="1"/>
            </p:cNvGraphicFramePr>
            <p:nvPr/>
          </p:nvGraphicFramePr>
          <p:xfrm>
            <a:off x="3973" y="2659"/>
            <a:ext cx="280" cy="288"/>
          </p:xfrm>
          <a:graphic>
            <a:graphicData uri="http://schemas.openxmlformats.org/presentationml/2006/ole">
              <p:oleObj spid="_x0000_s60502" name="公式" r:id="rId13" imgW="444307" imgH="457002" progId="">
                <p:embed/>
              </p:oleObj>
            </a:graphicData>
          </a:graphic>
        </p:graphicFrame>
        <p:graphicFrame>
          <p:nvGraphicFramePr>
            <p:cNvPr id="60491" name="Object 75"/>
            <p:cNvGraphicFramePr>
              <a:graphicFrameLocks noChangeAspect="1"/>
            </p:cNvGraphicFramePr>
            <p:nvPr/>
          </p:nvGraphicFramePr>
          <p:xfrm>
            <a:off x="5148" y="1117"/>
            <a:ext cx="216" cy="224"/>
          </p:xfrm>
          <a:graphic>
            <a:graphicData uri="http://schemas.openxmlformats.org/presentationml/2006/ole">
              <p:oleObj spid="_x0000_s60503" name="公式" r:id="rId14" imgW="342603" imgH="355292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振幅矢量叠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59055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042988" y="1412875"/>
          <a:ext cx="5314950" cy="452438"/>
        </p:xfrm>
        <a:graphic>
          <a:graphicData uri="http://schemas.openxmlformats.org/presentationml/2006/ole">
            <p:oleObj spid="_x0000_s37893" name="公式" r:id="rId4" imgW="5321300" imgH="457200" progId="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42988" y="692150"/>
          <a:ext cx="5295900" cy="452438"/>
        </p:xfrm>
        <a:graphic>
          <a:graphicData uri="http://schemas.openxmlformats.org/presentationml/2006/ole">
            <p:oleObj spid="_x0000_s37894" name="公式" r:id="rId5" imgW="52959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42988" y="765175"/>
          <a:ext cx="444500" cy="457200"/>
        </p:xfrm>
        <a:graphic>
          <a:graphicData uri="http://schemas.openxmlformats.org/presentationml/2006/ole">
            <p:oleObj spid="_x0000_s38945" name="公式" r:id="rId3" imgW="444307" imgH="457002" progId="">
              <p:embed/>
            </p:oleObj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03350" y="620713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979613" y="765175"/>
          <a:ext cx="457200" cy="457200"/>
        </p:xfrm>
        <a:graphic>
          <a:graphicData uri="http://schemas.openxmlformats.org/presentationml/2006/ole">
            <p:oleObj spid="_x0000_s38946" name="公式" r:id="rId4" imgW="457200" imgH="457200" progId="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339975" y="620713"/>
            <a:ext cx="642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绕</a:t>
            </a:r>
            <a:r>
              <a:rPr lang="en-US" altLang="zh-CN" sz="3600" b="1"/>
              <a:t>O</a:t>
            </a:r>
            <a:r>
              <a:rPr lang="zh-CN" altLang="en-US" sz="3600" b="1"/>
              <a:t>点以角速度</a:t>
            </a:r>
            <a:r>
              <a:rPr lang="el-GR" altLang="zh-CN" sz="3600" b="1">
                <a:latin typeface="宋体" charset="-122"/>
              </a:rPr>
              <a:t>ω</a:t>
            </a:r>
            <a:r>
              <a:rPr lang="zh-CN" altLang="en-US" sz="3600" b="1"/>
              <a:t>顺时针旋转</a:t>
            </a:r>
            <a:r>
              <a:rPr lang="en-US" altLang="zh-CN" sz="3600" b="1"/>
              <a:t>,</a:t>
            </a:r>
            <a:r>
              <a:rPr lang="en-US" altLang="zh-CN" sz="3600"/>
              <a:t>  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042988" y="1484313"/>
          <a:ext cx="844550" cy="387350"/>
        </p:xfrm>
        <a:graphic>
          <a:graphicData uri="http://schemas.openxmlformats.org/presentationml/2006/ole">
            <p:oleObj spid="_x0000_s38947" name="公式" r:id="rId5" imgW="850531" imgH="380835" progId="">
              <p:embed/>
            </p:oleObj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835150" y="1341438"/>
            <a:ext cx="331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en-US" altLang="zh-CN" sz="3600" b="1"/>
              <a:t>x</a:t>
            </a:r>
            <a:r>
              <a:rPr lang="zh-CN" altLang="en-US" sz="3600" b="1"/>
              <a:t>轴的夹角为</a:t>
            </a:r>
            <a:r>
              <a:rPr lang="zh-CN" altLang="en-US" sz="3600"/>
              <a:t> 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4932363" y="1412875"/>
          <a:ext cx="381000" cy="452438"/>
        </p:xfrm>
        <a:graphic>
          <a:graphicData uri="http://schemas.openxmlformats.org/presentationml/2006/ole">
            <p:oleObj spid="_x0000_s38948" name="公式" r:id="rId6" imgW="381000" imgH="457200" progId="">
              <p:embed/>
            </p:oleObj>
          </a:graphicData>
        </a:graphic>
      </p:graphicFrame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5292725" y="1341438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940425" y="1412875"/>
          <a:ext cx="514350" cy="452438"/>
        </p:xfrm>
        <a:graphic>
          <a:graphicData uri="http://schemas.openxmlformats.org/presentationml/2006/ole">
            <p:oleObj spid="_x0000_s38949" name="公式" r:id="rId7" imgW="520700" imgH="457200" progId="">
              <p:embed/>
            </p:oleObj>
          </a:graphicData>
        </a:graphic>
      </p:graphicFrame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516688" y="1341438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并且在</a:t>
            </a:r>
            <a:endParaRPr lang="zh-CN" altLang="en-US" sz="3600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900113" y="2060575"/>
            <a:ext cx="273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旋转过程中</a:t>
            </a:r>
            <a:r>
              <a:rPr lang="zh-CN" altLang="en-US" sz="3600"/>
              <a:t>  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3276600" y="2133600"/>
          <a:ext cx="1143000" cy="452438"/>
        </p:xfrm>
        <a:graphic>
          <a:graphicData uri="http://schemas.openxmlformats.org/presentationml/2006/ole">
            <p:oleObj spid="_x0000_s38950" name="公式" r:id="rId8" imgW="1143000" imgH="457200" progId="">
              <p:embed/>
            </p:oleObj>
          </a:graphicData>
        </a:graphic>
      </p:graphicFrame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4284663" y="2060575"/>
            <a:ext cx="4176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不变</a:t>
            </a:r>
            <a:r>
              <a:rPr lang="en-US" altLang="zh-CN" sz="3600" b="1"/>
              <a:t>.</a:t>
            </a:r>
            <a:r>
              <a:rPr lang="zh-CN" altLang="en-US" sz="3600" b="1"/>
              <a:t>两矢量末端在</a:t>
            </a:r>
            <a:endParaRPr lang="zh-CN" altLang="en-US" sz="3600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00113" y="2781300"/>
            <a:ext cx="331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/>
              <a:t>x</a:t>
            </a:r>
            <a:r>
              <a:rPr lang="zh-CN" altLang="en-US" sz="3600" b="1"/>
              <a:t>轴上投影正是</a:t>
            </a:r>
            <a:r>
              <a:rPr lang="zh-CN" altLang="en-US" sz="3600"/>
              <a:t> </a:t>
            </a: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3995738" y="2924175"/>
          <a:ext cx="444500" cy="463550"/>
        </p:xfrm>
        <a:graphic>
          <a:graphicData uri="http://schemas.openxmlformats.org/presentationml/2006/ole">
            <p:oleObj spid="_x0000_s38951" name="公式" r:id="rId9" imgW="444307" imgH="457002" progId="">
              <p:embed/>
            </p:oleObj>
          </a:graphicData>
        </a:graphic>
      </p:graphicFrame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356100" y="2781300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5002213" y="2924175"/>
          <a:ext cx="457200" cy="463550"/>
        </p:xfrm>
        <a:graphic>
          <a:graphicData uri="http://schemas.openxmlformats.org/presentationml/2006/ole">
            <p:oleObj spid="_x0000_s38952" name="公式" r:id="rId10" imgW="457200" imgH="457200" progId="">
              <p:embed/>
            </p:oleObj>
          </a:graphicData>
        </a:graphic>
      </p:graphicFrame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435600" y="2781300"/>
            <a:ext cx="227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简谐振动</a:t>
            </a:r>
            <a:r>
              <a:rPr lang="en-US" altLang="zh-CN" sz="3600" b="1"/>
              <a:t>.</a:t>
            </a:r>
            <a:r>
              <a:rPr lang="en-US" altLang="zh-CN" sz="3600"/>
              <a:t>.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827088" y="3500438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600" b="1"/>
              <a:t>合矢量</a:t>
            </a:r>
            <a:r>
              <a:rPr lang="zh-CN" altLang="en-US" sz="3600"/>
              <a:t> </a:t>
            </a:r>
          </a:p>
        </p:txBody>
      </p:sp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2843213" y="3644900"/>
          <a:ext cx="1951037" cy="457200"/>
        </p:xfrm>
        <a:graphic>
          <a:graphicData uri="http://schemas.openxmlformats.org/presentationml/2006/ole">
            <p:oleObj spid="_x0000_s38953" name="公式" r:id="rId11" imgW="1955800" imgH="457200" progId="">
              <p:embed/>
            </p:oleObj>
          </a:graphicData>
        </a:graphic>
      </p:graphicFrame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4716463" y="3500438"/>
            <a:ext cx="329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也绕</a:t>
            </a:r>
            <a:r>
              <a:rPr lang="en-US" altLang="zh-CN" sz="3600" b="1"/>
              <a:t>O</a:t>
            </a:r>
            <a:r>
              <a:rPr lang="zh-CN" altLang="en-US" sz="3600" b="1"/>
              <a:t>点以角速</a:t>
            </a:r>
            <a:endParaRPr lang="zh-CN" altLang="en-US" sz="3600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900113" y="4221163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度</a:t>
            </a:r>
            <a:r>
              <a:rPr lang="el-GR" altLang="zh-CN" sz="3600" b="1"/>
              <a:t>ω</a:t>
            </a:r>
            <a:r>
              <a:rPr lang="zh-CN" altLang="en-US" sz="3600" b="1"/>
              <a:t>顺时针旋转</a:t>
            </a:r>
            <a:r>
              <a:rPr lang="en-US" altLang="zh-CN" sz="3600" b="1"/>
              <a:t>,</a:t>
            </a:r>
            <a:r>
              <a:rPr lang="zh-CN" altLang="en-US" sz="3600" b="1"/>
              <a:t>合矢量末端在</a:t>
            </a:r>
            <a:r>
              <a:rPr lang="en-US" altLang="zh-CN" sz="3600" b="1"/>
              <a:t>x</a:t>
            </a:r>
            <a:r>
              <a:rPr lang="zh-CN" altLang="en-US" sz="3600" b="1"/>
              <a:t>轴上</a:t>
            </a:r>
            <a:endParaRPr lang="zh-CN" altLang="en-US" sz="3600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900113" y="4941888"/>
            <a:ext cx="546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投影的运动也为简谐振动</a:t>
            </a:r>
            <a:r>
              <a:rPr lang="en-US" altLang="zh-CN" sz="3600" b="1"/>
              <a:t>,</a:t>
            </a:r>
            <a:r>
              <a:rPr lang="en-US" altLang="zh-CN" sz="3600"/>
              <a:t> </a:t>
            </a:r>
          </a:p>
        </p:txBody>
      </p:sp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971550" y="5805488"/>
          <a:ext cx="4484688" cy="420687"/>
        </p:xfrm>
        <a:graphic>
          <a:graphicData uri="http://schemas.openxmlformats.org/presentationml/2006/ole">
            <p:oleObj spid="_x0000_s38954" name="公式" r:id="rId12" imgW="48641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9" grpId="0"/>
      <p:bldP spid="38922" grpId="0"/>
      <p:bldP spid="38925" grpId="0"/>
      <p:bldP spid="38928" grpId="0"/>
      <p:bldP spid="38929" grpId="0"/>
      <p:bldP spid="38932" grpId="0"/>
      <p:bldP spid="38933" grpId="0"/>
      <p:bldP spid="38936" grpId="0"/>
      <p:bldP spid="38938" grpId="0"/>
      <p:bldP spid="38939" grpId="0"/>
      <p:bldP spid="38941" grpId="0"/>
      <p:bldP spid="38942" grpId="0"/>
      <p:bldP spid="389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06" name="Group 46"/>
          <p:cNvGrpSpPr>
            <a:grpSpLocks/>
          </p:cNvGrpSpPr>
          <p:nvPr/>
        </p:nvGrpSpPr>
        <p:grpSpPr bwMode="auto">
          <a:xfrm>
            <a:off x="1042988" y="692150"/>
            <a:ext cx="7416800" cy="5381625"/>
            <a:chOff x="657" y="436"/>
            <a:chExt cx="4672" cy="3390"/>
          </a:xfrm>
        </p:grpSpPr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V="1">
              <a:off x="657" y="3183"/>
              <a:ext cx="4672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793" y="2447"/>
              <a:ext cx="2241" cy="71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 flipV="1">
              <a:off x="726" y="1709"/>
              <a:ext cx="1705" cy="147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Arc 23"/>
            <p:cNvSpPr>
              <a:spLocks/>
            </p:cNvSpPr>
            <p:nvPr/>
          </p:nvSpPr>
          <p:spPr bwMode="auto">
            <a:xfrm rot="-10531709" flipH="1" flipV="1">
              <a:off x="1749" y="2524"/>
              <a:ext cx="401" cy="952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7" name="Object 27"/>
            <p:cNvGraphicFramePr>
              <a:graphicFrameLocks noChangeAspect="1"/>
            </p:cNvGraphicFramePr>
            <p:nvPr/>
          </p:nvGraphicFramePr>
          <p:xfrm>
            <a:off x="2200" y="3339"/>
            <a:ext cx="956" cy="487"/>
          </p:xfrm>
          <a:graphic>
            <a:graphicData uri="http://schemas.openxmlformats.org/presentationml/2006/ole">
              <p:oleObj spid="_x0000_s66607" name="公式" r:id="rId3" imgW="787058" imgH="444307" progId="">
                <p:embed/>
              </p:oleObj>
            </a:graphicData>
          </a:graphic>
        </p:graphicFrame>
        <p:sp>
          <p:nvSpPr>
            <p:cNvPr id="66588" name="Line 28"/>
            <p:cNvSpPr>
              <a:spLocks noChangeShapeType="1"/>
            </p:cNvSpPr>
            <p:nvPr/>
          </p:nvSpPr>
          <p:spPr bwMode="auto">
            <a:xfrm flipV="1">
              <a:off x="2362" y="910"/>
              <a:ext cx="2525" cy="82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2908" y="910"/>
              <a:ext cx="2047" cy="159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V="1">
              <a:off x="726" y="848"/>
              <a:ext cx="4296" cy="2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1" name="Object 31"/>
            <p:cNvGraphicFramePr>
              <a:graphicFrameLocks noChangeAspect="1"/>
            </p:cNvGraphicFramePr>
            <p:nvPr/>
          </p:nvGraphicFramePr>
          <p:xfrm>
            <a:off x="1615" y="1524"/>
            <a:ext cx="565" cy="391"/>
          </p:xfrm>
          <a:graphic>
            <a:graphicData uri="http://schemas.openxmlformats.org/presentationml/2006/ole">
              <p:oleObj spid="_x0000_s66608" name="公式" r:id="rId4" imgW="596900" imgH="457200" progId="">
                <p:embed/>
              </p:oleObj>
            </a:graphicData>
          </a:graphic>
        </p:graphicFrame>
        <p:graphicFrame>
          <p:nvGraphicFramePr>
            <p:cNvPr id="66592" name="Object 32"/>
            <p:cNvGraphicFramePr>
              <a:graphicFrameLocks noChangeAspect="1"/>
            </p:cNvGraphicFramePr>
            <p:nvPr/>
          </p:nvGraphicFramePr>
          <p:xfrm>
            <a:off x="2713" y="2569"/>
            <a:ext cx="554" cy="391"/>
          </p:xfrm>
          <a:graphic>
            <a:graphicData uri="http://schemas.openxmlformats.org/presentationml/2006/ole">
              <p:oleObj spid="_x0000_s66609" name="公式" r:id="rId5" imgW="583947" imgH="457002" progId="">
                <p:embed/>
              </p:oleObj>
            </a:graphicData>
          </a:graphic>
        </p:graphicFrame>
        <p:graphicFrame>
          <p:nvGraphicFramePr>
            <p:cNvPr id="66593" name="Object 33"/>
            <p:cNvGraphicFramePr>
              <a:graphicFrameLocks noChangeAspect="1"/>
            </p:cNvGraphicFramePr>
            <p:nvPr/>
          </p:nvGraphicFramePr>
          <p:xfrm>
            <a:off x="4491" y="436"/>
            <a:ext cx="434" cy="390"/>
          </p:xfrm>
          <a:graphic>
            <a:graphicData uri="http://schemas.openxmlformats.org/presentationml/2006/ole">
              <p:oleObj spid="_x0000_s66610" name="公式" r:id="rId6" imgW="457200" imgH="457200" progId="">
                <p:embed/>
              </p:oleObj>
            </a:graphicData>
          </a:graphic>
        </p:graphicFrame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4989" y="848"/>
              <a:ext cx="0" cy="2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828" y="3183"/>
              <a:ext cx="416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6" name="Object 36"/>
            <p:cNvGraphicFramePr>
              <a:graphicFrameLocks noChangeAspect="1"/>
            </p:cNvGraphicFramePr>
            <p:nvPr/>
          </p:nvGraphicFramePr>
          <p:xfrm>
            <a:off x="4633" y="3412"/>
            <a:ext cx="325" cy="304"/>
          </p:xfrm>
          <a:graphic>
            <a:graphicData uri="http://schemas.openxmlformats.org/presentationml/2006/ole">
              <p:oleObj spid="_x0000_s66611" name="公式" r:id="rId7" imgW="342603" imgH="355292" progId="">
                <p:embed/>
              </p:oleObj>
            </a:graphicData>
          </a:graphic>
        </p:graphicFrame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>
              <a:off x="2397" y="1770"/>
              <a:ext cx="0" cy="1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>
              <a:off x="2943" y="2446"/>
              <a:ext cx="20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Arc 42"/>
            <p:cNvSpPr>
              <a:spLocks/>
            </p:cNvSpPr>
            <p:nvPr/>
          </p:nvSpPr>
          <p:spPr bwMode="auto">
            <a:xfrm rot="-10531709" flipH="1" flipV="1">
              <a:off x="1499" y="2879"/>
              <a:ext cx="198" cy="415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3" name="Arc 43"/>
            <p:cNvSpPr>
              <a:spLocks/>
            </p:cNvSpPr>
            <p:nvPr/>
          </p:nvSpPr>
          <p:spPr bwMode="auto">
            <a:xfrm rot="-10531709" flipH="1" flipV="1">
              <a:off x="1129" y="2749"/>
              <a:ext cx="350" cy="589"/>
            </a:xfrm>
            <a:custGeom>
              <a:avLst/>
              <a:gdLst>
                <a:gd name="G0" fmla="+- 0 0 0"/>
                <a:gd name="G1" fmla="+- 20813 0 0"/>
                <a:gd name="G2" fmla="+- 21600 0 0"/>
                <a:gd name="T0" fmla="*/ 5777 w 20744"/>
                <a:gd name="T1" fmla="*/ 0 h 20813"/>
                <a:gd name="T2" fmla="*/ 20744 w 20744"/>
                <a:gd name="T3" fmla="*/ 14794 h 20813"/>
                <a:gd name="T4" fmla="*/ 0 w 20744"/>
                <a:gd name="T5" fmla="*/ 20813 h 20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44" h="20813" fill="none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</a:path>
                <a:path w="20744" h="20813" stroke="0" extrusionOk="0">
                  <a:moveTo>
                    <a:pt x="5777" y="-1"/>
                  </a:moveTo>
                  <a:cubicBezTo>
                    <a:pt x="12993" y="2002"/>
                    <a:pt x="18657" y="7601"/>
                    <a:pt x="20744" y="14793"/>
                  </a:cubicBezTo>
                  <a:lnTo>
                    <a:pt x="0" y="20813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04" name="Object 44"/>
            <p:cNvGraphicFramePr>
              <a:graphicFrameLocks noChangeAspect="1"/>
            </p:cNvGraphicFramePr>
            <p:nvPr/>
          </p:nvGraphicFramePr>
          <p:xfrm>
            <a:off x="1519" y="3294"/>
            <a:ext cx="463" cy="501"/>
          </p:xfrm>
          <a:graphic>
            <a:graphicData uri="http://schemas.openxmlformats.org/presentationml/2006/ole">
              <p:oleObj spid="_x0000_s66612" name="公式" r:id="rId8" imgW="381000" imgH="457200" progId="">
                <p:embed/>
              </p:oleObj>
            </a:graphicData>
          </a:graphic>
        </p:graphicFrame>
        <p:graphicFrame>
          <p:nvGraphicFramePr>
            <p:cNvPr id="66605" name="Object 45"/>
            <p:cNvGraphicFramePr>
              <a:graphicFrameLocks noChangeAspect="1"/>
            </p:cNvGraphicFramePr>
            <p:nvPr/>
          </p:nvGraphicFramePr>
          <p:xfrm>
            <a:off x="915" y="3294"/>
            <a:ext cx="494" cy="501"/>
          </p:xfrm>
          <a:graphic>
            <a:graphicData uri="http://schemas.openxmlformats.org/presentationml/2006/ole">
              <p:oleObj spid="_x0000_s66613" name="公式" r:id="rId9" imgW="406224" imgH="457002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71550" y="692150"/>
            <a:ext cx="2592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单色光波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71550" y="21336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空间各点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059113" y="2205038"/>
          <a:ext cx="979487" cy="363537"/>
        </p:xfrm>
        <a:graphic>
          <a:graphicData uri="http://schemas.openxmlformats.org/presentationml/2006/ole">
            <p:oleObj spid="_x0000_s3090" name="公式" r:id="rId3" imgW="965200" imgH="368300" progId="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140200" y="2133600"/>
            <a:ext cx="453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以单一频率</a:t>
            </a:r>
            <a:r>
              <a:rPr lang="el-GR" altLang="zh-CN" sz="3200" b="1">
                <a:latin typeface="宋体" charset="-122"/>
              </a:rPr>
              <a:t>ω</a:t>
            </a:r>
            <a:r>
              <a:rPr lang="zh-CN" altLang="en-US" sz="3200" b="1"/>
              <a:t>作简谐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71550" y="2852738"/>
            <a:ext cx="153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振动；</a:t>
            </a:r>
            <a:r>
              <a:rPr lang="zh-CN" altLang="en-US" sz="3600"/>
              <a:t> 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971550" y="3573463"/>
            <a:ext cx="3395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空间各点的振幅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4284663" y="3644900"/>
          <a:ext cx="2286000" cy="457200"/>
        </p:xfrm>
        <a:graphic>
          <a:graphicData uri="http://schemas.openxmlformats.org/presentationml/2006/ole">
            <p:oleObj spid="_x0000_s3091" name="公式" r:id="rId4" imgW="2286000" imgH="457200" progId="">
              <p:embed/>
            </p:oleObj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659563" y="3573463"/>
            <a:ext cx="1944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不随时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71550" y="4149725"/>
            <a:ext cx="7416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/>
              <a:t>间变化；形成一个稳定的振幅空间分布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71550" y="4941888"/>
            <a:ext cx="422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初始的位相空间分布</a:t>
            </a:r>
            <a:r>
              <a:rPr lang="zh-CN" altLang="en-US" sz="3600"/>
              <a:t> 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5076825" y="5084763"/>
          <a:ext cx="782638" cy="439737"/>
        </p:xfrm>
        <a:graphic>
          <a:graphicData uri="http://schemas.openxmlformats.org/presentationml/2006/ole">
            <p:oleObj spid="_x0000_s3092" name="公式" r:id="rId5" imgW="787058" imgH="444307" progId="">
              <p:embed/>
            </p:oleObj>
          </a:graphicData>
        </a:graphic>
      </p:graphicFrame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867400" y="501332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与时间无关</a:t>
            </a:r>
            <a:r>
              <a:rPr lang="en-US" altLang="zh-CN" sz="3200" b="1"/>
              <a:t>.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971550" y="5734050"/>
            <a:ext cx="756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光波的波列在空间上无限延伸</a:t>
            </a:r>
            <a:r>
              <a:rPr lang="en-US" altLang="zh-CN" sz="3200" b="1"/>
              <a:t>,</a:t>
            </a:r>
            <a:r>
              <a:rPr lang="zh-CN" altLang="en-US" sz="3200" b="1"/>
              <a:t>光源发</a:t>
            </a: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1042988" y="1484313"/>
          <a:ext cx="3384550" cy="431800"/>
        </p:xfrm>
        <a:graphic>
          <a:graphicData uri="http://schemas.openxmlformats.org/presentationml/2006/ole">
            <p:oleObj spid="_x0000_s3093" name="公式" r:id="rId6" imgW="3987800" imgH="457200" progId="">
              <p:embed/>
            </p:oleObj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4716463" y="1557338"/>
          <a:ext cx="3097212" cy="431800"/>
        </p:xfrm>
        <a:graphic>
          <a:graphicData uri="http://schemas.openxmlformats.org/presentationml/2006/ole">
            <p:oleObj spid="_x0000_s3094" name="公式" r:id="rId7" imgW="39370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7" grpId="0"/>
      <p:bldP spid="3078" grpId="0"/>
      <p:bldP spid="3079" grpId="0"/>
      <p:bldP spid="3081" grpId="0"/>
      <p:bldP spid="3082" grpId="0"/>
      <p:bldP spid="3085" grpId="0"/>
      <p:bldP spid="30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5492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说明：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17575" y="1341438"/>
          <a:ext cx="6518275" cy="1246187"/>
        </p:xfrm>
        <a:graphic>
          <a:graphicData uri="http://schemas.openxmlformats.org/presentationml/2006/ole">
            <p:oleObj spid="_x0000_s39947" name="公式" r:id="rId3" imgW="5994400" imgH="1143000" progId="">
              <p:embed/>
            </p:oleObj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17575" y="2798763"/>
          <a:ext cx="6300788" cy="1270000"/>
        </p:xfrm>
        <a:graphic>
          <a:graphicData uri="http://schemas.openxmlformats.org/presentationml/2006/ole">
            <p:oleObj spid="_x0000_s39948" name="公式" r:id="rId4" imgW="5930900" imgH="1193800" progId="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965200" y="4221163"/>
          <a:ext cx="3108325" cy="1152525"/>
        </p:xfrm>
        <a:graphic>
          <a:graphicData uri="http://schemas.openxmlformats.org/presentationml/2006/ole">
            <p:oleObj spid="_x0000_s39949" name="公式" r:id="rId5" imgW="2806700" imgH="1041400" progId="">
              <p:embed/>
            </p:oleObj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900113" y="5589588"/>
          <a:ext cx="4608512" cy="663575"/>
        </p:xfrm>
        <a:graphic>
          <a:graphicData uri="http://schemas.openxmlformats.org/presentationml/2006/ole">
            <p:oleObj spid="_x0000_s39950" name="公式" r:id="rId6" imgW="4381500" imgH="622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27088" y="549275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结果与前两种方法相同。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27088" y="1412875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600" b="1"/>
              <a:t>多个谐振动的合成</a:t>
            </a:r>
            <a:r>
              <a:rPr lang="en-US" altLang="zh-CN" sz="3600" b="1"/>
              <a:t>.</a:t>
            </a:r>
          </a:p>
        </p:txBody>
      </p:sp>
      <p:pic>
        <p:nvPicPr>
          <p:cNvPr id="40964" name="Picture 4" descr="5个振幅矢量相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3600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fig_03-03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64500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71550" y="6921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驻波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2" name="Picture 8" descr="驻波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3959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93" name="Picture 9" descr="u=2104388920,176055824&amp;fm=23&amp;gp=0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268413"/>
            <a:ext cx="4103688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94" name="Picture 10" descr="stationary-2_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16338"/>
            <a:ext cx="72009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76250"/>
            <a:ext cx="6624638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900113" y="549275"/>
          <a:ext cx="4000500" cy="457200"/>
        </p:xfrm>
        <a:graphic>
          <a:graphicData uri="http://schemas.openxmlformats.org/presentationml/2006/ole">
            <p:oleObj spid="_x0000_s70669" name="公式" r:id="rId3" imgW="4000500" imgH="457200" progId="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900113" y="1341438"/>
          <a:ext cx="7569200" cy="457200"/>
        </p:xfrm>
        <a:graphic>
          <a:graphicData uri="http://schemas.openxmlformats.org/presentationml/2006/ole">
            <p:oleObj spid="_x0000_s70670" name="公式" r:id="rId4" imgW="7569200" imgH="457200" progId="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900113" y="2133600"/>
          <a:ext cx="2667000" cy="457200"/>
        </p:xfrm>
        <a:graphic>
          <a:graphicData uri="http://schemas.openxmlformats.org/presentationml/2006/ole">
            <p:oleObj spid="_x0000_s70671" name="公式" r:id="rId5" imgW="2667000" imgH="457200" progId="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979613" y="3860800"/>
          <a:ext cx="4813300" cy="457200"/>
        </p:xfrm>
        <a:graphic>
          <a:graphicData uri="http://schemas.openxmlformats.org/presentationml/2006/ole">
            <p:oleObj spid="_x0000_s70672" name="公式" r:id="rId6" imgW="4813300" imgH="457200" progId="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900113" y="4724400"/>
          <a:ext cx="5486400" cy="469900"/>
        </p:xfrm>
        <a:graphic>
          <a:graphicData uri="http://schemas.openxmlformats.org/presentationml/2006/ole">
            <p:oleObj spid="_x0000_s70673" name="公式" r:id="rId7" imgW="5486400" imgH="469900" progId="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900113" y="5516563"/>
          <a:ext cx="6934200" cy="457200"/>
        </p:xfrm>
        <a:graphic>
          <a:graphicData uri="http://schemas.openxmlformats.org/presentationml/2006/ole">
            <p:oleObj spid="_x0000_s70674" name="公式" r:id="rId8" imgW="6934200" imgH="457200" progId="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979613" y="2997200"/>
          <a:ext cx="5003800" cy="457200"/>
        </p:xfrm>
        <a:graphic>
          <a:graphicData uri="http://schemas.openxmlformats.org/presentationml/2006/ole">
            <p:oleObj spid="_x0000_s70675" name="公式" r:id="rId9" imgW="5003800" imgH="457200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0676" name="Equation" r:id="rId10" imgW="11412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00113" y="549275"/>
            <a:ext cx="72009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光时间无限长 </a:t>
            </a:r>
            <a:r>
              <a:rPr lang="en-US" altLang="zh-CN" sz="3200" b="1"/>
              <a:t>(</a:t>
            </a:r>
            <a:r>
              <a:rPr lang="zh-CN" altLang="en-US" sz="3200" b="1"/>
              <a:t>任何实际光源发光时间总是有限的</a:t>
            </a:r>
            <a:r>
              <a:rPr lang="en-US" altLang="zh-CN" sz="3200" b="1"/>
              <a:t>.</a:t>
            </a:r>
            <a:r>
              <a:rPr lang="zh-CN" altLang="en-US" sz="3200" b="1"/>
              <a:t>若波列的持续时间比扰动周期长得多</a:t>
            </a:r>
            <a:r>
              <a:rPr lang="en-US" altLang="zh-CN" sz="3200" b="1"/>
              <a:t>,</a:t>
            </a:r>
            <a:r>
              <a:rPr lang="zh-CN" altLang="en-US" sz="3200" b="1"/>
              <a:t>可近似为单色光波</a:t>
            </a:r>
            <a:r>
              <a:rPr lang="en-US" altLang="zh-CN" sz="3200" b="1"/>
              <a:t>) .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00113" y="2781300"/>
            <a:ext cx="734536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/>
              <a:t>▲</a:t>
            </a:r>
            <a:r>
              <a:rPr lang="zh-CN" altLang="en-US" sz="3200" b="1"/>
              <a:t>平面单色光波和球面单色光波的物理描述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27088" y="44370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平面单色光波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71550" y="5157788"/>
          <a:ext cx="3600450" cy="957262"/>
        </p:xfrm>
        <a:graphic>
          <a:graphicData uri="http://schemas.openxmlformats.org/presentationml/2006/ole">
            <p:oleObj spid="_x0000_s5136" name="公式" r:id="rId3" imgW="4165600" imgH="990600" progId="">
              <p:embed/>
            </p:oleObj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4787900" y="5157788"/>
          <a:ext cx="3529013" cy="933450"/>
        </p:xfrm>
        <a:graphic>
          <a:graphicData uri="http://schemas.openxmlformats.org/presentationml/2006/ole">
            <p:oleObj spid="_x0000_s5137" name="公式" r:id="rId4" imgW="4267200" imgH="990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32" grpId="0"/>
      <p:bldP spid="5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00113" y="549275"/>
            <a:ext cx="676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性质： </a:t>
            </a:r>
            <a:r>
              <a:rPr lang="zh-CN" altLang="en-US" sz="2000" b="1"/>
              <a:t>●</a:t>
            </a:r>
            <a:r>
              <a:rPr lang="zh-CN" altLang="en-US" sz="3600" b="1"/>
              <a:t>光波是横波</a:t>
            </a:r>
            <a:r>
              <a:rPr lang="en-US" altLang="zh-CN" sz="3600" b="1"/>
              <a:t>,</a:t>
            </a:r>
            <a:r>
              <a:rPr lang="zh-CN" altLang="en-US" sz="3600" b="1"/>
              <a:t>两个偏振度</a:t>
            </a:r>
            <a:r>
              <a:rPr lang="en-US" altLang="zh-CN" sz="3600" b="1"/>
              <a:t>.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913562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00113" y="3789363"/>
          <a:ext cx="1655762" cy="392112"/>
        </p:xfrm>
        <a:graphic>
          <a:graphicData uri="http://schemas.openxmlformats.org/presentationml/2006/ole">
            <p:oleObj spid="_x0000_s8208" name="公式" r:id="rId4" imgW="2082800" imgH="457200" progId="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187450" y="5013325"/>
          <a:ext cx="2319338" cy="477838"/>
        </p:xfrm>
        <a:graphic>
          <a:graphicData uri="http://schemas.openxmlformats.org/presentationml/2006/ole">
            <p:oleObj spid="_x0000_s8209" name="公式" r:id="rId5" imgW="2324100" imgH="482600" progId="">
              <p:embed/>
            </p:oleObj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475" y="4941888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(</a:t>
            </a:r>
            <a:r>
              <a:rPr lang="zh-CN" altLang="en-US" sz="3600" b="1"/>
              <a:t>介质中</a:t>
            </a:r>
            <a:r>
              <a:rPr lang="en-US" altLang="zh-CN" sz="3600" b="1"/>
              <a:t>)</a:t>
            </a:r>
            <a:r>
              <a:rPr lang="en-US" altLang="zh-CN" sz="3600"/>
              <a:t> 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292725" y="5084763"/>
          <a:ext cx="1427163" cy="457200"/>
        </p:xfrm>
        <a:graphic>
          <a:graphicData uri="http://schemas.openxmlformats.org/presentationml/2006/ole">
            <p:oleObj spid="_x0000_s8210" name="公式" r:id="rId6" imgW="1422400" imgH="457200" progId="">
              <p:embed/>
            </p:oleObj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588125" y="4941888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(</a:t>
            </a:r>
            <a:r>
              <a:rPr lang="zh-CN" altLang="en-US" sz="3600" b="1"/>
              <a:t>真空中</a:t>
            </a:r>
            <a:r>
              <a:rPr lang="en-US" altLang="zh-CN" sz="3600" b="1"/>
              <a:t>)</a:t>
            </a:r>
            <a:r>
              <a:rPr lang="en-US" altLang="zh-CN" sz="3600"/>
              <a:t> 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55650" y="5013325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55650" y="5734050"/>
            <a:ext cx="55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en-US" altLang="zh-CN" sz="3200"/>
              <a:t> 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187450" y="5734050"/>
          <a:ext cx="1454150" cy="461963"/>
        </p:xfrm>
        <a:graphic>
          <a:graphicData uri="http://schemas.openxmlformats.org/presentationml/2006/ole">
            <p:oleObj spid="_x0000_s8211" name="公式" r:id="rId7" imgW="1447800" imgH="457200" progId="">
              <p:embed/>
            </p:oleObj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700338" y="5805488"/>
          <a:ext cx="1079500" cy="454025"/>
        </p:xfrm>
        <a:graphic>
          <a:graphicData uri="http://schemas.openxmlformats.org/presentationml/2006/ole">
            <p:oleObj spid="_x0000_s8212" name="公式" r:id="rId8" imgW="964781" imgH="406224" progId="">
              <p:embed/>
            </p:oleObj>
          </a:graphicData>
        </a:graphic>
      </p:graphicFrame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708400" y="573405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同位相</a:t>
            </a:r>
            <a:r>
              <a:rPr lang="en-US" altLang="zh-CN" sz="3600" b="1"/>
              <a:t>.</a:t>
            </a:r>
            <a:r>
              <a:rPr lang="en-US" altLang="zh-CN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0" grpId="0"/>
      <p:bldP spid="8202" grpId="0"/>
      <p:bldP spid="8203" grpId="0"/>
      <p:bldP spid="8204" grpId="0"/>
      <p:bldP spid="8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03575" y="1125538"/>
            <a:ext cx="27368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627313" y="2565400"/>
            <a:ext cx="396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光波的基本性质</a:t>
            </a:r>
            <a:r>
              <a:rPr lang="zh-CN" altLang="en-US" sz="3600"/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627313" y="3429000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光波的叠加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00113" y="549275"/>
            <a:ext cx="2303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600" b="1"/>
              <a:t>光矢量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00113" y="12684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/>
              <a:t>光矢量</a:t>
            </a:r>
            <a:r>
              <a:rPr lang="en-US" altLang="zh-CN" sz="3600" b="1"/>
              <a:t>: </a:t>
            </a:r>
            <a:r>
              <a:rPr lang="zh-CN" altLang="en-US" sz="3600" b="1"/>
              <a:t>电场矢量</a:t>
            </a:r>
            <a:r>
              <a:rPr lang="zh-CN" altLang="en-US" sz="3600"/>
              <a:t>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900113" y="1989138"/>
            <a:ext cx="653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600" b="1"/>
              <a:t>沿</a:t>
            </a:r>
            <a:r>
              <a:rPr lang="en-US" altLang="zh-CN" sz="3600" b="1"/>
              <a:t>z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轴方向传播的光波</a:t>
            </a:r>
            <a:r>
              <a:rPr lang="zh-CN" altLang="en-US" sz="3600" b="1">
                <a:cs typeface="Times New Roman" pitchFamily="18" charset="0"/>
              </a:rPr>
              <a:t>波函数   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555875" y="5516563"/>
          <a:ext cx="4267200" cy="990600"/>
        </p:xfrm>
        <a:graphic>
          <a:graphicData uri="http://schemas.openxmlformats.org/presentationml/2006/ole">
            <p:oleObj spid="_x0000_s9236" name="公式" r:id="rId3" imgW="4267200" imgH="990600" progId="">
              <p:embed/>
            </p:oleObj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27088" y="2708275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/>
              <a:t>光源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274888" y="2852738"/>
          <a:ext cx="4064000" cy="457200"/>
        </p:xfrm>
        <a:graphic>
          <a:graphicData uri="http://schemas.openxmlformats.org/presentationml/2006/ole">
            <p:oleObj spid="_x0000_s9237" name="公式" r:id="rId4" imgW="4064000" imgH="457200" progId="">
              <p:embed/>
            </p:oleObj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00113" y="3500438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/>
              <a:t>z</a:t>
            </a:r>
            <a:r>
              <a:rPr lang="zh-CN" altLang="en-US" sz="3600" b="1"/>
              <a:t>轴上任一点</a:t>
            </a:r>
            <a:r>
              <a:rPr lang="en-US" altLang="zh-CN" sz="3600" b="1"/>
              <a:t>P(</a:t>
            </a:r>
            <a:r>
              <a:rPr lang="zh-CN" altLang="en-US" sz="3600" b="1"/>
              <a:t>坐标为</a:t>
            </a:r>
            <a:r>
              <a:rPr lang="en-US" altLang="zh-CN" sz="3600" b="1"/>
              <a:t>z)</a:t>
            </a:r>
            <a:r>
              <a:rPr lang="zh-CN" altLang="en-US" sz="3600" b="1"/>
              <a:t>光矢量振荡</a:t>
            </a:r>
            <a:endParaRPr lang="zh-CN" altLang="en-US" sz="3600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27088" y="4221163"/>
            <a:ext cx="2303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状态应与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843213" y="4365625"/>
          <a:ext cx="2205037" cy="555625"/>
        </p:xfrm>
        <a:graphic>
          <a:graphicData uri="http://schemas.openxmlformats.org/presentationml/2006/ole">
            <p:oleObj spid="_x0000_s9238" name="公式" r:id="rId5" imgW="2145369" imgH="444307" progId="">
              <p:embed/>
            </p:oleObj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148263" y="4292600"/>
            <a:ext cx="453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时刻的</a:t>
            </a:r>
            <a:r>
              <a:rPr lang="zh-CN" altLang="en-US" sz="3600"/>
              <a:t> </a:t>
            </a:r>
            <a:r>
              <a:rPr lang="en-US" altLang="zh-CN" sz="3600" b="1"/>
              <a:t>z=0</a:t>
            </a:r>
            <a:r>
              <a:rPr lang="zh-CN" altLang="en-US" sz="3600" b="1"/>
              <a:t>处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827088" y="5037138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光矢量振荡状态相同</a:t>
            </a:r>
            <a:r>
              <a:rPr lang="en-US" altLang="zh-CN" sz="3200" b="1"/>
              <a:t>,</a:t>
            </a:r>
            <a:r>
              <a:rPr lang="en-US" altLang="zh-CN" b="1"/>
              <a:t> </a:t>
            </a:r>
            <a:r>
              <a:rPr lang="zh-CN" altLang="en-US" sz="3200" b="1"/>
              <a:t>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6" grpId="0"/>
      <p:bldP spid="9228" grpId="0"/>
      <p:bldP spid="9230" grpId="0"/>
      <p:bldP spid="9231" grpId="0"/>
      <p:bldP spid="9233" grpId="0"/>
      <p:bldP spid="9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620713"/>
            <a:ext cx="1228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式中</a:t>
            </a:r>
            <a:r>
              <a:rPr lang="zh-CN" altLang="en-US" sz="3600"/>
              <a:t> 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979613" y="692150"/>
          <a:ext cx="1173162" cy="461963"/>
        </p:xfrm>
        <a:graphic>
          <a:graphicData uri="http://schemas.openxmlformats.org/presentationml/2006/ole">
            <p:oleObj spid="_x0000_s10258" name="公式" r:id="rId3" imgW="1168400" imgH="457200" progId="">
              <p:embed/>
            </p:oleObj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132138" y="620713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为初位相</a:t>
            </a:r>
            <a:r>
              <a:rPr lang="en-US" altLang="zh-CN" sz="3600" b="1"/>
              <a:t>,</a:t>
            </a:r>
            <a:r>
              <a:rPr lang="en-US" altLang="zh-CN" sz="3600"/>
              <a:t> </a:t>
            </a:r>
            <a:r>
              <a:rPr lang="zh-CN" altLang="en-US" sz="3600" b="1"/>
              <a:t>并利用波数</a:t>
            </a:r>
            <a:r>
              <a:rPr lang="zh-CN" altLang="en-US" sz="3600"/>
              <a:t>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71550" y="1341438"/>
          <a:ext cx="1270000" cy="884237"/>
        </p:xfrm>
        <a:graphic>
          <a:graphicData uri="http://schemas.openxmlformats.org/presentationml/2006/ole">
            <p:oleObj spid="_x0000_s10259" name="公式" r:id="rId4" imgW="1270000" imgH="889000" progId="">
              <p:embed/>
            </p:oleObj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339975" y="1484313"/>
            <a:ext cx="1228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波矢</a:t>
            </a:r>
            <a:r>
              <a:rPr lang="zh-CN" altLang="en-US" sz="3600"/>
              <a:t> 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492500" y="1412875"/>
          <a:ext cx="2163763" cy="884238"/>
        </p:xfrm>
        <a:graphic>
          <a:graphicData uri="http://schemas.openxmlformats.org/presentationml/2006/ole">
            <p:oleObj spid="_x0000_s10260" name="公式" r:id="rId5" imgW="2159000" imgH="889000" progId="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795963" y="1628775"/>
          <a:ext cx="368300" cy="469900"/>
        </p:xfrm>
        <a:graphic>
          <a:graphicData uri="http://schemas.openxmlformats.org/presentationml/2006/ole">
            <p:oleObj spid="_x0000_s10261" name="公式" r:id="rId6" imgW="368300" imgH="469900" progId="">
              <p:embed/>
            </p:oleObj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011863" y="1484313"/>
            <a:ext cx="216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为传播方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900113" y="2349500"/>
            <a:ext cx="592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向的单位方向矢量</a:t>
            </a:r>
            <a:r>
              <a:rPr lang="en-US" altLang="zh-CN" sz="3600" b="1"/>
              <a:t>,</a:t>
            </a:r>
            <a:r>
              <a:rPr lang="zh-CN" altLang="en-US" sz="3600" b="1"/>
              <a:t>以及波速</a:t>
            </a:r>
            <a:r>
              <a:rPr lang="zh-CN" altLang="en-US" sz="3600"/>
              <a:t> 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732588" y="2565400"/>
          <a:ext cx="1181100" cy="334963"/>
        </p:xfrm>
        <a:graphic>
          <a:graphicData uri="http://schemas.openxmlformats.org/presentationml/2006/ole">
            <p:oleObj spid="_x0000_s10262" name="公式" r:id="rId7" imgW="1180588" imgH="330057" progId="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339975" y="3068638"/>
          <a:ext cx="4356100" cy="965200"/>
        </p:xfrm>
        <a:graphic>
          <a:graphicData uri="http://schemas.openxmlformats.org/presentationml/2006/ole">
            <p:oleObj spid="_x0000_s10263" name="公式" r:id="rId8" imgW="4356100" imgH="965200" progId="">
              <p:embed/>
            </p:oleObj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700338" y="4005263"/>
          <a:ext cx="3771900" cy="965200"/>
        </p:xfrm>
        <a:graphic>
          <a:graphicData uri="http://schemas.openxmlformats.org/presentationml/2006/ole">
            <p:oleObj spid="_x0000_s10264" name="公式" r:id="rId9" imgW="3771900" imgH="965200" progId="">
              <p:embed/>
            </p:oleObj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627313" y="5157788"/>
          <a:ext cx="3403600" cy="457200"/>
        </p:xfrm>
        <a:graphic>
          <a:graphicData uri="http://schemas.openxmlformats.org/presentationml/2006/ole">
            <p:oleObj spid="_x0000_s10265" name="公式" r:id="rId10" imgW="3403600" imgH="457200" progId="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2627313" y="6021388"/>
          <a:ext cx="4791075" cy="468312"/>
        </p:xfrm>
        <a:graphic>
          <a:graphicData uri="http://schemas.openxmlformats.org/presentationml/2006/ole">
            <p:oleObj spid="_x0000_s10266" name="公式" r:id="rId11" imgW="37465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48" grpId="0"/>
      <p:bldP spid="10251" grpId="0"/>
      <p:bldP spid="1025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1393</Words>
  <Application>Microsoft Office PowerPoint</Application>
  <PresentationFormat>全屏显示(4:3)</PresentationFormat>
  <Paragraphs>169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默认设计模板</vt:lpstr>
      <vt:lpstr>公式</vt:lpstr>
      <vt:lpstr>A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171</cp:revision>
  <dcterms:created xsi:type="dcterms:W3CDTF">2014-09-13T04:55:57Z</dcterms:created>
  <dcterms:modified xsi:type="dcterms:W3CDTF">2016-08-27T11:31:35Z</dcterms:modified>
</cp:coreProperties>
</file>