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9" r:id="rId2"/>
    <p:sldId id="360" r:id="rId3"/>
    <p:sldId id="323" r:id="rId4"/>
    <p:sldId id="324" r:id="rId5"/>
    <p:sldId id="325" r:id="rId6"/>
    <p:sldId id="326" r:id="rId7"/>
    <p:sldId id="295" r:id="rId8"/>
    <p:sldId id="296" r:id="rId9"/>
    <p:sldId id="297" r:id="rId10"/>
    <p:sldId id="298" r:id="rId11"/>
    <p:sldId id="322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61" r:id="rId21"/>
    <p:sldId id="362" r:id="rId22"/>
    <p:sldId id="363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53" r:id="rId40"/>
    <p:sldId id="354" r:id="rId41"/>
    <p:sldId id="355" r:id="rId42"/>
    <p:sldId id="356" r:id="rId4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00FF"/>
    <a:srgbClr val="FF3300"/>
    <a:srgbClr val="33CC33"/>
    <a:srgbClr val="99FF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15" autoAdjust="0"/>
  </p:normalViewPr>
  <p:slideViewPr>
    <p:cSldViewPr showGuides="1">
      <p:cViewPr varScale="1">
        <p:scale>
          <a:sx n="59" d="100"/>
          <a:sy n="59" d="100"/>
        </p:scale>
        <p:origin x="-73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12" Type="http://schemas.openxmlformats.org/officeDocument/2006/relationships/image" Target="../media/image65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11" Type="http://schemas.openxmlformats.org/officeDocument/2006/relationships/image" Target="../media/image64.wmf"/><Relationship Id="rId5" Type="http://schemas.openxmlformats.org/officeDocument/2006/relationships/image" Target="../media/image58.wmf"/><Relationship Id="rId10" Type="http://schemas.openxmlformats.org/officeDocument/2006/relationships/image" Target="../media/image63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1.wmf"/><Relationship Id="rId1" Type="http://schemas.openxmlformats.org/officeDocument/2006/relationships/image" Target="../media/image6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7" Type="http://schemas.openxmlformats.org/officeDocument/2006/relationships/image" Target="../media/image8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4" Type="http://schemas.openxmlformats.org/officeDocument/2006/relationships/image" Target="../media/image13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4" Type="http://schemas.openxmlformats.org/officeDocument/2006/relationships/image" Target="../media/image14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7" Type="http://schemas.openxmlformats.org/officeDocument/2006/relationships/image" Target="../media/image157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wmf"/><Relationship Id="rId1" Type="http://schemas.openxmlformats.org/officeDocument/2006/relationships/image" Target="../media/image15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9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B7FC7-BC38-4C7F-8573-629C40D66C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86111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2AE55-F179-409C-8352-05793A7C5F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5940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1290FF-6C50-45A7-814B-08B4A5CB8D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2401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D05D7D-1591-41B3-A635-E5AD4FAE2C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1528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345996-9611-4ECE-A09F-00C6ECB79C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0232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FC0AC-A818-4EF7-99F4-D03104F003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8860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E01562-E684-41A0-A29D-BCFFE05E00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5450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613275-5345-4775-9BF5-E46D4A7424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6595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1320D7-423B-401B-B77C-EF02092C3A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4012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B8E7F-9907-4029-B450-A257CD908C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1500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068E1-F298-48E5-B0BF-148A20E23A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5668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A3F2C2F-F4E9-47B6-83EF-093A5C16343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9.bin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28.bin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27.bin"/><Relationship Id="rId9" Type="http://schemas.openxmlformats.org/officeDocument/2006/relationships/oleObject" Target="../embeddings/oleObject3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51.bin"/><Relationship Id="rId12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0.bin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49.bin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48.bin"/><Relationship Id="rId9" Type="http://schemas.openxmlformats.org/officeDocument/2006/relationships/oleObject" Target="../embeddings/oleObject53.bin"/><Relationship Id="rId14" Type="http://schemas.openxmlformats.org/officeDocument/2006/relationships/oleObject" Target="../embeddings/oleObject5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5.bin"/><Relationship Id="rId5" Type="http://schemas.openxmlformats.org/officeDocument/2006/relationships/oleObject" Target="../embeddings/oleObject64.bin"/><Relationship Id="rId4" Type="http://schemas.openxmlformats.org/officeDocument/2006/relationships/oleObject" Target="../embeddings/oleObject63.bin"/><Relationship Id="rId9" Type="http://schemas.openxmlformats.org/officeDocument/2006/relationships/oleObject" Target="../embeddings/oleObject6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7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4.bin"/><Relationship Id="rId5" Type="http://schemas.openxmlformats.org/officeDocument/2006/relationships/oleObject" Target="../embeddings/oleObject73.bin"/><Relationship Id="rId4" Type="http://schemas.openxmlformats.org/officeDocument/2006/relationships/oleObject" Target="../embeddings/oleObject72.bin"/><Relationship Id="rId9" Type="http://schemas.openxmlformats.org/officeDocument/2006/relationships/oleObject" Target="../embeddings/oleObject7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1.bin"/><Relationship Id="rId5" Type="http://schemas.openxmlformats.org/officeDocument/2006/relationships/oleObject" Target="../embeddings/oleObject80.bin"/><Relationship Id="rId4" Type="http://schemas.openxmlformats.org/officeDocument/2006/relationships/oleObject" Target="../embeddings/oleObject79.bin"/><Relationship Id="rId9" Type="http://schemas.openxmlformats.org/officeDocument/2006/relationships/oleObject" Target="../embeddings/oleObject8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8.bin"/><Relationship Id="rId5" Type="http://schemas.openxmlformats.org/officeDocument/2006/relationships/oleObject" Target="../embeddings/oleObject87.bin"/><Relationship Id="rId4" Type="http://schemas.openxmlformats.org/officeDocument/2006/relationships/oleObject" Target="../embeddings/oleObject86.bin"/><Relationship Id="rId9" Type="http://schemas.openxmlformats.org/officeDocument/2006/relationships/oleObject" Target="../embeddings/oleObject9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95.bin"/><Relationship Id="rId5" Type="http://schemas.openxmlformats.org/officeDocument/2006/relationships/oleObject" Target="../embeddings/oleObject94.bin"/><Relationship Id="rId4" Type="http://schemas.openxmlformats.org/officeDocument/2006/relationships/oleObject" Target="../embeddings/oleObject9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01.bin"/><Relationship Id="rId5" Type="http://schemas.openxmlformats.org/officeDocument/2006/relationships/oleObject" Target="../embeddings/oleObject100.bin"/><Relationship Id="rId4" Type="http://schemas.openxmlformats.org/officeDocument/2006/relationships/oleObject" Target="../embeddings/oleObject99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06.bin"/><Relationship Id="rId5" Type="http://schemas.openxmlformats.org/officeDocument/2006/relationships/oleObject" Target="../embeddings/oleObject105.bin"/><Relationship Id="rId4" Type="http://schemas.openxmlformats.org/officeDocument/2006/relationships/oleObject" Target="../embeddings/oleObject10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11.bin"/><Relationship Id="rId5" Type="http://schemas.openxmlformats.org/officeDocument/2006/relationships/oleObject" Target="../embeddings/oleObject110.bin"/><Relationship Id="rId4" Type="http://schemas.openxmlformats.org/officeDocument/2006/relationships/oleObject" Target="../embeddings/oleObject109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16.bin"/><Relationship Id="rId5" Type="http://schemas.openxmlformats.org/officeDocument/2006/relationships/oleObject" Target="../embeddings/oleObject115.bin"/><Relationship Id="rId4" Type="http://schemas.openxmlformats.org/officeDocument/2006/relationships/oleObject" Target="../embeddings/oleObject114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22.bin"/><Relationship Id="rId5" Type="http://schemas.openxmlformats.org/officeDocument/2006/relationships/oleObject" Target="../embeddings/oleObject121.bin"/><Relationship Id="rId4" Type="http://schemas.openxmlformats.org/officeDocument/2006/relationships/oleObject" Target="../embeddings/oleObject12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127.bin"/><Relationship Id="rId4" Type="http://schemas.openxmlformats.org/officeDocument/2006/relationships/oleObject" Target="../embeddings/oleObject126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128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32.bin"/><Relationship Id="rId5" Type="http://schemas.openxmlformats.org/officeDocument/2006/relationships/oleObject" Target="../embeddings/oleObject131.bin"/><Relationship Id="rId4" Type="http://schemas.openxmlformats.org/officeDocument/2006/relationships/oleObject" Target="../embeddings/oleObject130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gi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7" Type="http://schemas.openxmlformats.org/officeDocument/2006/relationships/oleObject" Target="../embeddings/oleObject1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35.bin"/><Relationship Id="rId5" Type="http://schemas.openxmlformats.org/officeDocument/2006/relationships/oleObject" Target="../embeddings/oleObject134.bin"/><Relationship Id="rId4" Type="http://schemas.openxmlformats.org/officeDocument/2006/relationships/oleObject" Target="../embeddings/oleObject133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40.bin"/><Relationship Id="rId5" Type="http://schemas.openxmlformats.org/officeDocument/2006/relationships/oleObject" Target="../embeddings/oleObject139.bin"/><Relationship Id="rId4" Type="http://schemas.openxmlformats.org/officeDocument/2006/relationships/oleObject" Target="../embeddings/oleObject13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46.bin"/><Relationship Id="rId5" Type="http://schemas.openxmlformats.org/officeDocument/2006/relationships/oleObject" Target="../embeddings/oleObject145.bin"/><Relationship Id="rId4" Type="http://schemas.openxmlformats.org/officeDocument/2006/relationships/oleObject" Target="../embeddings/oleObject144.bin"/><Relationship Id="rId9" Type="http://schemas.openxmlformats.org/officeDocument/2006/relationships/oleObject" Target="../embeddings/oleObject149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160.png"/><Relationship Id="rId4" Type="http://schemas.openxmlformats.org/officeDocument/2006/relationships/oleObject" Target="../embeddings/oleObject151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1042988" y="1341438"/>
            <a:ext cx="2303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■</a:t>
            </a:r>
            <a:r>
              <a:rPr lang="zh-CN" altLang="en-US" sz="3600" b="1"/>
              <a:t>光矢量</a:t>
            </a:r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971550" y="2205038"/>
            <a:ext cx="262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▲</a:t>
            </a:r>
            <a:r>
              <a:rPr lang="zh-CN" altLang="en-US" sz="3200" b="1"/>
              <a:t>平面单色波</a:t>
            </a: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971550" y="2997200"/>
            <a:ext cx="132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/>
              <a:t>●</a:t>
            </a:r>
            <a:r>
              <a:rPr lang="zh-CN" altLang="en-US" sz="3600" b="1"/>
              <a:t>光源</a:t>
            </a:r>
          </a:p>
        </p:txBody>
      </p:sp>
      <p:graphicFrame>
        <p:nvGraphicFramePr>
          <p:cNvPr id="114693" name="Object 5"/>
          <p:cNvGraphicFramePr>
            <a:graphicFrameLocks noChangeAspect="1"/>
          </p:cNvGraphicFramePr>
          <p:nvPr/>
        </p:nvGraphicFramePr>
        <p:xfrm>
          <a:off x="2627313" y="3141663"/>
          <a:ext cx="4076700" cy="457200"/>
        </p:xfrm>
        <a:graphic>
          <a:graphicData uri="http://schemas.openxmlformats.org/presentationml/2006/ole">
            <p:oleObj spid="_x0000_s114703" name="公式" r:id="rId3" imgW="4076700" imgH="457200" progId="">
              <p:embed/>
            </p:oleObj>
          </a:graphicData>
        </a:graphic>
      </p:graphicFrame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971550" y="3933825"/>
            <a:ext cx="74898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/>
              <a:t>●</a:t>
            </a:r>
            <a:r>
              <a:rPr lang="en-US" altLang="zh-CN" sz="3600" b="1"/>
              <a:t>z</a:t>
            </a:r>
            <a:r>
              <a:rPr lang="zh-CN" altLang="en-US" sz="3600" b="1"/>
              <a:t>轴上任一点</a:t>
            </a:r>
            <a:r>
              <a:rPr lang="en-US" altLang="zh-CN" sz="3600" b="1"/>
              <a:t>P(</a:t>
            </a:r>
            <a:r>
              <a:rPr lang="zh-CN" altLang="en-US" sz="3600" b="1"/>
              <a:t>坐标为</a:t>
            </a:r>
            <a:r>
              <a:rPr lang="en-US" altLang="zh-CN" sz="3600" b="1"/>
              <a:t>z)</a:t>
            </a:r>
            <a:r>
              <a:rPr lang="zh-CN" altLang="en-US" sz="3600" b="1"/>
              <a:t>光矢量振荡</a:t>
            </a:r>
            <a:endParaRPr lang="zh-CN" altLang="en-US" sz="3600"/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900113" y="4797425"/>
            <a:ext cx="2303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/>
              <a:t>状态应与</a:t>
            </a:r>
          </a:p>
        </p:txBody>
      </p:sp>
      <p:graphicFrame>
        <p:nvGraphicFramePr>
          <p:cNvPr id="114696" name="Object 8"/>
          <p:cNvGraphicFramePr>
            <a:graphicFrameLocks noChangeAspect="1"/>
          </p:cNvGraphicFramePr>
          <p:nvPr/>
        </p:nvGraphicFramePr>
        <p:xfrm>
          <a:off x="2916238" y="4941888"/>
          <a:ext cx="769937" cy="444500"/>
        </p:xfrm>
        <a:graphic>
          <a:graphicData uri="http://schemas.openxmlformats.org/presentationml/2006/ole">
            <p:oleObj spid="_x0000_s114704" name="公式" r:id="rId4" imgW="748975" imgH="355446" progId="">
              <p:embed/>
            </p:oleObj>
          </a:graphicData>
        </a:graphic>
      </p:graphicFrame>
      <p:sp>
        <p:nvSpPr>
          <p:cNvPr id="114697" name="Rectangle 9"/>
          <p:cNvSpPr>
            <a:spLocks noChangeArrowheads="1"/>
          </p:cNvSpPr>
          <p:nvPr/>
        </p:nvSpPr>
        <p:spPr bwMode="auto">
          <a:xfrm>
            <a:off x="3708400" y="4868863"/>
            <a:ext cx="48244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600" b="1"/>
              <a:t>时刻的</a:t>
            </a:r>
            <a:r>
              <a:rPr lang="zh-CN" altLang="en-US" sz="3600"/>
              <a:t> </a:t>
            </a:r>
            <a:r>
              <a:rPr lang="en-US" altLang="zh-CN" sz="3600" b="1"/>
              <a:t>z=0</a:t>
            </a:r>
            <a:r>
              <a:rPr lang="zh-CN" altLang="en-US" sz="3600" b="1"/>
              <a:t>处光矢量振</a:t>
            </a:r>
          </a:p>
        </p:txBody>
      </p:sp>
      <p:sp>
        <p:nvSpPr>
          <p:cNvPr id="114698" name="Rectangle 10"/>
          <p:cNvSpPr>
            <a:spLocks noChangeArrowheads="1"/>
          </p:cNvSpPr>
          <p:nvPr/>
        </p:nvSpPr>
        <p:spPr bwMode="auto">
          <a:xfrm>
            <a:off x="900113" y="5661025"/>
            <a:ext cx="272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/>
              <a:t>荡状态相同</a:t>
            </a:r>
            <a:r>
              <a:rPr lang="en-US" altLang="zh-CN" sz="3600" b="1"/>
              <a:t>,</a:t>
            </a:r>
            <a:r>
              <a:rPr lang="en-US" altLang="zh-CN" sz="3600"/>
              <a:t> </a:t>
            </a:r>
          </a:p>
        </p:txBody>
      </p:sp>
      <p:graphicFrame>
        <p:nvGraphicFramePr>
          <p:cNvPr id="114699" name="Object 11"/>
          <p:cNvGraphicFramePr>
            <a:graphicFrameLocks noChangeAspect="1"/>
          </p:cNvGraphicFramePr>
          <p:nvPr/>
        </p:nvGraphicFramePr>
        <p:xfrm>
          <a:off x="3563938" y="5805488"/>
          <a:ext cx="1117600" cy="465137"/>
        </p:xfrm>
        <a:graphic>
          <a:graphicData uri="http://schemas.openxmlformats.org/presentationml/2006/ole">
            <p:oleObj spid="_x0000_s114705" name="公式" r:id="rId5" imgW="1282700" imgH="444500" progId="">
              <p:embed/>
            </p:oleObj>
          </a:graphicData>
        </a:graphic>
      </p:graphicFrame>
      <p:sp>
        <p:nvSpPr>
          <p:cNvPr id="114702" name="Text Box 14"/>
          <p:cNvSpPr txBox="1">
            <a:spLocks noChangeArrowheads="1"/>
          </p:cNvSpPr>
          <p:nvPr/>
        </p:nvSpPr>
        <p:spPr bwMode="auto">
          <a:xfrm>
            <a:off x="3203575" y="549275"/>
            <a:ext cx="27368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1">
                <a:ea typeface="隶书" pitchFamily="49" charset="-122"/>
              </a:rPr>
              <a:t>上节小节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/>
      <p:bldP spid="114691" grpId="0"/>
      <p:bldP spid="114692" grpId="0"/>
      <p:bldP spid="114694" grpId="0"/>
      <p:bldP spid="114695" grpId="0"/>
      <p:bldP spid="114697" grpId="0"/>
      <p:bldP spid="114698" grpId="0"/>
      <p:bldP spid="11470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0113" y="1052513"/>
            <a:ext cx="7273925" cy="437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827088" y="458788"/>
            <a:ext cx="7489825" cy="294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zh-CN" sz="3200" b="1"/>
              <a:t>■</a:t>
            </a:r>
            <a:r>
              <a:rPr lang="zh-CN" altLang="en-US" sz="3600" b="1"/>
              <a:t>当两列或多列光波在一定条件下相遇而叠加</a:t>
            </a:r>
            <a:r>
              <a:rPr lang="en-US" altLang="zh-CN" sz="3600" b="1"/>
              <a:t>,</a:t>
            </a:r>
            <a:r>
              <a:rPr lang="zh-CN" altLang="en-US" sz="3600" b="1"/>
              <a:t>引起光强度的重新分布</a:t>
            </a:r>
            <a:r>
              <a:rPr lang="en-US" altLang="zh-CN" sz="3600" b="1"/>
              <a:t>,</a:t>
            </a:r>
            <a:r>
              <a:rPr lang="zh-CN" altLang="en-US" sz="3600" b="1"/>
              <a:t>从而在重叠区形成稳定</a:t>
            </a:r>
            <a:r>
              <a:rPr lang="en-US" altLang="zh-CN" sz="3600" b="1"/>
              <a:t>,</a:t>
            </a:r>
            <a:r>
              <a:rPr lang="zh-CN" altLang="en-US" sz="3600" b="1"/>
              <a:t>不均匀的光强分布</a:t>
            </a:r>
            <a:r>
              <a:rPr lang="en-US" altLang="zh-CN" sz="3600" b="1"/>
              <a:t>,</a:t>
            </a:r>
            <a:r>
              <a:rPr lang="zh-CN" altLang="en-US" sz="3600" b="1"/>
              <a:t>现了明暗相间或彩色条纹</a:t>
            </a:r>
            <a:r>
              <a:rPr lang="en-US" altLang="zh-CN" sz="3600" b="1"/>
              <a:t>.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827088" y="3284538"/>
            <a:ext cx="7559675" cy="15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zh-CN" sz="3200" b="1"/>
              <a:t>■</a:t>
            </a:r>
            <a:r>
              <a:rPr lang="zh-CN" altLang="en-US" sz="3600" b="1"/>
              <a:t>干涉现象是一切波动所具有的共同特性（机械波、电磁波、几率波等）</a:t>
            </a:r>
            <a:r>
              <a:rPr lang="zh-CN" altLang="en-US" sz="36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/>
      <p:bldP spid="737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Group 2"/>
          <p:cNvGrpSpPr>
            <a:grpSpLocks noChangeAspect="1"/>
          </p:cNvGrpSpPr>
          <p:nvPr/>
        </p:nvGrpSpPr>
        <p:grpSpPr bwMode="auto">
          <a:xfrm>
            <a:off x="5219700" y="1557338"/>
            <a:ext cx="2808288" cy="1719262"/>
            <a:chOff x="4362" y="1681"/>
            <a:chExt cx="2661" cy="1631"/>
          </a:xfrm>
        </p:grpSpPr>
        <p:sp>
          <p:nvSpPr>
            <p:cNvPr id="81923" name="AutoShape 3"/>
            <p:cNvSpPr>
              <a:spLocks noChangeAspect="1" noChangeArrowheads="1"/>
            </p:cNvSpPr>
            <p:nvPr/>
          </p:nvSpPr>
          <p:spPr bwMode="auto">
            <a:xfrm>
              <a:off x="4362" y="1681"/>
              <a:ext cx="2661" cy="1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24" name="Line 4"/>
            <p:cNvSpPr>
              <a:spLocks noChangeShapeType="1"/>
            </p:cNvSpPr>
            <p:nvPr/>
          </p:nvSpPr>
          <p:spPr bwMode="auto">
            <a:xfrm>
              <a:off x="4518" y="2089"/>
              <a:ext cx="2505" cy="9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1925" name="Object 5"/>
            <p:cNvGraphicFramePr>
              <a:graphicFrameLocks noChangeAspect="1"/>
            </p:cNvGraphicFramePr>
            <p:nvPr/>
          </p:nvGraphicFramePr>
          <p:xfrm>
            <a:off x="4518" y="1817"/>
            <a:ext cx="330" cy="348"/>
          </p:xfrm>
          <a:graphic>
            <a:graphicData uri="http://schemas.openxmlformats.org/presentationml/2006/ole">
              <p:oleObj spid="_x0000_s81943" name="公式" r:id="rId3" imgW="406224" imgH="457002" progId="">
                <p:embed/>
              </p:oleObj>
            </a:graphicData>
          </a:graphic>
        </p:graphicFrame>
        <p:sp>
          <p:nvSpPr>
            <p:cNvPr id="81926" name="Line 6"/>
            <p:cNvSpPr>
              <a:spLocks noChangeShapeType="1"/>
            </p:cNvSpPr>
            <p:nvPr/>
          </p:nvSpPr>
          <p:spPr bwMode="auto">
            <a:xfrm flipV="1">
              <a:off x="4518" y="2089"/>
              <a:ext cx="2348" cy="10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1927" name="Object 7"/>
            <p:cNvGraphicFramePr>
              <a:graphicFrameLocks noChangeAspect="1"/>
            </p:cNvGraphicFramePr>
            <p:nvPr/>
          </p:nvGraphicFramePr>
          <p:xfrm>
            <a:off x="4518" y="2632"/>
            <a:ext cx="349" cy="348"/>
          </p:xfrm>
          <a:graphic>
            <a:graphicData uri="http://schemas.openxmlformats.org/presentationml/2006/ole">
              <p:oleObj spid="_x0000_s81944" name="公式" r:id="rId4" imgW="419100" imgH="457200" progId="">
                <p:embed/>
              </p:oleObj>
            </a:graphicData>
          </a:graphic>
        </p:graphicFrame>
        <p:graphicFrame>
          <p:nvGraphicFramePr>
            <p:cNvPr id="81928" name="Object 8"/>
            <p:cNvGraphicFramePr>
              <a:graphicFrameLocks noChangeAspect="1"/>
            </p:cNvGraphicFramePr>
            <p:nvPr/>
          </p:nvGraphicFramePr>
          <p:xfrm>
            <a:off x="5144" y="1953"/>
            <a:ext cx="244" cy="347"/>
          </p:xfrm>
          <a:graphic>
            <a:graphicData uri="http://schemas.openxmlformats.org/presentationml/2006/ole">
              <p:oleObj spid="_x0000_s81945" name="公式" r:id="rId5" imgW="279400" imgH="457200" progId="">
                <p:embed/>
              </p:oleObj>
            </a:graphicData>
          </a:graphic>
        </p:graphicFrame>
        <p:graphicFrame>
          <p:nvGraphicFramePr>
            <p:cNvPr id="81929" name="Object 9"/>
            <p:cNvGraphicFramePr>
              <a:graphicFrameLocks noChangeAspect="1"/>
            </p:cNvGraphicFramePr>
            <p:nvPr/>
          </p:nvGraphicFramePr>
          <p:xfrm>
            <a:off x="5144" y="2904"/>
            <a:ext cx="243" cy="348"/>
          </p:xfrm>
          <a:graphic>
            <a:graphicData uri="http://schemas.openxmlformats.org/presentationml/2006/ole">
              <p:oleObj spid="_x0000_s81946" name="公式" r:id="rId6" imgW="304668" imgH="457002" progId="">
                <p:embed/>
              </p:oleObj>
            </a:graphicData>
          </a:graphic>
        </p:graphicFrame>
        <p:graphicFrame>
          <p:nvGraphicFramePr>
            <p:cNvPr id="81930" name="Object 10"/>
            <p:cNvGraphicFramePr>
              <a:graphicFrameLocks noChangeAspect="1"/>
            </p:cNvGraphicFramePr>
            <p:nvPr/>
          </p:nvGraphicFramePr>
          <p:xfrm>
            <a:off x="5614" y="2632"/>
            <a:ext cx="278" cy="278"/>
          </p:xfrm>
          <a:graphic>
            <a:graphicData uri="http://schemas.openxmlformats.org/presentationml/2006/ole">
              <p:oleObj spid="_x0000_s81947" name="公式" r:id="rId7" imgW="317225" imgH="317225" progId="">
                <p:embed/>
              </p:oleObj>
            </a:graphicData>
          </a:graphic>
        </p:graphicFrame>
      </p:grpSp>
      <p:sp>
        <p:nvSpPr>
          <p:cNvPr id="81931" name="Rectangle 11"/>
          <p:cNvSpPr>
            <a:spLocks noChangeArrowheads="1"/>
          </p:cNvSpPr>
          <p:nvPr/>
        </p:nvSpPr>
        <p:spPr bwMode="auto">
          <a:xfrm>
            <a:off x="827088" y="2060575"/>
            <a:ext cx="213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由点光源</a:t>
            </a:r>
            <a:r>
              <a:rPr lang="zh-CN" altLang="en-US" sz="3600"/>
              <a:t> </a:t>
            </a:r>
          </a:p>
        </p:txBody>
      </p:sp>
      <p:sp>
        <p:nvSpPr>
          <p:cNvPr id="81932" name="Rectangle 12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1933" name="Object 13"/>
          <p:cNvGraphicFramePr>
            <a:graphicFrameLocks noChangeAspect="1"/>
          </p:cNvGraphicFramePr>
          <p:nvPr/>
        </p:nvGraphicFramePr>
        <p:xfrm>
          <a:off x="2843213" y="2205038"/>
          <a:ext cx="317500" cy="463550"/>
        </p:xfrm>
        <a:graphic>
          <a:graphicData uri="http://schemas.openxmlformats.org/presentationml/2006/ole">
            <p:oleObj spid="_x0000_s81948" name="公式" r:id="rId8" imgW="317362" imgH="457002" progId="">
              <p:embed/>
            </p:oleObj>
          </a:graphicData>
        </a:graphic>
      </p:graphicFrame>
      <p:sp>
        <p:nvSpPr>
          <p:cNvPr id="81934" name="Rectangle 14"/>
          <p:cNvSpPr>
            <a:spLocks noChangeArrowheads="1"/>
          </p:cNvSpPr>
          <p:nvPr/>
        </p:nvSpPr>
        <p:spPr bwMode="auto">
          <a:xfrm>
            <a:off x="3132138" y="2133600"/>
            <a:ext cx="7699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与</a:t>
            </a:r>
            <a:r>
              <a:rPr lang="zh-CN" altLang="en-US" sz="3600"/>
              <a:t> </a:t>
            </a:r>
          </a:p>
        </p:txBody>
      </p:sp>
      <p:graphicFrame>
        <p:nvGraphicFramePr>
          <p:cNvPr id="81935" name="Object 15"/>
          <p:cNvGraphicFramePr>
            <a:graphicFrameLocks noChangeAspect="1"/>
          </p:cNvGraphicFramePr>
          <p:nvPr/>
        </p:nvGraphicFramePr>
        <p:xfrm>
          <a:off x="3779838" y="2205038"/>
          <a:ext cx="338137" cy="463550"/>
        </p:xfrm>
        <a:graphic>
          <a:graphicData uri="http://schemas.openxmlformats.org/presentationml/2006/ole">
            <p:oleObj spid="_x0000_s81949" name="公式" r:id="rId9" imgW="342751" imgH="457002" progId="">
              <p:embed/>
            </p:oleObj>
          </a:graphicData>
        </a:graphic>
      </p:graphicFrame>
      <p:sp>
        <p:nvSpPr>
          <p:cNvPr id="81936" name="Rectangle 16"/>
          <p:cNvSpPr>
            <a:spLocks noChangeArrowheads="1"/>
          </p:cNvSpPr>
          <p:nvPr/>
        </p:nvSpPr>
        <p:spPr bwMode="auto">
          <a:xfrm>
            <a:off x="827088" y="2852738"/>
            <a:ext cx="3968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出频率相同的球面</a:t>
            </a:r>
            <a:r>
              <a:rPr lang="en-US" altLang="zh-CN" sz="3600" b="1"/>
              <a:t>.</a:t>
            </a:r>
          </a:p>
        </p:txBody>
      </p:sp>
      <p:sp>
        <p:nvSpPr>
          <p:cNvPr id="81937" name="Rectangle 17"/>
          <p:cNvSpPr>
            <a:spLocks noChangeArrowheads="1"/>
          </p:cNvSpPr>
          <p:nvPr/>
        </p:nvSpPr>
        <p:spPr bwMode="auto">
          <a:xfrm>
            <a:off x="827088" y="3429000"/>
            <a:ext cx="7345362" cy="15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3600" b="1"/>
              <a:t>假设光振动方向相同</a:t>
            </a:r>
            <a:r>
              <a:rPr lang="en-US" altLang="zh-CN" sz="3600" b="1"/>
              <a:t>,</a:t>
            </a:r>
            <a:r>
              <a:rPr lang="zh-CN" altLang="en-US" sz="3600" b="1"/>
              <a:t>可用两个标量波函数描述		</a:t>
            </a:r>
            <a:r>
              <a:rPr lang="zh-CN" altLang="en-US" sz="3600"/>
              <a:t> </a:t>
            </a:r>
          </a:p>
        </p:txBody>
      </p:sp>
      <p:graphicFrame>
        <p:nvGraphicFramePr>
          <p:cNvPr id="81938" name="Object 18"/>
          <p:cNvGraphicFramePr>
            <a:graphicFrameLocks noChangeAspect="1"/>
          </p:cNvGraphicFramePr>
          <p:nvPr/>
        </p:nvGraphicFramePr>
        <p:xfrm>
          <a:off x="1042988" y="5157788"/>
          <a:ext cx="5568950" cy="452437"/>
        </p:xfrm>
        <a:graphic>
          <a:graphicData uri="http://schemas.openxmlformats.org/presentationml/2006/ole">
            <p:oleObj spid="_x0000_s81950" name="公式" r:id="rId10" imgW="5562600" imgH="457200" progId="">
              <p:embed/>
            </p:oleObj>
          </a:graphicData>
        </a:graphic>
      </p:graphicFrame>
      <p:graphicFrame>
        <p:nvGraphicFramePr>
          <p:cNvPr id="81939" name="Object 19"/>
          <p:cNvGraphicFramePr>
            <a:graphicFrameLocks noChangeAspect="1"/>
          </p:cNvGraphicFramePr>
          <p:nvPr/>
        </p:nvGraphicFramePr>
        <p:xfrm>
          <a:off x="1042988" y="5876925"/>
          <a:ext cx="5619750" cy="452438"/>
        </p:xfrm>
        <a:graphic>
          <a:graphicData uri="http://schemas.openxmlformats.org/presentationml/2006/ole">
            <p:oleObj spid="_x0000_s81951" name="公式" r:id="rId11" imgW="5626100" imgH="457200" progId="">
              <p:embed/>
            </p:oleObj>
          </a:graphicData>
        </a:graphic>
      </p:graphicFrame>
      <p:sp>
        <p:nvSpPr>
          <p:cNvPr id="81940" name="Rectangle 20"/>
          <p:cNvSpPr>
            <a:spLocks noChangeArrowheads="1"/>
          </p:cNvSpPr>
          <p:nvPr/>
        </p:nvSpPr>
        <p:spPr bwMode="auto">
          <a:xfrm>
            <a:off x="900113" y="549275"/>
            <a:ext cx="5213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二、光的干涉和相干条件</a:t>
            </a:r>
          </a:p>
        </p:txBody>
      </p:sp>
      <p:sp>
        <p:nvSpPr>
          <p:cNvPr id="81941" name="Rectangle 21"/>
          <p:cNvSpPr>
            <a:spLocks noChangeArrowheads="1"/>
          </p:cNvSpPr>
          <p:nvPr/>
        </p:nvSpPr>
        <p:spPr bwMode="auto">
          <a:xfrm>
            <a:off x="900113" y="1341438"/>
            <a:ext cx="2546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600" b="1"/>
              <a:t>1.</a:t>
            </a:r>
            <a:r>
              <a:rPr lang="zh-CN" altLang="en-US" sz="3600" b="1"/>
              <a:t>光强分布</a:t>
            </a:r>
            <a:r>
              <a:rPr lang="en-US" altLang="zh-CN" sz="3600" b="1"/>
              <a:t>:</a:t>
            </a:r>
          </a:p>
        </p:txBody>
      </p:sp>
      <p:sp>
        <p:nvSpPr>
          <p:cNvPr id="81942" name="Rectangle 22"/>
          <p:cNvSpPr>
            <a:spLocks noChangeArrowheads="1"/>
          </p:cNvSpPr>
          <p:nvPr/>
        </p:nvSpPr>
        <p:spPr bwMode="auto">
          <a:xfrm>
            <a:off x="3995738" y="206057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/>
              <a:t>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1" grpId="0"/>
      <p:bldP spid="81934" grpId="0"/>
      <p:bldP spid="81936" grpId="0"/>
      <p:bldP spid="81937" grpId="0"/>
      <p:bldP spid="81940" grpId="0"/>
      <p:bldP spid="81941" grpId="0"/>
      <p:bldP spid="819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900113" y="620713"/>
            <a:ext cx="1225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其中</a:t>
            </a:r>
            <a:r>
              <a:rPr lang="zh-CN" altLang="en-US" sz="3600"/>
              <a:t> 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2948" name="Object 4"/>
          <p:cNvGraphicFramePr>
            <a:graphicFrameLocks noChangeAspect="1"/>
          </p:cNvGraphicFramePr>
          <p:nvPr/>
        </p:nvGraphicFramePr>
        <p:xfrm>
          <a:off x="1979613" y="692150"/>
          <a:ext cx="512762" cy="452438"/>
        </p:xfrm>
        <a:graphic>
          <a:graphicData uri="http://schemas.openxmlformats.org/presentationml/2006/ole">
            <p:oleObj spid="_x0000_s82962" name="公式" r:id="rId3" imgW="508000" imgH="457200" progId="">
              <p:embed/>
            </p:oleObj>
          </a:graphicData>
        </a:graphic>
      </p:graphicFrame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2411413" y="620713"/>
            <a:ext cx="7699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与</a:t>
            </a:r>
            <a:r>
              <a:rPr lang="zh-CN" altLang="en-US" sz="3600"/>
              <a:t> </a:t>
            </a: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2951" name="Object 7"/>
          <p:cNvGraphicFramePr>
            <a:graphicFrameLocks noChangeAspect="1"/>
          </p:cNvGraphicFramePr>
          <p:nvPr/>
        </p:nvGraphicFramePr>
        <p:xfrm>
          <a:off x="3059113" y="692150"/>
          <a:ext cx="527050" cy="452438"/>
        </p:xfrm>
        <a:graphic>
          <a:graphicData uri="http://schemas.openxmlformats.org/presentationml/2006/ole">
            <p:oleObj spid="_x0000_s82963" name="公式" r:id="rId4" imgW="520700" imgH="457200" progId="">
              <p:embed/>
            </p:oleObj>
          </a:graphicData>
        </a:graphic>
      </p:graphicFrame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3492500" y="620713"/>
            <a:ext cx="4425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是点光源的初位相</a:t>
            </a:r>
            <a:r>
              <a:rPr lang="en-US" altLang="zh-CN" sz="3600" b="1"/>
              <a:t>.</a:t>
            </a:r>
            <a:r>
              <a:rPr lang="zh-CN" altLang="en-US" sz="3600" b="1"/>
              <a:t>相</a:t>
            </a:r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900113" y="1341438"/>
            <a:ext cx="3841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/>
              <a:t>应的复振幅分别为</a:t>
            </a:r>
          </a:p>
        </p:txBody>
      </p:sp>
      <p:sp>
        <p:nvSpPr>
          <p:cNvPr id="82954" name="Rectangle 10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2955" name="Object 11"/>
          <p:cNvGraphicFramePr>
            <a:graphicFrameLocks noChangeAspect="1"/>
          </p:cNvGraphicFramePr>
          <p:nvPr/>
        </p:nvGraphicFramePr>
        <p:xfrm>
          <a:off x="1042988" y="2133600"/>
          <a:ext cx="5067300" cy="482600"/>
        </p:xfrm>
        <a:graphic>
          <a:graphicData uri="http://schemas.openxmlformats.org/presentationml/2006/ole">
            <p:oleObj spid="_x0000_s82964" name="公式" r:id="rId5" imgW="5067300" imgH="482600" progId="">
              <p:embed/>
            </p:oleObj>
          </a:graphicData>
        </a:graphic>
      </p:graphicFrame>
      <p:sp>
        <p:nvSpPr>
          <p:cNvPr id="82956" name="Rectangle 12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2957" name="Object 13"/>
          <p:cNvGraphicFramePr>
            <a:graphicFrameLocks noChangeAspect="1"/>
          </p:cNvGraphicFramePr>
          <p:nvPr/>
        </p:nvGraphicFramePr>
        <p:xfrm>
          <a:off x="1042988" y="2852738"/>
          <a:ext cx="5022850" cy="482600"/>
        </p:xfrm>
        <a:graphic>
          <a:graphicData uri="http://schemas.openxmlformats.org/presentationml/2006/ole">
            <p:oleObj spid="_x0000_s82965" name="公式" r:id="rId6" imgW="5029200" imgH="482600" progId="">
              <p:embed/>
            </p:oleObj>
          </a:graphicData>
        </a:graphic>
      </p:graphicFrame>
      <p:sp>
        <p:nvSpPr>
          <p:cNvPr id="82958" name="Rectangle 14"/>
          <p:cNvSpPr>
            <a:spLocks noChangeArrowheads="1"/>
          </p:cNvSpPr>
          <p:nvPr/>
        </p:nvSpPr>
        <p:spPr bwMode="auto">
          <a:xfrm>
            <a:off x="900113" y="3500438"/>
            <a:ext cx="305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两者的合成为</a:t>
            </a:r>
            <a:r>
              <a:rPr lang="zh-CN" altLang="en-US" sz="3600"/>
              <a:t> </a:t>
            </a:r>
          </a:p>
        </p:txBody>
      </p:sp>
      <p:graphicFrame>
        <p:nvGraphicFramePr>
          <p:cNvPr id="82959" name="Object 15"/>
          <p:cNvGraphicFramePr>
            <a:graphicFrameLocks noChangeAspect="1"/>
          </p:cNvGraphicFramePr>
          <p:nvPr/>
        </p:nvGraphicFramePr>
        <p:xfrm>
          <a:off x="3851275" y="3644900"/>
          <a:ext cx="3613150" cy="482600"/>
        </p:xfrm>
        <a:graphic>
          <a:graphicData uri="http://schemas.openxmlformats.org/presentationml/2006/ole">
            <p:oleObj spid="_x0000_s82966" name="公式" r:id="rId7" imgW="3606800" imgH="482600" progId="">
              <p:embed/>
            </p:oleObj>
          </a:graphicData>
        </a:graphic>
      </p:graphicFrame>
      <p:sp>
        <p:nvSpPr>
          <p:cNvPr id="82960" name="Rectangle 16"/>
          <p:cNvSpPr>
            <a:spLocks noChangeArrowheads="1"/>
          </p:cNvSpPr>
          <p:nvPr/>
        </p:nvSpPr>
        <p:spPr bwMode="auto">
          <a:xfrm>
            <a:off x="900113" y="4221163"/>
            <a:ext cx="247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合成光强为</a:t>
            </a:r>
          </a:p>
        </p:txBody>
      </p:sp>
      <p:graphicFrame>
        <p:nvGraphicFramePr>
          <p:cNvPr id="82961" name="Object 17"/>
          <p:cNvGraphicFramePr>
            <a:graphicFrameLocks noChangeAspect="1"/>
          </p:cNvGraphicFramePr>
          <p:nvPr/>
        </p:nvGraphicFramePr>
        <p:xfrm>
          <a:off x="1116013" y="5013325"/>
          <a:ext cx="5334000" cy="1270000"/>
        </p:xfrm>
        <a:graphic>
          <a:graphicData uri="http://schemas.openxmlformats.org/presentationml/2006/ole">
            <p:oleObj spid="_x0000_s82967" name="公式" r:id="rId8" imgW="5334000" imgH="1270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/>
      <p:bldP spid="82949" grpId="0"/>
      <p:bldP spid="82952" grpId="0"/>
      <p:bldP spid="82953" grpId="0"/>
      <p:bldP spid="82958" grpId="0"/>
      <p:bldP spid="829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2181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900113" y="476250"/>
          <a:ext cx="7561262" cy="3529013"/>
        </p:xfrm>
        <a:graphic>
          <a:graphicData uri="http://schemas.openxmlformats.org/presentationml/2006/ole">
            <p:oleObj spid="_x0000_s83979" name="公式" r:id="rId3" imgW="8661400" imgH="3619500" progId="">
              <p:embed/>
            </p:oleObj>
          </a:graphicData>
        </a:graphic>
      </p:graphicFrame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900113" y="4221163"/>
            <a:ext cx="7699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令</a:t>
            </a:r>
            <a:r>
              <a:rPr lang="zh-CN" altLang="en-US" sz="3600"/>
              <a:t> </a:t>
            </a:r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3974" name="Object 6"/>
          <p:cNvGraphicFramePr>
            <a:graphicFrameLocks noChangeAspect="1"/>
          </p:cNvGraphicFramePr>
          <p:nvPr/>
        </p:nvGraphicFramePr>
        <p:xfrm>
          <a:off x="1476375" y="4292600"/>
          <a:ext cx="4629150" cy="533400"/>
        </p:xfrm>
        <a:graphic>
          <a:graphicData uri="http://schemas.openxmlformats.org/presentationml/2006/ole">
            <p:oleObj spid="_x0000_s83980" name="公式" r:id="rId4" imgW="4622800" imgH="533400" progId="">
              <p:embed/>
            </p:oleObj>
          </a:graphicData>
        </a:graphic>
      </p:graphicFrame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6011863" y="4221163"/>
            <a:ext cx="2012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称为位相</a:t>
            </a:r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900113" y="5013325"/>
            <a:ext cx="5924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/>
              <a:t>差</a:t>
            </a:r>
            <a:r>
              <a:rPr lang="en-US" altLang="zh-CN" sz="3600" b="1"/>
              <a:t>,</a:t>
            </a:r>
            <a:r>
              <a:rPr lang="zh-CN" altLang="en-US" sz="3600" b="1"/>
              <a:t>与位置和光源初位相有关</a:t>
            </a:r>
            <a:r>
              <a:rPr lang="en-US" altLang="zh-CN" sz="3600" b="1"/>
              <a:t>.</a:t>
            </a:r>
          </a:p>
        </p:txBody>
      </p:sp>
      <p:sp>
        <p:nvSpPr>
          <p:cNvPr id="83977" name="Rectangle 9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3978" name="Object 10"/>
          <p:cNvGraphicFramePr>
            <a:graphicFrameLocks noChangeAspect="1"/>
          </p:cNvGraphicFramePr>
          <p:nvPr/>
        </p:nvGraphicFramePr>
        <p:xfrm>
          <a:off x="971550" y="5805488"/>
          <a:ext cx="4445000" cy="533400"/>
        </p:xfrm>
        <a:graphic>
          <a:graphicData uri="http://schemas.openxmlformats.org/presentationml/2006/ole">
            <p:oleObj spid="_x0000_s83981" name="公式" r:id="rId5" imgW="4445000" imgH="533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/>
      <p:bldP spid="83975" grpId="0"/>
      <p:bldP spid="8397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827088" y="549275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则合成光强</a:t>
            </a:r>
            <a:r>
              <a:rPr lang="zh-CN" altLang="en-US" sz="3600"/>
              <a:t> </a:t>
            </a: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3276600" y="692150"/>
          <a:ext cx="754063" cy="439738"/>
        </p:xfrm>
        <a:graphic>
          <a:graphicData uri="http://schemas.openxmlformats.org/presentationml/2006/ole">
            <p:oleObj spid="_x0000_s85003" name="公式" r:id="rId3" imgW="748975" imgH="444307" progId="">
              <p:embed/>
            </p:oleObj>
          </a:graphicData>
        </a:graphic>
      </p:graphicFrame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3924300" y="549275"/>
            <a:ext cx="213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可表示为</a:t>
            </a:r>
            <a:r>
              <a:rPr lang="zh-CN" altLang="en-US" sz="3600"/>
              <a:t> </a:t>
            </a:r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4999" name="Object 7"/>
          <p:cNvGraphicFramePr>
            <a:graphicFrameLocks noChangeAspect="1"/>
          </p:cNvGraphicFramePr>
          <p:nvPr/>
        </p:nvGraphicFramePr>
        <p:xfrm>
          <a:off x="971550" y="1341438"/>
          <a:ext cx="7254875" cy="3451225"/>
        </p:xfrm>
        <a:graphic>
          <a:graphicData uri="http://schemas.openxmlformats.org/presentationml/2006/ole">
            <p:oleObj spid="_x0000_s85004" name="公式" r:id="rId4" imgW="7531100" imgH="3657600" progId="">
              <p:embed/>
            </p:oleObj>
          </a:graphicData>
        </a:graphic>
      </p:graphicFrame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5001" name="Object 9"/>
          <p:cNvGraphicFramePr>
            <a:graphicFrameLocks noChangeAspect="1"/>
          </p:cNvGraphicFramePr>
          <p:nvPr/>
        </p:nvGraphicFramePr>
        <p:xfrm>
          <a:off x="1042988" y="4941888"/>
          <a:ext cx="6111875" cy="566737"/>
        </p:xfrm>
        <a:graphic>
          <a:graphicData uri="http://schemas.openxmlformats.org/presentationml/2006/ole">
            <p:oleObj spid="_x0000_s85005" name="公式" r:id="rId5" imgW="6794500" imgH="571500" progId="">
              <p:embed/>
            </p:oleObj>
          </a:graphicData>
        </a:graphic>
      </p:graphicFrame>
      <p:sp>
        <p:nvSpPr>
          <p:cNvPr id="85002" name="Rectangle 10"/>
          <p:cNvSpPr>
            <a:spLocks noChangeArrowheads="1"/>
          </p:cNvSpPr>
          <p:nvPr/>
        </p:nvSpPr>
        <p:spPr bwMode="auto">
          <a:xfrm>
            <a:off x="900113" y="5734050"/>
            <a:ext cx="7169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此式称为光强分布基本公式</a:t>
            </a:r>
            <a:r>
              <a:rPr lang="en-US" altLang="zh-CN" sz="3600" b="1"/>
              <a:t>.</a:t>
            </a:r>
            <a:r>
              <a:rPr lang="zh-CN" altLang="en-US" sz="3600" b="1"/>
              <a:t>其中第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/>
      <p:bldP spid="84997" grpId="0"/>
      <p:bldP spid="8500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971550" y="620713"/>
            <a:ext cx="1101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/>
              <a:t>三项</a:t>
            </a: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6020" name="Object 4"/>
          <p:cNvGraphicFramePr>
            <a:graphicFrameLocks noChangeAspect="1"/>
          </p:cNvGraphicFramePr>
          <p:nvPr/>
        </p:nvGraphicFramePr>
        <p:xfrm>
          <a:off x="2124075" y="692150"/>
          <a:ext cx="3130550" cy="566738"/>
        </p:xfrm>
        <a:graphic>
          <a:graphicData uri="http://schemas.openxmlformats.org/presentationml/2006/ole">
            <p:oleObj spid="_x0000_s86054" name="公式" r:id="rId3" imgW="3124200" imgH="571500" progId="">
              <p:embed/>
            </p:oleObj>
          </a:graphicData>
        </a:graphic>
      </p:graphicFrame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5148263" y="620713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称为干涉项</a:t>
            </a:r>
            <a:r>
              <a:rPr lang="en-US" altLang="zh-CN" sz="3600" b="1"/>
              <a:t>.</a:t>
            </a:r>
            <a:endParaRPr lang="en-US" altLang="zh-CN" sz="3600"/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971550" y="1412875"/>
            <a:ext cx="3649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/>
              <a:t>若此项不为零</a:t>
            </a:r>
            <a:r>
              <a:rPr lang="en-US" altLang="zh-CN" sz="3600" b="1"/>
              <a:t>,</a:t>
            </a:r>
            <a:r>
              <a:rPr lang="zh-CN" altLang="en-US" sz="3600" b="1"/>
              <a:t>则</a:t>
            </a:r>
            <a:r>
              <a:rPr lang="zh-CN" altLang="en-US" sz="3600"/>
              <a:t> 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6024" name="Object 8"/>
          <p:cNvGraphicFramePr>
            <a:graphicFrameLocks noChangeAspect="1"/>
          </p:cNvGraphicFramePr>
          <p:nvPr/>
        </p:nvGraphicFramePr>
        <p:xfrm>
          <a:off x="4427538" y="1484313"/>
          <a:ext cx="3359150" cy="533400"/>
        </p:xfrm>
        <a:graphic>
          <a:graphicData uri="http://schemas.openxmlformats.org/presentationml/2006/ole">
            <p:oleObj spid="_x0000_s86055" name="公式" r:id="rId4" imgW="3352800" imgH="533400" progId="">
              <p:embed/>
            </p:oleObj>
          </a:graphicData>
        </a:graphic>
      </p:graphicFrame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971550" y="2205038"/>
            <a:ext cx="1225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对于</a:t>
            </a:r>
            <a:r>
              <a:rPr lang="zh-CN" altLang="en-US" sz="3600"/>
              <a:t> </a:t>
            </a:r>
          </a:p>
        </p:txBody>
      </p:sp>
      <p:sp>
        <p:nvSpPr>
          <p:cNvPr id="86026" name="Rectangle 1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6027" name="Object 11"/>
          <p:cNvGraphicFramePr>
            <a:graphicFrameLocks noChangeAspect="1"/>
          </p:cNvGraphicFramePr>
          <p:nvPr/>
        </p:nvGraphicFramePr>
        <p:xfrm>
          <a:off x="2051050" y="2349500"/>
          <a:ext cx="1397000" cy="334963"/>
        </p:xfrm>
        <a:graphic>
          <a:graphicData uri="http://schemas.openxmlformats.org/presentationml/2006/ole">
            <p:oleObj spid="_x0000_s86056" name="公式" r:id="rId5" imgW="1397000" imgH="330200" progId="">
              <p:embed/>
            </p:oleObj>
          </a:graphicData>
        </a:graphic>
      </p:graphicFrame>
      <p:sp>
        <p:nvSpPr>
          <p:cNvPr id="86028" name="Rectangle 12"/>
          <p:cNvSpPr>
            <a:spLocks noChangeArrowheads="1"/>
          </p:cNvSpPr>
          <p:nvPr/>
        </p:nvSpPr>
        <p:spPr bwMode="auto">
          <a:xfrm>
            <a:off x="3348038" y="2205038"/>
            <a:ext cx="1657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场点</a:t>
            </a:r>
            <a:r>
              <a:rPr lang="en-US" altLang="zh-CN" sz="3600" b="1"/>
              <a:t>P,</a:t>
            </a:r>
            <a:r>
              <a:rPr lang="en-US" altLang="zh-CN" sz="3600"/>
              <a:t> </a:t>
            </a:r>
          </a:p>
        </p:txBody>
      </p:sp>
      <p:sp>
        <p:nvSpPr>
          <p:cNvPr id="86029" name="Rectangle 13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6030" name="Object 14"/>
          <p:cNvGraphicFramePr>
            <a:graphicFrameLocks noChangeAspect="1"/>
          </p:cNvGraphicFramePr>
          <p:nvPr/>
        </p:nvGraphicFramePr>
        <p:xfrm>
          <a:off x="4787900" y="2276475"/>
          <a:ext cx="2397125" cy="533400"/>
        </p:xfrm>
        <a:graphic>
          <a:graphicData uri="http://schemas.openxmlformats.org/presentationml/2006/ole">
            <p:oleObj spid="_x0000_s86057" name="公式" r:id="rId6" imgW="3352800" imgH="533400" progId="">
              <p:embed/>
            </p:oleObj>
          </a:graphicData>
        </a:graphic>
      </p:graphicFrame>
      <p:sp>
        <p:nvSpPr>
          <p:cNvPr id="86031" name="Rectangle 15"/>
          <p:cNvSpPr>
            <a:spLocks noChangeArrowheads="1"/>
          </p:cNvSpPr>
          <p:nvPr/>
        </p:nvSpPr>
        <p:spPr bwMode="auto">
          <a:xfrm>
            <a:off x="971550" y="2924175"/>
            <a:ext cx="1225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对于</a:t>
            </a:r>
            <a:r>
              <a:rPr lang="zh-CN" altLang="en-US" sz="3600"/>
              <a:t> </a:t>
            </a:r>
          </a:p>
        </p:txBody>
      </p:sp>
      <p:sp>
        <p:nvSpPr>
          <p:cNvPr id="86032" name="Rectangle 16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6033" name="Object 17"/>
          <p:cNvGraphicFramePr>
            <a:graphicFrameLocks noChangeAspect="1"/>
          </p:cNvGraphicFramePr>
          <p:nvPr/>
        </p:nvGraphicFramePr>
        <p:xfrm>
          <a:off x="1979613" y="3068638"/>
          <a:ext cx="1397000" cy="334962"/>
        </p:xfrm>
        <a:graphic>
          <a:graphicData uri="http://schemas.openxmlformats.org/presentationml/2006/ole">
            <p:oleObj spid="_x0000_s86058" name="公式" r:id="rId7" imgW="1397000" imgH="330200" progId="">
              <p:embed/>
            </p:oleObj>
          </a:graphicData>
        </a:graphic>
      </p:graphicFrame>
      <p:sp>
        <p:nvSpPr>
          <p:cNvPr id="86034" name="Rectangle 18"/>
          <p:cNvSpPr>
            <a:spLocks noChangeArrowheads="1"/>
          </p:cNvSpPr>
          <p:nvPr/>
        </p:nvSpPr>
        <p:spPr bwMode="auto">
          <a:xfrm>
            <a:off x="3348038" y="2924175"/>
            <a:ext cx="1657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场点</a:t>
            </a:r>
            <a:r>
              <a:rPr lang="en-US" altLang="zh-CN" sz="3600" b="1"/>
              <a:t>P,</a:t>
            </a:r>
            <a:r>
              <a:rPr lang="en-US" altLang="zh-CN" sz="3600"/>
              <a:t> </a:t>
            </a:r>
          </a:p>
        </p:txBody>
      </p:sp>
      <p:sp>
        <p:nvSpPr>
          <p:cNvPr id="86035" name="Rectangle 19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6036" name="Object 20"/>
          <p:cNvGraphicFramePr>
            <a:graphicFrameLocks noChangeAspect="1"/>
          </p:cNvGraphicFramePr>
          <p:nvPr/>
        </p:nvGraphicFramePr>
        <p:xfrm>
          <a:off x="4859338" y="2997200"/>
          <a:ext cx="2397125" cy="533400"/>
        </p:xfrm>
        <a:graphic>
          <a:graphicData uri="http://schemas.openxmlformats.org/presentationml/2006/ole">
            <p:oleObj spid="_x0000_s86059" name="公式" r:id="rId8" imgW="3352800" imgH="533400" progId="">
              <p:embed/>
            </p:oleObj>
          </a:graphicData>
        </a:graphic>
      </p:graphicFrame>
      <p:sp>
        <p:nvSpPr>
          <p:cNvPr id="86037" name="Rectangle 21"/>
          <p:cNvSpPr>
            <a:spLocks noChangeArrowheads="1"/>
          </p:cNvSpPr>
          <p:nvPr/>
        </p:nvSpPr>
        <p:spPr bwMode="auto">
          <a:xfrm>
            <a:off x="971550" y="3573463"/>
            <a:ext cx="5340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在以上这两种情况下，称</a:t>
            </a:r>
            <a:r>
              <a:rPr lang="zh-CN" altLang="en-US" sz="3600"/>
              <a:t> </a:t>
            </a:r>
          </a:p>
        </p:txBody>
      </p:sp>
      <p:sp>
        <p:nvSpPr>
          <p:cNvPr id="86038" name="Rectangle 22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6039" name="Object 23"/>
          <p:cNvGraphicFramePr>
            <a:graphicFrameLocks noChangeAspect="1"/>
          </p:cNvGraphicFramePr>
          <p:nvPr/>
        </p:nvGraphicFramePr>
        <p:xfrm>
          <a:off x="6156325" y="3644900"/>
          <a:ext cx="444500" cy="463550"/>
        </p:xfrm>
        <a:graphic>
          <a:graphicData uri="http://schemas.openxmlformats.org/presentationml/2006/ole">
            <p:oleObj spid="_x0000_s86060" name="公式" r:id="rId9" imgW="444307" imgH="457002" progId="">
              <p:embed/>
            </p:oleObj>
          </a:graphicData>
        </a:graphic>
      </p:graphicFrame>
      <p:sp>
        <p:nvSpPr>
          <p:cNvPr id="86040" name="Rectangle 24"/>
          <p:cNvSpPr>
            <a:spLocks noChangeArrowheads="1"/>
          </p:cNvSpPr>
          <p:nvPr/>
        </p:nvSpPr>
        <p:spPr bwMode="auto">
          <a:xfrm>
            <a:off x="6588125" y="3573463"/>
            <a:ext cx="7699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与</a:t>
            </a:r>
            <a:r>
              <a:rPr lang="zh-CN" altLang="en-US" sz="3600"/>
              <a:t> </a:t>
            </a:r>
          </a:p>
        </p:txBody>
      </p:sp>
      <p:sp>
        <p:nvSpPr>
          <p:cNvPr id="86041" name="Rectangle 25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6042" name="Object 26"/>
          <p:cNvGraphicFramePr>
            <a:graphicFrameLocks noChangeAspect="1"/>
          </p:cNvGraphicFramePr>
          <p:nvPr/>
        </p:nvGraphicFramePr>
        <p:xfrm>
          <a:off x="7164388" y="3644900"/>
          <a:ext cx="457200" cy="463550"/>
        </p:xfrm>
        <a:graphic>
          <a:graphicData uri="http://schemas.openxmlformats.org/presentationml/2006/ole">
            <p:oleObj spid="_x0000_s86061" name="公式" r:id="rId10" imgW="457200" imgH="457200" progId="">
              <p:embed/>
            </p:oleObj>
          </a:graphicData>
        </a:graphic>
      </p:graphicFrame>
      <p:sp>
        <p:nvSpPr>
          <p:cNvPr id="86043" name="Rectangle 27"/>
          <p:cNvSpPr>
            <a:spLocks noChangeArrowheads="1"/>
          </p:cNvSpPr>
          <p:nvPr/>
        </p:nvSpPr>
        <p:spPr bwMode="auto">
          <a:xfrm>
            <a:off x="971550" y="4292600"/>
            <a:ext cx="213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相干叠加</a:t>
            </a:r>
            <a:r>
              <a:rPr lang="en-US" altLang="zh-CN" sz="3600" b="1"/>
              <a:t>.</a:t>
            </a:r>
          </a:p>
        </p:txBody>
      </p:sp>
      <p:sp>
        <p:nvSpPr>
          <p:cNvPr id="86044" name="Rectangle 28"/>
          <p:cNvSpPr>
            <a:spLocks noChangeArrowheads="1"/>
          </p:cNvSpPr>
          <p:nvPr/>
        </p:nvSpPr>
        <p:spPr bwMode="auto">
          <a:xfrm>
            <a:off x="971550" y="5013325"/>
            <a:ext cx="1225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对于</a:t>
            </a:r>
            <a:r>
              <a:rPr lang="zh-CN" altLang="en-US" sz="3600"/>
              <a:t> </a:t>
            </a:r>
          </a:p>
        </p:txBody>
      </p:sp>
      <p:sp>
        <p:nvSpPr>
          <p:cNvPr id="86045" name="Rectangle 29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6046" name="Object 30"/>
          <p:cNvGraphicFramePr>
            <a:graphicFrameLocks noChangeAspect="1"/>
          </p:cNvGraphicFramePr>
          <p:nvPr/>
        </p:nvGraphicFramePr>
        <p:xfrm>
          <a:off x="2051050" y="5157788"/>
          <a:ext cx="1409700" cy="334962"/>
        </p:xfrm>
        <a:graphic>
          <a:graphicData uri="http://schemas.openxmlformats.org/presentationml/2006/ole">
            <p:oleObj spid="_x0000_s86062" name="公式" r:id="rId11" imgW="1409088" imgH="330057" progId="">
              <p:embed/>
            </p:oleObj>
          </a:graphicData>
        </a:graphic>
      </p:graphicFrame>
      <p:sp>
        <p:nvSpPr>
          <p:cNvPr id="86047" name="Rectangle 31"/>
          <p:cNvSpPr>
            <a:spLocks noChangeArrowheads="1"/>
          </p:cNvSpPr>
          <p:nvPr/>
        </p:nvSpPr>
        <p:spPr bwMode="auto">
          <a:xfrm>
            <a:off x="3492500" y="5013325"/>
            <a:ext cx="1657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场点</a:t>
            </a:r>
            <a:r>
              <a:rPr lang="en-US" altLang="zh-CN" sz="3600" b="1"/>
              <a:t>P,</a:t>
            </a:r>
            <a:r>
              <a:rPr lang="en-US" altLang="zh-CN" sz="3600"/>
              <a:t> </a:t>
            </a:r>
          </a:p>
        </p:txBody>
      </p:sp>
      <p:sp>
        <p:nvSpPr>
          <p:cNvPr id="86048" name="Rectangle 32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6049" name="Object 33"/>
          <p:cNvGraphicFramePr>
            <a:graphicFrameLocks noChangeAspect="1"/>
          </p:cNvGraphicFramePr>
          <p:nvPr/>
        </p:nvGraphicFramePr>
        <p:xfrm>
          <a:off x="5003800" y="5084763"/>
          <a:ext cx="2565400" cy="533400"/>
        </p:xfrm>
        <a:graphic>
          <a:graphicData uri="http://schemas.openxmlformats.org/presentationml/2006/ole">
            <p:oleObj spid="_x0000_s86063" name="公式" r:id="rId12" imgW="3352800" imgH="533400" progId="">
              <p:embed/>
            </p:oleObj>
          </a:graphicData>
        </a:graphic>
      </p:graphicFrame>
      <p:sp>
        <p:nvSpPr>
          <p:cNvPr id="86050" name="Rectangle 34"/>
          <p:cNvSpPr>
            <a:spLocks noChangeArrowheads="1"/>
          </p:cNvSpPr>
          <p:nvPr/>
        </p:nvSpPr>
        <p:spPr bwMode="auto">
          <a:xfrm>
            <a:off x="971550" y="5734050"/>
            <a:ext cx="4883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在以上这种情况下，称</a:t>
            </a:r>
            <a:r>
              <a:rPr lang="zh-CN" altLang="en-US" sz="3600"/>
              <a:t> </a:t>
            </a:r>
          </a:p>
        </p:txBody>
      </p:sp>
      <p:graphicFrame>
        <p:nvGraphicFramePr>
          <p:cNvPr id="86051" name="Object 35"/>
          <p:cNvGraphicFramePr>
            <a:graphicFrameLocks noChangeAspect="1"/>
          </p:cNvGraphicFramePr>
          <p:nvPr/>
        </p:nvGraphicFramePr>
        <p:xfrm>
          <a:off x="5724525" y="5876925"/>
          <a:ext cx="444500" cy="463550"/>
        </p:xfrm>
        <a:graphic>
          <a:graphicData uri="http://schemas.openxmlformats.org/presentationml/2006/ole">
            <p:oleObj spid="_x0000_s86064" name="公式" r:id="rId13" imgW="444307" imgH="457002" progId="">
              <p:embed/>
            </p:oleObj>
          </a:graphicData>
        </a:graphic>
      </p:graphicFrame>
      <p:sp>
        <p:nvSpPr>
          <p:cNvPr id="86052" name="Rectangle 36"/>
          <p:cNvSpPr>
            <a:spLocks noChangeArrowheads="1"/>
          </p:cNvSpPr>
          <p:nvPr/>
        </p:nvSpPr>
        <p:spPr bwMode="auto">
          <a:xfrm>
            <a:off x="6084888" y="5734050"/>
            <a:ext cx="7699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与</a:t>
            </a:r>
            <a:r>
              <a:rPr lang="zh-CN" altLang="en-US" sz="3600"/>
              <a:t> </a:t>
            </a:r>
          </a:p>
        </p:txBody>
      </p:sp>
      <p:graphicFrame>
        <p:nvGraphicFramePr>
          <p:cNvPr id="86053" name="Object 37"/>
          <p:cNvGraphicFramePr>
            <a:graphicFrameLocks noChangeAspect="1"/>
          </p:cNvGraphicFramePr>
          <p:nvPr/>
        </p:nvGraphicFramePr>
        <p:xfrm>
          <a:off x="6659563" y="5876925"/>
          <a:ext cx="457200" cy="463550"/>
        </p:xfrm>
        <a:graphic>
          <a:graphicData uri="http://schemas.openxmlformats.org/presentationml/2006/ole">
            <p:oleObj spid="_x0000_s86065" name="公式" r:id="rId14" imgW="457200" imgH="457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/>
      <p:bldP spid="86021" grpId="0"/>
      <p:bldP spid="86022" grpId="0"/>
      <p:bldP spid="86025" grpId="0"/>
      <p:bldP spid="86028" grpId="0"/>
      <p:bldP spid="86031" grpId="0"/>
      <p:bldP spid="86034" grpId="0"/>
      <p:bldP spid="86037" grpId="0"/>
      <p:bldP spid="86040" grpId="0"/>
      <p:bldP spid="86043" grpId="0"/>
      <p:bldP spid="86044" grpId="0"/>
      <p:bldP spid="86047" grpId="0"/>
      <p:bldP spid="86050" grpId="0"/>
      <p:bldP spid="860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971550" y="692150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非相干叠加</a:t>
            </a:r>
            <a:r>
              <a:rPr lang="en-US" altLang="zh-CN" sz="3600" b="1"/>
              <a:t>.</a:t>
            </a: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971550" y="1412875"/>
            <a:ext cx="2266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由此可见</a:t>
            </a:r>
            <a:r>
              <a:rPr lang="en-US" altLang="zh-CN" sz="3600" b="1"/>
              <a:t>,</a:t>
            </a:r>
            <a:r>
              <a:rPr lang="en-US" altLang="zh-CN" sz="3600"/>
              <a:t> 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7045" name="Object 5"/>
          <p:cNvGraphicFramePr>
            <a:graphicFrameLocks noChangeAspect="1"/>
          </p:cNvGraphicFramePr>
          <p:nvPr/>
        </p:nvGraphicFramePr>
        <p:xfrm>
          <a:off x="2987675" y="1557338"/>
          <a:ext cx="444500" cy="463550"/>
        </p:xfrm>
        <a:graphic>
          <a:graphicData uri="http://schemas.openxmlformats.org/presentationml/2006/ole">
            <p:oleObj spid="_x0000_s87057" name="公式" r:id="rId3" imgW="444307" imgH="457002" progId="">
              <p:embed/>
            </p:oleObj>
          </a:graphicData>
        </a:graphic>
      </p:graphicFrame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3419475" y="1412875"/>
            <a:ext cx="7699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600" b="1"/>
              <a:t>与</a:t>
            </a:r>
            <a:r>
              <a:rPr lang="zh-CN" altLang="en-US" sz="3600"/>
              <a:t> </a:t>
            </a:r>
          </a:p>
        </p:txBody>
      </p:sp>
      <p:graphicFrame>
        <p:nvGraphicFramePr>
          <p:cNvPr id="87047" name="Object 7"/>
          <p:cNvGraphicFramePr>
            <a:graphicFrameLocks noChangeAspect="1"/>
          </p:cNvGraphicFramePr>
          <p:nvPr/>
        </p:nvGraphicFramePr>
        <p:xfrm>
          <a:off x="4067175" y="1557338"/>
          <a:ext cx="457200" cy="463550"/>
        </p:xfrm>
        <a:graphic>
          <a:graphicData uri="http://schemas.openxmlformats.org/presentationml/2006/ole">
            <p:oleObj spid="_x0000_s87058" name="公式" r:id="rId4" imgW="457200" imgH="457200" progId="">
              <p:embed/>
            </p:oleObj>
          </a:graphicData>
        </a:graphic>
      </p:graphicFrame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4500563" y="1412875"/>
            <a:ext cx="3384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的叠加引起空间</a:t>
            </a:r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971550" y="2133600"/>
            <a:ext cx="71929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/>
              <a:t>各点光强重新分布</a:t>
            </a:r>
            <a:r>
              <a:rPr lang="en-US" altLang="zh-CN" sz="3600" b="1"/>
              <a:t>,</a:t>
            </a:r>
            <a:r>
              <a:rPr lang="zh-CN" altLang="en-US" sz="3600" b="1"/>
              <a:t>这是产生干涉现</a:t>
            </a:r>
          </a:p>
        </p:txBody>
      </p:sp>
      <p:sp>
        <p:nvSpPr>
          <p:cNvPr id="87050" name="Rectangle 10"/>
          <p:cNvSpPr>
            <a:spLocks noChangeArrowheads="1"/>
          </p:cNvSpPr>
          <p:nvPr/>
        </p:nvSpPr>
        <p:spPr bwMode="auto">
          <a:xfrm>
            <a:off x="971550" y="2852738"/>
            <a:ext cx="3063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/>
              <a:t>象的根本原因</a:t>
            </a:r>
            <a:r>
              <a:rPr lang="en-US" altLang="zh-CN" sz="3600" b="1"/>
              <a:t>.</a:t>
            </a:r>
          </a:p>
        </p:txBody>
      </p:sp>
      <p:sp>
        <p:nvSpPr>
          <p:cNvPr id="87051" name="Rectangle 11"/>
          <p:cNvSpPr>
            <a:spLocks noChangeArrowheads="1"/>
          </p:cNvSpPr>
          <p:nvPr/>
        </p:nvSpPr>
        <p:spPr bwMode="auto">
          <a:xfrm>
            <a:off x="971550" y="3573463"/>
            <a:ext cx="2400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3600" b="1"/>
              <a:t>2.</a:t>
            </a:r>
            <a:r>
              <a:rPr lang="zh-CN" altLang="en-US" sz="3600" b="1"/>
              <a:t>相干条件</a:t>
            </a:r>
            <a:endParaRPr lang="zh-CN" altLang="en-US" sz="3600"/>
          </a:p>
        </p:txBody>
      </p:sp>
      <p:sp>
        <p:nvSpPr>
          <p:cNvPr id="87052" name="Rectangle 12"/>
          <p:cNvSpPr>
            <a:spLocks noChangeArrowheads="1"/>
          </p:cNvSpPr>
          <p:nvPr/>
        </p:nvSpPr>
        <p:spPr bwMode="auto">
          <a:xfrm>
            <a:off x="900113" y="4292600"/>
            <a:ext cx="155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/>
              <a:t>分析：</a:t>
            </a:r>
          </a:p>
        </p:txBody>
      </p:sp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971550" y="4941888"/>
            <a:ext cx="9223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200" b="1"/>
              <a:t>●</a:t>
            </a:r>
            <a:r>
              <a:rPr lang="zh-CN" altLang="en-US" sz="3600" b="1"/>
              <a:t>由</a:t>
            </a:r>
            <a:r>
              <a:rPr lang="zh-CN" altLang="en-US" sz="3600"/>
              <a:t> </a:t>
            </a:r>
          </a:p>
        </p:txBody>
      </p:sp>
      <p:sp>
        <p:nvSpPr>
          <p:cNvPr id="87054" name="Rectangle 14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7055" name="Object 15"/>
          <p:cNvGraphicFramePr>
            <a:graphicFrameLocks noChangeAspect="1"/>
          </p:cNvGraphicFramePr>
          <p:nvPr/>
        </p:nvGraphicFramePr>
        <p:xfrm>
          <a:off x="1763713" y="5013325"/>
          <a:ext cx="5478462" cy="566738"/>
        </p:xfrm>
        <a:graphic>
          <a:graphicData uri="http://schemas.openxmlformats.org/presentationml/2006/ole">
            <p:oleObj spid="_x0000_s87059" name="公式" r:id="rId5" imgW="6718300" imgH="571500" progId="">
              <p:embed/>
            </p:oleObj>
          </a:graphicData>
        </a:graphic>
      </p:graphicFrame>
      <p:sp>
        <p:nvSpPr>
          <p:cNvPr id="87056" name="Rectangle 16"/>
          <p:cNvSpPr>
            <a:spLocks noChangeArrowheads="1"/>
          </p:cNvSpPr>
          <p:nvPr/>
        </p:nvSpPr>
        <p:spPr bwMode="auto">
          <a:xfrm>
            <a:off x="971550" y="5734050"/>
            <a:ext cx="7169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可知，要使光强稳定</a:t>
            </a:r>
            <a:r>
              <a:rPr lang="en-US" altLang="zh-CN" sz="3600" b="1"/>
              <a:t>,</a:t>
            </a:r>
            <a:r>
              <a:rPr lang="zh-CN" altLang="en-US" sz="3600" b="1"/>
              <a:t>必须要求位相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/>
      <p:bldP spid="87043" grpId="0"/>
      <p:bldP spid="87046" grpId="0"/>
      <p:bldP spid="87048" grpId="0"/>
      <p:bldP spid="87049" grpId="0"/>
      <p:bldP spid="87050" grpId="0"/>
      <p:bldP spid="87051" grpId="0"/>
      <p:bldP spid="87052" grpId="0"/>
      <p:bldP spid="87053" grpId="0"/>
      <p:bldP spid="870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971550" y="549275"/>
            <a:ext cx="73199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/>
              <a:t>差稳定</a:t>
            </a:r>
            <a:r>
              <a:rPr lang="en-US" altLang="zh-CN" sz="3600" b="1"/>
              <a:t>,</a:t>
            </a:r>
            <a:r>
              <a:rPr lang="zh-CN" altLang="en-US" sz="3600" b="1"/>
              <a:t>不随时间变化</a:t>
            </a:r>
            <a:r>
              <a:rPr lang="en-US" altLang="zh-CN" sz="3600" b="1"/>
              <a:t>,</a:t>
            </a:r>
            <a:r>
              <a:rPr lang="zh-CN" altLang="en-US" sz="3600" b="1"/>
              <a:t>这样才能产生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971550" y="1341438"/>
            <a:ext cx="3522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/>
              <a:t>稳定的干涉条纹</a:t>
            </a:r>
            <a:r>
              <a:rPr lang="en-US" altLang="zh-CN" sz="3600" b="1"/>
              <a:t>.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971550" y="2060575"/>
            <a:ext cx="9223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200" b="1"/>
              <a:t>●</a:t>
            </a:r>
            <a:r>
              <a:rPr lang="zh-CN" altLang="en-US" sz="3600" b="1"/>
              <a:t>若</a:t>
            </a:r>
            <a:r>
              <a:rPr lang="zh-CN" altLang="en-US" sz="3600"/>
              <a:t> </a:t>
            </a: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8070" name="Object 6"/>
          <p:cNvGraphicFramePr>
            <a:graphicFrameLocks noChangeAspect="1"/>
          </p:cNvGraphicFramePr>
          <p:nvPr/>
        </p:nvGraphicFramePr>
        <p:xfrm>
          <a:off x="1835150" y="2133600"/>
          <a:ext cx="1503363" cy="538163"/>
        </p:xfrm>
        <a:graphic>
          <a:graphicData uri="http://schemas.openxmlformats.org/presentationml/2006/ole">
            <p:oleObj spid="_x0000_s88092" name="公式" r:id="rId3" imgW="1497950" imgH="533169" progId="">
              <p:embed/>
            </p:oleObj>
          </a:graphicData>
        </a:graphic>
      </p:graphicFrame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971550" y="2852738"/>
            <a:ext cx="7699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则</a:t>
            </a:r>
            <a:r>
              <a:rPr lang="zh-CN" altLang="en-US" sz="3600"/>
              <a:t> </a:t>
            </a:r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8073" name="Object 9"/>
          <p:cNvGraphicFramePr>
            <a:graphicFrameLocks noChangeAspect="1"/>
          </p:cNvGraphicFramePr>
          <p:nvPr/>
        </p:nvGraphicFramePr>
        <p:xfrm>
          <a:off x="1692275" y="2924175"/>
          <a:ext cx="2362200" cy="538163"/>
        </p:xfrm>
        <a:graphic>
          <a:graphicData uri="http://schemas.openxmlformats.org/presentationml/2006/ole">
            <p:oleObj spid="_x0000_s88093" name="公式" r:id="rId4" imgW="2362200" imgH="533400" progId="">
              <p:embed/>
            </p:oleObj>
          </a:graphicData>
        </a:graphic>
      </p:graphicFrame>
      <p:sp>
        <p:nvSpPr>
          <p:cNvPr id="88074" name="Rectangle 10"/>
          <p:cNvSpPr>
            <a:spLocks noChangeArrowheads="1"/>
          </p:cNvSpPr>
          <p:nvPr/>
        </p:nvSpPr>
        <p:spPr bwMode="auto">
          <a:xfrm>
            <a:off x="971550" y="3573463"/>
            <a:ext cx="7699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即</a:t>
            </a:r>
            <a:r>
              <a:rPr lang="zh-CN" altLang="en-US" sz="3600"/>
              <a:t> </a:t>
            </a:r>
          </a:p>
        </p:txBody>
      </p:sp>
      <p:sp>
        <p:nvSpPr>
          <p:cNvPr id="88075" name="Rectangle 11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8076" name="Object 12"/>
          <p:cNvGraphicFramePr>
            <a:graphicFrameLocks noChangeAspect="1"/>
          </p:cNvGraphicFramePr>
          <p:nvPr/>
        </p:nvGraphicFramePr>
        <p:xfrm>
          <a:off x="1692275" y="3644900"/>
          <a:ext cx="1846263" cy="538163"/>
        </p:xfrm>
        <a:graphic>
          <a:graphicData uri="http://schemas.openxmlformats.org/presentationml/2006/ole">
            <p:oleObj spid="_x0000_s88094" name="公式" r:id="rId5" imgW="1841500" imgH="533400" progId="">
              <p:embed/>
            </p:oleObj>
          </a:graphicData>
        </a:graphic>
      </p:graphicFrame>
      <p:sp>
        <p:nvSpPr>
          <p:cNvPr id="88077" name="Rectangle 13"/>
          <p:cNvSpPr>
            <a:spLocks noChangeArrowheads="1"/>
          </p:cNvSpPr>
          <p:nvPr/>
        </p:nvSpPr>
        <p:spPr bwMode="auto">
          <a:xfrm>
            <a:off x="971550" y="4292600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非相干叠加</a:t>
            </a:r>
            <a:r>
              <a:rPr lang="en-US" altLang="zh-CN" sz="3600" b="1"/>
              <a:t>.</a:t>
            </a:r>
          </a:p>
        </p:txBody>
      </p:sp>
      <p:grpSp>
        <p:nvGrpSpPr>
          <p:cNvPr id="88078" name="Group 14"/>
          <p:cNvGrpSpPr>
            <a:grpSpLocks noChangeAspect="1"/>
          </p:cNvGrpSpPr>
          <p:nvPr/>
        </p:nvGrpSpPr>
        <p:grpSpPr bwMode="auto">
          <a:xfrm>
            <a:off x="4932363" y="2708275"/>
            <a:ext cx="3014662" cy="2362200"/>
            <a:chOff x="-314" y="-272"/>
            <a:chExt cx="3285" cy="2582"/>
          </a:xfrm>
        </p:grpSpPr>
        <p:sp>
          <p:nvSpPr>
            <p:cNvPr id="88079" name="AutoShape 15"/>
            <p:cNvSpPr>
              <a:spLocks noChangeAspect="1" noChangeArrowheads="1"/>
            </p:cNvSpPr>
            <p:nvPr/>
          </p:nvSpPr>
          <p:spPr bwMode="auto">
            <a:xfrm>
              <a:off x="-314" y="-272"/>
              <a:ext cx="3217" cy="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0" name="Line 16"/>
            <p:cNvSpPr>
              <a:spLocks noChangeShapeType="1"/>
            </p:cNvSpPr>
            <p:nvPr/>
          </p:nvSpPr>
          <p:spPr bwMode="auto">
            <a:xfrm>
              <a:off x="469" y="1902"/>
              <a:ext cx="172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1" name="Line 17"/>
            <p:cNvSpPr>
              <a:spLocks noChangeShapeType="1"/>
            </p:cNvSpPr>
            <p:nvPr/>
          </p:nvSpPr>
          <p:spPr bwMode="auto">
            <a:xfrm flipV="1">
              <a:off x="469" y="272"/>
              <a:ext cx="0" cy="16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2" name="Line 18"/>
            <p:cNvSpPr>
              <a:spLocks noChangeShapeType="1"/>
            </p:cNvSpPr>
            <p:nvPr/>
          </p:nvSpPr>
          <p:spPr bwMode="auto">
            <a:xfrm>
              <a:off x="469" y="272"/>
              <a:ext cx="172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3" name="Line 19"/>
            <p:cNvSpPr>
              <a:spLocks noChangeShapeType="1"/>
            </p:cNvSpPr>
            <p:nvPr/>
          </p:nvSpPr>
          <p:spPr bwMode="auto">
            <a:xfrm flipV="1">
              <a:off x="2190" y="272"/>
              <a:ext cx="0" cy="16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84" name="Line 20"/>
            <p:cNvSpPr>
              <a:spLocks noChangeShapeType="1"/>
            </p:cNvSpPr>
            <p:nvPr/>
          </p:nvSpPr>
          <p:spPr bwMode="auto">
            <a:xfrm flipV="1">
              <a:off x="469" y="272"/>
              <a:ext cx="1721" cy="16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8085" name="Object 21"/>
            <p:cNvGraphicFramePr>
              <a:graphicFrameLocks noChangeAspect="1"/>
            </p:cNvGraphicFramePr>
            <p:nvPr/>
          </p:nvGraphicFramePr>
          <p:xfrm>
            <a:off x="-314" y="-136"/>
            <a:ext cx="1008" cy="401"/>
          </p:xfrm>
          <a:graphic>
            <a:graphicData uri="http://schemas.openxmlformats.org/presentationml/2006/ole">
              <p:oleObj spid="_x0000_s88095" name="公式" r:id="rId6" imgW="1270000" imgH="457200" progId="">
                <p:embed/>
              </p:oleObj>
            </a:graphicData>
          </a:graphic>
        </p:graphicFrame>
        <p:graphicFrame>
          <p:nvGraphicFramePr>
            <p:cNvPr id="88086" name="Object 22"/>
            <p:cNvGraphicFramePr>
              <a:graphicFrameLocks noChangeAspect="1"/>
            </p:cNvGraphicFramePr>
            <p:nvPr/>
          </p:nvGraphicFramePr>
          <p:xfrm>
            <a:off x="1810" y="1897"/>
            <a:ext cx="1161" cy="413"/>
          </p:xfrm>
          <a:graphic>
            <a:graphicData uri="http://schemas.openxmlformats.org/presentationml/2006/ole">
              <p:oleObj spid="_x0000_s88096" name="公式" r:id="rId7" imgW="1282700" imgH="457200" progId="">
                <p:embed/>
              </p:oleObj>
            </a:graphicData>
          </a:graphic>
        </p:graphicFrame>
        <p:graphicFrame>
          <p:nvGraphicFramePr>
            <p:cNvPr id="88087" name="Object 23"/>
            <p:cNvGraphicFramePr>
              <a:graphicFrameLocks noChangeAspect="1"/>
            </p:cNvGraphicFramePr>
            <p:nvPr/>
          </p:nvGraphicFramePr>
          <p:xfrm>
            <a:off x="1877" y="-136"/>
            <a:ext cx="906" cy="401"/>
          </p:xfrm>
          <a:graphic>
            <a:graphicData uri="http://schemas.openxmlformats.org/presentationml/2006/ole">
              <p:oleObj spid="_x0000_s88097" name="公式" r:id="rId8" imgW="1129810" imgH="444307" progId="">
                <p:embed/>
              </p:oleObj>
            </a:graphicData>
          </a:graphic>
        </p:graphicFrame>
      </p:grpSp>
      <p:sp>
        <p:nvSpPr>
          <p:cNvPr id="88088" name="Rectangle 24"/>
          <p:cNvSpPr>
            <a:spLocks noChangeArrowheads="1"/>
          </p:cNvSpPr>
          <p:nvPr/>
        </p:nvSpPr>
        <p:spPr bwMode="auto">
          <a:xfrm>
            <a:off x="900113" y="5013325"/>
            <a:ext cx="9223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200" b="1"/>
              <a:t>●</a:t>
            </a:r>
            <a:r>
              <a:rPr lang="zh-CN" altLang="en-US" sz="3600" b="1"/>
              <a:t>若</a:t>
            </a:r>
            <a:r>
              <a:rPr lang="zh-CN" altLang="en-US" sz="3600"/>
              <a:t> </a:t>
            </a:r>
          </a:p>
        </p:txBody>
      </p:sp>
      <p:sp>
        <p:nvSpPr>
          <p:cNvPr id="88089" name="Rectangle 25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8090" name="Object 26"/>
          <p:cNvGraphicFramePr>
            <a:graphicFrameLocks noChangeAspect="1"/>
          </p:cNvGraphicFramePr>
          <p:nvPr/>
        </p:nvGraphicFramePr>
        <p:xfrm>
          <a:off x="1763713" y="5084763"/>
          <a:ext cx="1392237" cy="539750"/>
        </p:xfrm>
        <a:graphic>
          <a:graphicData uri="http://schemas.openxmlformats.org/presentationml/2006/ole">
            <p:oleObj spid="_x0000_s88098" name="公式" r:id="rId9" imgW="1396394" imgH="533169" progId="">
              <p:embed/>
            </p:oleObj>
          </a:graphicData>
        </a:graphic>
      </p:graphicFrame>
      <p:sp>
        <p:nvSpPr>
          <p:cNvPr id="88091" name="Rectangle 27"/>
          <p:cNvSpPr>
            <a:spLocks noChangeArrowheads="1"/>
          </p:cNvSpPr>
          <p:nvPr/>
        </p:nvSpPr>
        <p:spPr bwMode="auto">
          <a:xfrm>
            <a:off x="900113" y="5734050"/>
            <a:ext cx="70659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两波叠加后的瞬时能流密度矢量为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/>
      <p:bldP spid="88067" grpId="0"/>
      <p:bldP spid="88068" grpId="0"/>
      <p:bldP spid="88071" grpId="0"/>
      <p:bldP spid="88074" grpId="0"/>
      <p:bldP spid="88077" grpId="0"/>
      <p:bldP spid="88088" grpId="0"/>
      <p:bldP spid="8809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971550" y="836613"/>
          <a:ext cx="6194425" cy="1879600"/>
        </p:xfrm>
        <a:graphic>
          <a:graphicData uri="http://schemas.openxmlformats.org/presentationml/2006/ole">
            <p:oleObj spid="_x0000_s89096" name="公式" r:id="rId3" imgW="6515100" imgH="1879600" progId="">
              <p:embed/>
            </p:oleObj>
          </a:graphicData>
        </a:graphic>
      </p:graphicFrame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755650" y="2852738"/>
            <a:ext cx="6607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上式后两交叉项中含有以下因子</a:t>
            </a:r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0" y="2747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971550" y="3716338"/>
          <a:ext cx="4762500" cy="2430462"/>
        </p:xfrm>
        <a:graphic>
          <a:graphicData uri="http://schemas.openxmlformats.org/presentationml/2006/ole">
            <p:oleObj spid="_x0000_s89097" name="公式" r:id="rId4" imgW="4762500" imgH="2425700" progId="">
              <p:embed/>
            </p:oleObj>
          </a:graphicData>
        </a:graphic>
      </p:graphicFrame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4365625" y="32464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714" name="Object 2"/>
          <p:cNvGraphicFramePr>
            <a:graphicFrameLocks noChangeAspect="1"/>
          </p:cNvGraphicFramePr>
          <p:nvPr/>
        </p:nvGraphicFramePr>
        <p:xfrm>
          <a:off x="1042988" y="3573463"/>
          <a:ext cx="2582862" cy="884237"/>
        </p:xfrm>
        <a:graphic>
          <a:graphicData uri="http://schemas.openxmlformats.org/presentationml/2006/ole">
            <p:oleObj spid="_x0000_s115729" name="公式" r:id="rId3" imgW="2578100" imgH="889000" progId="">
              <p:embed/>
            </p:oleObj>
          </a:graphicData>
        </a:graphic>
      </p:graphicFrame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900113" y="2781300"/>
            <a:ext cx="145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●</a:t>
            </a:r>
            <a:r>
              <a:rPr lang="zh-CN" altLang="en-US" sz="3600" b="1"/>
              <a:t>波矢</a:t>
            </a:r>
            <a:r>
              <a:rPr lang="zh-CN" altLang="en-US" sz="3600"/>
              <a:t> 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3708400" y="3716338"/>
            <a:ext cx="1098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/>
              <a:t>波数</a:t>
            </a:r>
          </a:p>
        </p:txBody>
      </p:sp>
      <p:graphicFrame>
        <p:nvGraphicFramePr>
          <p:cNvPr id="115717" name="Object 5"/>
          <p:cNvGraphicFramePr>
            <a:graphicFrameLocks noChangeAspect="1"/>
          </p:cNvGraphicFramePr>
          <p:nvPr/>
        </p:nvGraphicFramePr>
        <p:xfrm>
          <a:off x="4859338" y="3644900"/>
          <a:ext cx="1270000" cy="884238"/>
        </p:xfrm>
        <a:graphic>
          <a:graphicData uri="http://schemas.openxmlformats.org/presentationml/2006/ole">
            <p:oleObj spid="_x0000_s115730" name="公式" r:id="rId4" imgW="1270000" imgH="889000" progId="">
              <p:embed/>
            </p:oleObj>
          </a:graphicData>
        </a:graphic>
      </p:graphicFrame>
      <p:graphicFrame>
        <p:nvGraphicFramePr>
          <p:cNvPr id="115718" name="Object 6"/>
          <p:cNvGraphicFramePr>
            <a:graphicFrameLocks noChangeAspect="1"/>
          </p:cNvGraphicFramePr>
          <p:nvPr/>
        </p:nvGraphicFramePr>
        <p:xfrm>
          <a:off x="6300788" y="3860800"/>
          <a:ext cx="368300" cy="469900"/>
        </p:xfrm>
        <a:graphic>
          <a:graphicData uri="http://schemas.openxmlformats.org/presentationml/2006/ole">
            <p:oleObj spid="_x0000_s115731" name="公式" r:id="rId5" imgW="368300" imgH="469900" progId="">
              <p:embed/>
            </p:oleObj>
          </a:graphicData>
        </a:graphic>
      </p:graphicFrame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827088" y="4652963"/>
            <a:ext cx="5545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/>
              <a:t>方向的单位方向矢量</a:t>
            </a:r>
            <a:r>
              <a:rPr lang="en-US" altLang="zh-CN" sz="3600" b="1"/>
              <a:t>. </a:t>
            </a:r>
          </a:p>
        </p:txBody>
      </p:sp>
      <p:graphicFrame>
        <p:nvGraphicFramePr>
          <p:cNvPr id="115720" name="Object 8"/>
          <p:cNvGraphicFramePr>
            <a:graphicFrameLocks noChangeAspect="1"/>
          </p:cNvGraphicFramePr>
          <p:nvPr/>
        </p:nvGraphicFramePr>
        <p:xfrm>
          <a:off x="2484438" y="5445125"/>
          <a:ext cx="2717800" cy="971550"/>
        </p:xfrm>
        <a:graphic>
          <a:graphicData uri="http://schemas.openxmlformats.org/presentationml/2006/ole">
            <p:oleObj spid="_x0000_s115732" name="公式" r:id="rId6" imgW="2717800" imgH="889000" progId="">
              <p:embed/>
            </p:oleObj>
          </a:graphicData>
        </a:graphic>
      </p:graphicFrame>
      <p:sp>
        <p:nvSpPr>
          <p:cNvPr id="115722" name="Rectangle 10"/>
          <p:cNvSpPr>
            <a:spLocks noChangeArrowheads="1"/>
          </p:cNvSpPr>
          <p:nvPr/>
        </p:nvSpPr>
        <p:spPr bwMode="auto">
          <a:xfrm>
            <a:off x="6588125" y="3716338"/>
            <a:ext cx="155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/>
              <a:t>为传播</a:t>
            </a:r>
          </a:p>
        </p:txBody>
      </p:sp>
      <p:sp>
        <p:nvSpPr>
          <p:cNvPr id="115725" name="Rectangle 13"/>
          <p:cNvSpPr>
            <a:spLocks noChangeArrowheads="1"/>
          </p:cNvSpPr>
          <p:nvPr/>
        </p:nvSpPr>
        <p:spPr bwMode="auto">
          <a:xfrm>
            <a:off x="827088" y="5589588"/>
            <a:ext cx="155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/>
              <a:t>波速为</a:t>
            </a:r>
          </a:p>
        </p:txBody>
      </p:sp>
      <p:graphicFrame>
        <p:nvGraphicFramePr>
          <p:cNvPr id="115726" name="Object 14"/>
          <p:cNvGraphicFramePr>
            <a:graphicFrameLocks noChangeAspect="1"/>
          </p:cNvGraphicFramePr>
          <p:nvPr/>
        </p:nvGraphicFramePr>
        <p:xfrm>
          <a:off x="2627313" y="1484313"/>
          <a:ext cx="3803650" cy="444500"/>
        </p:xfrm>
        <a:graphic>
          <a:graphicData uri="http://schemas.openxmlformats.org/presentationml/2006/ole">
            <p:oleObj spid="_x0000_s115733" name="公式" r:id="rId7" imgW="3949700" imgH="457200" progId="">
              <p:embed/>
            </p:oleObj>
          </a:graphicData>
        </a:graphic>
      </p:graphicFrame>
      <p:graphicFrame>
        <p:nvGraphicFramePr>
          <p:cNvPr id="115727" name="Object 15"/>
          <p:cNvGraphicFramePr>
            <a:graphicFrameLocks noChangeAspect="1"/>
          </p:cNvGraphicFramePr>
          <p:nvPr/>
        </p:nvGraphicFramePr>
        <p:xfrm>
          <a:off x="2916238" y="2276475"/>
          <a:ext cx="3924300" cy="508000"/>
        </p:xfrm>
        <a:graphic>
          <a:graphicData uri="http://schemas.openxmlformats.org/presentationml/2006/ole">
            <p:oleObj spid="_x0000_s115734" name="公式" r:id="rId8" imgW="3924300" imgH="508000" progId="">
              <p:embed/>
            </p:oleObj>
          </a:graphicData>
        </a:graphic>
      </p:graphicFrame>
      <p:sp>
        <p:nvSpPr>
          <p:cNvPr id="115728" name="Rectangle 16"/>
          <p:cNvSpPr>
            <a:spLocks noChangeArrowheads="1"/>
          </p:cNvSpPr>
          <p:nvPr/>
        </p:nvSpPr>
        <p:spPr bwMode="auto">
          <a:xfrm>
            <a:off x="971550" y="549275"/>
            <a:ext cx="42497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600" b="1"/>
              <a:t>P</a:t>
            </a:r>
            <a:r>
              <a:rPr lang="zh-CN" altLang="en-US" sz="3600" b="1"/>
              <a:t>点光矢量的振动为</a:t>
            </a:r>
            <a:r>
              <a:rPr lang="zh-CN" altLang="en-US" sz="36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/>
      <p:bldP spid="115716" grpId="0"/>
      <p:bldP spid="115719" grpId="0"/>
      <p:bldP spid="115722" grpId="0"/>
      <p:bldP spid="115725" grpId="0"/>
      <p:bldP spid="1157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38" name="Object 2"/>
          <p:cNvGraphicFramePr>
            <a:graphicFrameLocks noChangeAspect="1"/>
          </p:cNvGraphicFramePr>
          <p:nvPr/>
        </p:nvGraphicFramePr>
        <p:xfrm>
          <a:off x="2627313" y="692150"/>
          <a:ext cx="5184775" cy="604838"/>
        </p:xfrm>
        <a:graphic>
          <a:graphicData uri="http://schemas.openxmlformats.org/presentationml/2006/ole">
            <p:oleObj spid="_x0000_s116745" name="公式" r:id="rId3" imgW="4597400" imgH="533400" progId="">
              <p:embed/>
            </p:oleObj>
          </a:graphicData>
        </a:graphic>
      </p:graphicFrame>
      <p:graphicFrame>
        <p:nvGraphicFramePr>
          <p:cNvPr id="116739" name="Object 3"/>
          <p:cNvGraphicFramePr>
            <a:graphicFrameLocks noChangeAspect="1"/>
          </p:cNvGraphicFramePr>
          <p:nvPr/>
        </p:nvGraphicFramePr>
        <p:xfrm>
          <a:off x="971550" y="1484313"/>
          <a:ext cx="6516688" cy="604837"/>
        </p:xfrm>
        <a:graphic>
          <a:graphicData uri="http://schemas.openxmlformats.org/presentationml/2006/ole">
            <p:oleObj spid="_x0000_s116746" name="公式" r:id="rId4" imgW="5778500" imgH="533400" progId="">
              <p:embed/>
            </p:oleObj>
          </a:graphicData>
        </a:graphic>
      </p:graphicFrame>
      <p:graphicFrame>
        <p:nvGraphicFramePr>
          <p:cNvPr id="116740" name="Object 4"/>
          <p:cNvGraphicFramePr>
            <a:graphicFrameLocks noChangeAspect="1"/>
          </p:cNvGraphicFramePr>
          <p:nvPr/>
        </p:nvGraphicFramePr>
        <p:xfrm>
          <a:off x="1081088" y="2276475"/>
          <a:ext cx="4914900" cy="890588"/>
        </p:xfrm>
        <a:graphic>
          <a:graphicData uri="http://schemas.openxmlformats.org/presentationml/2006/ole">
            <p:oleObj spid="_x0000_s116747" name="公式" r:id="rId5" imgW="4914900" imgH="889000" progId="">
              <p:embed/>
            </p:oleObj>
          </a:graphicData>
        </a:graphic>
      </p:graphicFrame>
      <p:graphicFrame>
        <p:nvGraphicFramePr>
          <p:cNvPr id="116741" name="Object 5"/>
          <p:cNvGraphicFramePr>
            <a:graphicFrameLocks noChangeAspect="1"/>
          </p:cNvGraphicFramePr>
          <p:nvPr/>
        </p:nvGraphicFramePr>
        <p:xfrm>
          <a:off x="1835150" y="3357563"/>
          <a:ext cx="4800600" cy="533400"/>
        </p:xfrm>
        <a:graphic>
          <a:graphicData uri="http://schemas.openxmlformats.org/presentationml/2006/ole">
            <p:oleObj spid="_x0000_s116748" name="公式" r:id="rId6" imgW="4800600" imgH="533400" progId="">
              <p:embed/>
            </p:oleObj>
          </a:graphicData>
        </a:graphic>
      </p:graphicFrame>
      <p:graphicFrame>
        <p:nvGraphicFramePr>
          <p:cNvPr id="116742" name="Object 6"/>
          <p:cNvGraphicFramePr>
            <a:graphicFrameLocks noChangeAspect="1"/>
          </p:cNvGraphicFramePr>
          <p:nvPr/>
        </p:nvGraphicFramePr>
        <p:xfrm>
          <a:off x="900113" y="4149725"/>
          <a:ext cx="6680200" cy="1081088"/>
        </p:xfrm>
        <a:graphic>
          <a:graphicData uri="http://schemas.openxmlformats.org/presentationml/2006/ole">
            <p:oleObj spid="_x0000_s116749" name="公式" r:id="rId7" imgW="6680200" imgH="1079500" progId="">
              <p:embed/>
            </p:oleObj>
          </a:graphicData>
        </a:graphic>
      </p:graphicFrame>
      <p:graphicFrame>
        <p:nvGraphicFramePr>
          <p:cNvPr id="116743" name="Object 7"/>
          <p:cNvGraphicFramePr>
            <a:graphicFrameLocks noChangeAspect="1"/>
          </p:cNvGraphicFramePr>
          <p:nvPr/>
        </p:nvGraphicFramePr>
        <p:xfrm>
          <a:off x="1258888" y="5300663"/>
          <a:ext cx="6642100" cy="1081087"/>
        </p:xfrm>
        <a:graphic>
          <a:graphicData uri="http://schemas.openxmlformats.org/presentationml/2006/ole">
            <p:oleObj spid="_x0000_s116750" name="公式" r:id="rId8" imgW="6642100" imgH="1079500" progId="">
              <p:embed/>
            </p:oleObj>
          </a:graphicData>
        </a:graphic>
      </p:graphicFrame>
      <p:graphicFrame>
        <p:nvGraphicFramePr>
          <p:cNvPr id="116744" name="Object 8"/>
          <p:cNvGraphicFramePr>
            <a:graphicFrameLocks noChangeAspect="1"/>
          </p:cNvGraphicFramePr>
          <p:nvPr/>
        </p:nvGraphicFramePr>
        <p:xfrm>
          <a:off x="971550" y="620713"/>
          <a:ext cx="1498600" cy="533400"/>
        </p:xfrm>
        <a:graphic>
          <a:graphicData uri="http://schemas.openxmlformats.org/presentationml/2006/ole">
            <p:oleObj spid="_x0000_s116751" name="公式" r:id="rId9" imgW="1497950" imgH="53316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762" name="Object 2"/>
          <p:cNvGraphicFramePr>
            <a:graphicFrameLocks noChangeAspect="1"/>
          </p:cNvGraphicFramePr>
          <p:nvPr/>
        </p:nvGraphicFramePr>
        <p:xfrm>
          <a:off x="736600" y="549275"/>
          <a:ext cx="7150100" cy="1081088"/>
        </p:xfrm>
        <a:graphic>
          <a:graphicData uri="http://schemas.openxmlformats.org/presentationml/2006/ole">
            <p:oleObj spid="_x0000_s117769" name="公式" r:id="rId3" imgW="7150100" imgH="1079500" progId="">
              <p:embed/>
            </p:oleObj>
          </a:graphicData>
        </a:graphic>
      </p:graphicFrame>
      <p:graphicFrame>
        <p:nvGraphicFramePr>
          <p:cNvPr id="117763" name="Object 3"/>
          <p:cNvGraphicFramePr>
            <a:graphicFrameLocks noChangeAspect="1"/>
          </p:cNvGraphicFramePr>
          <p:nvPr/>
        </p:nvGraphicFramePr>
        <p:xfrm>
          <a:off x="1116013" y="1628775"/>
          <a:ext cx="7112000" cy="1081088"/>
        </p:xfrm>
        <a:graphic>
          <a:graphicData uri="http://schemas.openxmlformats.org/presentationml/2006/ole">
            <p:oleObj spid="_x0000_s117770" name="公式" r:id="rId4" imgW="7112000" imgH="1079500" progId="">
              <p:embed/>
            </p:oleObj>
          </a:graphicData>
        </a:graphic>
      </p:graphicFrame>
      <p:graphicFrame>
        <p:nvGraphicFramePr>
          <p:cNvPr id="117764" name="Object 4"/>
          <p:cNvGraphicFramePr>
            <a:graphicFrameLocks noChangeAspect="1"/>
          </p:cNvGraphicFramePr>
          <p:nvPr/>
        </p:nvGraphicFramePr>
        <p:xfrm>
          <a:off x="755650" y="2852738"/>
          <a:ext cx="635000" cy="355600"/>
        </p:xfrm>
        <a:graphic>
          <a:graphicData uri="http://schemas.openxmlformats.org/presentationml/2006/ole">
            <p:oleObj spid="_x0000_s117771" name="公式" r:id="rId5" imgW="634725" imgH="355446" progId="">
              <p:embed/>
            </p:oleObj>
          </a:graphicData>
        </a:graphic>
      </p:graphicFrame>
      <p:graphicFrame>
        <p:nvGraphicFramePr>
          <p:cNvPr id="117765" name="Object 5"/>
          <p:cNvGraphicFramePr>
            <a:graphicFrameLocks noChangeAspect="1"/>
          </p:cNvGraphicFramePr>
          <p:nvPr/>
        </p:nvGraphicFramePr>
        <p:xfrm>
          <a:off x="684213" y="3573463"/>
          <a:ext cx="2159000" cy="533400"/>
        </p:xfrm>
        <a:graphic>
          <a:graphicData uri="http://schemas.openxmlformats.org/presentationml/2006/ole">
            <p:oleObj spid="_x0000_s117772" name="公式" r:id="rId6" imgW="2159000" imgH="533400" progId="">
              <p:embed/>
            </p:oleObj>
          </a:graphicData>
        </a:graphic>
      </p:graphicFrame>
      <p:graphicFrame>
        <p:nvGraphicFramePr>
          <p:cNvPr id="117766" name="Object 6"/>
          <p:cNvGraphicFramePr>
            <a:graphicFrameLocks noChangeAspect="1"/>
          </p:cNvGraphicFramePr>
          <p:nvPr/>
        </p:nvGraphicFramePr>
        <p:xfrm>
          <a:off x="827088" y="4365625"/>
          <a:ext cx="4914900" cy="890588"/>
        </p:xfrm>
        <a:graphic>
          <a:graphicData uri="http://schemas.openxmlformats.org/presentationml/2006/ole">
            <p:oleObj spid="_x0000_s117773" name="公式" r:id="rId7" imgW="4914900" imgH="889000" progId="">
              <p:embed/>
            </p:oleObj>
          </a:graphicData>
        </a:graphic>
      </p:graphicFrame>
      <p:graphicFrame>
        <p:nvGraphicFramePr>
          <p:cNvPr id="117767" name="Object 7"/>
          <p:cNvGraphicFramePr>
            <a:graphicFrameLocks noChangeAspect="1"/>
          </p:cNvGraphicFramePr>
          <p:nvPr/>
        </p:nvGraphicFramePr>
        <p:xfrm>
          <a:off x="2916238" y="3573463"/>
          <a:ext cx="4540250" cy="504825"/>
        </p:xfrm>
        <a:graphic>
          <a:graphicData uri="http://schemas.openxmlformats.org/presentationml/2006/ole">
            <p:oleObj spid="_x0000_s117774" name="公式" r:id="rId8" imgW="4025900" imgH="444500" progId="">
              <p:embed/>
            </p:oleObj>
          </a:graphicData>
        </a:graphic>
      </p:graphicFrame>
      <p:graphicFrame>
        <p:nvGraphicFramePr>
          <p:cNvPr id="117768" name="Object 8"/>
          <p:cNvGraphicFramePr>
            <a:graphicFrameLocks noChangeAspect="1"/>
          </p:cNvGraphicFramePr>
          <p:nvPr/>
        </p:nvGraphicFramePr>
        <p:xfrm>
          <a:off x="1403350" y="5516563"/>
          <a:ext cx="4800600" cy="533400"/>
        </p:xfrm>
        <a:graphic>
          <a:graphicData uri="http://schemas.openxmlformats.org/presentationml/2006/ole">
            <p:oleObj spid="_x0000_s117775" name="公式" r:id="rId9" imgW="4800600" imgH="533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786" name="Object 2"/>
          <p:cNvGraphicFramePr>
            <a:graphicFrameLocks noChangeAspect="1"/>
          </p:cNvGraphicFramePr>
          <p:nvPr/>
        </p:nvGraphicFramePr>
        <p:xfrm>
          <a:off x="1116013" y="620713"/>
          <a:ext cx="6845300" cy="890587"/>
        </p:xfrm>
        <a:graphic>
          <a:graphicData uri="http://schemas.openxmlformats.org/presentationml/2006/ole">
            <p:oleObj spid="_x0000_s118793" name="公式" r:id="rId3" imgW="6845300" imgH="889000" progId="">
              <p:embed/>
            </p:oleObj>
          </a:graphicData>
        </a:graphic>
      </p:graphicFrame>
      <p:graphicFrame>
        <p:nvGraphicFramePr>
          <p:cNvPr id="118787" name="Object 3"/>
          <p:cNvGraphicFramePr>
            <a:graphicFrameLocks noChangeAspect="1"/>
          </p:cNvGraphicFramePr>
          <p:nvPr/>
        </p:nvGraphicFramePr>
        <p:xfrm>
          <a:off x="6443663" y="3500438"/>
          <a:ext cx="203200" cy="444500"/>
        </p:xfrm>
        <a:graphic>
          <a:graphicData uri="http://schemas.openxmlformats.org/presentationml/2006/ole">
            <p:oleObj spid="_x0000_s118794" name="公式" r:id="rId4" imgW="203112" imgH="444307" progId="">
              <p:embed/>
            </p:oleObj>
          </a:graphicData>
        </a:graphic>
      </p:graphicFrame>
      <p:graphicFrame>
        <p:nvGraphicFramePr>
          <p:cNvPr id="118788" name="Object 4"/>
          <p:cNvGraphicFramePr>
            <a:graphicFrameLocks noChangeAspect="1"/>
          </p:cNvGraphicFramePr>
          <p:nvPr/>
        </p:nvGraphicFramePr>
        <p:xfrm>
          <a:off x="1042988" y="1700213"/>
          <a:ext cx="5727700" cy="968375"/>
        </p:xfrm>
        <a:graphic>
          <a:graphicData uri="http://schemas.openxmlformats.org/presentationml/2006/ole">
            <p:oleObj spid="_x0000_s118795" name="公式" r:id="rId5" imgW="5727700" imgH="965200" progId="">
              <p:embed/>
            </p:oleObj>
          </a:graphicData>
        </a:graphic>
      </p:graphicFrame>
      <p:graphicFrame>
        <p:nvGraphicFramePr>
          <p:cNvPr id="118789" name="Object 5"/>
          <p:cNvGraphicFramePr>
            <a:graphicFrameLocks noChangeAspect="1"/>
          </p:cNvGraphicFramePr>
          <p:nvPr/>
        </p:nvGraphicFramePr>
        <p:xfrm>
          <a:off x="1303338" y="2852738"/>
          <a:ext cx="2806700" cy="533400"/>
        </p:xfrm>
        <a:graphic>
          <a:graphicData uri="http://schemas.openxmlformats.org/presentationml/2006/ole">
            <p:oleObj spid="_x0000_s118796" name="公式" r:id="rId6" imgW="2806700" imgH="533400" progId="">
              <p:embed/>
            </p:oleObj>
          </a:graphicData>
        </a:graphic>
      </p:graphicFrame>
      <p:graphicFrame>
        <p:nvGraphicFramePr>
          <p:cNvPr id="118790" name="Object 6"/>
          <p:cNvGraphicFramePr>
            <a:graphicFrameLocks noChangeAspect="1"/>
          </p:cNvGraphicFramePr>
          <p:nvPr/>
        </p:nvGraphicFramePr>
        <p:xfrm>
          <a:off x="1042988" y="5949950"/>
          <a:ext cx="3530600" cy="533400"/>
        </p:xfrm>
        <a:graphic>
          <a:graphicData uri="http://schemas.openxmlformats.org/presentationml/2006/ole">
            <p:oleObj spid="_x0000_s118797" name="公式" r:id="rId7" imgW="3530600" imgH="533400" progId="">
              <p:embed/>
            </p:oleObj>
          </a:graphicData>
        </a:graphic>
      </p:graphicFrame>
      <p:graphicFrame>
        <p:nvGraphicFramePr>
          <p:cNvPr id="118791" name="Object 7"/>
          <p:cNvGraphicFramePr>
            <a:graphicFrameLocks noChangeAspect="1"/>
          </p:cNvGraphicFramePr>
          <p:nvPr/>
        </p:nvGraphicFramePr>
        <p:xfrm>
          <a:off x="1042988" y="3860800"/>
          <a:ext cx="5740400" cy="968375"/>
        </p:xfrm>
        <a:graphic>
          <a:graphicData uri="http://schemas.openxmlformats.org/presentationml/2006/ole">
            <p:oleObj spid="_x0000_s118798" name="公式" r:id="rId8" imgW="5740400" imgH="965200" progId="">
              <p:embed/>
            </p:oleObj>
          </a:graphicData>
        </a:graphic>
      </p:graphicFrame>
      <p:graphicFrame>
        <p:nvGraphicFramePr>
          <p:cNvPr id="118792" name="Object 8"/>
          <p:cNvGraphicFramePr>
            <a:graphicFrameLocks noChangeAspect="1"/>
          </p:cNvGraphicFramePr>
          <p:nvPr/>
        </p:nvGraphicFramePr>
        <p:xfrm>
          <a:off x="1403350" y="5013325"/>
          <a:ext cx="2806700" cy="533400"/>
        </p:xfrm>
        <a:graphic>
          <a:graphicData uri="http://schemas.openxmlformats.org/presentationml/2006/ole">
            <p:oleObj spid="_x0000_s118799" name="公式" r:id="rId9" imgW="2806700" imgH="533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971550" y="620713"/>
            <a:ext cx="7699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在</a:t>
            </a:r>
            <a:r>
              <a:rPr lang="zh-CN" altLang="en-US" sz="3600"/>
              <a:t> </a:t>
            </a:r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164" name="Object 4"/>
          <p:cNvGraphicFramePr>
            <a:graphicFrameLocks noChangeAspect="1"/>
          </p:cNvGraphicFramePr>
          <p:nvPr/>
        </p:nvGraphicFramePr>
        <p:xfrm>
          <a:off x="1619250" y="692150"/>
          <a:ext cx="1265238" cy="527050"/>
        </p:xfrm>
        <a:graphic>
          <a:graphicData uri="http://schemas.openxmlformats.org/presentationml/2006/ole">
            <p:oleObj spid="_x0000_s92187" name="公式" r:id="rId3" imgW="1269449" imgH="533169" progId="">
              <p:embed/>
            </p:oleObj>
          </a:graphicData>
        </a:graphic>
      </p:graphicFrame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2843213" y="620713"/>
            <a:ext cx="53578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的情况下</a:t>
            </a:r>
            <a:r>
              <a:rPr lang="en-US" altLang="zh-CN" sz="3600" b="1"/>
              <a:t>,</a:t>
            </a:r>
            <a:r>
              <a:rPr lang="zh-CN" altLang="en-US" sz="3600" b="1"/>
              <a:t>其时间平均值总</a:t>
            </a:r>
            <a:endParaRPr lang="zh-CN" altLang="en-US" sz="3600"/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900113" y="1341438"/>
            <a:ext cx="1609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/>
              <a:t>是为</a:t>
            </a:r>
            <a:r>
              <a:rPr lang="en-US" altLang="zh-CN" sz="3600" b="1"/>
              <a:t>0.</a:t>
            </a:r>
            <a:r>
              <a:rPr lang="en-US" altLang="zh-CN" sz="3600"/>
              <a:t> </a:t>
            </a: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2268538" y="1341438"/>
            <a:ext cx="1355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因此</a:t>
            </a:r>
            <a:r>
              <a:rPr lang="en-US" altLang="zh-CN" sz="3600" b="1"/>
              <a:t>,</a:t>
            </a:r>
            <a:r>
              <a:rPr lang="en-US" altLang="zh-CN" sz="3600"/>
              <a:t> </a:t>
            </a:r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169" name="Object 9"/>
          <p:cNvGraphicFramePr>
            <a:graphicFrameLocks noChangeAspect="1"/>
          </p:cNvGraphicFramePr>
          <p:nvPr/>
        </p:nvGraphicFramePr>
        <p:xfrm>
          <a:off x="3419475" y="1484313"/>
          <a:ext cx="2679700" cy="508000"/>
        </p:xfrm>
        <a:graphic>
          <a:graphicData uri="http://schemas.openxmlformats.org/presentationml/2006/ole">
            <p:oleObj spid="_x0000_s92188" name="公式" r:id="rId4" imgW="2679700" imgH="508000" progId="">
              <p:embed/>
            </p:oleObj>
          </a:graphicData>
        </a:graphic>
      </p:graphicFrame>
      <p:sp>
        <p:nvSpPr>
          <p:cNvPr id="92170" name="Rectangle 10"/>
          <p:cNvSpPr>
            <a:spLocks noChangeArrowheads="1"/>
          </p:cNvSpPr>
          <p:nvPr/>
        </p:nvSpPr>
        <p:spPr bwMode="auto">
          <a:xfrm>
            <a:off x="6011863" y="1412875"/>
            <a:ext cx="7699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即</a:t>
            </a:r>
            <a:r>
              <a:rPr lang="zh-CN" altLang="en-US" sz="3600"/>
              <a:t> </a:t>
            </a:r>
          </a:p>
        </p:txBody>
      </p:sp>
      <p:sp>
        <p:nvSpPr>
          <p:cNvPr id="92171" name="Rectangle 11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172" name="Object 12"/>
          <p:cNvGraphicFramePr>
            <a:graphicFrameLocks noChangeAspect="1"/>
          </p:cNvGraphicFramePr>
          <p:nvPr/>
        </p:nvGraphicFramePr>
        <p:xfrm>
          <a:off x="6588125" y="1557338"/>
          <a:ext cx="1803400" cy="457200"/>
        </p:xfrm>
        <a:graphic>
          <a:graphicData uri="http://schemas.openxmlformats.org/presentationml/2006/ole">
            <p:oleObj spid="_x0000_s92189" name="公式" r:id="rId5" imgW="1803400" imgH="457200" progId="">
              <p:embed/>
            </p:oleObj>
          </a:graphicData>
        </a:graphic>
      </p:graphicFrame>
      <p:sp>
        <p:nvSpPr>
          <p:cNvPr id="92173" name="Rectangle 13"/>
          <p:cNvSpPr>
            <a:spLocks noChangeArrowheads="1"/>
          </p:cNvSpPr>
          <p:nvPr/>
        </p:nvSpPr>
        <p:spPr bwMode="auto">
          <a:xfrm>
            <a:off x="900113" y="2060575"/>
            <a:ext cx="2605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非相干叠加</a:t>
            </a:r>
            <a:r>
              <a:rPr lang="en-US" altLang="zh-CN" sz="3600" b="1"/>
              <a:t>.</a:t>
            </a:r>
          </a:p>
        </p:txBody>
      </p:sp>
      <p:sp>
        <p:nvSpPr>
          <p:cNvPr id="92174" name="Rectangle 14"/>
          <p:cNvSpPr>
            <a:spLocks noChangeArrowheads="1"/>
          </p:cNvSpPr>
          <p:nvPr/>
        </p:nvSpPr>
        <p:spPr bwMode="auto">
          <a:xfrm>
            <a:off x="900113" y="2781300"/>
            <a:ext cx="3981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总之</a:t>
            </a:r>
            <a:r>
              <a:rPr lang="en-US" altLang="zh-CN" sz="3600" b="1"/>
              <a:t>,</a:t>
            </a:r>
            <a:r>
              <a:rPr lang="zh-CN" altLang="en-US" sz="3600" b="1"/>
              <a:t>相干条件为：</a:t>
            </a:r>
          </a:p>
        </p:txBody>
      </p:sp>
      <p:sp>
        <p:nvSpPr>
          <p:cNvPr id="92175" name="Rectangle 15"/>
          <p:cNvSpPr>
            <a:spLocks noChangeArrowheads="1"/>
          </p:cNvSpPr>
          <p:nvPr/>
        </p:nvSpPr>
        <p:spPr bwMode="auto">
          <a:xfrm>
            <a:off x="900113" y="3500438"/>
            <a:ext cx="2936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Tx/>
              <a:buAutoNum type="circleNumDbPlain"/>
            </a:pPr>
            <a:r>
              <a:rPr lang="zh-CN" altLang="en-US" sz="3600" b="1"/>
              <a:t>频率相同；</a:t>
            </a:r>
          </a:p>
        </p:txBody>
      </p:sp>
      <p:sp>
        <p:nvSpPr>
          <p:cNvPr id="92176" name="Rectangle 16"/>
          <p:cNvSpPr>
            <a:spLocks noChangeArrowheads="1"/>
          </p:cNvSpPr>
          <p:nvPr/>
        </p:nvSpPr>
        <p:spPr bwMode="auto">
          <a:xfrm>
            <a:off x="900113" y="4103688"/>
            <a:ext cx="3527425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3600" b="1"/>
              <a:t>②</a:t>
            </a:r>
            <a:r>
              <a:rPr lang="zh-CN" altLang="en-US" sz="3600" b="1"/>
              <a:t>存在相互平行的振动分量；</a:t>
            </a:r>
          </a:p>
        </p:txBody>
      </p:sp>
      <p:grpSp>
        <p:nvGrpSpPr>
          <p:cNvPr id="92177" name="Group 17"/>
          <p:cNvGrpSpPr>
            <a:grpSpLocks noChangeAspect="1"/>
          </p:cNvGrpSpPr>
          <p:nvPr/>
        </p:nvGrpSpPr>
        <p:grpSpPr bwMode="auto">
          <a:xfrm>
            <a:off x="5219700" y="3213100"/>
            <a:ext cx="2881313" cy="2776538"/>
            <a:chOff x="155" y="0"/>
            <a:chExt cx="2347" cy="2268"/>
          </a:xfrm>
        </p:grpSpPr>
        <p:sp>
          <p:nvSpPr>
            <p:cNvPr id="92178" name="AutoShape 18"/>
            <p:cNvSpPr>
              <a:spLocks noChangeAspect="1" noChangeArrowheads="1"/>
            </p:cNvSpPr>
            <p:nvPr/>
          </p:nvSpPr>
          <p:spPr bwMode="auto">
            <a:xfrm>
              <a:off x="155" y="0"/>
              <a:ext cx="2347" cy="2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9" name="Line 19"/>
            <p:cNvSpPr>
              <a:spLocks noChangeShapeType="1"/>
            </p:cNvSpPr>
            <p:nvPr/>
          </p:nvSpPr>
          <p:spPr bwMode="auto">
            <a:xfrm>
              <a:off x="469" y="1902"/>
              <a:ext cx="172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80" name="Line 20"/>
            <p:cNvSpPr>
              <a:spLocks noChangeShapeType="1"/>
            </p:cNvSpPr>
            <p:nvPr/>
          </p:nvSpPr>
          <p:spPr bwMode="auto">
            <a:xfrm flipV="1">
              <a:off x="468" y="136"/>
              <a:ext cx="1094" cy="17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181" name="Object 21"/>
            <p:cNvGraphicFramePr>
              <a:graphicFrameLocks noChangeAspect="1"/>
            </p:cNvGraphicFramePr>
            <p:nvPr/>
          </p:nvGraphicFramePr>
          <p:xfrm>
            <a:off x="781" y="407"/>
            <a:ext cx="382" cy="365"/>
          </p:xfrm>
          <a:graphic>
            <a:graphicData uri="http://schemas.openxmlformats.org/presentationml/2006/ole">
              <p:oleObj spid="_x0000_s92190" name="公式" r:id="rId6" imgW="457200" imgH="457200" progId="">
                <p:embed/>
              </p:oleObj>
            </a:graphicData>
          </a:graphic>
        </p:graphicFrame>
        <p:graphicFrame>
          <p:nvGraphicFramePr>
            <p:cNvPr id="92182" name="Object 22"/>
            <p:cNvGraphicFramePr>
              <a:graphicFrameLocks noChangeAspect="1"/>
            </p:cNvGraphicFramePr>
            <p:nvPr/>
          </p:nvGraphicFramePr>
          <p:xfrm>
            <a:off x="1877" y="1902"/>
            <a:ext cx="365" cy="366"/>
          </p:xfrm>
          <a:graphic>
            <a:graphicData uri="http://schemas.openxmlformats.org/presentationml/2006/ole">
              <p:oleObj spid="_x0000_s92191" name="公式" r:id="rId7" imgW="444307" imgH="457002" progId="">
                <p:embed/>
              </p:oleObj>
            </a:graphicData>
          </a:graphic>
        </p:graphicFrame>
        <p:graphicFrame>
          <p:nvGraphicFramePr>
            <p:cNvPr id="92183" name="Object 23"/>
            <p:cNvGraphicFramePr>
              <a:graphicFrameLocks noChangeAspect="1"/>
            </p:cNvGraphicFramePr>
            <p:nvPr/>
          </p:nvGraphicFramePr>
          <p:xfrm>
            <a:off x="625" y="1902"/>
            <a:ext cx="541" cy="366"/>
          </p:xfrm>
          <a:graphic>
            <a:graphicData uri="http://schemas.openxmlformats.org/presentationml/2006/ole">
              <p:oleObj spid="_x0000_s92192" name="公式" r:id="rId8" imgW="698500" imgH="457200" progId="">
                <p:embed/>
              </p:oleObj>
            </a:graphicData>
          </a:graphic>
        </p:graphicFrame>
        <p:sp>
          <p:nvSpPr>
            <p:cNvPr id="92184" name="Line 24"/>
            <p:cNvSpPr>
              <a:spLocks noChangeShapeType="1"/>
            </p:cNvSpPr>
            <p:nvPr/>
          </p:nvSpPr>
          <p:spPr bwMode="auto">
            <a:xfrm flipV="1">
              <a:off x="1563" y="136"/>
              <a:ext cx="0" cy="17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85" name="Line 25"/>
            <p:cNvSpPr>
              <a:spLocks noChangeShapeType="1"/>
            </p:cNvSpPr>
            <p:nvPr/>
          </p:nvSpPr>
          <p:spPr bwMode="auto">
            <a:xfrm>
              <a:off x="468" y="1902"/>
              <a:ext cx="109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186" name="Rectangle 26"/>
          <p:cNvSpPr>
            <a:spLocks noChangeArrowheads="1"/>
          </p:cNvSpPr>
          <p:nvPr/>
        </p:nvSpPr>
        <p:spPr bwMode="auto">
          <a:xfrm>
            <a:off x="900113" y="5661025"/>
            <a:ext cx="3063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zh-CN" sz="3600" b="1"/>
              <a:t>③</a:t>
            </a:r>
            <a:r>
              <a:rPr lang="zh-CN" altLang="en-US" sz="3600" b="1"/>
              <a:t>位相差稳定</a:t>
            </a:r>
            <a:r>
              <a:rPr lang="en-US" altLang="zh-CN" sz="36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5" grpId="0"/>
      <p:bldP spid="92166" grpId="0"/>
      <p:bldP spid="92170" grpId="0"/>
      <p:bldP spid="92173" grpId="0"/>
      <p:bldP spid="92174" grpId="0"/>
      <p:bldP spid="92175" grpId="0"/>
      <p:bldP spid="92176" grpId="0"/>
      <p:bldP spid="9218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900113" y="620713"/>
            <a:ext cx="57372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三、光源的发光机制</a:t>
            </a:r>
            <a:r>
              <a:rPr lang="en-US" altLang="zh-CN" sz="3200" b="1"/>
              <a:t>(</a:t>
            </a:r>
            <a:r>
              <a:rPr lang="zh-CN" altLang="en-US" sz="3200" b="1"/>
              <a:t>自发辐射</a:t>
            </a:r>
            <a:r>
              <a:rPr lang="en-US" altLang="zh-CN" sz="3200" b="1"/>
              <a:t>)</a:t>
            </a:r>
          </a:p>
        </p:txBody>
      </p:sp>
      <p:grpSp>
        <p:nvGrpSpPr>
          <p:cNvPr id="93191" name="Group 7"/>
          <p:cNvGrpSpPr>
            <a:grpSpLocks noChangeAspect="1"/>
          </p:cNvGrpSpPr>
          <p:nvPr/>
        </p:nvGrpSpPr>
        <p:grpSpPr bwMode="auto">
          <a:xfrm>
            <a:off x="2339975" y="1412875"/>
            <a:ext cx="4357688" cy="2241550"/>
            <a:chOff x="4049" y="951"/>
            <a:chExt cx="4383" cy="2038"/>
          </a:xfrm>
        </p:grpSpPr>
        <p:sp>
          <p:nvSpPr>
            <p:cNvPr id="93192" name="AutoShape 8"/>
            <p:cNvSpPr>
              <a:spLocks noChangeAspect="1" noChangeArrowheads="1"/>
            </p:cNvSpPr>
            <p:nvPr/>
          </p:nvSpPr>
          <p:spPr bwMode="auto">
            <a:xfrm>
              <a:off x="4049" y="951"/>
              <a:ext cx="4383" cy="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93" name="Line 9"/>
            <p:cNvSpPr>
              <a:spLocks noChangeShapeType="1"/>
            </p:cNvSpPr>
            <p:nvPr/>
          </p:nvSpPr>
          <p:spPr bwMode="auto">
            <a:xfrm>
              <a:off x="4206" y="1222"/>
              <a:ext cx="156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94" name="Line 10"/>
            <p:cNvSpPr>
              <a:spLocks noChangeShapeType="1"/>
            </p:cNvSpPr>
            <p:nvPr/>
          </p:nvSpPr>
          <p:spPr bwMode="auto">
            <a:xfrm>
              <a:off x="4206" y="2445"/>
              <a:ext cx="140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95" name="Line 11"/>
            <p:cNvSpPr>
              <a:spLocks noChangeShapeType="1"/>
            </p:cNvSpPr>
            <p:nvPr/>
          </p:nvSpPr>
          <p:spPr bwMode="auto">
            <a:xfrm flipV="1">
              <a:off x="4988" y="1222"/>
              <a:ext cx="1" cy="122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96" name="Line 12"/>
            <p:cNvSpPr>
              <a:spLocks noChangeShapeType="1"/>
            </p:cNvSpPr>
            <p:nvPr/>
          </p:nvSpPr>
          <p:spPr bwMode="auto">
            <a:xfrm>
              <a:off x="6553" y="1223"/>
              <a:ext cx="109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97" name="Line 13"/>
            <p:cNvSpPr>
              <a:spLocks noChangeShapeType="1"/>
            </p:cNvSpPr>
            <p:nvPr/>
          </p:nvSpPr>
          <p:spPr bwMode="auto">
            <a:xfrm>
              <a:off x="6397" y="2445"/>
              <a:ext cx="109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98" name="Line 14"/>
            <p:cNvSpPr>
              <a:spLocks noChangeShapeType="1"/>
            </p:cNvSpPr>
            <p:nvPr/>
          </p:nvSpPr>
          <p:spPr bwMode="auto">
            <a:xfrm>
              <a:off x="6866" y="1223"/>
              <a:ext cx="1" cy="122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93199" name="AutoShape 15"/>
            <p:cNvCxnSpPr>
              <a:cxnSpLocks noChangeShapeType="1"/>
            </p:cNvCxnSpPr>
            <p:nvPr/>
          </p:nvCxnSpPr>
          <p:spPr bwMode="auto">
            <a:xfrm>
              <a:off x="7179" y="1766"/>
              <a:ext cx="470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aphicFrame>
          <p:nvGraphicFramePr>
            <p:cNvPr id="93200" name="Object 16"/>
            <p:cNvGraphicFramePr>
              <a:graphicFrameLocks noChangeAspect="1"/>
            </p:cNvGraphicFramePr>
            <p:nvPr/>
          </p:nvGraphicFramePr>
          <p:xfrm>
            <a:off x="5771" y="1087"/>
            <a:ext cx="365" cy="347"/>
          </p:xfrm>
          <a:graphic>
            <a:graphicData uri="http://schemas.openxmlformats.org/presentationml/2006/ole">
              <p:oleObj spid="_x0000_s93209" name="公式" r:id="rId3" imgW="393529" imgH="482391" progId="">
                <p:embed/>
              </p:oleObj>
            </a:graphicData>
          </a:graphic>
        </p:graphicFrame>
        <p:graphicFrame>
          <p:nvGraphicFramePr>
            <p:cNvPr id="93201" name="Object 17"/>
            <p:cNvGraphicFramePr>
              <a:graphicFrameLocks noChangeAspect="1"/>
            </p:cNvGraphicFramePr>
            <p:nvPr/>
          </p:nvGraphicFramePr>
          <p:xfrm>
            <a:off x="7806" y="1087"/>
            <a:ext cx="365" cy="347"/>
          </p:xfrm>
          <a:graphic>
            <a:graphicData uri="http://schemas.openxmlformats.org/presentationml/2006/ole">
              <p:oleObj spid="_x0000_s93210" name="公式" r:id="rId4" imgW="393529" imgH="482391" progId="">
                <p:embed/>
              </p:oleObj>
            </a:graphicData>
          </a:graphic>
        </p:graphicFrame>
        <p:graphicFrame>
          <p:nvGraphicFramePr>
            <p:cNvPr id="93202" name="Object 18"/>
            <p:cNvGraphicFramePr>
              <a:graphicFrameLocks noChangeAspect="1"/>
            </p:cNvGraphicFramePr>
            <p:nvPr/>
          </p:nvGraphicFramePr>
          <p:xfrm>
            <a:off x="5614" y="2309"/>
            <a:ext cx="366" cy="348"/>
          </p:xfrm>
          <a:graphic>
            <a:graphicData uri="http://schemas.openxmlformats.org/presentationml/2006/ole">
              <p:oleObj spid="_x0000_s93211" name="公式" r:id="rId5" imgW="355446" imgH="482391" progId="">
                <p:embed/>
              </p:oleObj>
            </a:graphicData>
          </a:graphic>
        </p:graphicFrame>
        <p:graphicFrame>
          <p:nvGraphicFramePr>
            <p:cNvPr id="93203" name="Object 19"/>
            <p:cNvGraphicFramePr>
              <a:graphicFrameLocks noChangeAspect="1"/>
            </p:cNvGraphicFramePr>
            <p:nvPr/>
          </p:nvGraphicFramePr>
          <p:xfrm>
            <a:off x="7806" y="2309"/>
            <a:ext cx="365" cy="349"/>
          </p:xfrm>
          <a:graphic>
            <a:graphicData uri="http://schemas.openxmlformats.org/presentationml/2006/ole">
              <p:oleObj spid="_x0000_s93212" name="公式" r:id="rId6" imgW="355446" imgH="482391" progId="">
                <p:embed/>
              </p:oleObj>
            </a:graphicData>
          </a:graphic>
        </p:graphicFrame>
      </p:grpSp>
      <p:sp>
        <p:nvSpPr>
          <p:cNvPr id="93204" name="Rectangle 20"/>
          <p:cNvSpPr>
            <a:spLocks noChangeArrowheads="1"/>
          </p:cNvSpPr>
          <p:nvPr/>
        </p:nvSpPr>
        <p:spPr bwMode="auto">
          <a:xfrm>
            <a:off x="900113" y="3429000"/>
            <a:ext cx="7848600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b="1"/>
              <a:t>①</a:t>
            </a:r>
            <a:r>
              <a:rPr lang="zh-CN" altLang="en-US" sz="3200" b="1"/>
              <a:t>原子在激发态的平均寿命很短</a:t>
            </a:r>
            <a:r>
              <a:rPr lang="en-US" altLang="zh-CN" sz="3200" b="1"/>
              <a:t>,</a:t>
            </a:r>
            <a:r>
              <a:rPr lang="zh-CN" altLang="en-US" sz="3200" b="1"/>
              <a:t>一般只有</a:t>
            </a:r>
            <a:r>
              <a:rPr lang="zh-CN" altLang="en-US" sz="3200"/>
              <a:t> </a:t>
            </a:r>
          </a:p>
        </p:txBody>
      </p:sp>
      <p:sp>
        <p:nvSpPr>
          <p:cNvPr id="93205" name="Rectangle 21"/>
          <p:cNvSpPr>
            <a:spLocks noChangeArrowheads="1"/>
          </p:cNvSpPr>
          <p:nvPr/>
        </p:nvSpPr>
        <p:spPr bwMode="auto">
          <a:xfrm>
            <a:off x="0" y="306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3206" name="Object 22"/>
          <p:cNvGraphicFramePr>
            <a:graphicFrameLocks noChangeAspect="1"/>
          </p:cNvGraphicFramePr>
          <p:nvPr/>
        </p:nvGraphicFramePr>
        <p:xfrm>
          <a:off x="971550" y="4365625"/>
          <a:ext cx="2381250" cy="444500"/>
        </p:xfrm>
        <a:graphic>
          <a:graphicData uri="http://schemas.openxmlformats.org/presentationml/2006/ole">
            <p:oleObj spid="_x0000_s93213" name="公式" r:id="rId7" imgW="2387600" imgH="444500" progId="">
              <p:embed/>
            </p:oleObj>
          </a:graphicData>
        </a:graphic>
      </p:graphicFrame>
      <p:sp>
        <p:nvSpPr>
          <p:cNvPr id="93207" name="Rectangle 23"/>
          <p:cNvSpPr>
            <a:spLocks noChangeArrowheads="1"/>
          </p:cNvSpPr>
          <p:nvPr/>
        </p:nvSpPr>
        <p:spPr bwMode="auto">
          <a:xfrm>
            <a:off x="827088" y="4941888"/>
            <a:ext cx="180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②</a:t>
            </a:r>
            <a:r>
              <a:rPr lang="zh-CN" altLang="en-US" sz="3200" b="1"/>
              <a:t>特点：</a:t>
            </a:r>
          </a:p>
        </p:txBody>
      </p:sp>
      <p:sp>
        <p:nvSpPr>
          <p:cNvPr id="93208" name="Rectangle 24"/>
          <p:cNvSpPr>
            <a:spLocks noChangeArrowheads="1"/>
          </p:cNvSpPr>
          <p:nvPr/>
        </p:nvSpPr>
        <p:spPr bwMode="auto">
          <a:xfrm>
            <a:off x="827088" y="5734050"/>
            <a:ext cx="475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>
                <a:latin typeface="Times New Roman" pitchFamily="18" charset="0"/>
                <a:cs typeface="Times New Roman" pitchFamily="18" charset="0"/>
              </a:rPr>
              <a:t>间歇性：原子发光不连续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0" grpId="0"/>
      <p:bldP spid="93204" grpId="0"/>
      <p:bldP spid="93207" grpId="0"/>
      <p:bldP spid="9320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94211" name="Picture 3" descr="旋转 mz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750" y="549275"/>
            <a:ext cx="784860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827088" y="4021138"/>
            <a:ext cx="7200900" cy="239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en-US" sz="3600" b="1"/>
              <a:t>随机性：每列光波之间没有关系（振向、初位相、传播方向、波列长度甚至频率等）</a:t>
            </a:r>
            <a:r>
              <a:rPr lang="en-US" altLang="zh-CN" sz="36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900113" y="650875"/>
            <a:ext cx="2879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③</a:t>
            </a:r>
            <a:r>
              <a:rPr lang="zh-CN" altLang="en-US" sz="3200" b="1"/>
              <a:t>光波的叠加</a:t>
            </a:r>
          </a:p>
        </p:txBody>
      </p:sp>
      <p:graphicFrame>
        <p:nvGraphicFramePr>
          <p:cNvPr id="95235" name="Object 3"/>
          <p:cNvGraphicFramePr>
            <a:graphicFrameLocks noChangeAspect="1"/>
          </p:cNvGraphicFramePr>
          <p:nvPr/>
        </p:nvGraphicFramePr>
        <p:xfrm>
          <a:off x="971550" y="3500438"/>
          <a:ext cx="6473825" cy="592137"/>
        </p:xfrm>
        <a:graphic>
          <a:graphicData uri="http://schemas.openxmlformats.org/presentationml/2006/ole">
            <p:oleObj spid="_x0000_s95253" name="公式" r:id="rId3" imgW="7645400" imgH="596900" progId="">
              <p:embed/>
            </p:oleObj>
          </a:graphicData>
        </a:graphic>
      </p:graphicFrame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900113" y="1443038"/>
            <a:ext cx="5192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▲</a:t>
            </a:r>
            <a:r>
              <a:rPr lang="zh-CN" altLang="en-US" sz="3200" b="1"/>
              <a:t>人眼只能观察到长时间内</a:t>
            </a:r>
            <a:r>
              <a:rPr lang="zh-CN" altLang="en-US" sz="3200"/>
              <a:t> 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5238" name="Object 6"/>
          <p:cNvGraphicFramePr>
            <a:graphicFrameLocks noChangeAspect="1"/>
          </p:cNvGraphicFramePr>
          <p:nvPr/>
        </p:nvGraphicFramePr>
        <p:xfrm>
          <a:off x="6011863" y="1484313"/>
          <a:ext cx="1454150" cy="452437"/>
        </p:xfrm>
        <a:graphic>
          <a:graphicData uri="http://schemas.openxmlformats.org/presentationml/2006/ole">
            <p:oleObj spid="_x0000_s95254" name="公式" r:id="rId4" imgW="1447800" imgH="457200" progId="">
              <p:embed/>
            </p:oleObj>
          </a:graphicData>
        </a:graphic>
      </p:graphicFrame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900113" y="2163763"/>
            <a:ext cx="3265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的平均光强分布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900113" y="2811463"/>
            <a:ext cx="48244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▲</a:t>
            </a:r>
            <a:r>
              <a:rPr lang="zh-CN" altLang="en-US" sz="3200" b="1"/>
              <a:t>光强度空间分布</a:t>
            </a:r>
          </a:p>
        </p:txBody>
      </p:sp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900113" y="4292600"/>
            <a:ext cx="337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在</a:t>
            </a:r>
            <a:r>
              <a:rPr lang="en-US" altLang="zh-CN" sz="3200" b="1"/>
              <a:t>1</a:t>
            </a:r>
            <a:r>
              <a:rPr lang="zh-CN" altLang="en-US" sz="3200" b="1"/>
              <a:t>秒内变化至少</a:t>
            </a:r>
            <a:r>
              <a:rPr lang="zh-CN" altLang="en-US" sz="3200"/>
              <a:t> </a:t>
            </a:r>
          </a:p>
        </p:txBody>
      </p:sp>
      <p:sp>
        <p:nvSpPr>
          <p:cNvPr id="95242" name="Rectangle 10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5243" name="Object 11"/>
          <p:cNvGraphicFramePr>
            <a:graphicFrameLocks noChangeAspect="1"/>
          </p:cNvGraphicFramePr>
          <p:nvPr/>
        </p:nvGraphicFramePr>
        <p:xfrm>
          <a:off x="4140200" y="4292600"/>
          <a:ext cx="533400" cy="444500"/>
        </p:xfrm>
        <a:graphic>
          <a:graphicData uri="http://schemas.openxmlformats.org/presentationml/2006/ole">
            <p:oleObj spid="_x0000_s95255" name="公式" r:id="rId5" imgW="533169" imgH="444307" progId="">
              <p:embed/>
            </p:oleObj>
          </a:graphicData>
        </a:graphic>
      </p:graphicFrame>
      <p:sp>
        <p:nvSpPr>
          <p:cNvPr id="95244" name="Rectangle 12"/>
          <p:cNvSpPr>
            <a:spLocks noChangeArrowheads="1"/>
          </p:cNvSpPr>
          <p:nvPr/>
        </p:nvSpPr>
        <p:spPr bwMode="auto">
          <a:xfrm>
            <a:off x="900113" y="5013325"/>
            <a:ext cx="4081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位相完全无规则</a:t>
            </a:r>
            <a:r>
              <a:rPr lang="en-US" altLang="zh-CN" sz="3200" b="1"/>
              <a:t>,</a:t>
            </a:r>
            <a:r>
              <a:rPr lang="zh-CN" altLang="en-US" sz="3200" b="1"/>
              <a:t>所以</a:t>
            </a:r>
            <a:r>
              <a:rPr lang="zh-CN" altLang="en-US" sz="3200"/>
              <a:t> </a:t>
            </a:r>
          </a:p>
        </p:txBody>
      </p:sp>
      <p:sp>
        <p:nvSpPr>
          <p:cNvPr id="95245" name="Rectangle 13"/>
          <p:cNvSpPr>
            <a:spLocks noChangeArrowheads="1"/>
          </p:cNvSpPr>
          <p:nvPr/>
        </p:nvSpPr>
        <p:spPr bwMode="auto">
          <a:xfrm>
            <a:off x="4643438" y="4292600"/>
            <a:ext cx="39608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次</a:t>
            </a:r>
            <a:r>
              <a:rPr lang="en-US" altLang="zh-CN" sz="3200" b="1"/>
              <a:t>.</a:t>
            </a:r>
            <a:r>
              <a:rPr lang="zh-CN" altLang="en-US" sz="3200" b="1"/>
              <a:t>由于原子发光初</a:t>
            </a:r>
          </a:p>
        </p:txBody>
      </p:sp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5247" name="Object 15"/>
          <p:cNvGraphicFramePr>
            <a:graphicFrameLocks noChangeAspect="1"/>
          </p:cNvGraphicFramePr>
          <p:nvPr/>
        </p:nvGraphicFramePr>
        <p:xfrm>
          <a:off x="4946650" y="5097463"/>
          <a:ext cx="1511300" cy="444500"/>
        </p:xfrm>
        <a:graphic>
          <a:graphicData uri="http://schemas.openxmlformats.org/presentationml/2006/ole">
            <p:oleObj spid="_x0000_s95256" name="公式" r:id="rId6" imgW="1511300" imgH="444500" progId="">
              <p:embed/>
            </p:oleObj>
          </a:graphicData>
        </a:graphic>
      </p:graphicFrame>
      <p:sp>
        <p:nvSpPr>
          <p:cNvPr id="95248" name="Rectangle 16"/>
          <p:cNvSpPr>
            <a:spLocks noChangeArrowheads="1"/>
          </p:cNvSpPr>
          <p:nvPr/>
        </p:nvSpPr>
        <p:spPr bwMode="auto">
          <a:xfrm>
            <a:off x="6516688" y="5013325"/>
            <a:ext cx="1439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从而</a:t>
            </a:r>
            <a:r>
              <a:rPr lang="zh-CN" altLang="en-US" sz="3200"/>
              <a:t> </a:t>
            </a:r>
          </a:p>
        </p:txBody>
      </p:sp>
      <p:sp>
        <p:nvSpPr>
          <p:cNvPr id="95249" name="Rectangle 17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5250" name="Object 18"/>
          <p:cNvGraphicFramePr>
            <a:graphicFrameLocks noChangeAspect="1"/>
          </p:cNvGraphicFramePr>
          <p:nvPr/>
        </p:nvGraphicFramePr>
        <p:xfrm>
          <a:off x="971550" y="5734050"/>
          <a:ext cx="3214688" cy="546100"/>
        </p:xfrm>
        <a:graphic>
          <a:graphicData uri="http://schemas.openxmlformats.org/presentationml/2006/ole">
            <p:oleObj spid="_x0000_s95257" name="公式" r:id="rId7" imgW="3810000" imgH="546100" progId="">
              <p:embed/>
            </p:oleObj>
          </a:graphicData>
        </a:graphic>
      </p:graphicFrame>
      <p:sp>
        <p:nvSpPr>
          <p:cNvPr id="95251" name="Rectangle 19"/>
          <p:cNvSpPr>
            <a:spLocks noChangeArrowheads="1"/>
          </p:cNvSpPr>
          <p:nvPr/>
        </p:nvSpPr>
        <p:spPr bwMode="auto">
          <a:xfrm>
            <a:off x="4211638" y="5734050"/>
            <a:ext cx="46815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290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3200" b="1"/>
              <a:t>因此产生非相干叠加</a:t>
            </a:r>
            <a:r>
              <a:rPr lang="en-US" altLang="zh-CN" sz="3200" b="1"/>
              <a:t>.</a:t>
            </a:r>
          </a:p>
        </p:txBody>
      </p:sp>
      <p:sp>
        <p:nvSpPr>
          <p:cNvPr id="95252" name="Rectangle 20"/>
          <p:cNvSpPr>
            <a:spLocks noChangeArrowheads="1"/>
          </p:cNvSpPr>
          <p:nvPr/>
        </p:nvSpPr>
        <p:spPr bwMode="auto">
          <a:xfrm>
            <a:off x="7451725" y="1412875"/>
            <a:ext cx="592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/>
      <p:bldP spid="95236" grpId="0"/>
      <p:bldP spid="95239" grpId="0"/>
      <p:bldP spid="95240" grpId="0"/>
      <p:bldP spid="95241" grpId="0"/>
      <p:bldP spid="95244" grpId="0"/>
      <p:bldP spid="95245" grpId="0"/>
      <p:bldP spid="95248" grpId="0"/>
      <p:bldP spid="95251" grpId="0"/>
      <p:bldP spid="9525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900113" y="620713"/>
            <a:ext cx="54879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四、位相差判据与光程差判据</a:t>
            </a:r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900113" y="1484313"/>
            <a:ext cx="2952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/>
              <a:t>1. </a:t>
            </a:r>
            <a:r>
              <a:rPr lang="zh-CN" altLang="en-US" sz="3200" b="1"/>
              <a:t>位相差判据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1258888" y="2276475"/>
          <a:ext cx="5953125" cy="592138"/>
        </p:xfrm>
        <a:graphic>
          <a:graphicData uri="http://schemas.openxmlformats.org/presentationml/2006/ole">
            <p:oleObj spid="_x0000_s96275" name="公式" r:id="rId3" imgW="7556500" imgH="596900" progId="">
              <p:embed/>
            </p:oleObj>
          </a:graphicData>
        </a:graphic>
      </p:graphicFrame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6263" name="Object 7"/>
          <p:cNvGraphicFramePr>
            <a:graphicFrameLocks noChangeAspect="1"/>
          </p:cNvGraphicFramePr>
          <p:nvPr/>
        </p:nvGraphicFramePr>
        <p:xfrm>
          <a:off x="1403350" y="3141663"/>
          <a:ext cx="5060950" cy="452437"/>
        </p:xfrm>
        <a:graphic>
          <a:graphicData uri="http://schemas.openxmlformats.org/presentationml/2006/ole">
            <p:oleObj spid="_x0000_s96276" name="公式" r:id="rId4" imgW="5054600" imgH="457200" progId="">
              <p:embed/>
            </p:oleObj>
          </a:graphicData>
        </a:graphic>
      </p:graphicFrame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1331913" y="3789363"/>
          <a:ext cx="2039937" cy="660400"/>
        </p:xfrm>
        <a:graphic>
          <a:graphicData uri="http://schemas.openxmlformats.org/presentationml/2006/ole">
            <p:oleObj spid="_x0000_s96277" name="公式" r:id="rId5" imgW="3124200" imgH="660400" progId="">
              <p:embed/>
            </p:oleObj>
          </a:graphicData>
        </a:graphic>
      </p:graphicFrame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3348038" y="3933825"/>
            <a:ext cx="4081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干涉极大</a:t>
            </a:r>
            <a:r>
              <a:rPr lang="en-US" altLang="zh-CN" sz="3200" b="1"/>
              <a:t>,</a:t>
            </a:r>
            <a:r>
              <a:rPr lang="zh-CN" altLang="en-US" sz="3200" b="1"/>
              <a:t>对应亮纹；</a:t>
            </a:r>
            <a:r>
              <a:rPr lang="zh-CN" altLang="en-US" sz="3200"/>
              <a:t> </a:t>
            </a:r>
          </a:p>
        </p:txBody>
      </p:sp>
      <p:sp>
        <p:nvSpPr>
          <p:cNvPr id="96267" name="Rectangle 11"/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6268" name="Object 12"/>
          <p:cNvGraphicFramePr>
            <a:graphicFrameLocks noChangeAspect="1"/>
          </p:cNvGraphicFramePr>
          <p:nvPr/>
        </p:nvGraphicFramePr>
        <p:xfrm>
          <a:off x="1403350" y="4797425"/>
          <a:ext cx="5480050" cy="452438"/>
        </p:xfrm>
        <a:graphic>
          <a:graphicData uri="http://schemas.openxmlformats.org/presentationml/2006/ole">
            <p:oleObj spid="_x0000_s96278" name="公式" r:id="rId6" imgW="5486400" imgH="457200" progId="">
              <p:embed/>
            </p:oleObj>
          </a:graphicData>
        </a:graphic>
      </p:graphicFrame>
      <p:graphicFrame>
        <p:nvGraphicFramePr>
          <p:cNvPr id="96269" name="Object 13"/>
          <p:cNvGraphicFramePr>
            <a:graphicFrameLocks noChangeAspect="1"/>
          </p:cNvGraphicFramePr>
          <p:nvPr/>
        </p:nvGraphicFramePr>
        <p:xfrm>
          <a:off x="1403350" y="5516563"/>
          <a:ext cx="2179638" cy="660400"/>
        </p:xfrm>
        <a:graphic>
          <a:graphicData uri="http://schemas.openxmlformats.org/presentationml/2006/ole">
            <p:oleObj spid="_x0000_s96279" name="公式" r:id="rId7" imgW="3086100" imgH="660400" progId="">
              <p:embed/>
            </p:oleObj>
          </a:graphicData>
        </a:graphic>
      </p:graphicFrame>
      <p:sp>
        <p:nvSpPr>
          <p:cNvPr id="96270" name="Rectangle 14"/>
          <p:cNvSpPr>
            <a:spLocks noChangeArrowheads="1"/>
          </p:cNvSpPr>
          <p:nvPr/>
        </p:nvSpPr>
        <p:spPr bwMode="auto">
          <a:xfrm>
            <a:off x="827088" y="306863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当</a:t>
            </a:r>
            <a:r>
              <a:rPr lang="zh-CN" altLang="en-US" sz="3200"/>
              <a:t> </a:t>
            </a:r>
          </a:p>
        </p:txBody>
      </p:sp>
      <p:sp>
        <p:nvSpPr>
          <p:cNvPr id="96271" name="Rectangle 15"/>
          <p:cNvSpPr>
            <a:spLocks noChangeArrowheads="1"/>
          </p:cNvSpPr>
          <p:nvPr/>
        </p:nvSpPr>
        <p:spPr bwMode="auto">
          <a:xfrm>
            <a:off x="827088" y="4652963"/>
            <a:ext cx="592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当</a:t>
            </a:r>
          </a:p>
        </p:txBody>
      </p:sp>
      <p:sp>
        <p:nvSpPr>
          <p:cNvPr id="96272" name="Rectangle 16"/>
          <p:cNvSpPr>
            <a:spLocks noChangeArrowheads="1"/>
          </p:cNvSpPr>
          <p:nvPr/>
        </p:nvSpPr>
        <p:spPr bwMode="auto">
          <a:xfrm>
            <a:off x="6804025" y="4652963"/>
            <a:ext cx="18716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/>
              <a:t>(</a:t>
            </a:r>
            <a:r>
              <a:rPr lang="zh-CN" altLang="en-US" sz="3200" b="1"/>
              <a:t>反位相</a:t>
            </a:r>
            <a:r>
              <a:rPr lang="en-US" altLang="zh-CN" sz="3200"/>
              <a:t>),</a:t>
            </a:r>
          </a:p>
        </p:txBody>
      </p:sp>
      <p:sp>
        <p:nvSpPr>
          <p:cNvPr id="96273" name="Rectangle 17"/>
          <p:cNvSpPr>
            <a:spLocks noChangeArrowheads="1"/>
          </p:cNvSpPr>
          <p:nvPr/>
        </p:nvSpPr>
        <p:spPr bwMode="auto">
          <a:xfrm>
            <a:off x="6372225" y="3068638"/>
            <a:ext cx="179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/>
              <a:t>(</a:t>
            </a:r>
            <a:r>
              <a:rPr lang="zh-CN" altLang="en-US" sz="3200" b="1"/>
              <a:t>同位相</a:t>
            </a:r>
            <a:r>
              <a:rPr lang="en-US" altLang="zh-CN" sz="3200"/>
              <a:t>),</a:t>
            </a:r>
          </a:p>
        </p:txBody>
      </p:sp>
      <p:sp>
        <p:nvSpPr>
          <p:cNvPr id="96274" name="Rectangle 18"/>
          <p:cNvSpPr>
            <a:spLocks noChangeArrowheads="1"/>
          </p:cNvSpPr>
          <p:nvPr/>
        </p:nvSpPr>
        <p:spPr bwMode="auto">
          <a:xfrm>
            <a:off x="3563938" y="5661025"/>
            <a:ext cx="3773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干涉极小</a:t>
            </a:r>
            <a:r>
              <a:rPr lang="en-US" altLang="zh-CN" sz="3200" b="1"/>
              <a:t>,</a:t>
            </a:r>
            <a:r>
              <a:rPr lang="zh-CN" altLang="en-US" sz="3200" b="1"/>
              <a:t>对应暗纹</a:t>
            </a:r>
            <a:r>
              <a:rPr lang="en-US" altLang="zh-CN" sz="3200" b="1"/>
              <a:t>.</a:t>
            </a:r>
            <a:r>
              <a:rPr lang="en-US" altLang="zh-CN" sz="32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/>
      <p:bldP spid="96259" grpId="0"/>
      <p:bldP spid="96266" grpId="0"/>
      <p:bldP spid="96270" grpId="0"/>
      <p:bldP spid="96271" grpId="0"/>
      <p:bldP spid="96272" grpId="0"/>
      <p:bldP spid="96273" grpId="0"/>
      <p:bldP spid="9627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900113" y="692150"/>
            <a:ext cx="26749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2. </a:t>
            </a:r>
            <a:r>
              <a:rPr lang="zh-CN" altLang="en-US" sz="3200" b="1"/>
              <a:t>光程差判据</a:t>
            </a:r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927100" y="1412875"/>
          <a:ext cx="5607050" cy="546100"/>
        </p:xfrm>
        <a:graphic>
          <a:graphicData uri="http://schemas.openxmlformats.org/presentationml/2006/ole">
            <p:oleObj spid="_x0000_s97293" name="公式" r:id="rId3" imgW="5600700" imgH="546100" progId="">
              <p:embed/>
            </p:oleObj>
          </a:graphicData>
        </a:graphic>
      </p:graphicFrame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7286" name="Object 6"/>
          <p:cNvGraphicFramePr>
            <a:graphicFrameLocks noChangeAspect="1"/>
          </p:cNvGraphicFramePr>
          <p:nvPr/>
        </p:nvGraphicFramePr>
        <p:xfrm>
          <a:off x="1476375" y="2133600"/>
          <a:ext cx="1758950" cy="476250"/>
        </p:xfrm>
        <a:graphic>
          <a:graphicData uri="http://schemas.openxmlformats.org/presentationml/2006/ole">
            <p:oleObj spid="_x0000_s97294" name="公式" r:id="rId4" imgW="1765300" imgH="482600" progId="">
              <p:embed/>
            </p:oleObj>
          </a:graphicData>
        </a:graphic>
      </p:graphicFrame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7288" name="Object 8"/>
          <p:cNvGraphicFramePr>
            <a:graphicFrameLocks noChangeAspect="1"/>
          </p:cNvGraphicFramePr>
          <p:nvPr/>
        </p:nvGraphicFramePr>
        <p:xfrm>
          <a:off x="3303588" y="2205038"/>
          <a:ext cx="3282950" cy="546100"/>
        </p:xfrm>
        <a:graphic>
          <a:graphicData uri="http://schemas.openxmlformats.org/presentationml/2006/ole">
            <p:oleObj spid="_x0000_s97295" name="公式" r:id="rId5" imgW="3276600" imgH="546100" progId="">
              <p:embed/>
            </p:oleObj>
          </a:graphicData>
        </a:graphic>
      </p:graphicFrame>
      <p:graphicFrame>
        <p:nvGraphicFramePr>
          <p:cNvPr id="97289" name="Object 9"/>
          <p:cNvGraphicFramePr>
            <a:graphicFrameLocks noChangeAspect="1"/>
          </p:cNvGraphicFramePr>
          <p:nvPr/>
        </p:nvGraphicFramePr>
        <p:xfrm>
          <a:off x="971550" y="2852738"/>
          <a:ext cx="7129463" cy="2105025"/>
        </p:xfrm>
        <a:graphic>
          <a:graphicData uri="http://schemas.openxmlformats.org/presentationml/2006/ole">
            <p:oleObj spid="_x0000_s97296" name="公式" r:id="rId6" imgW="8915400" imgH="2260600" progId="">
              <p:embed/>
            </p:oleObj>
          </a:graphicData>
        </a:graphic>
      </p:graphicFrame>
      <p:graphicFrame>
        <p:nvGraphicFramePr>
          <p:cNvPr id="97290" name="Object 10"/>
          <p:cNvGraphicFramePr>
            <a:graphicFrameLocks noChangeAspect="1"/>
          </p:cNvGraphicFramePr>
          <p:nvPr/>
        </p:nvGraphicFramePr>
        <p:xfrm>
          <a:off x="4787900" y="5084763"/>
          <a:ext cx="3411538" cy="1009650"/>
        </p:xfrm>
        <a:graphic>
          <a:graphicData uri="http://schemas.openxmlformats.org/presentationml/2006/ole">
            <p:oleObj spid="_x0000_s97297" name="公式" r:id="rId7" imgW="3403600" imgH="1003300" progId="">
              <p:embed/>
            </p:oleObj>
          </a:graphicData>
        </a:graphic>
      </p:graphicFrame>
      <p:graphicFrame>
        <p:nvGraphicFramePr>
          <p:cNvPr id="97291" name="Object 11"/>
          <p:cNvGraphicFramePr>
            <a:graphicFrameLocks noChangeAspect="1"/>
          </p:cNvGraphicFramePr>
          <p:nvPr/>
        </p:nvGraphicFramePr>
        <p:xfrm>
          <a:off x="971550" y="5300663"/>
          <a:ext cx="3803650" cy="546100"/>
        </p:xfrm>
        <a:graphic>
          <a:graphicData uri="http://schemas.openxmlformats.org/presentationml/2006/ole">
            <p:oleObj spid="_x0000_s97298" name="公式" r:id="rId8" imgW="3810000" imgH="546100" progId="">
              <p:embed/>
            </p:oleObj>
          </a:graphicData>
        </a:graphic>
      </p:graphicFrame>
      <p:sp>
        <p:nvSpPr>
          <p:cNvPr id="97292" name="Rectangle 12"/>
          <p:cNvSpPr>
            <a:spLocks noChangeArrowheads="1"/>
          </p:cNvSpPr>
          <p:nvPr/>
        </p:nvSpPr>
        <p:spPr bwMode="auto">
          <a:xfrm>
            <a:off x="827088" y="209073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设</a:t>
            </a:r>
            <a:r>
              <a:rPr lang="zh-CN" altLang="en-US" sz="32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/>
      <p:bldP spid="9729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Group 2"/>
          <p:cNvGrpSpPr>
            <a:grpSpLocks/>
          </p:cNvGrpSpPr>
          <p:nvPr/>
        </p:nvGrpSpPr>
        <p:grpSpPr bwMode="auto">
          <a:xfrm>
            <a:off x="1187450" y="1628775"/>
            <a:ext cx="6840538" cy="3321050"/>
            <a:chOff x="1066" y="482"/>
            <a:chExt cx="3674" cy="2366"/>
          </a:xfrm>
        </p:grpSpPr>
        <p:sp>
          <p:nvSpPr>
            <p:cNvPr id="98307" name="Line 3"/>
            <p:cNvSpPr>
              <a:spLocks noChangeShapeType="1"/>
            </p:cNvSpPr>
            <p:nvPr/>
          </p:nvSpPr>
          <p:spPr bwMode="auto">
            <a:xfrm>
              <a:off x="1066" y="1389"/>
              <a:ext cx="349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08" name="Oval 4"/>
            <p:cNvSpPr>
              <a:spLocks noChangeArrowheads="1"/>
            </p:cNvSpPr>
            <p:nvPr/>
          </p:nvSpPr>
          <p:spPr bwMode="auto">
            <a:xfrm>
              <a:off x="2744" y="572"/>
              <a:ext cx="226" cy="17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09" name="Line 5"/>
            <p:cNvSpPr>
              <a:spLocks noChangeShapeType="1"/>
            </p:cNvSpPr>
            <p:nvPr/>
          </p:nvSpPr>
          <p:spPr bwMode="auto">
            <a:xfrm>
              <a:off x="1338" y="799"/>
              <a:ext cx="14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10" name="Line 6"/>
            <p:cNvSpPr>
              <a:spLocks noChangeShapeType="1"/>
            </p:cNvSpPr>
            <p:nvPr/>
          </p:nvSpPr>
          <p:spPr bwMode="auto">
            <a:xfrm>
              <a:off x="2744" y="799"/>
              <a:ext cx="18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11" name="Line 7"/>
            <p:cNvSpPr>
              <a:spLocks noChangeShapeType="1"/>
            </p:cNvSpPr>
            <p:nvPr/>
          </p:nvSpPr>
          <p:spPr bwMode="auto">
            <a:xfrm>
              <a:off x="2925" y="845"/>
              <a:ext cx="1679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12" name="Line 8"/>
            <p:cNvSpPr>
              <a:spLocks noChangeShapeType="1"/>
            </p:cNvSpPr>
            <p:nvPr/>
          </p:nvSpPr>
          <p:spPr bwMode="auto">
            <a:xfrm>
              <a:off x="1247" y="2024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13" name="Line 9"/>
            <p:cNvSpPr>
              <a:spLocks noChangeShapeType="1"/>
            </p:cNvSpPr>
            <p:nvPr/>
          </p:nvSpPr>
          <p:spPr bwMode="auto">
            <a:xfrm flipV="1">
              <a:off x="2925" y="1253"/>
              <a:ext cx="1815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14" name="Line 10"/>
            <p:cNvSpPr>
              <a:spLocks noChangeShapeType="1"/>
            </p:cNvSpPr>
            <p:nvPr/>
          </p:nvSpPr>
          <p:spPr bwMode="auto">
            <a:xfrm>
              <a:off x="1882" y="482"/>
              <a:ext cx="0" cy="1905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15" name="Line 11"/>
            <p:cNvSpPr>
              <a:spLocks noChangeShapeType="1"/>
            </p:cNvSpPr>
            <p:nvPr/>
          </p:nvSpPr>
          <p:spPr bwMode="auto">
            <a:xfrm flipV="1">
              <a:off x="2744" y="1933"/>
              <a:ext cx="227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16" name="Text Box 12"/>
            <p:cNvSpPr txBox="1">
              <a:spLocks noChangeArrowheads="1"/>
            </p:cNvSpPr>
            <p:nvPr/>
          </p:nvSpPr>
          <p:spPr bwMode="auto">
            <a:xfrm>
              <a:off x="1565" y="482"/>
              <a:ext cx="36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A</a:t>
              </a:r>
            </a:p>
          </p:txBody>
        </p:sp>
        <p:sp>
          <p:nvSpPr>
            <p:cNvPr id="98317" name="Text Box 13"/>
            <p:cNvSpPr txBox="1">
              <a:spLocks noChangeArrowheads="1"/>
            </p:cNvSpPr>
            <p:nvPr/>
          </p:nvSpPr>
          <p:spPr bwMode="auto">
            <a:xfrm>
              <a:off x="1565" y="1161"/>
              <a:ext cx="362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B</a:t>
              </a:r>
            </a:p>
          </p:txBody>
        </p:sp>
        <p:sp>
          <p:nvSpPr>
            <p:cNvPr id="98318" name="Text Box 14"/>
            <p:cNvSpPr txBox="1">
              <a:spLocks noChangeArrowheads="1"/>
            </p:cNvSpPr>
            <p:nvPr/>
          </p:nvSpPr>
          <p:spPr bwMode="auto">
            <a:xfrm>
              <a:off x="1565" y="1708"/>
              <a:ext cx="36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C</a:t>
              </a:r>
            </a:p>
          </p:txBody>
        </p:sp>
        <p:sp>
          <p:nvSpPr>
            <p:cNvPr id="98319" name="Text Box 15"/>
            <p:cNvSpPr txBox="1">
              <a:spLocks noChangeArrowheads="1"/>
            </p:cNvSpPr>
            <p:nvPr/>
          </p:nvSpPr>
          <p:spPr bwMode="auto">
            <a:xfrm>
              <a:off x="4241" y="1118"/>
              <a:ext cx="362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F</a:t>
              </a:r>
            </a:p>
          </p:txBody>
        </p:sp>
        <p:sp>
          <p:nvSpPr>
            <p:cNvPr id="98320" name="Text Box 16"/>
            <p:cNvSpPr txBox="1">
              <a:spLocks noChangeArrowheads="1"/>
            </p:cNvSpPr>
            <p:nvPr/>
          </p:nvSpPr>
          <p:spPr bwMode="auto">
            <a:xfrm>
              <a:off x="1927" y="2523"/>
              <a:ext cx="1633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光程</a:t>
              </a:r>
              <a:r>
                <a:rPr lang="en-US" altLang="zh-CN" sz="2400" b="1"/>
                <a:t>A F=BF=CF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1331913" y="2997200"/>
          <a:ext cx="4146550" cy="469900"/>
        </p:xfrm>
        <a:graphic>
          <a:graphicData uri="http://schemas.openxmlformats.org/presentationml/2006/ole">
            <p:oleObj spid="_x0000_s77838" name="公式" r:id="rId3" imgW="4152900" imgH="469900" progId="">
              <p:embed/>
            </p:oleObj>
          </a:graphicData>
        </a:graphic>
      </p:graphicFrame>
      <p:graphicFrame>
        <p:nvGraphicFramePr>
          <p:cNvPr id="77832" name="Object 8"/>
          <p:cNvGraphicFramePr>
            <a:graphicFrameLocks noChangeAspect="1"/>
          </p:cNvGraphicFramePr>
          <p:nvPr/>
        </p:nvGraphicFramePr>
        <p:xfrm>
          <a:off x="1331913" y="3789363"/>
          <a:ext cx="5405437" cy="466725"/>
        </p:xfrm>
        <a:graphic>
          <a:graphicData uri="http://schemas.openxmlformats.org/presentationml/2006/ole">
            <p:oleObj spid="_x0000_s77839" name="公式" r:id="rId4" imgW="5626100" imgH="482600" progId="">
              <p:embed/>
            </p:oleObj>
          </a:graphicData>
        </a:graphic>
      </p:graphicFrame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1187450" y="4437063"/>
            <a:ext cx="213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复振幅为</a:t>
            </a:r>
            <a:r>
              <a:rPr lang="zh-CN" altLang="en-US" sz="3600"/>
              <a:t> </a:t>
            </a:r>
          </a:p>
        </p:txBody>
      </p:sp>
      <p:graphicFrame>
        <p:nvGraphicFramePr>
          <p:cNvPr id="77834" name="Object 10"/>
          <p:cNvGraphicFramePr>
            <a:graphicFrameLocks noChangeAspect="1"/>
          </p:cNvGraphicFramePr>
          <p:nvPr/>
        </p:nvGraphicFramePr>
        <p:xfrm>
          <a:off x="1331913" y="5300663"/>
          <a:ext cx="6548437" cy="1117600"/>
        </p:xfrm>
        <a:graphic>
          <a:graphicData uri="http://schemas.openxmlformats.org/presentationml/2006/ole">
            <p:oleObj spid="_x0000_s77840" name="公式" r:id="rId5" imgW="7188200" imgH="1168400" progId="">
              <p:embed/>
            </p:oleObj>
          </a:graphicData>
        </a:graphic>
      </p:graphicFrame>
      <p:graphicFrame>
        <p:nvGraphicFramePr>
          <p:cNvPr id="77835" name="Object 11"/>
          <p:cNvGraphicFramePr>
            <a:graphicFrameLocks noChangeAspect="1"/>
          </p:cNvGraphicFramePr>
          <p:nvPr/>
        </p:nvGraphicFramePr>
        <p:xfrm>
          <a:off x="1692275" y="2205038"/>
          <a:ext cx="4792663" cy="468312"/>
        </p:xfrm>
        <a:graphic>
          <a:graphicData uri="http://schemas.openxmlformats.org/presentationml/2006/ole">
            <p:oleObj spid="_x0000_s77841" name="公式" r:id="rId6" imgW="3746500" imgH="469900" progId="">
              <p:embed/>
            </p:oleObj>
          </a:graphicData>
        </a:graphic>
      </p:graphicFrame>
      <p:graphicFrame>
        <p:nvGraphicFramePr>
          <p:cNvPr id="77836" name="Object 12"/>
          <p:cNvGraphicFramePr>
            <a:graphicFrameLocks noChangeAspect="1"/>
          </p:cNvGraphicFramePr>
          <p:nvPr/>
        </p:nvGraphicFramePr>
        <p:xfrm>
          <a:off x="1403350" y="1412875"/>
          <a:ext cx="3868738" cy="412750"/>
        </p:xfrm>
        <a:graphic>
          <a:graphicData uri="http://schemas.openxmlformats.org/presentationml/2006/ole">
            <p:oleObj spid="_x0000_s77842" name="公式" r:id="rId7" imgW="4318000" imgH="457200" progId="">
              <p:embed/>
            </p:oleObj>
          </a:graphicData>
        </a:graphic>
      </p:graphicFrame>
      <p:sp>
        <p:nvSpPr>
          <p:cNvPr id="77837" name="Rectangle 13"/>
          <p:cNvSpPr>
            <a:spLocks noChangeArrowheads="1"/>
          </p:cNvSpPr>
          <p:nvPr/>
        </p:nvSpPr>
        <p:spPr bwMode="auto">
          <a:xfrm>
            <a:off x="1187450" y="476250"/>
            <a:ext cx="2012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/>
              <a:t>光矢量为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3" grpId="0"/>
      <p:bldP spid="7783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2"/>
          <p:cNvGrpSpPr>
            <a:grpSpLocks/>
          </p:cNvGrpSpPr>
          <p:nvPr/>
        </p:nvGrpSpPr>
        <p:grpSpPr bwMode="auto">
          <a:xfrm>
            <a:off x="1619250" y="1125538"/>
            <a:ext cx="6121400" cy="4478337"/>
            <a:chOff x="1020" y="709"/>
            <a:chExt cx="3856" cy="2821"/>
          </a:xfrm>
        </p:grpSpPr>
        <p:sp>
          <p:nvSpPr>
            <p:cNvPr id="99331" name="Line 3"/>
            <p:cNvSpPr>
              <a:spLocks noChangeShapeType="1"/>
            </p:cNvSpPr>
            <p:nvPr/>
          </p:nvSpPr>
          <p:spPr bwMode="auto">
            <a:xfrm>
              <a:off x="1111" y="1844"/>
              <a:ext cx="34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32" name="Line 4"/>
            <p:cNvSpPr>
              <a:spLocks noChangeShapeType="1"/>
            </p:cNvSpPr>
            <p:nvPr/>
          </p:nvSpPr>
          <p:spPr bwMode="auto">
            <a:xfrm>
              <a:off x="1700" y="800"/>
              <a:ext cx="771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33" name="Line 5"/>
            <p:cNvSpPr>
              <a:spLocks noChangeShapeType="1"/>
            </p:cNvSpPr>
            <p:nvPr/>
          </p:nvSpPr>
          <p:spPr bwMode="auto">
            <a:xfrm>
              <a:off x="2381" y="800"/>
              <a:ext cx="771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34" name="Line 6"/>
            <p:cNvSpPr>
              <a:spLocks noChangeShapeType="1"/>
            </p:cNvSpPr>
            <p:nvPr/>
          </p:nvSpPr>
          <p:spPr bwMode="auto">
            <a:xfrm>
              <a:off x="3061" y="800"/>
              <a:ext cx="771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35" name="Line 7"/>
            <p:cNvSpPr>
              <a:spLocks noChangeShapeType="1"/>
            </p:cNvSpPr>
            <p:nvPr/>
          </p:nvSpPr>
          <p:spPr bwMode="auto">
            <a:xfrm flipV="1">
              <a:off x="2471" y="1163"/>
              <a:ext cx="862" cy="635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36" name="Line 8"/>
            <p:cNvSpPr>
              <a:spLocks noChangeShapeType="1"/>
            </p:cNvSpPr>
            <p:nvPr/>
          </p:nvSpPr>
          <p:spPr bwMode="auto">
            <a:xfrm>
              <a:off x="2471" y="1844"/>
              <a:ext cx="273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37" name="Line 9"/>
            <p:cNvSpPr>
              <a:spLocks noChangeShapeType="1"/>
            </p:cNvSpPr>
            <p:nvPr/>
          </p:nvSpPr>
          <p:spPr bwMode="auto">
            <a:xfrm>
              <a:off x="3152" y="1843"/>
              <a:ext cx="273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38" name="Line 10"/>
            <p:cNvSpPr>
              <a:spLocks noChangeShapeType="1"/>
            </p:cNvSpPr>
            <p:nvPr/>
          </p:nvSpPr>
          <p:spPr bwMode="auto">
            <a:xfrm>
              <a:off x="3832" y="1889"/>
              <a:ext cx="273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39" name="Line 11"/>
            <p:cNvSpPr>
              <a:spLocks noChangeShapeType="1"/>
            </p:cNvSpPr>
            <p:nvPr/>
          </p:nvSpPr>
          <p:spPr bwMode="auto">
            <a:xfrm flipH="1">
              <a:off x="2608" y="1844"/>
              <a:ext cx="1224" cy="363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0" name="Text Box 12"/>
            <p:cNvSpPr txBox="1">
              <a:spLocks noChangeArrowheads="1"/>
            </p:cNvSpPr>
            <p:nvPr/>
          </p:nvSpPr>
          <p:spPr bwMode="auto">
            <a:xfrm>
              <a:off x="2199" y="1798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9900"/>
                  </a:solidFill>
                </a:rPr>
                <a:t>A</a:t>
              </a:r>
            </a:p>
          </p:txBody>
        </p:sp>
        <p:sp>
          <p:nvSpPr>
            <p:cNvPr id="99341" name="Text Box 13"/>
            <p:cNvSpPr txBox="1">
              <a:spLocks noChangeArrowheads="1"/>
            </p:cNvSpPr>
            <p:nvPr/>
          </p:nvSpPr>
          <p:spPr bwMode="auto">
            <a:xfrm>
              <a:off x="2744" y="1480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9900"/>
                  </a:solidFill>
                </a:rPr>
                <a:t>B</a:t>
              </a:r>
            </a:p>
          </p:txBody>
        </p:sp>
        <p:sp>
          <p:nvSpPr>
            <p:cNvPr id="99342" name="Text Box 14"/>
            <p:cNvSpPr txBox="1">
              <a:spLocks noChangeArrowheads="1"/>
            </p:cNvSpPr>
            <p:nvPr/>
          </p:nvSpPr>
          <p:spPr bwMode="auto">
            <a:xfrm>
              <a:off x="3878" y="1843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33CC33"/>
                  </a:solidFill>
                </a:rPr>
                <a:t>F</a:t>
              </a:r>
            </a:p>
          </p:txBody>
        </p:sp>
        <p:sp>
          <p:nvSpPr>
            <p:cNvPr id="99343" name="Text Box 15"/>
            <p:cNvSpPr txBox="1">
              <a:spLocks noChangeArrowheads="1"/>
            </p:cNvSpPr>
            <p:nvPr/>
          </p:nvSpPr>
          <p:spPr bwMode="auto">
            <a:xfrm>
              <a:off x="2335" y="2161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33CC33"/>
                  </a:solidFill>
                </a:rPr>
                <a:t>D</a:t>
              </a:r>
              <a:endParaRPr lang="en-US" altLang="zh-CN" b="1">
                <a:solidFill>
                  <a:srgbClr val="33CC33"/>
                </a:solidFill>
              </a:endParaRPr>
            </a:p>
          </p:txBody>
        </p:sp>
        <p:sp>
          <p:nvSpPr>
            <p:cNvPr id="99344" name="Text Box 16"/>
            <p:cNvSpPr txBox="1">
              <a:spLocks noChangeArrowheads="1"/>
            </p:cNvSpPr>
            <p:nvPr/>
          </p:nvSpPr>
          <p:spPr bwMode="auto">
            <a:xfrm>
              <a:off x="3243" y="1979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33CC33"/>
                  </a:solidFill>
                </a:rPr>
                <a:t>E</a:t>
              </a:r>
              <a:endParaRPr lang="en-US" altLang="zh-CN" b="1">
                <a:solidFill>
                  <a:srgbClr val="33CC33"/>
                </a:solidFill>
              </a:endParaRPr>
            </a:p>
          </p:txBody>
        </p:sp>
        <p:sp>
          <p:nvSpPr>
            <p:cNvPr id="99345" name="Text Box 17"/>
            <p:cNvSpPr txBox="1">
              <a:spLocks noChangeArrowheads="1"/>
            </p:cNvSpPr>
            <p:nvPr/>
          </p:nvSpPr>
          <p:spPr bwMode="auto">
            <a:xfrm>
              <a:off x="3333" y="936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9900"/>
                  </a:solidFill>
                </a:rPr>
                <a:t>C</a:t>
              </a:r>
            </a:p>
          </p:txBody>
        </p:sp>
        <p:sp>
          <p:nvSpPr>
            <p:cNvPr id="99346" name="Text Box 18"/>
            <p:cNvSpPr txBox="1">
              <a:spLocks noChangeArrowheads="1"/>
            </p:cNvSpPr>
            <p:nvPr/>
          </p:nvSpPr>
          <p:spPr bwMode="auto">
            <a:xfrm>
              <a:off x="1020" y="1344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n1</a:t>
              </a:r>
            </a:p>
          </p:txBody>
        </p:sp>
        <p:sp>
          <p:nvSpPr>
            <p:cNvPr id="99347" name="Text Box 19"/>
            <p:cNvSpPr txBox="1">
              <a:spLocks noChangeArrowheads="1"/>
            </p:cNvSpPr>
            <p:nvPr/>
          </p:nvSpPr>
          <p:spPr bwMode="auto">
            <a:xfrm>
              <a:off x="1065" y="2070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n2</a:t>
              </a:r>
            </a:p>
          </p:txBody>
        </p:sp>
        <p:sp>
          <p:nvSpPr>
            <p:cNvPr id="99348" name="Line 20"/>
            <p:cNvSpPr>
              <a:spLocks noChangeShapeType="1"/>
            </p:cNvSpPr>
            <p:nvPr/>
          </p:nvSpPr>
          <p:spPr bwMode="auto">
            <a:xfrm flipV="1">
              <a:off x="2426" y="845"/>
              <a:ext cx="681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49" name="Line 21"/>
            <p:cNvSpPr>
              <a:spLocks noChangeShapeType="1"/>
            </p:cNvSpPr>
            <p:nvPr/>
          </p:nvSpPr>
          <p:spPr bwMode="auto">
            <a:xfrm flipV="1">
              <a:off x="2426" y="709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0" name="Line 22"/>
            <p:cNvSpPr>
              <a:spLocks noChangeShapeType="1"/>
            </p:cNvSpPr>
            <p:nvPr/>
          </p:nvSpPr>
          <p:spPr bwMode="auto">
            <a:xfrm flipV="1">
              <a:off x="3152" y="800"/>
              <a:ext cx="681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1" name="Line 23"/>
            <p:cNvSpPr>
              <a:spLocks noChangeShapeType="1"/>
            </p:cNvSpPr>
            <p:nvPr/>
          </p:nvSpPr>
          <p:spPr bwMode="auto">
            <a:xfrm flipV="1">
              <a:off x="3832" y="845"/>
              <a:ext cx="681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2" name="Line 24"/>
            <p:cNvSpPr>
              <a:spLocks noChangeShapeType="1"/>
            </p:cNvSpPr>
            <p:nvPr/>
          </p:nvSpPr>
          <p:spPr bwMode="auto">
            <a:xfrm>
              <a:off x="2880" y="1208"/>
              <a:ext cx="952" cy="63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3" name="Text Box 25"/>
            <p:cNvSpPr txBox="1">
              <a:spLocks noChangeArrowheads="1"/>
            </p:cNvSpPr>
            <p:nvPr/>
          </p:nvSpPr>
          <p:spPr bwMode="auto">
            <a:xfrm>
              <a:off x="3243" y="1526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accent2"/>
                  </a:solidFill>
                </a:rPr>
                <a:t>G</a:t>
              </a:r>
            </a:p>
          </p:txBody>
        </p:sp>
        <p:sp>
          <p:nvSpPr>
            <p:cNvPr id="99354" name="Text Box 26"/>
            <p:cNvSpPr txBox="1">
              <a:spLocks noChangeArrowheads="1"/>
            </p:cNvSpPr>
            <p:nvPr/>
          </p:nvSpPr>
          <p:spPr bwMode="auto">
            <a:xfrm>
              <a:off x="2653" y="981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accent2"/>
                  </a:solidFill>
                </a:rPr>
                <a:t>H</a:t>
              </a:r>
            </a:p>
          </p:txBody>
        </p:sp>
        <p:sp>
          <p:nvSpPr>
            <p:cNvPr id="99355" name="Text Box 27"/>
            <p:cNvSpPr txBox="1">
              <a:spLocks noChangeArrowheads="1"/>
            </p:cNvSpPr>
            <p:nvPr/>
          </p:nvSpPr>
          <p:spPr bwMode="auto">
            <a:xfrm>
              <a:off x="2925" y="1753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o</a:t>
              </a:r>
              <a:endParaRPr lang="en-US" altLang="zh-CN" b="1"/>
            </a:p>
          </p:txBody>
        </p:sp>
        <p:sp>
          <p:nvSpPr>
            <p:cNvPr id="99356" name="Text Box 28"/>
            <p:cNvSpPr txBox="1">
              <a:spLocks noChangeArrowheads="1"/>
            </p:cNvSpPr>
            <p:nvPr/>
          </p:nvSpPr>
          <p:spPr bwMode="auto">
            <a:xfrm>
              <a:off x="1292" y="3203"/>
              <a:ext cx="35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光程  </a:t>
              </a:r>
              <a:r>
                <a:rPr lang="en-US" altLang="zh-CN" sz="2800" b="1"/>
                <a:t>AD=BOE=CF=AH=BOG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0355" name="Object 3"/>
          <p:cNvGraphicFramePr>
            <a:graphicFrameLocks noChangeAspect="1"/>
          </p:cNvGraphicFramePr>
          <p:nvPr/>
        </p:nvGraphicFramePr>
        <p:xfrm>
          <a:off x="1116013" y="1268413"/>
          <a:ext cx="3024187" cy="1009650"/>
        </p:xfrm>
        <a:graphic>
          <a:graphicData uri="http://schemas.openxmlformats.org/presentationml/2006/ole">
            <p:oleObj spid="_x0000_s100365" name="公式" r:id="rId3" imgW="3365500" imgH="1003300" progId="">
              <p:embed/>
            </p:oleObj>
          </a:graphicData>
        </a:graphic>
      </p:graphicFrame>
      <p:graphicFrame>
        <p:nvGraphicFramePr>
          <p:cNvPr id="100356" name="Object 4"/>
          <p:cNvGraphicFramePr>
            <a:graphicFrameLocks noChangeAspect="1"/>
          </p:cNvGraphicFramePr>
          <p:nvPr/>
        </p:nvGraphicFramePr>
        <p:xfrm>
          <a:off x="4211638" y="1484313"/>
          <a:ext cx="2254250" cy="476250"/>
        </p:xfrm>
        <a:graphic>
          <a:graphicData uri="http://schemas.openxmlformats.org/presentationml/2006/ole">
            <p:oleObj spid="_x0000_s100366" name="公式" r:id="rId4" imgW="2247900" imgH="482600" progId="">
              <p:embed/>
            </p:oleObj>
          </a:graphicData>
        </a:graphic>
      </p:graphicFrame>
      <p:graphicFrame>
        <p:nvGraphicFramePr>
          <p:cNvPr id="100357" name="Object 5"/>
          <p:cNvGraphicFramePr>
            <a:graphicFrameLocks noChangeAspect="1"/>
          </p:cNvGraphicFramePr>
          <p:nvPr/>
        </p:nvGraphicFramePr>
        <p:xfrm>
          <a:off x="1042988" y="2997200"/>
          <a:ext cx="3311525" cy="1009650"/>
        </p:xfrm>
        <a:graphic>
          <a:graphicData uri="http://schemas.openxmlformats.org/presentationml/2006/ole">
            <p:oleObj spid="_x0000_s100367" name="公式" r:id="rId5" imgW="4343400" imgH="1003300" progId="">
              <p:embed/>
            </p:oleObj>
          </a:graphicData>
        </a:graphic>
      </p:graphicFrame>
      <p:graphicFrame>
        <p:nvGraphicFramePr>
          <p:cNvPr id="100358" name="Object 6"/>
          <p:cNvGraphicFramePr>
            <a:graphicFrameLocks noChangeAspect="1"/>
          </p:cNvGraphicFramePr>
          <p:nvPr/>
        </p:nvGraphicFramePr>
        <p:xfrm>
          <a:off x="4427538" y="2924175"/>
          <a:ext cx="3422650" cy="1020763"/>
        </p:xfrm>
        <a:graphic>
          <a:graphicData uri="http://schemas.openxmlformats.org/presentationml/2006/ole">
            <p:oleObj spid="_x0000_s100368" name="公式" r:id="rId6" imgW="3429000" imgH="1016000" progId="">
              <p:embed/>
            </p:oleObj>
          </a:graphicData>
        </a:graphic>
      </p:graphicFrame>
      <p:sp>
        <p:nvSpPr>
          <p:cNvPr id="100359" name="Rectangle 7"/>
          <p:cNvSpPr>
            <a:spLocks noChangeArrowheads="1"/>
          </p:cNvSpPr>
          <p:nvPr/>
        </p:nvSpPr>
        <p:spPr bwMode="auto">
          <a:xfrm>
            <a:off x="900113" y="3987800"/>
            <a:ext cx="74168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五、干涉条纹的反衬度及其与振幅比的关系</a:t>
            </a:r>
          </a:p>
        </p:txBody>
      </p:sp>
      <p:sp>
        <p:nvSpPr>
          <p:cNvPr id="100360" name="Rectangle 8"/>
          <p:cNvSpPr>
            <a:spLocks noChangeArrowheads="1"/>
          </p:cNvSpPr>
          <p:nvPr/>
        </p:nvSpPr>
        <p:spPr bwMode="auto">
          <a:xfrm>
            <a:off x="971550" y="549275"/>
            <a:ext cx="1951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干涉极大</a:t>
            </a:r>
            <a:r>
              <a:rPr lang="en-US" altLang="zh-CN" sz="3200" b="1"/>
              <a:t>:</a:t>
            </a:r>
          </a:p>
        </p:txBody>
      </p:sp>
      <p:sp>
        <p:nvSpPr>
          <p:cNvPr id="100361" name="Rectangle 9"/>
          <p:cNvSpPr>
            <a:spLocks noChangeArrowheads="1"/>
          </p:cNvSpPr>
          <p:nvPr/>
        </p:nvSpPr>
        <p:spPr bwMode="auto">
          <a:xfrm>
            <a:off x="900113" y="2349500"/>
            <a:ext cx="2232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干涉极小</a:t>
            </a:r>
            <a:r>
              <a:rPr lang="en-US" altLang="zh-CN" sz="3200" b="1"/>
              <a:t>:</a:t>
            </a:r>
          </a:p>
        </p:txBody>
      </p:sp>
      <p:sp>
        <p:nvSpPr>
          <p:cNvPr id="100362" name="Rectangle 10"/>
          <p:cNvSpPr>
            <a:spLocks noChangeArrowheads="1"/>
          </p:cNvSpPr>
          <p:nvPr/>
        </p:nvSpPr>
        <p:spPr bwMode="auto">
          <a:xfrm>
            <a:off x="900113" y="5734050"/>
            <a:ext cx="1520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反衬度</a:t>
            </a:r>
            <a:r>
              <a:rPr lang="zh-CN" altLang="en-US" sz="3200"/>
              <a:t> </a:t>
            </a:r>
          </a:p>
        </p:txBody>
      </p:sp>
      <p:graphicFrame>
        <p:nvGraphicFramePr>
          <p:cNvPr id="100363" name="Object 11"/>
          <p:cNvGraphicFramePr>
            <a:graphicFrameLocks noChangeAspect="1"/>
          </p:cNvGraphicFramePr>
          <p:nvPr/>
        </p:nvGraphicFramePr>
        <p:xfrm>
          <a:off x="2339975" y="5516563"/>
          <a:ext cx="2476500" cy="1009650"/>
        </p:xfrm>
        <a:graphic>
          <a:graphicData uri="http://schemas.openxmlformats.org/presentationml/2006/ole">
            <p:oleObj spid="_x0000_s100369" name="公式" r:id="rId7" imgW="2476500" imgH="1003300" progId="">
              <p:embed/>
            </p:oleObj>
          </a:graphicData>
        </a:graphic>
      </p:graphicFrame>
      <p:graphicFrame>
        <p:nvGraphicFramePr>
          <p:cNvPr id="100364" name="Object 12"/>
          <p:cNvGraphicFramePr>
            <a:graphicFrameLocks noChangeAspect="1"/>
          </p:cNvGraphicFramePr>
          <p:nvPr/>
        </p:nvGraphicFramePr>
        <p:xfrm>
          <a:off x="4932363" y="5805488"/>
          <a:ext cx="1655762" cy="441325"/>
        </p:xfrm>
        <a:graphic>
          <a:graphicData uri="http://schemas.openxmlformats.org/presentationml/2006/ole">
            <p:oleObj spid="_x0000_s100370" name="公式" r:id="rId8" imgW="1892300" imgH="4191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9" grpId="0"/>
      <p:bldP spid="100360" grpId="0"/>
      <p:bldP spid="100361" grpId="0"/>
      <p:bldP spid="10036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1380" name="Object 4"/>
          <p:cNvGraphicFramePr>
            <a:graphicFrameLocks noChangeAspect="1"/>
          </p:cNvGraphicFramePr>
          <p:nvPr/>
        </p:nvGraphicFramePr>
        <p:xfrm>
          <a:off x="900113" y="333375"/>
          <a:ext cx="7200900" cy="2590800"/>
        </p:xfrm>
        <a:graphic>
          <a:graphicData uri="http://schemas.openxmlformats.org/presentationml/2006/ole">
            <p:oleObj spid="_x0000_s101384" name="公式" r:id="rId3" imgW="7327900" imgH="2590800" progId="">
              <p:embed/>
            </p:oleObj>
          </a:graphicData>
        </a:graphic>
      </p:graphicFrame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1382" name="Object 6"/>
          <p:cNvGraphicFramePr>
            <a:graphicFrameLocks noChangeAspect="1"/>
          </p:cNvGraphicFramePr>
          <p:nvPr/>
        </p:nvGraphicFramePr>
        <p:xfrm>
          <a:off x="900113" y="5734050"/>
          <a:ext cx="2349500" cy="488950"/>
        </p:xfrm>
        <a:graphic>
          <a:graphicData uri="http://schemas.openxmlformats.org/presentationml/2006/ole">
            <p:oleObj spid="_x0000_s101385" name="公式" r:id="rId4" imgW="2349500" imgH="482600" progId="">
              <p:embed/>
            </p:oleObj>
          </a:graphicData>
        </a:graphic>
      </p:graphicFrame>
      <p:graphicFrame>
        <p:nvGraphicFramePr>
          <p:cNvPr id="101383" name="Object 7"/>
          <p:cNvGraphicFramePr>
            <a:graphicFrameLocks noChangeAspect="1"/>
          </p:cNvGraphicFramePr>
          <p:nvPr/>
        </p:nvGraphicFramePr>
        <p:xfrm>
          <a:off x="900113" y="3357563"/>
          <a:ext cx="6288087" cy="1992312"/>
        </p:xfrm>
        <a:graphic>
          <a:graphicData uri="http://schemas.openxmlformats.org/presentationml/2006/ole">
            <p:oleObj spid="_x0000_s101386" name="公式" r:id="rId5" imgW="7429500" imgH="2006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900113" y="1284288"/>
            <a:ext cx="7416800" cy="291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45000"/>
              </a:lnSpc>
            </a:pPr>
            <a:r>
              <a:rPr lang="zh-CN" altLang="en-US" sz="3200" b="1"/>
              <a:t>基本思想：把同一光源发出的同一波列设法分成两束</a:t>
            </a:r>
            <a:r>
              <a:rPr lang="en-US" altLang="zh-CN" sz="3200" b="1"/>
              <a:t>,</a:t>
            </a:r>
            <a:r>
              <a:rPr lang="zh-CN" altLang="en-US" sz="3200" b="1"/>
              <a:t>分别经过不同的路径</a:t>
            </a:r>
            <a:r>
              <a:rPr lang="en-US" altLang="zh-CN" sz="3200" b="1"/>
              <a:t>,</a:t>
            </a:r>
            <a:r>
              <a:rPr lang="zh-CN" altLang="en-US" sz="3200" b="1"/>
              <a:t>然后再重新叠加起来</a:t>
            </a:r>
            <a:r>
              <a:rPr lang="en-US" altLang="zh-CN" sz="3200" b="1"/>
              <a:t>,</a:t>
            </a:r>
            <a:r>
              <a:rPr lang="zh-CN" altLang="en-US" sz="3200" b="1"/>
              <a:t>它们具有相同的初位相</a:t>
            </a:r>
            <a:r>
              <a:rPr lang="en-US" altLang="zh-CN" sz="3200" b="1"/>
              <a:t>,</a:t>
            </a:r>
            <a:r>
              <a:rPr lang="zh-CN" altLang="en-US" sz="3200" b="1"/>
              <a:t>且位相差稳定</a:t>
            </a:r>
            <a:r>
              <a:rPr lang="en-US" altLang="zh-CN" sz="3200" b="1"/>
              <a:t>.</a:t>
            </a: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971550" y="4292600"/>
            <a:ext cx="4462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一、杨氏实验（</a:t>
            </a:r>
            <a:r>
              <a:rPr lang="en-US" altLang="zh-CN" sz="3200" b="1"/>
              <a:t>1802</a:t>
            </a:r>
            <a:r>
              <a:rPr lang="zh-CN" altLang="en-US" sz="3200" b="1"/>
              <a:t>）</a:t>
            </a:r>
            <a:r>
              <a:rPr lang="zh-CN" altLang="en-US" sz="3200"/>
              <a:t> 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971550" y="5013325"/>
            <a:ext cx="226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1.</a:t>
            </a:r>
            <a:r>
              <a:rPr lang="zh-CN" altLang="en-US" sz="3200" b="1"/>
              <a:t>实验原理</a:t>
            </a:r>
            <a:r>
              <a:rPr lang="zh-CN" altLang="en-US" sz="3200"/>
              <a:t> </a:t>
            </a: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900113" y="669925"/>
            <a:ext cx="3095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/>
              <a:t>2-5 </a:t>
            </a:r>
            <a:r>
              <a:rPr lang="zh-CN" altLang="en-US" sz="3200" b="1"/>
              <a:t>分波前干涉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/>
      <p:bldP spid="102403" grpId="0"/>
      <p:bldP spid="102404" grpId="0"/>
      <p:bldP spid="10240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 descr="opt-i9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04813"/>
            <a:ext cx="6480175" cy="516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1331913" y="5805488"/>
          <a:ext cx="1390650" cy="488950"/>
        </p:xfrm>
        <a:graphic>
          <a:graphicData uri="http://schemas.openxmlformats.org/presentationml/2006/ole">
            <p:oleObj spid="_x0000_s103430" name="公式" r:id="rId4" imgW="1409088" imgH="482391" progId="">
              <p:embed/>
            </p:oleObj>
          </a:graphicData>
        </a:graphic>
      </p:graphicFrame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2700338" y="5764213"/>
            <a:ext cx="35607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均为针孔不透光屏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0" name="Object 2"/>
          <p:cNvGraphicFramePr>
            <a:graphicFrameLocks noChangeAspect="1"/>
          </p:cNvGraphicFramePr>
          <p:nvPr/>
        </p:nvGraphicFramePr>
        <p:xfrm>
          <a:off x="971550" y="620713"/>
          <a:ext cx="938213" cy="488950"/>
        </p:xfrm>
        <a:graphic>
          <a:graphicData uri="http://schemas.openxmlformats.org/presentationml/2006/ole">
            <p:oleObj spid="_x0000_s104462" name="公式" r:id="rId3" imgW="952087" imgH="482391" progId="">
              <p:embed/>
            </p:oleObj>
          </a:graphicData>
        </a:graphic>
      </p:graphicFrame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1835150" y="549275"/>
            <a:ext cx="3582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构成一对相干光源</a:t>
            </a:r>
            <a:r>
              <a:rPr lang="en-US" altLang="zh-CN" sz="3200" b="1"/>
              <a:t>: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827088" y="1163638"/>
            <a:ext cx="7561262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 b="1"/>
              <a:t>来自同一球面波阵面的不同部分</a:t>
            </a:r>
            <a:r>
              <a:rPr lang="en-US" altLang="zh-CN" sz="3200" b="1"/>
              <a:t>,</a:t>
            </a:r>
            <a:r>
              <a:rPr lang="zh-CN" altLang="en-US" sz="3200" b="1"/>
              <a:t>初位相</a:t>
            </a:r>
            <a:r>
              <a:rPr lang="zh-CN" altLang="en-US" sz="3600" b="1"/>
              <a:t>相</a:t>
            </a:r>
            <a:r>
              <a:rPr lang="zh-CN" altLang="en-US" sz="3200" b="1"/>
              <a:t>同</a:t>
            </a:r>
            <a:r>
              <a:rPr lang="en-US" altLang="zh-CN" sz="3200" b="1"/>
              <a:t>,</a:t>
            </a:r>
            <a:r>
              <a:rPr lang="zh-CN" altLang="en-US" sz="3200" b="1"/>
              <a:t>位相差由光程差</a:t>
            </a:r>
            <a:r>
              <a:rPr lang="zh-CN" altLang="en-US" sz="3200"/>
              <a:t> </a:t>
            </a:r>
          </a:p>
        </p:txBody>
      </p:sp>
      <p:graphicFrame>
        <p:nvGraphicFramePr>
          <p:cNvPr id="104453" name="Object 5"/>
          <p:cNvGraphicFramePr>
            <a:graphicFrameLocks noChangeAspect="1"/>
          </p:cNvGraphicFramePr>
          <p:nvPr/>
        </p:nvGraphicFramePr>
        <p:xfrm>
          <a:off x="971550" y="2852738"/>
          <a:ext cx="6048375" cy="549275"/>
        </p:xfrm>
        <a:graphic>
          <a:graphicData uri="http://schemas.openxmlformats.org/presentationml/2006/ole">
            <p:oleObj spid="_x0000_s104463" name="公式" r:id="rId4" imgW="6807200" imgH="546100" progId="">
              <p:embed/>
            </p:oleObj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7092950" y="2852738"/>
            <a:ext cx="1112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决定</a:t>
            </a:r>
            <a:r>
              <a:rPr lang="zh-CN" altLang="en-US" sz="3200"/>
              <a:t> </a:t>
            </a:r>
          </a:p>
        </p:txBody>
      </p:sp>
      <p:graphicFrame>
        <p:nvGraphicFramePr>
          <p:cNvPr id="104455" name="Object 7"/>
          <p:cNvGraphicFramePr>
            <a:graphicFrameLocks noChangeAspect="1"/>
          </p:cNvGraphicFramePr>
          <p:nvPr/>
        </p:nvGraphicFramePr>
        <p:xfrm>
          <a:off x="1619250" y="3573463"/>
          <a:ext cx="2016125" cy="539750"/>
        </p:xfrm>
        <a:graphic>
          <a:graphicData uri="http://schemas.openxmlformats.org/presentationml/2006/ole">
            <p:oleObj spid="_x0000_s104464" name="公式" r:id="rId5" imgW="2323092" imgH="545863" progId="">
              <p:embed/>
            </p:oleObj>
          </a:graphicData>
        </a:graphic>
      </p:graphicFrame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3563938" y="3573463"/>
            <a:ext cx="4591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时）</a:t>
            </a:r>
            <a:r>
              <a:rPr lang="en-US" altLang="zh-CN" sz="3200" b="1"/>
              <a:t>,</a:t>
            </a:r>
            <a:r>
              <a:rPr lang="zh-CN" altLang="en-US" sz="3200" b="1"/>
              <a:t>不随时间改变</a:t>
            </a:r>
            <a:r>
              <a:rPr lang="en-US" altLang="zh-CN" sz="3200" b="1"/>
              <a:t>.</a:t>
            </a:r>
            <a:r>
              <a:rPr lang="zh-CN" altLang="en-US" sz="3600" b="1"/>
              <a:t>属于</a:t>
            </a:r>
          </a:p>
        </p:txBody>
      </p:sp>
      <p:sp>
        <p:nvSpPr>
          <p:cNvPr id="104457" name="Rectangle 9"/>
          <p:cNvSpPr>
            <a:spLocks noChangeArrowheads="1"/>
          </p:cNvSpPr>
          <p:nvPr/>
        </p:nvSpPr>
        <p:spPr bwMode="auto">
          <a:xfrm>
            <a:off x="827088" y="4292600"/>
            <a:ext cx="233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分波前干涉</a:t>
            </a:r>
            <a:r>
              <a:rPr lang="en-US" altLang="zh-CN" sz="3200" b="1"/>
              <a:t>.</a:t>
            </a:r>
          </a:p>
        </p:txBody>
      </p:sp>
      <p:graphicFrame>
        <p:nvGraphicFramePr>
          <p:cNvPr id="104458" name="Object 10"/>
          <p:cNvGraphicFramePr>
            <a:graphicFrameLocks noChangeAspect="1"/>
          </p:cNvGraphicFramePr>
          <p:nvPr/>
        </p:nvGraphicFramePr>
        <p:xfrm>
          <a:off x="900113" y="5084763"/>
          <a:ext cx="1390650" cy="488950"/>
        </p:xfrm>
        <a:graphic>
          <a:graphicData uri="http://schemas.openxmlformats.org/presentationml/2006/ole">
            <p:oleObj spid="_x0000_s104465" name="公式" r:id="rId6" imgW="1409088" imgH="482391" progId="">
              <p:embed/>
            </p:oleObj>
          </a:graphicData>
        </a:graphic>
      </p:graphicFrame>
      <p:sp>
        <p:nvSpPr>
          <p:cNvPr id="104459" name="Rectangle 11"/>
          <p:cNvSpPr>
            <a:spLocks noChangeArrowheads="1"/>
          </p:cNvSpPr>
          <p:nvPr/>
        </p:nvSpPr>
        <p:spPr bwMode="auto">
          <a:xfrm>
            <a:off x="2195513" y="5043488"/>
            <a:ext cx="560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常用三条互相平行的狭缝代替</a:t>
            </a:r>
            <a:r>
              <a:rPr lang="en-US" altLang="zh-CN" sz="3200" b="1"/>
              <a:t>,</a:t>
            </a:r>
            <a:endParaRPr lang="en-US" altLang="zh-CN" sz="3600" b="1"/>
          </a:p>
        </p:txBody>
      </p:sp>
      <p:sp>
        <p:nvSpPr>
          <p:cNvPr id="104460" name="Rectangle 12"/>
          <p:cNvSpPr>
            <a:spLocks noChangeArrowheads="1"/>
          </p:cNvSpPr>
          <p:nvPr/>
        </p:nvSpPr>
        <p:spPr bwMode="auto">
          <a:xfrm>
            <a:off x="827088" y="5734050"/>
            <a:ext cx="4835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/>
              <a:t>以</a:t>
            </a:r>
            <a:r>
              <a:rPr lang="zh-CN" altLang="en-US" sz="3200" b="1"/>
              <a:t>便提供干涉条纹的亮度</a:t>
            </a:r>
            <a:r>
              <a:rPr lang="en-US" altLang="zh-CN" sz="3200" b="1"/>
              <a:t>.</a:t>
            </a:r>
          </a:p>
        </p:txBody>
      </p:sp>
      <p:sp>
        <p:nvSpPr>
          <p:cNvPr id="104461" name="Rectangle 13"/>
          <p:cNvSpPr>
            <a:spLocks noChangeArrowheads="1"/>
          </p:cNvSpPr>
          <p:nvPr/>
        </p:nvSpPr>
        <p:spPr bwMode="auto">
          <a:xfrm>
            <a:off x="684213" y="3573463"/>
            <a:ext cx="1112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（当</a:t>
            </a:r>
            <a:r>
              <a:rPr lang="zh-CN" altLang="en-US" sz="32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/>
      <p:bldP spid="104452" grpId="0"/>
      <p:bldP spid="104454" grpId="0"/>
      <p:bldP spid="104456" grpId="0"/>
      <p:bldP spid="104457" grpId="0"/>
      <p:bldP spid="104459" grpId="0"/>
      <p:bldP spid="104460" grpId="0"/>
      <p:bldP spid="10446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u=545231436,1604646675&amp;fm=23&amp;gp=0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052513"/>
            <a:ext cx="63373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 descr="b21c8701a18b87d653ba015d050828381e30fdf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8888" y="692150"/>
            <a:ext cx="6551612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6499" name="Line 3"/>
          <p:cNvSpPr>
            <a:spLocks noChangeShapeType="1"/>
          </p:cNvSpPr>
          <p:nvPr/>
        </p:nvSpPr>
        <p:spPr bwMode="auto">
          <a:xfrm>
            <a:off x="1979613" y="5661025"/>
            <a:ext cx="115252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00" name="Line 4"/>
          <p:cNvSpPr>
            <a:spLocks noChangeShapeType="1"/>
          </p:cNvSpPr>
          <p:nvPr/>
        </p:nvSpPr>
        <p:spPr bwMode="auto">
          <a:xfrm flipV="1">
            <a:off x="2051050" y="5661025"/>
            <a:ext cx="865188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01" name="Line 5"/>
          <p:cNvSpPr>
            <a:spLocks noChangeShapeType="1"/>
          </p:cNvSpPr>
          <p:nvPr/>
        </p:nvSpPr>
        <p:spPr bwMode="auto">
          <a:xfrm flipV="1">
            <a:off x="3708400" y="5661025"/>
            <a:ext cx="1008063" cy="647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02" name="Line 6"/>
          <p:cNvSpPr>
            <a:spLocks noChangeShapeType="1"/>
          </p:cNvSpPr>
          <p:nvPr/>
        </p:nvSpPr>
        <p:spPr bwMode="auto">
          <a:xfrm>
            <a:off x="3708400" y="5734050"/>
            <a:ext cx="1150938" cy="574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V="1">
            <a:off x="7019925" y="5516563"/>
            <a:ext cx="936625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>
            <a:off x="6948488" y="5734050"/>
            <a:ext cx="1150937" cy="574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1116013" y="5157788"/>
            <a:ext cx="503237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同位相</a:t>
            </a: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5940425" y="5157788"/>
            <a:ext cx="503238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反位相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900113" y="650875"/>
            <a:ext cx="2879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3200" b="1"/>
              <a:t>2.</a:t>
            </a:r>
            <a:r>
              <a:rPr lang="zh-CN" altLang="en-US" sz="3200" b="1"/>
              <a:t>光强分布</a:t>
            </a:r>
          </a:p>
        </p:txBody>
      </p:sp>
      <p:pic>
        <p:nvPicPr>
          <p:cNvPr id="107523" name="Picture 3" descr="旋转 mz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268413"/>
            <a:ext cx="5905500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900113" y="4292600"/>
            <a:ext cx="17764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▲</a:t>
            </a:r>
            <a:r>
              <a:rPr lang="zh-CN" altLang="en-US" sz="3200" b="1"/>
              <a:t>光程差</a:t>
            </a:r>
            <a:r>
              <a:rPr lang="zh-CN" altLang="en-US" sz="3200"/>
              <a:t> </a:t>
            </a: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7526" name="Object 6"/>
          <p:cNvGraphicFramePr>
            <a:graphicFrameLocks noChangeAspect="1"/>
          </p:cNvGraphicFramePr>
          <p:nvPr/>
        </p:nvGraphicFramePr>
        <p:xfrm>
          <a:off x="971550" y="5084763"/>
          <a:ext cx="1871663" cy="488950"/>
        </p:xfrm>
        <a:graphic>
          <a:graphicData uri="http://schemas.openxmlformats.org/presentationml/2006/ole">
            <p:oleObj spid="_x0000_s107536" name="公式" r:id="rId4" imgW="1879600" imgH="482600" progId="">
              <p:embed/>
            </p:oleObj>
          </a:graphicData>
        </a:graphic>
      </p:graphicFrame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2987675" y="5013325"/>
            <a:ext cx="5256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d</a:t>
            </a:r>
            <a:r>
              <a:rPr lang="zh-CN" altLang="en-US" sz="3200" b="1"/>
              <a:t>小到毫米以下</a:t>
            </a:r>
            <a:r>
              <a:rPr lang="en-US" altLang="zh-CN" sz="3200" b="1"/>
              <a:t>,D</a:t>
            </a:r>
            <a:r>
              <a:rPr lang="en-US" altLang="zh-CN" sz="3200"/>
              <a:t> </a:t>
            </a:r>
            <a:r>
              <a:rPr lang="zh-CN" altLang="en-US" sz="3200" b="1"/>
              <a:t>大到几米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7529" name="Object 9"/>
          <p:cNvGraphicFramePr>
            <a:graphicFrameLocks noChangeAspect="1"/>
          </p:cNvGraphicFramePr>
          <p:nvPr/>
        </p:nvGraphicFramePr>
        <p:xfrm>
          <a:off x="971550" y="5805488"/>
          <a:ext cx="639763" cy="488950"/>
        </p:xfrm>
        <a:graphic>
          <a:graphicData uri="http://schemas.openxmlformats.org/presentationml/2006/ole">
            <p:oleObj spid="_x0000_s107537" name="公式" r:id="rId5" imgW="634725" imgH="482391" progId="">
              <p:embed/>
            </p:oleObj>
          </a:graphicData>
        </a:graphic>
      </p:graphicFrame>
      <p:sp>
        <p:nvSpPr>
          <p:cNvPr id="107530" name="Rectangle 10"/>
          <p:cNvSpPr>
            <a:spLocks noChangeArrowheads="1"/>
          </p:cNvSpPr>
          <p:nvPr/>
        </p:nvSpPr>
        <p:spPr bwMode="auto">
          <a:xfrm>
            <a:off x="1476375" y="5734050"/>
            <a:ext cx="1928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近似平行</a:t>
            </a:r>
            <a:r>
              <a:rPr lang="zh-CN" altLang="en-US" sz="3200"/>
              <a:t> </a:t>
            </a:r>
          </a:p>
        </p:txBody>
      </p:sp>
      <p:sp>
        <p:nvSpPr>
          <p:cNvPr id="107531" name="Rectangle 11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7532" name="Object 12"/>
          <p:cNvGraphicFramePr>
            <a:graphicFrameLocks noChangeAspect="1"/>
          </p:cNvGraphicFramePr>
          <p:nvPr/>
        </p:nvGraphicFramePr>
        <p:xfrm>
          <a:off x="3203575" y="5805488"/>
          <a:ext cx="660400" cy="488950"/>
        </p:xfrm>
        <a:graphic>
          <a:graphicData uri="http://schemas.openxmlformats.org/presentationml/2006/ole">
            <p:oleObj spid="_x0000_s107538" name="公式" r:id="rId6" imgW="660113" imgH="482391" progId="">
              <p:embed/>
            </p:oleObj>
          </a:graphicData>
        </a:graphic>
      </p:graphicFrame>
      <p:sp>
        <p:nvSpPr>
          <p:cNvPr id="107533" name="Rectangle 13"/>
          <p:cNvSpPr>
            <a:spLocks noChangeArrowheads="1"/>
          </p:cNvSpPr>
          <p:nvPr/>
        </p:nvSpPr>
        <p:spPr bwMode="auto">
          <a:xfrm>
            <a:off x="3851275" y="5734050"/>
            <a:ext cx="2608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这意味</a:t>
            </a:r>
            <a:r>
              <a:rPr lang="en-US" altLang="zh-CN" sz="3200" b="1"/>
              <a:t>P</a:t>
            </a:r>
            <a:r>
              <a:rPr lang="zh-CN" altLang="en-US" sz="3200" b="1"/>
              <a:t>点处</a:t>
            </a:r>
            <a:r>
              <a:rPr lang="zh-CN" altLang="en-US" sz="3200"/>
              <a:t> </a:t>
            </a:r>
          </a:p>
        </p:txBody>
      </p:sp>
      <p:graphicFrame>
        <p:nvGraphicFramePr>
          <p:cNvPr id="107534" name="Object 14"/>
          <p:cNvGraphicFramePr>
            <a:graphicFrameLocks noChangeAspect="1"/>
          </p:cNvGraphicFramePr>
          <p:nvPr/>
        </p:nvGraphicFramePr>
        <p:xfrm>
          <a:off x="6300788" y="5805488"/>
          <a:ext cx="355600" cy="482600"/>
        </p:xfrm>
        <a:graphic>
          <a:graphicData uri="http://schemas.openxmlformats.org/presentationml/2006/ole">
            <p:oleObj spid="_x0000_s107539" name="公式" r:id="rId7" imgW="355446" imgH="482391" progId="">
              <p:embed/>
            </p:oleObj>
          </a:graphicData>
        </a:graphic>
      </p:graphicFrame>
      <p:sp>
        <p:nvSpPr>
          <p:cNvPr id="107535" name="Rectangle 15"/>
          <p:cNvSpPr>
            <a:spLocks noChangeArrowheads="1"/>
          </p:cNvSpPr>
          <p:nvPr/>
        </p:nvSpPr>
        <p:spPr bwMode="auto">
          <a:xfrm>
            <a:off x="6588125" y="5661025"/>
            <a:ext cx="2016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近似</a:t>
            </a:r>
            <a:r>
              <a:rPr lang="zh-CN" altLang="en-US" sz="3600" b="1"/>
              <a:t>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/>
      <p:bldP spid="107524" grpId="0"/>
      <p:bldP spid="107527" grpId="0"/>
      <p:bldP spid="107530" grpId="0"/>
      <p:bldP spid="107533" grpId="0"/>
      <p:bldP spid="10753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755650" y="620713"/>
            <a:ext cx="12239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平行</a:t>
            </a: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1763713" y="765175"/>
          <a:ext cx="508000" cy="482600"/>
        </p:xfrm>
        <a:graphic>
          <a:graphicData uri="http://schemas.openxmlformats.org/presentationml/2006/ole">
            <p:oleObj spid="_x0000_s108560" name="公式" r:id="rId3" imgW="507780" imgH="482391" progId="">
              <p:embed/>
            </p:oleObj>
          </a:graphicData>
        </a:graphic>
      </p:graphicFrame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827088" y="1341438"/>
            <a:ext cx="2200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/>
              <a:t>P</a:t>
            </a:r>
            <a:r>
              <a:rPr lang="zh-CN" altLang="en-US" sz="3200" b="1"/>
              <a:t>点光程差</a:t>
            </a:r>
            <a:r>
              <a:rPr lang="zh-CN" altLang="en-US" sz="3200"/>
              <a:t> </a:t>
            </a:r>
          </a:p>
        </p:txBody>
      </p:sp>
      <p:graphicFrame>
        <p:nvGraphicFramePr>
          <p:cNvPr id="108550" name="Object 6"/>
          <p:cNvGraphicFramePr>
            <a:graphicFrameLocks noChangeAspect="1"/>
          </p:cNvGraphicFramePr>
          <p:nvPr/>
        </p:nvGraphicFramePr>
        <p:xfrm>
          <a:off x="900113" y="2060575"/>
          <a:ext cx="6332537" cy="539750"/>
        </p:xfrm>
        <a:graphic>
          <a:graphicData uri="http://schemas.openxmlformats.org/presentationml/2006/ole">
            <p:oleObj spid="_x0000_s108561" name="公式" r:id="rId4" imgW="6324600" imgH="546100" progId="">
              <p:embed/>
            </p:oleObj>
          </a:graphicData>
        </a:graphic>
      </p:graphicFrame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827088" y="2781300"/>
            <a:ext cx="1112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因为</a:t>
            </a:r>
            <a:r>
              <a:rPr lang="zh-CN" altLang="en-US" sz="3200"/>
              <a:t> </a:t>
            </a:r>
          </a:p>
        </p:txBody>
      </p:sp>
      <p:graphicFrame>
        <p:nvGraphicFramePr>
          <p:cNvPr id="108552" name="Object 8"/>
          <p:cNvGraphicFramePr>
            <a:graphicFrameLocks noChangeAspect="1"/>
          </p:cNvGraphicFramePr>
          <p:nvPr/>
        </p:nvGraphicFramePr>
        <p:xfrm>
          <a:off x="1835150" y="2924175"/>
          <a:ext cx="249238" cy="334963"/>
        </p:xfrm>
        <a:graphic>
          <a:graphicData uri="http://schemas.openxmlformats.org/presentationml/2006/ole">
            <p:oleObj spid="_x0000_s108562" name="公式" r:id="rId5" imgW="253890" imgH="330057" progId="">
              <p:embed/>
            </p:oleObj>
          </a:graphicData>
        </a:graphic>
      </p:graphicFrame>
      <p:sp>
        <p:nvSpPr>
          <p:cNvPr id="108553" name="Rectangle 9"/>
          <p:cNvSpPr>
            <a:spLocks noChangeArrowheads="1"/>
          </p:cNvSpPr>
          <p:nvPr/>
        </p:nvSpPr>
        <p:spPr bwMode="auto">
          <a:xfrm>
            <a:off x="2124075" y="2781300"/>
            <a:ext cx="3673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角实际上很小</a:t>
            </a:r>
            <a:r>
              <a:rPr lang="en-US" altLang="zh-CN" sz="3200" b="1"/>
              <a:t>,</a:t>
            </a:r>
            <a:r>
              <a:rPr lang="zh-CN" altLang="en-US" sz="3200" b="1"/>
              <a:t>所以</a:t>
            </a:r>
            <a:r>
              <a:rPr lang="zh-CN" altLang="en-US" sz="3200"/>
              <a:t> </a:t>
            </a:r>
          </a:p>
        </p:txBody>
      </p:sp>
      <p:graphicFrame>
        <p:nvGraphicFramePr>
          <p:cNvPr id="108554" name="Object 10"/>
          <p:cNvGraphicFramePr>
            <a:graphicFrameLocks noChangeAspect="1"/>
          </p:cNvGraphicFramePr>
          <p:nvPr/>
        </p:nvGraphicFramePr>
        <p:xfrm>
          <a:off x="954088" y="3357563"/>
          <a:ext cx="3162300" cy="914400"/>
        </p:xfrm>
        <a:graphic>
          <a:graphicData uri="http://schemas.openxmlformats.org/presentationml/2006/ole">
            <p:oleObj spid="_x0000_s108563" name="公式" r:id="rId6" imgW="3162300" imgH="914400" progId="">
              <p:embed/>
            </p:oleObj>
          </a:graphicData>
        </a:graphic>
      </p:graphicFrame>
      <p:sp>
        <p:nvSpPr>
          <p:cNvPr id="108555" name="Rectangle 11"/>
          <p:cNvSpPr>
            <a:spLocks noChangeArrowheads="1"/>
          </p:cNvSpPr>
          <p:nvPr/>
        </p:nvSpPr>
        <p:spPr bwMode="auto">
          <a:xfrm>
            <a:off x="4067175" y="3500438"/>
            <a:ext cx="27447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代入上式可得</a:t>
            </a:r>
            <a:r>
              <a:rPr lang="zh-CN" altLang="en-US" sz="3200"/>
              <a:t> </a:t>
            </a:r>
          </a:p>
        </p:txBody>
      </p:sp>
      <p:graphicFrame>
        <p:nvGraphicFramePr>
          <p:cNvPr id="108556" name="Object 12"/>
          <p:cNvGraphicFramePr>
            <a:graphicFrameLocks noChangeAspect="1"/>
          </p:cNvGraphicFramePr>
          <p:nvPr/>
        </p:nvGraphicFramePr>
        <p:xfrm>
          <a:off x="3563938" y="4365625"/>
          <a:ext cx="2103437" cy="444500"/>
        </p:xfrm>
        <a:graphic>
          <a:graphicData uri="http://schemas.openxmlformats.org/presentationml/2006/ole">
            <p:oleObj spid="_x0000_s108564" name="公式" r:id="rId7" imgW="2094591" imgH="444307" progId="">
              <p:embed/>
            </p:oleObj>
          </a:graphicData>
        </a:graphic>
      </p:graphicFrame>
      <p:sp>
        <p:nvSpPr>
          <p:cNvPr id="108557" name="Rectangle 13"/>
          <p:cNvSpPr>
            <a:spLocks noChangeArrowheads="1"/>
          </p:cNvSpPr>
          <p:nvPr/>
        </p:nvSpPr>
        <p:spPr bwMode="auto">
          <a:xfrm>
            <a:off x="827088" y="4941888"/>
            <a:ext cx="4208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▲</a:t>
            </a:r>
            <a:r>
              <a:rPr lang="zh-CN" altLang="en-US" sz="3200" b="1"/>
              <a:t>屏幕上干涉条纹位置</a:t>
            </a:r>
            <a:r>
              <a:rPr lang="zh-CN" altLang="en-US" sz="3200"/>
              <a:t> </a:t>
            </a:r>
          </a:p>
        </p:txBody>
      </p:sp>
      <p:sp>
        <p:nvSpPr>
          <p:cNvPr id="108558" name="Rectangle 14"/>
          <p:cNvSpPr>
            <a:spLocks noChangeArrowheads="1"/>
          </p:cNvSpPr>
          <p:nvPr/>
        </p:nvSpPr>
        <p:spPr bwMode="auto">
          <a:xfrm>
            <a:off x="827088" y="5661025"/>
            <a:ext cx="19288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 b="1"/>
              <a:t>极大位置</a:t>
            </a:r>
            <a:r>
              <a:rPr lang="zh-CN" altLang="en-US" sz="3200"/>
              <a:t> </a:t>
            </a:r>
          </a:p>
        </p:txBody>
      </p:sp>
      <p:graphicFrame>
        <p:nvGraphicFramePr>
          <p:cNvPr id="108559" name="Object 15"/>
          <p:cNvGraphicFramePr>
            <a:graphicFrameLocks noChangeAspect="1"/>
          </p:cNvGraphicFramePr>
          <p:nvPr/>
        </p:nvGraphicFramePr>
        <p:xfrm>
          <a:off x="2795588" y="5746750"/>
          <a:ext cx="4902200" cy="455613"/>
        </p:xfrm>
        <a:graphic>
          <a:graphicData uri="http://schemas.openxmlformats.org/presentationml/2006/ole">
            <p:oleObj spid="_x0000_s108565" name="公式" r:id="rId8" imgW="4902200" imgH="457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/>
      <p:bldP spid="108549" grpId="0"/>
      <p:bldP spid="108551" grpId="0"/>
      <p:bldP spid="108553" grpId="0"/>
      <p:bldP spid="108555" grpId="0"/>
      <p:bldP spid="108557" grpId="0"/>
      <p:bldP spid="1085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900113" y="765175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▲</a:t>
            </a:r>
            <a:r>
              <a:rPr lang="zh-CN" altLang="en-US" sz="3200" b="1"/>
              <a:t>球面单色光波</a:t>
            </a:r>
          </a:p>
        </p:txBody>
      </p:sp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4067175" y="692150"/>
          <a:ext cx="3886200" cy="889000"/>
        </p:xfrm>
        <a:graphic>
          <a:graphicData uri="http://schemas.openxmlformats.org/presentationml/2006/ole">
            <p:oleObj spid="_x0000_s78861" name="公式" r:id="rId3" imgW="3886200" imgH="889000" progId="">
              <p:embed/>
            </p:oleObj>
          </a:graphicData>
        </a:graphic>
      </p:graphicFrame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1403350" y="1628775"/>
          <a:ext cx="5089525" cy="857250"/>
        </p:xfrm>
        <a:graphic>
          <a:graphicData uri="http://schemas.openxmlformats.org/presentationml/2006/ole">
            <p:oleObj spid="_x0000_s78862" name="公式" r:id="rId4" imgW="5295900" imgH="889000" progId="">
              <p:embed/>
            </p:oleObj>
          </a:graphicData>
        </a:graphic>
      </p:graphicFrame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1258888" y="2636838"/>
            <a:ext cx="1936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复振幅为</a:t>
            </a:r>
            <a:r>
              <a:rPr lang="zh-CN" altLang="en-US" sz="3600"/>
              <a:t> </a:t>
            </a:r>
          </a:p>
        </p:txBody>
      </p:sp>
      <p:graphicFrame>
        <p:nvGraphicFramePr>
          <p:cNvPr id="78854" name="Object 6"/>
          <p:cNvGraphicFramePr>
            <a:graphicFrameLocks noChangeAspect="1"/>
          </p:cNvGraphicFramePr>
          <p:nvPr/>
        </p:nvGraphicFramePr>
        <p:xfrm>
          <a:off x="3132138" y="2636838"/>
          <a:ext cx="3911600" cy="857250"/>
        </p:xfrm>
        <a:graphic>
          <a:graphicData uri="http://schemas.openxmlformats.org/presentationml/2006/ole">
            <p:oleObj spid="_x0000_s78863" name="公式" r:id="rId5" imgW="4076700" imgH="889000" progId="">
              <p:embed/>
            </p:oleObj>
          </a:graphicData>
        </a:graphic>
      </p:graphicFrame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900113" y="3429000"/>
            <a:ext cx="1936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3200" b="1"/>
              <a:t>■</a:t>
            </a:r>
            <a:r>
              <a:rPr lang="zh-CN" altLang="en-US" sz="3200" b="1"/>
              <a:t>光强度</a:t>
            </a:r>
            <a:r>
              <a:rPr lang="zh-CN" altLang="en-US" sz="3600"/>
              <a:t> </a:t>
            </a:r>
          </a:p>
        </p:txBody>
      </p:sp>
      <p:graphicFrame>
        <p:nvGraphicFramePr>
          <p:cNvPr id="78857" name="Object 9"/>
          <p:cNvGraphicFramePr>
            <a:graphicFrameLocks noChangeAspect="1"/>
          </p:cNvGraphicFramePr>
          <p:nvPr/>
        </p:nvGraphicFramePr>
        <p:xfrm>
          <a:off x="3348038" y="4365625"/>
          <a:ext cx="3408362" cy="482600"/>
        </p:xfrm>
        <a:graphic>
          <a:graphicData uri="http://schemas.openxmlformats.org/presentationml/2006/ole">
            <p:oleObj spid="_x0000_s78864" name="公式" r:id="rId6" imgW="3403600" imgH="482600" progId="">
              <p:embed/>
            </p:oleObj>
          </a:graphicData>
        </a:graphic>
      </p:graphicFrame>
      <p:graphicFrame>
        <p:nvGraphicFramePr>
          <p:cNvPr id="78858" name="Object 10"/>
          <p:cNvGraphicFramePr>
            <a:graphicFrameLocks noChangeAspect="1"/>
          </p:cNvGraphicFramePr>
          <p:nvPr/>
        </p:nvGraphicFramePr>
        <p:xfrm>
          <a:off x="1403350" y="4292600"/>
          <a:ext cx="1236663" cy="508000"/>
        </p:xfrm>
        <a:graphic>
          <a:graphicData uri="http://schemas.openxmlformats.org/presentationml/2006/ole">
            <p:oleObj spid="_x0000_s78865" name="公式" r:id="rId7" imgW="1231366" imgH="507780" progId="">
              <p:embed/>
            </p:oleObj>
          </a:graphicData>
        </a:graphic>
      </p:graphicFrame>
      <p:sp>
        <p:nvSpPr>
          <p:cNvPr id="78859" name="Rectangle 11"/>
          <p:cNvSpPr>
            <a:spLocks noChangeArrowheads="1"/>
          </p:cNvSpPr>
          <p:nvPr/>
        </p:nvSpPr>
        <p:spPr bwMode="auto">
          <a:xfrm>
            <a:off x="900113" y="5013325"/>
            <a:ext cx="2419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3200" b="1"/>
              <a:t>■</a:t>
            </a:r>
            <a:r>
              <a:rPr lang="zh-CN" altLang="en-US" sz="3600" b="1"/>
              <a:t>波的叠加</a:t>
            </a:r>
          </a:p>
        </p:txBody>
      </p:sp>
      <p:sp>
        <p:nvSpPr>
          <p:cNvPr id="78860" name="Rectangle 12"/>
          <p:cNvSpPr>
            <a:spLocks noChangeArrowheads="1"/>
          </p:cNvSpPr>
          <p:nvPr/>
        </p:nvSpPr>
        <p:spPr bwMode="auto">
          <a:xfrm>
            <a:off x="900113" y="5805488"/>
            <a:ext cx="587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▲</a:t>
            </a:r>
            <a:r>
              <a:rPr lang="zh-CN" altLang="en-US" sz="3200" b="1"/>
              <a:t>波的独立传播和线性叠加原理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/>
      <p:bldP spid="78853" grpId="0"/>
      <p:bldP spid="78856" grpId="0"/>
      <p:bldP spid="78859" grpId="0"/>
      <p:bldP spid="7886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900113" y="692150"/>
            <a:ext cx="19288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极小位置</a:t>
            </a:r>
            <a:r>
              <a:rPr lang="zh-CN" altLang="en-US" sz="3200"/>
              <a:t> </a:t>
            </a:r>
          </a:p>
        </p:txBody>
      </p:sp>
      <p:graphicFrame>
        <p:nvGraphicFramePr>
          <p:cNvPr id="109571" name="Object 3"/>
          <p:cNvGraphicFramePr>
            <a:graphicFrameLocks noChangeAspect="1"/>
          </p:cNvGraphicFramePr>
          <p:nvPr/>
        </p:nvGraphicFramePr>
        <p:xfrm>
          <a:off x="971550" y="1268413"/>
          <a:ext cx="6826250" cy="909637"/>
        </p:xfrm>
        <a:graphic>
          <a:graphicData uri="http://schemas.openxmlformats.org/presentationml/2006/ole">
            <p:oleObj spid="_x0000_s109586" name="公式" r:id="rId3" imgW="6832600" imgH="914400" progId="">
              <p:embed/>
            </p:oleObj>
          </a:graphicData>
        </a:graphic>
      </p:graphicFrame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827088" y="2133600"/>
            <a:ext cx="19288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条纹宽度</a:t>
            </a:r>
            <a:r>
              <a:rPr lang="zh-CN" altLang="en-US" sz="3200"/>
              <a:t> </a:t>
            </a:r>
          </a:p>
        </p:txBody>
      </p:sp>
      <p:graphicFrame>
        <p:nvGraphicFramePr>
          <p:cNvPr id="109573" name="Object 5"/>
          <p:cNvGraphicFramePr>
            <a:graphicFrameLocks noChangeAspect="1"/>
          </p:cNvGraphicFramePr>
          <p:nvPr/>
        </p:nvGraphicFramePr>
        <p:xfrm>
          <a:off x="2700338" y="2205038"/>
          <a:ext cx="2324100" cy="479425"/>
        </p:xfrm>
        <a:graphic>
          <a:graphicData uri="http://schemas.openxmlformats.org/presentationml/2006/ole">
            <p:oleObj spid="_x0000_s109587" name="公式" r:id="rId4" imgW="2324100" imgH="482600" progId="">
              <p:embed/>
            </p:oleObj>
          </a:graphicData>
        </a:graphic>
      </p:graphicFrame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900113" y="2852738"/>
            <a:ext cx="34083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▲</a:t>
            </a:r>
            <a:r>
              <a:rPr lang="zh-CN" altLang="en-US" sz="3200" b="1"/>
              <a:t>屏幕上光强分布</a:t>
            </a:r>
            <a:r>
              <a:rPr lang="zh-CN" altLang="en-US" sz="3200"/>
              <a:t> </a:t>
            </a:r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0" y="3267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9576" name="Object 8"/>
          <p:cNvGraphicFramePr>
            <a:graphicFrameLocks noChangeAspect="1"/>
          </p:cNvGraphicFramePr>
          <p:nvPr/>
        </p:nvGraphicFramePr>
        <p:xfrm>
          <a:off x="1042988" y="3500438"/>
          <a:ext cx="4356100" cy="585787"/>
        </p:xfrm>
        <a:graphic>
          <a:graphicData uri="http://schemas.openxmlformats.org/presentationml/2006/ole">
            <p:oleObj spid="_x0000_s109588" name="公式" r:id="rId5" imgW="5156200" imgH="596900" progId="">
              <p:embed/>
            </p:oleObj>
          </a:graphicData>
        </a:graphic>
      </p:graphicFrame>
      <p:sp>
        <p:nvSpPr>
          <p:cNvPr id="109577" name="Rectangle 9"/>
          <p:cNvSpPr>
            <a:spLocks noChangeArrowheads="1"/>
          </p:cNvSpPr>
          <p:nvPr/>
        </p:nvSpPr>
        <p:spPr bwMode="auto">
          <a:xfrm>
            <a:off x="900113" y="4292600"/>
            <a:ext cx="1112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其中</a:t>
            </a:r>
            <a:r>
              <a:rPr lang="zh-CN" altLang="en-US" sz="3200"/>
              <a:t> </a:t>
            </a:r>
          </a:p>
        </p:txBody>
      </p:sp>
      <p:graphicFrame>
        <p:nvGraphicFramePr>
          <p:cNvPr id="109578" name="Object 10"/>
          <p:cNvGraphicFramePr>
            <a:graphicFrameLocks noChangeAspect="1"/>
          </p:cNvGraphicFramePr>
          <p:nvPr/>
        </p:nvGraphicFramePr>
        <p:xfrm>
          <a:off x="1979613" y="4365625"/>
          <a:ext cx="5892800" cy="485775"/>
        </p:xfrm>
        <a:graphic>
          <a:graphicData uri="http://schemas.openxmlformats.org/presentationml/2006/ole">
            <p:oleObj spid="_x0000_s109589" name="公式" r:id="rId6" imgW="5892800" imgH="482600" progId="">
              <p:embed/>
            </p:oleObj>
          </a:graphicData>
        </a:graphic>
      </p:graphicFrame>
      <p:sp>
        <p:nvSpPr>
          <p:cNvPr id="109579" name="Rectangle 11"/>
          <p:cNvSpPr>
            <a:spLocks noChangeArrowheads="1"/>
          </p:cNvSpPr>
          <p:nvPr/>
        </p:nvSpPr>
        <p:spPr bwMode="auto">
          <a:xfrm>
            <a:off x="900113" y="5013325"/>
            <a:ext cx="16335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实验中</a:t>
            </a:r>
            <a:r>
              <a:rPr lang="en-US" altLang="zh-CN" sz="3200" b="1"/>
              <a:t>,</a:t>
            </a:r>
            <a:r>
              <a:rPr lang="en-US" altLang="zh-CN" sz="3200"/>
              <a:t> </a:t>
            </a:r>
          </a:p>
        </p:txBody>
      </p:sp>
      <p:graphicFrame>
        <p:nvGraphicFramePr>
          <p:cNvPr id="109580" name="Object 12"/>
          <p:cNvGraphicFramePr>
            <a:graphicFrameLocks noChangeAspect="1"/>
          </p:cNvGraphicFramePr>
          <p:nvPr/>
        </p:nvGraphicFramePr>
        <p:xfrm>
          <a:off x="2555875" y="5013325"/>
          <a:ext cx="3486150" cy="552450"/>
        </p:xfrm>
        <a:graphic>
          <a:graphicData uri="http://schemas.openxmlformats.org/presentationml/2006/ole">
            <p:oleObj spid="_x0000_s109590" name="公式" r:id="rId7" imgW="3492500" imgH="546100" progId="">
              <p:embed/>
            </p:oleObj>
          </a:graphicData>
        </a:graphic>
      </p:graphicFrame>
      <p:sp>
        <p:nvSpPr>
          <p:cNvPr id="109581" name="Rectangle 13"/>
          <p:cNvSpPr>
            <a:spLocks noChangeArrowheads="1"/>
          </p:cNvSpPr>
          <p:nvPr/>
        </p:nvSpPr>
        <p:spPr bwMode="auto">
          <a:xfrm>
            <a:off x="5940425" y="5013325"/>
            <a:ext cx="1112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并且</a:t>
            </a:r>
            <a:r>
              <a:rPr lang="zh-CN" altLang="en-US" sz="3200"/>
              <a:t> </a:t>
            </a:r>
          </a:p>
        </p:txBody>
      </p:sp>
      <p:graphicFrame>
        <p:nvGraphicFramePr>
          <p:cNvPr id="109582" name="Object 14"/>
          <p:cNvGraphicFramePr>
            <a:graphicFrameLocks noChangeAspect="1"/>
          </p:cNvGraphicFramePr>
          <p:nvPr/>
        </p:nvGraphicFramePr>
        <p:xfrm>
          <a:off x="6948488" y="5084763"/>
          <a:ext cx="350837" cy="488950"/>
        </p:xfrm>
        <a:graphic>
          <a:graphicData uri="http://schemas.openxmlformats.org/presentationml/2006/ole">
            <p:oleObj spid="_x0000_s109591" name="公式" r:id="rId8" imgW="355446" imgH="482391" progId="">
              <p:embed/>
            </p:oleObj>
          </a:graphicData>
        </a:graphic>
      </p:graphicFrame>
      <p:sp>
        <p:nvSpPr>
          <p:cNvPr id="109583" name="Rectangle 15"/>
          <p:cNvSpPr>
            <a:spLocks noChangeArrowheads="1"/>
          </p:cNvSpPr>
          <p:nvPr/>
        </p:nvSpPr>
        <p:spPr bwMode="auto">
          <a:xfrm>
            <a:off x="7235825" y="5013325"/>
            <a:ext cx="64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和</a:t>
            </a:r>
          </a:p>
        </p:txBody>
      </p:sp>
      <p:graphicFrame>
        <p:nvGraphicFramePr>
          <p:cNvPr id="109584" name="Object 16"/>
          <p:cNvGraphicFramePr>
            <a:graphicFrameLocks noChangeAspect="1"/>
          </p:cNvGraphicFramePr>
          <p:nvPr/>
        </p:nvGraphicFramePr>
        <p:xfrm>
          <a:off x="1042988" y="5805488"/>
          <a:ext cx="385762" cy="488950"/>
        </p:xfrm>
        <a:graphic>
          <a:graphicData uri="http://schemas.openxmlformats.org/presentationml/2006/ole">
            <p:oleObj spid="_x0000_s109592" name="公式" r:id="rId9" imgW="380835" imgH="482391" progId="">
              <p:embed/>
            </p:oleObj>
          </a:graphicData>
        </a:graphic>
      </p:graphicFrame>
      <p:sp>
        <p:nvSpPr>
          <p:cNvPr id="109585" name="Rectangle 17"/>
          <p:cNvSpPr>
            <a:spLocks noChangeArrowheads="1"/>
          </p:cNvSpPr>
          <p:nvPr/>
        </p:nvSpPr>
        <p:spPr bwMode="auto">
          <a:xfrm>
            <a:off x="1403350" y="5764213"/>
            <a:ext cx="48974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孔面积大小相似</a:t>
            </a:r>
            <a:r>
              <a:rPr lang="en-US" altLang="zh-CN" sz="3200" b="1"/>
              <a:t>,</a:t>
            </a:r>
            <a:r>
              <a:rPr lang="zh-CN" altLang="en-US" sz="3200" b="1"/>
              <a:t>故可认为</a:t>
            </a:r>
            <a:r>
              <a:rPr lang="zh-CN" altLang="en-US" sz="32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/>
      <p:bldP spid="109572" grpId="0"/>
      <p:bldP spid="109574" grpId="0"/>
      <p:bldP spid="109577" grpId="0"/>
      <p:bldP spid="109579" grpId="0"/>
      <p:bldP spid="109581" grpId="0"/>
      <p:bldP spid="109583" grpId="0"/>
      <p:bldP spid="10958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0595" name="Object 3"/>
          <p:cNvGraphicFramePr>
            <a:graphicFrameLocks noChangeAspect="1"/>
          </p:cNvGraphicFramePr>
          <p:nvPr/>
        </p:nvGraphicFramePr>
        <p:xfrm>
          <a:off x="971550" y="620713"/>
          <a:ext cx="2533650" cy="552450"/>
        </p:xfrm>
        <a:graphic>
          <a:graphicData uri="http://schemas.openxmlformats.org/presentationml/2006/ole">
            <p:oleObj spid="_x0000_s110601" name="公式" r:id="rId3" imgW="2540000" imgH="546100" progId="">
              <p:embed/>
            </p:oleObj>
          </a:graphicData>
        </a:graphic>
      </p:graphicFrame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3563938" y="650875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于是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0598" name="Object 6"/>
          <p:cNvGraphicFramePr>
            <a:graphicFrameLocks noChangeAspect="1"/>
          </p:cNvGraphicFramePr>
          <p:nvPr/>
        </p:nvGraphicFramePr>
        <p:xfrm>
          <a:off x="971550" y="1412875"/>
          <a:ext cx="6675438" cy="1030288"/>
        </p:xfrm>
        <a:graphic>
          <a:graphicData uri="http://schemas.openxmlformats.org/presentationml/2006/ole">
            <p:oleObj spid="_x0000_s110602" name="公式" r:id="rId4" imgW="7886700" imgH="1041400" progId="">
              <p:embed/>
            </p:oleObj>
          </a:graphicData>
        </a:graphic>
      </p:graphicFrame>
      <p:pic>
        <p:nvPicPr>
          <p:cNvPr id="110599" name="Picture 7" descr="旋转 mz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900113" y="2708275"/>
            <a:ext cx="968533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600" name="Rectangle 8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23" name="Picture 7" descr="5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20713"/>
            <a:ext cx="5472113" cy="362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1624" name="Rectangle 8"/>
          <p:cNvSpPr>
            <a:spLocks noChangeArrowheads="1"/>
          </p:cNvSpPr>
          <p:nvPr/>
        </p:nvSpPr>
        <p:spPr bwMode="auto">
          <a:xfrm>
            <a:off x="1042988" y="4868863"/>
            <a:ext cx="35893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/>
              <a:t>作业：</a:t>
            </a:r>
            <a:r>
              <a:rPr lang="en-US" altLang="zh-CN" sz="3200" b="1"/>
              <a:t>p.84-85 1,2.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900113" y="620713"/>
            <a:ext cx="5060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/>
              <a:t>▲</a:t>
            </a:r>
            <a:r>
              <a:rPr lang="zh-CN" altLang="en-US" sz="3200" b="1"/>
              <a:t>同频率、同振向波的叠加</a:t>
            </a:r>
          </a:p>
        </p:txBody>
      </p:sp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971550" y="1412875"/>
          <a:ext cx="5289550" cy="452438"/>
        </p:xfrm>
        <a:graphic>
          <a:graphicData uri="http://schemas.openxmlformats.org/presentationml/2006/ole">
            <p:oleObj spid="_x0000_s79882" name="公式" r:id="rId3" imgW="5295900" imgH="457200" progId="">
              <p:embed/>
            </p:oleObj>
          </a:graphicData>
        </a:graphic>
      </p:graphicFrame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971550" y="2133600"/>
          <a:ext cx="5321300" cy="452438"/>
        </p:xfrm>
        <a:graphic>
          <a:graphicData uri="http://schemas.openxmlformats.org/presentationml/2006/ole">
            <p:oleObj spid="_x0000_s79883" name="公式" r:id="rId4" imgW="5321300" imgH="457200" progId="">
              <p:embed/>
            </p:oleObj>
          </a:graphicData>
        </a:graphic>
      </p:graphicFrame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971550" y="2924175"/>
          <a:ext cx="4368800" cy="457200"/>
        </p:xfrm>
        <a:graphic>
          <a:graphicData uri="http://schemas.openxmlformats.org/presentationml/2006/ole">
            <p:oleObj spid="_x0000_s79884" name="公式" r:id="rId5" imgW="4368800" imgH="457200" progId="">
              <p:embed/>
            </p:oleObj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971550" y="4076700"/>
          <a:ext cx="6716713" cy="920750"/>
        </p:xfrm>
        <a:graphic>
          <a:graphicData uri="http://schemas.openxmlformats.org/presentationml/2006/ole">
            <p:oleObj spid="_x0000_s79885" name="公式" r:id="rId6" imgW="7213600" imgH="990600" progId="">
              <p:embed/>
            </p:oleObj>
          </a:graphicData>
        </a:graphic>
      </p:graphicFrame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827584" y="3573016"/>
            <a:ext cx="129664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/>
              <a:t>其中</a:t>
            </a:r>
          </a:p>
        </p:txBody>
      </p:sp>
      <p:graphicFrame>
        <p:nvGraphicFramePr>
          <p:cNvPr id="79880" name="Object 8"/>
          <p:cNvGraphicFramePr>
            <a:graphicFrameLocks noChangeAspect="1"/>
          </p:cNvGraphicFramePr>
          <p:nvPr/>
        </p:nvGraphicFramePr>
        <p:xfrm>
          <a:off x="971550" y="5229225"/>
          <a:ext cx="3744913" cy="457200"/>
        </p:xfrm>
        <a:graphic>
          <a:graphicData uri="http://schemas.openxmlformats.org/presentationml/2006/ole">
            <p:oleObj spid="_x0000_s79886" name="公式" r:id="rId7" imgW="3949700" imgH="469900" progId="">
              <p:embed/>
            </p:oleObj>
          </a:graphicData>
        </a:graphic>
      </p:graphicFrame>
      <p:graphicFrame>
        <p:nvGraphicFramePr>
          <p:cNvPr id="79881" name="Object 9"/>
          <p:cNvGraphicFramePr>
            <a:graphicFrameLocks noChangeAspect="1"/>
          </p:cNvGraphicFramePr>
          <p:nvPr/>
        </p:nvGraphicFramePr>
        <p:xfrm>
          <a:off x="2051050" y="5805488"/>
          <a:ext cx="5727700" cy="533400"/>
        </p:xfrm>
        <a:graphic>
          <a:graphicData uri="http://schemas.openxmlformats.org/presentationml/2006/ole">
            <p:oleObj spid="_x0000_s79887" name="公式" r:id="rId8" imgW="5727700" imgH="5334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/>
      <p:bldP spid="798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1619250" y="2997200"/>
            <a:ext cx="247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/>
              <a:t>■</a:t>
            </a:r>
            <a:r>
              <a:rPr lang="zh-CN" altLang="en-US" sz="3600" b="1"/>
              <a:t>相干条件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132138" y="836613"/>
            <a:ext cx="273685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1">
                <a:ea typeface="隶书" pitchFamily="49" charset="-122"/>
              </a:rPr>
              <a:t>本节要点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1619250" y="3860800"/>
            <a:ext cx="5975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/>
              <a:t>■</a:t>
            </a:r>
            <a:r>
              <a:rPr lang="zh-CN" altLang="en-US" sz="3600" b="1"/>
              <a:t>光源的发光机制</a:t>
            </a:r>
            <a:r>
              <a:rPr lang="en-US" altLang="zh-CN" sz="3600" b="1"/>
              <a:t>(</a:t>
            </a:r>
            <a:r>
              <a:rPr lang="zh-CN" altLang="en-US" sz="3600" b="1"/>
              <a:t>自发辐射</a:t>
            </a:r>
            <a:r>
              <a:rPr lang="en-US" altLang="zh-CN" sz="3600" b="1"/>
              <a:t>)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1619250" y="4724400"/>
            <a:ext cx="5832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/>
              <a:t>■</a:t>
            </a:r>
            <a:r>
              <a:rPr lang="zh-CN" altLang="en-US" sz="3600" b="1"/>
              <a:t>位相差判据与光程差判据</a:t>
            </a: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1619250" y="5589588"/>
            <a:ext cx="3384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/>
              <a:t>■</a:t>
            </a:r>
            <a:r>
              <a:rPr lang="zh-CN" altLang="en-US" sz="3600" b="1"/>
              <a:t>分波前干涉</a:t>
            </a:r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1619250" y="2133600"/>
            <a:ext cx="3384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/>
              <a:t>■</a:t>
            </a:r>
            <a:r>
              <a:rPr lang="zh-CN" altLang="en-US" sz="3600" b="1"/>
              <a:t>光的干涉现象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/>
      <p:bldP spid="80899" grpId="0"/>
      <p:bldP spid="80900" grpId="0"/>
      <p:bldP spid="80901" grpId="0"/>
      <p:bldP spid="809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971550" y="620713"/>
            <a:ext cx="51006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600" b="1"/>
              <a:t>2-4 </a:t>
            </a:r>
            <a:r>
              <a:rPr lang="zh-CN" altLang="en-US" sz="3600" b="1"/>
              <a:t>光的干涉和相干条件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971550" y="1341438"/>
            <a:ext cx="3854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一、光的干涉现象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971550" y="2276475"/>
            <a:ext cx="155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牛顿环</a:t>
            </a:r>
          </a:p>
        </p:txBody>
      </p:sp>
      <p:pic>
        <p:nvPicPr>
          <p:cNvPr id="41989" name="Picture 5" descr="opt-i2_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9475" y="2133600"/>
            <a:ext cx="22320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6" descr="opt-i5_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292600"/>
            <a:ext cx="518477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  <p:bldP spid="41987" grpId="0"/>
      <p:bldP spid="4198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971550" y="549275"/>
            <a:ext cx="2936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等厚干涉条纹</a:t>
            </a:r>
          </a:p>
        </p:txBody>
      </p:sp>
      <p:pic>
        <p:nvPicPr>
          <p:cNvPr id="43011" name="Picture 3" descr="opt-i4_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341438"/>
            <a:ext cx="5761037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4" descr="opt-i7_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716338"/>
            <a:ext cx="4105275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5" descr="opt-i16_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716338"/>
            <a:ext cx="2262187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971550" y="549275"/>
            <a:ext cx="2019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1"/>
              <a:t>杨氏条纹</a:t>
            </a:r>
          </a:p>
        </p:txBody>
      </p:sp>
      <p:pic>
        <p:nvPicPr>
          <p:cNvPr id="44035" name="Picture 3" descr="opt-i9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412875"/>
            <a:ext cx="6553200" cy="472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1284</Words>
  <Application>Microsoft Office PowerPoint</Application>
  <PresentationFormat>全屏显示(4:3)</PresentationFormat>
  <Paragraphs>183</Paragraphs>
  <Slides>42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4" baseType="lpstr">
      <vt:lpstr>默认设计模板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Administrator</cp:lastModifiedBy>
  <cp:revision>192</cp:revision>
  <dcterms:created xsi:type="dcterms:W3CDTF">2014-09-13T04:55:57Z</dcterms:created>
  <dcterms:modified xsi:type="dcterms:W3CDTF">2016-08-27T11:32:40Z</dcterms:modified>
</cp:coreProperties>
</file>