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301" r:id="rId10"/>
    <p:sldId id="257" r:id="rId11"/>
    <p:sldId id="258" r:id="rId12"/>
    <p:sldId id="259" r:id="rId13"/>
    <p:sldId id="260" r:id="rId14"/>
    <p:sldId id="261" r:id="rId15"/>
    <p:sldId id="300" r:id="rId16"/>
    <p:sldId id="262" r:id="rId17"/>
    <p:sldId id="263" r:id="rId18"/>
    <p:sldId id="264" r:id="rId19"/>
    <p:sldId id="265" r:id="rId20"/>
    <p:sldId id="266" r:id="rId21"/>
    <p:sldId id="302" r:id="rId22"/>
    <p:sldId id="303" r:id="rId23"/>
    <p:sldId id="267" r:id="rId24"/>
    <p:sldId id="268" r:id="rId25"/>
    <p:sldId id="269" r:id="rId26"/>
    <p:sldId id="270" r:id="rId27"/>
    <p:sldId id="271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5" r:id="rId39"/>
    <p:sldId id="306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6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67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53.wmf"/><Relationship Id="rId2" Type="http://schemas.openxmlformats.org/officeDocument/2006/relationships/image" Target="../media/image67.wmf"/><Relationship Id="rId1" Type="http://schemas.openxmlformats.org/officeDocument/2006/relationships/image" Target="../media/image149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B547C-E410-45F1-9B24-D42BDAFEA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319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E71D6-0548-471A-8BD7-E98D3FA1F3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566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8BB03-1ED0-4EE3-B15F-98808505A7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684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04647-9368-4213-88B3-9DD2E49F2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305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FB8F7-3E22-46BF-9B30-052E61DA8C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6665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CF29E-8EA2-4843-9D23-62B21B2959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7290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E33E9-5E66-4490-87B2-42F21F43DA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65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150ED-121F-45B8-A13F-B2323AA568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9027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2EE40-980F-42EE-9ECF-E94CD4EBA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758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5AA0E-95F3-4868-BA13-56897D3475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0386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5937D-74C6-429A-8A41-8DB4730FAA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58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CCF2A8-8826-4F20-AAC9-153CEFE9C7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87.emf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8.jpeg"/><Relationship Id="rId4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33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7" Type="http://schemas.openxmlformats.org/officeDocument/2006/relationships/image" Target="../media/image16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0.png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36613" y="140335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光的干涉现象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81063" y="1898650"/>
            <a:ext cx="74898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/>
              <a:t>▲</a:t>
            </a:r>
            <a:r>
              <a:rPr lang="zh-CN" altLang="en-US" sz="3200" b="1"/>
              <a:t>当</a:t>
            </a:r>
            <a:r>
              <a:rPr lang="zh-CN" altLang="en-US" sz="3200" b="1">
                <a:solidFill>
                  <a:srgbClr val="FF3300"/>
                </a:solidFill>
              </a:rPr>
              <a:t>两列</a:t>
            </a:r>
            <a:r>
              <a:rPr lang="zh-CN" altLang="en-US" sz="3200" b="1"/>
              <a:t>或</a:t>
            </a:r>
            <a:r>
              <a:rPr lang="zh-CN" altLang="en-US" sz="3200" b="1">
                <a:solidFill>
                  <a:srgbClr val="FF3300"/>
                </a:solidFill>
              </a:rPr>
              <a:t>多列</a:t>
            </a:r>
            <a:r>
              <a:rPr lang="zh-CN" altLang="en-US" sz="3200" b="1"/>
              <a:t>光波在一定条件下相遇而叠加</a:t>
            </a:r>
            <a:r>
              <a:rPr lang="en-US" altLang="zh-CN" sz="3200" b="1"/>
              <a:t>,</a:t>
            </a:r>
            <a:r>
              <a:rPr lang="zh-CN" altLang="en-US" sz="3200" b="1"/>
              <a:t>引起光强度的重新分布</a:t>
            </a:r>
            <a:r>
              <a:rPr lang="en-US" altLang="zh-CN" sz="3200" b="1"/>
              <a:t>,</a:t>
            </a:r>
            <a:r>
              <a:rPr lang="zh-CN" altLang="en-US" sz="3200" b="1"/>
              <a:t>从而在重叠区形成</a:t>
            </a:r>
            <a:r>
              <a:rPr lang="zh-CN" altLang="en-US" sz="3200" b="1">
                <a:solidFill>
                  <a:srgbClr val="FF3300"/>
                </a:solidFill>
              </a:rPr>
              <a:t>稳定</a:t>
            </a:r>
            <a:r>
              <a:rPr lang="en-US" altLang="zh-CN" sz="3200" b="1">
                <a:solidFill>
                  <a:srgbClr val="FF3300"/>
                </a:solidFill>
              </a:rPr>
              <a:t>,</a:t>
            </a:r>
            <a:r>
              <a:rPr lang="zh-CN" altLang="en-US" sz="3200" b="1">
                <a:solidFill>
                  <a:srgbClr val="FF3300"/>
                </a:solidFill>
              </a:rPr>
              <a:t>不均匀的光强分布</a:t>
            </a:r>
            <a:r>
              <a:rPr lang="en-US" altLang="zh-CN" sz="3200" b="1"/>
              <a:t>,</a:t>
            </a:r>
            <a:r>
              <a:rPr lang="zh-CN" altLang="en-US" sz="3200" b="1"/>
              <a:t>现了明暗相间或彩色条纹</a:t>
            </a:r>
            <a:r>
              <a:rPr lang="en-US" altLang="zh-CN" sz="3200" b="1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27100" y="4824413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▲</a:t>
            </a:r>
            <a:r>
              <a:rPr lang="zh-CN" altLang="en-US" sz="3200" b="1"/>
              <a:t>干涉现象是一切波动所具有的共同特性（机械波、电磁波、几率波等）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203575" y="333375"/>
            <a:ext cx="28082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上节小节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55650" y="5764213"/>
            <a:ext cx="7345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杨氏干涉条纹是</a:t>
            </a:r>
            <a:r>
              <a:rPr lang="zh-CN" altLang="en-US" sz="3200" b="1">
                <a:solidFill>
                  <a:srgbClr val="FF6600"/>
                </a:solidFill>
              </a:rPr>
              <a:t>等间隔</a:t>
            </a:r>
            <a:r>
              <a:rPr lang="zh-CN" altLang="en-US" sz="3200" b="1"/>
              <a:t>的平行明暗条纹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27088" y="511492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①</a:t>
            </a:r>
            <a:r>
              <a:rPr lang="zh-CN" altLang="en-US" sz="3200" b="1"/>
              <a:t>单色光入射时</a:t>
            </a:r>
            <a:r>
              <a:rPr lang="en-US" altLang="zh-CN" sz="3200" b="1"/>
              <a:t>,</a:t>
            </a:r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859338" y="5157788"/>
          <a:ext cx="2146300" cy="479425"/>
        </p:xfrm>
        <a:graphic>
          <a:graphicData uri="http://schemas.openxmlformats.org/presentationml/2006/ole">
            <p:oleObj spid="_x0000_s3080" name="公式" r:id="rId3" imgW="2146300" imgH="482600" progId="">
              <p:embed/>
            </p:oleObj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019925" y="5084763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可知</a:t>
            </a:r>
            <a:r>
              <a:rPr lang="en-US" altLang="zh-CN" sz="3200" b="1"/>
              <a:t>,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27088" y="4395788"/>
            <a:ext cx="3654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200" b="1"/>
              <a:t>3.</a:t>
            </a:r>
            <a:r>
              <a:rPr lang="zh-CN" altLang="en-US" sz="3200" b="1"/>
              <a:t>条纹特征</a:t>
            </a:r>
          </a:p>
        </p:txBody>
      </p:sp>
      <p:pic>
        <p:nvPicPr>
          <p:cNvPr id="3079" name="Picture 7" descr="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20713"/>
            <a:ext cx="5472113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7" grpId="0"/>
      <p:bldP spid="30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00113" y="692150"/>
            <a:ext cx="6300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并且条纹的位置</a:t>
            </a:r>
            <a:r>
              <a:rPr lang="en-US" altLang="zh-CN" sz="3200" b="1"/>
              <a:t>x</a:t>
            </a:r>
            <a:r>
              <a:rPr lang="zh-CN" altLang="en-US" sz="3200" b="1"/>
              <a:t>与级次</a:t>
            </a:r>
            <a:r>
              <a:rPr lang="en-US" altLang="zh-CN" sz="3200" b="1"/>
              <a:t>m</a:t>
            </a:r>
            <a:r>
              <a:rPr lang="zh-CN" altLang="en-US" sz="3200" b="1"/>
              <a:t>成正比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71550" y="1484313"/>
            <a:ext cx="605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即中心为零级，</a:t>
            </a:r>
            <a:r>
              <a:rPr lang="en-US" altLang="zh-CN" sz="3200" b="1"/>
              <a:t>±m</a:t>
            </a:r>
            <a:r>
              <a:rPr lang="zh-CN" altLang="en-US" sz="3200" b="1"/>
              <a:t>级</a:t>
            </a:r>
            <a:r>
              <a:rPr lang="zh-CN" altLang="en-US" sz="3200" b="1">
                <a:solidFill>
                  <a:srgbClr val="FF6600"/>
                </a:solidFill>
              </a:rPr>
              <a:t>对称</a:t>
            </a:r>
            <a:r>
              <a:rPr lang="zh-CN" altLang="en-US" sz="3200" b="1"/>
              <a:t>分布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00113" y="2205038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en-US" altLang="zh-CN" sz="3200" b="1"/>
              <a:t>D</a:t>
            </a:r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124075" y="2276475"/>
          <a:ext cx="368300" cy="488950"/>
        </p:xfrm>
        <a:graphic>
          <a:graphicData uri="http://schemas.openxmlformats.org/presentationml/2006/ole">
            <p:oleObj spid="_x0000_s4114" name="公式" r:id="rId3" imgW="368140" imgH="482391" progId="">
              <p:embed/>
            </p:oleObj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411413" y="22050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一定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492500" y="2276475"/>
          <a:ext cx="1885950" cy="439738"/>
        </p:xfrm>
        <a:graphic>
          <a:graphicData uri="http://schemas.openxmlformats.org/presentationml/2006/ole">
            <p:oleObj spid="_x0000_s4115" name="公式" r:id="rId4" imgW="1879600" imgH="444500" progId="">
              <p:embed/>
            </p:oleObj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292725" y="2205038"/>
            <a:ext cx="3167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d</a:t>
            </a:r>
            <a:r>
              <a:rPr lang="zh-CN" altLang="en-US" sz="3200" b="1"/>
              <a:t>过大会造成条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900113" y="292417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纹过密而无法分辨</a:t>
            </a:r>
            <a:r>
              <a:rPr lang="en-US" altLang="zh-CN" sz="3200" b="1"/>
              <a:t>.</a:t>
            </a:r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4787900" y="2708275"/>
          <a:ext cx="2190750" cy="768350"/>
        </p:xfrm>
        <a:graphic>
          <a:graphicData uri="http://schemas.openxmlformats.org/presentationml/2006/ole">
            <p:oleObj spid="_x0000_s4116" name="公式" r:id="rId5" imgW="2197100" imgH="762000" progId="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1042988" y="3789363"/>
          <a:ext cx="1390650" cy="376237"/>
        </p:xfrm>
        <a:graphic>
          <a:graphicData uri="http://schemas.openxmlformats.org/presentationml/2006/ole">
            <p:oleObj spid="_x0000_s4117" name="公式" r:id="rId6" imgW="1384300" imgH="381000" progId="">
              <p:embed/>
            </p:oleObj>
          </a:graphicData>
        </a:graphic>
      </p:graphicFrame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2339975" y="36449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要求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419475" y="3789363"/>
          <a:ext cx="1811338" cy="376237"/>
        </p:xfrm>
        <a:graphic>
          <a:graphicData uri="http://schemas.openxmlformats.org/presentationml/2006/ole">
            <p:oleObj spid="_x0000_s4118" name="公式" r:id="rId7" imgW="1816100" imgH="381000" progId="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1042988" y="4437063"/>
          <a:ext cx="4838700" cy="1593850"/>
        </p:xfrm>
        <a:graphic>
          <a:graphicData uri="http://schemas.openxmlformats.org/presentationml/2006/ole">
            <p:oleObj spid="_x0000_s4119" name="公式" r:id="rId8" imgW="4838700" imgH="1600200" progId="">
              <p:embed/>
            </p:oleObj>
          </a:graphicData>
        </a:graphic>
      </p:graphicFrame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292725" y="3644900"/>
            <a:ext cx="100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2" grpId="0"/>
      <p:bldP spid="4105" grpId="0"/>
      <p:bldP spid="4106" grpId="0"/>
      <p:bldP spid="4110" grpId="0"/>
      <p:bldP spid="4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42988" y="579438"/>
            <a:ext cx="2582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en-US" altLang="zh-CN" sz="3200" b="1"/>
              <a:t>D</a:t>
            </a:r>
            <a:r>
              <a:rPr lang="zh-CN" altLang="en-US" sz="3200" b="1"/>
              <a:t>和</a:t>
            </a:r>
            <a:r>
              <a:rPr lang="en-US" altLang="zh-CN" sz="3200" b="1"/>
              <a:t>d</a:t>
            </a:r>
            <a:r>
              <a:rPr lang="zh-CN" altLang="en-US" sz="3200" b="1"/>
              <a:t>一定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563938" y="692150"/>
          <a:ext cx="1638300" cy="488950"/>
        </p:xfrm>
        <a:graphic>
          <a:graphicData uri="http://schemas.openxmlformats.org/presentationml/2006/ole">
            <p:oleObj spid="_x0000_s5129" name="公式" r:id="rId3" imgW="1637589" imgH="482391" progId="">
              <p:embed/>
            </p:oleObj>
          </a:graphicData>
        </a:graphic>
      </p:graphicFrame>
      <p:pic>
        <p:nvPicPr>
          <p:cNvPr id="5125" name="Picture 5" descr="旋转 mz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71278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042988" y="417988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3200" b="1"/>
              <a:t>②</a:t>
            </a:r>
            <a:r>
              <a:rPr lang="zh-CN" altLang="en-US" sz="3200" b="1"/>
              <a:t>复色光入射时</a:t>
            </a:r>
            <a:r>
              <a:rPr lang="en-US" altLang="zh-CN" sz="3200" b="1"/>
              <a:t>,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71550" y="4972050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中心零级为白色，其它各级亮纹为彩色</a:t>
            </a:r>
            <a:r>
              <a:rPr lang="en-US" altLang="zh-CN" sz="3200" b="1"/>
              <a:t>,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900113" y="5734050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而且变宽变模糊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6" grpId="0"/>
      <p:bldP spid="5127" grpId="0"/>
      <p:bldP spid="5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efc1e178a82b90153f01c43738da9773912ef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200900" cy="44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65175"/>
            <a:ext cx="6985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42988" y="5516563"/>
            <a:ext cx="3421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最高</a:t>
            </a:r>
            <a:r>
              <a:rPr lang="zh-CN" altLang="en-US" sz="3600" b="1"/>
              <a:t>可分辨级次</a:t>
            </a:r>
            <a:r>
              <a:rPr lang="zh-CN" altLang="en-US" sz="3600"/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356100" y="5661025"/>
          <a:ext cx="376238" cy="342900"/>
        </p:xfrm>
        <a:graphic>
          <a:graphicData uri="http://schemas.openxmlformats.org/presentationml/2006/ole">
            <p:oleObj spid="_x0000_s7175" name="公式" r:id="rId4" imgW="380835" imgH="342751" progId="">
              <p:embed/>
            </p:oleObj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643438" y="5516563"/>
            <a:ext cx="1127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3851275" y="476250"/>
            <a:ext cx="1296988" cy="2781300"/>
            <a:chOff x="1292" y="0"/>
            <a:chExt cx="1543" cy="1752"/>
          </a:xfrm>
        </p:grpSpPr>
        <p:sp>
          <p:nvSpPr>
            <p:cNvPr id="47107" name="Rectangle 3"/>
            <p:cNvSpPr>
              <a:spLocks noChangeArrowheads="1"/>
            </p:cNvSpPr>
            <p:nvPr/>
          </p:nvSpPr>
          <p:spPr bwMode="auto">
            <a:xfrm>
              <a:off x="1292" y="148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660066"/>
                </a:gs>
                <a:gs pos="100000">
                  <a:srgbClr val="66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1292" y="1207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0099"/>
                </a:gs>
                <a:gs pos="100000">
                  <a:srgbClr val="00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0080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292" y="663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1292" y="391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292" y="21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292" y="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</p:grpSp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3851275" y="3644900"/>
            <a:ext cx="1296988" cy="2781300"/>
            <a:chOff x="1292" y="0"/>
            <a:chExt cx="1543" cy="1752"/>
          </a:xfrm>
        </p:grpSpPr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1292" y="148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660066"/>
                </a:gs>
                <a:gs pos="100000">
                  <a:srgbClr val="66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1292" y="1207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0099"/>
                </a:gs>
                <a:gs pos="100000">
                  <a:srgbClr val="00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292" y="935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0080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1292" y="663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1292" y="391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1292" y="21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1292" y="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</p:grpSp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6732588" y="620713"/>
            <a:ext cx="1368425" cy="2781300"/>
            <a:chOff x="1292" y="0"/>
            <a:chExt cx="1543" cy="1752"/>
          </a:xfrm>
        </p:grpSpPr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1292" y="148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660066"/>
                </a:gs>
                <a:gs pos="100000">
                  <a:srgbClr val="66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1292" y="1207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0099"/>
                </a:gs>
                <a:gs pos="100000">
                  <a:srgbClr val="00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1292" y="935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0080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1292" y="663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1292" y="391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1292" y="21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1292" y="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</p:grp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6732588" y="3357563"/>
            <a:ext cx="1368425" cy="2781300"/>
            <a:chOff x="1292" y="0"/>
            <a:chExt cx="1543" cy="1752"/>
          </a:xfrm>
        </p:grpSpPr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1292" y="148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660066"/>
                </a:gs>
                <a:gs pos="100000">
                  <a:srgbClr val="66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1292" y="1207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0099"/>
                </a:gs>
                <a:gs pos="100000">
                  <a:srgbClr val="00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1292" y="935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0080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1292" y="663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339933"/>
                </a:gs>
                <a:gs pos="100000">
                  <a:srgbClr val="33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1292" y="391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1292" y="21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1292" y="0"/>
              <a:ext cx="1543" cy="272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</p:grpSp>
      <p:graphicFrame>
        <p:nvGraphicFramePr>
          <p:cNvPr id="47138" name="Object 34"/>
          <p:cNvGraphicFramePr>
            <a:graphicFrameLocks noChangeAspect="1"/>
          </p:cNvGraphicFramePr>
          <p:nvPr/>
        </p:nvGraphicFramePr>
        <p:xfrm>
          <a:off x="2987675" y="4652963"/>
          <a:ext cx="442913" cy="352425"/>
        </p:xfrm>
        <a:graphic>
          <a:graphicData uri="http://schemas.openxmlformats.org/presentationml/2006/ole">
            <p:oleObj spid="_x0000_s47149" name="公式" r:id="rId3" imgW="444114" imgH="355292" progId="">
              <p:embed/>
            </p:oleObj>
          </a:graphicData>
        </a:graphic>
      </p:graphicFrame>
      <p:graphicFrame>
        <p:nvGraphicFramePr>
          <p:cNvPr id="47139" name="Object 35"/>
          <p:cNvGraphicFramePr>
            <a:graphicFrameLocks noChangeAspect="1"/>
          </p:cNvGraphicFramePr>
          <p:nvPr/>
        </p:nvGraphicFramePr>
        <p:xfrm>
          <a:off x="2627313" y="1773238"/>
          <a:ext cx="974725" cy="352425"/>
        </p:xfrm>
        <a:graphic>
          <a:graphicData uri="http://schemas.openxmlformats.org/presentationml/2006/ole">
            <p:oleObj spid="_x0000_s47150" name="公式" r:id="rId4" imgW="977476" imgH="355446" progId="">
              <p:embed/>
            </p:oleObj>
          </a:graphicData>
        </a:graphic>
      </p:graphicFrame>
      <p:graphicFrame>
        <p:nvGraphicFramePr>
          <p:cNvPr id="47140" name="Object 36"/>
          <p:cNvGraphicFramePr>
            <a:graphicFrameLocks noChangeAspect="1"/>
          </p:cNvGraphicFramePr>
          <p:nvPr/>
        </p:nvGraphicFramePr>
        <p:xfrm>
          <a:off x="3276600" y="6092825"/>
          <a:ext cx="277813" cy="327025"/>
        </p:xfrm>
        <a:graphic>
          <a:graphicData uri="http://schemas.openxmlformats.org/presentationml/2006/ole">
            <p:oleObj spid="_x0000_s47151" name="公式" r:id="rId5" imgW="279400" imgH="330200" progId="">
              <p:embed/>
            </p:oleObj>
          </a:graphicData>
        </a:graphic>
      </p:graphicFrame>
      <p:graphicFrame>
        <p:nvGraphicFramePr>
          <p:cNvPr id="47141" name="Object 37"/>
          <p:cNvGraphicFramePr>
            <a:graphicFrameLocks noChangeAspect="1"/>
          </p:cNvGraphicFramePr>
          <p:nvPr/>
        </p:nvGraphicFramePr>
        <p:xfrm>
          <a:off x="2627313" y="3644900"/>
          <a:ext cx="1111250" cy="327025"/>
        </p:xfrm>
        <a:graphic>
          <a:graphicData uri="http://schemas.openxmlformats.org/presentationml/2006/ole">
            <p:oleObj spid="_x0000_s47152" name="公式" r:id="rId6" imgW="1117600" imgH="330200" progId="">
              <p:embed/>
            </p:oleObj>
          </a:graphicData>
        </a:graphic>
      </p:graphicFrame>
      <p:graphicFrame>
        <p:nvGraphicFramePr>
          <p:cNvPr id="47142" name="Object 38"/>
          <p:cNvGraphicFramePr>
            <a:graphicFrameLocks noChangeAspect="1"/>
          </p:cNvGraphicFramePr>
          <p:nvPr/>
        </p:nvGraphicFramePr>
        <p:xfrm>
          <a:off x="2700338" y="404813"/>
          <a:ext cx="1111250" cy="327025"/>
        </p:xfrm>
        <a:graphic>
          <a:graphicData uri="http://schemas.openxmlformats.org/presentationml/2006/ole">
            <p:oleObj spid="_x0000_s47153" name="公式" r:id="rId7" imgW="1117600" imgH="330200" progId="">
              <p:embed/>
            </p:oleObj>
          </a:graphicData>
        </a:graphic>
      </p:graphicFrame>
      <p:graphicFrame>
        <p:nvGraphicFramePr>
          <p:cNvPr id="47143" name="Object 39"/>
          <p:cNvGraphicFramePr>
            <a:graphicFrameLocks noChangeAspect="1"/>
          </p:cNvGraphicFramePr>
          <p:nvPr/>
        </p:nvGraphicFramePr>
        <p:xfrm>
          <a:off x="3059113" y="2997200"/>
          <a:ext cx="277812" cy="327025"/>
        </p:xfrm>
        <a:graphic>
          <a:graphicData uri="http://schemas.openxmlformats.org/presentationml/2006/ole">
            <p:oleObj spid="_x0000_s47154" name="公式" r:id="rId8" imgW="279400" imgH="330200" progId="">
              <p:embed/>
            </p:oleObj>
          </a:graphicData>
        </a:graphic>
      </p:graphicFrame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5867400" y="342900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5795963" y="3789363"/>
            <a:ext cx="671512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无暗纹</a:t>
            </a:r>
          </a:p>
        </p:txBody>
      </p:sp>
      <p:graphicFrame>
        <p:nvGraphicFramePr>
          <p:cNvPr id="47146" name="Object 42"/>
          <p:cNvGraphicFramePr>
            <a:graphicFrameLocks noChangeAspect="1"/>
          </p:cNvGraphicFramePr>
          <p:nvPr/>
        </p:nvGraphicFramePr>
        <p:xfrm>
          <a:off x="5508625" y="5949950"/>
          <a:ext cx="1154113" cy="455613"/>
        </p:xfrm>
        <a:graphic>
          <a:graphicData uri="http://schemas.openxmlformats.org/presentationml/2006/ole">
            <p:oleObj spid="_x0000_s47155" name="公式" r:id="rId9" imgW="1155700" imgH="457200" progId="">
              <p:embed/>
            </p:oleObj>
          </a:graphicData>
        </a:graphic>
      </p:graphicFrame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6156325" y="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条纹不可分辨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0" y="476250"/>
            <a:ext cx="14033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3200" b="1"/>
              <a:t>复色光入射</a:t>
            </a:r>
            <a:r>
              <a:rPr lang="en-US" altLang="zh-CN" sz="3200" b="1"/>
              <a:t>:</a:t>
            </a:r>
          </a:p>
          <a:p>
            <a:pPr>
              <a:spcBef>
                <a:spcPct val="50000"/>
              </a:spcBef>
            </a:pP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051050" y="4221163"/>
          <a:ext cx="4914900" cy="2062162"/>
        </p:xfrm>
        <a:graphic>
          <a:graphicData uri="http://schemas.openxmlformats.org/presentationml/2006/ole">
            <p:oleObj spid="_x0000_s8211" name="公式" r:id="rId3" imgW="4914900" imgH="2057400" progId="">
              <p:embed/>
            </p:oleObj>
          </a:graphicData>
        </a:graphic>
      </p:graphicFrame>
      <p:grpSp>
        <p:nvGrpSpPr>
          <p:cNvPr id="8196" name="Group 4"/>
          <p:cNvGrpSpPr>
            <a:grpSpLocks noChangeAspect="1"/>
          </p:cNvGrpSpPr>
          <p:nvPr/>
        </p:nvGrpSpPr>
        <p:grpSpPr bwMode="auto">
          <a:xfrm>
            <a:off x="1692275" y="333375"/>
            <a:ext cx="6553200" cy="3635375"/>
            <a:chOff x="4832" y="12110"/>
            <a:chExt cx="4695" cy="2895"/>
          </a:xfrm>
        </p:grpSpPr>
        <p:sp>
          <p:nvSpPr>
            <p:cNvPr id="8197" name="AutoShape 5"/>
            <p:cNvSpPr>
              <a:spLocks noChangeAspect="1" noChangeArrowheads="1"/>
            </p:cNvSpPr>
            <p:nvPr/>
          </p:nvSpPr>
          <p:spPr bwMode="auto">
            <a:xfrm>
              <a:off x="4832" y="12110"/>
              <a:ext cx="4695" cy="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458" y="12517"/>
              <a:ext cx="21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301" y="13740"/>
              <a:ext cx="2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5458" y="14691"/>
              <a:ext cx="21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AutoShape 9"/>
            <p:cNvSpPr>
              <a:spLocks/>
            </p:cNvSpPr>
            <p:nvPr/>
          </p:nvSpPr>
          <p:spPr bwMode="auto">
            <a:xfrm>
              <a:off x="7649" y="13469"/>
              <a:ext cx="157" cy="1222"/>
            </a:xfrm>
            <a:prstGeom prst="rightBracket">
              <a:avLst>
                <a:gd name="adj" fmla="val 6486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AutoShape 10"/>
            <p:cNvSpPr>
              <a:spLocks/>
            </p:cNvSpPr>
            <p:nvPr/>
          </p:nvSpPr>
          <p:spPr bwMode="auto">
            <a:xfrm>
              <a:off x="7649" y="12517"/>
              <a:ext cx="157" cy="1223"/>
            </a:xfrm>
            <a:prstGeom prst="rightBracket">
              <a:avLst>
                <a:gd name="adj" fmla="val 649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8119" y="12789"/>
            <a:ext cx="784" cy="313"/>
          </p:xfrm>
          <a:graphic>
            <a:graphicData uri="http://schemas.openxmlformats.org/presentationml/2006/ole">
              <p:oleObj spid="_x0000_s8212" name="公式" r:id="rId4" imgW="1054100" imgH="342900" progId="">
                <p:embed/>
              </p:oleObj>
            </a:graphicData>
          </a:graphic>
        </p:graphicFrame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5145" y="14691"/>
            <a:ext cx="380" cy="314"/>
          </p:xfrm>
          <a:graphic>
            <a:graphicData uri="http://schemas.openxmlformats.org/presentationml/2006/ole">
              <p:oleObj spid="_x0000_s8213" name="公式" r:id="rId5" imgW="368140" imgH="482391" progId="">
                <p:embed/>
              </p:oleObj>
            </a:graphicData>
          </a:graphic>
        </p:graphicFrame>
        <p:graphicFrame>
          <p:nvGraphicFramePr>
            <p:cNvPr id="8205" name="Object 13"/>
            <p:cNvGraphicFramePr>
              <a:graphicFrameLocks noChangeAspect="1"/>
            </p:cNvGraphicFramePr>
            <p:nvPr/>
          </p:nvGraphicFramePr>
          <p:xfrm>
            <a:off x="5145" y="13740"/>
            <a:ext cx="1292" cy="314"/>
          </p:xfrm>
          <a:graphic>
            <a:graphicData uri="http://schemas.openxmlformats.org/presentationml/2006/ole">
              <p:oleObj spid="_x0000_s8214" name="公式" r:id="rId6" imgW="1524000" imgH="482600" progId="">
                <p:embed/>
              </p:oleObj>
            </a:graphicData>
          </a:graphic>
        </p:graphicFrame>
        <p:graphicFrame>
          <p:nvGraphicFramePr>
            <p:cNvPr id="8206" name="Object 14"/>
            <p:cNvGraphicFramePr>
              <a:graphicFrameLocks noChangeAspect="1"/>
            </p:cNvGraphicFramePr>
            <p:nvPr/>
          </p:nvGraphicFramePr>
          <p:xfrm>
            <a:off x="5145" y="13333"/>
            <a:ext cx="380" cy="314"/>
          </p:xfrm>
          <a:graphic>
            <a:graphicData uri="http://schemas.openxmlformats.org/presentationml/2006/ole">
              <p:oleObj spid="_x0000_s8215" name="公式" r:id="rId7" imgW="368140" imgH="482391" progId="">
                <p:embed/>
              </p:oleObj>
            </a:graphicData>
          </a:graphic>
        </p:graphicFrame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5145" y="12653"/>
            <a:ext cx="1291" cy="313"/>
          </p:xfrm>
          <a:graphic>
            <a:graphicData uri="http://schemas.openxmlformats.org/presentationml/2006/ole">
              <p:oleObj spid="_x0000_s8216" name="公式" r:id="rId8" imgW="1524000" imgH="482600" progId="">
                <p:embed/>
              </p:oleObj>
            </a:graphicData>
          </a:graphic>
        </p:graphicFrame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>
              <a:off x="7962" y="13740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9" name="Object 17"/>
            <p:cNvGraphicFramePr>
              <a:graphicFrameLocks noChangeAspect="1"/>
            </p:cNvGraphicFramePr>
            <p:nvPr/>
          </p:nvGraphicFramePr>
          <p:xfrm>
            <a:off x="7806" y="13197"/>
            <a:ext cx="1533" cy="365"/>
          </p:xfrm>
          <a:graphic>
            <a:graphicData uri="http://schemas.openxmlformats.org/presentationml/2006/ole">
              <p:oleObj spid="_x0000_s8217" name="公式" r:id="rId9" imgW="1916868" imgH="406224" progId="">
                <p:embed/>
              </p:oleObj>
            </a:graphicData>
          </a:graphic>
        </p:graphicFrame>
      </p:grp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6227763" y="2781300"/>
          <a:ext cx="381000" cy="342900"/>
        </p:xfrm>
        <a:graphic>
          <a:graphicData uri="http://schemas.openxmlformats.org/presentationml/2006/ole">
            <p:oleObj spid="_x0000_s8218" name="公式" r:id="rId10" imgW="380835" imgH="34275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00113" y="620713"/>
            <a:ext cx="693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复色光单色性越差</a:t>
            </a:r>
            <a:r>
              <a:rPr lang="en-US" altLang="zh-CN" sz="3200" b="1"/>
              <a:t>,</a:t>
            </a:r>
            <a:r>
              <a:rPr lang="zh-CN" altLang="en-US" sz="3200" b="1"/>
              <a:t>可观察的条纹越小</a:t>
            </a:r>
            <a:r>
              <a:rPr lang="en-US" altLang="zh-CN" sz="32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00113" y="13716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与波长</a:t>
            </a:r>
            <a:r>
              <a:rPr lang="zh-CN" altLang="en-US" sz="3200"/>
              <a:t>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339975" y="1412875"/>
          <a:ext cx="574675" cy="474663"/>
        </p:xfrm>
        <a:graphic>
          <a:graphicData uri="http://schemas.openxmlformats.org/presentationml/2006/ole">
            <p:oleObj spid="_x0000_s9243" name="公式" r:id="rId3" imgW="368140" imgH="482391" progId="">
              <p:embed/>
            </p:oleObj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71775" y="1371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</a:t>
            </a:r>
            <a:r>
              <a:rPr lang="zh-CN" altLang="en-US" sz="3200"/>
              <a:t>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348038" y="1484313"/>
          <a:ext cx="431800" cy="354012"/>
        </p:xfrm>
        <a:graphic>
          <a:graphicData uri="http://schemas.openxmlformats.org/presentationml/2006/ole">
            <p:oleObj spid="_x0000_s9244" name="公式" r:id="rId4" imgW="380835" imgH="342751" progId="">
              <p:embed/>
            </p:oleObj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779838" y="1341438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亮纹相应的光程差为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036638" y="2205038"/>
          <a:ext cx="3941762" cy="544512"/>
        </p:xfrm>
        <a:graphic>
          <a:graphicData uri="http://schemas.openxmlformats.org/presentationml/2006/ole">
            <p:oleObj spid="_x0000_s9245" name="公式" r:id="rId5" imgW="3949700" imgH="546100" progId="">
              <p:embed/>
            </p:oleObj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932363" y="2205038"/>
            <a:ext cx="285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zh-CN" altLang="en-US" sz="3200" b="1"/>
              <a:t>即最大光程差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900113" y="29972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476375" y="3068638"/>
          <a:ext cx="1858963" cy="488950"/>
        </p:xfrm>
        <a:graphic>
          <a:graphicData uri="http://schemas.openxmlformats.org/presentationml/2006/ole">
            <p:oleObj spid="_x0000_s9246" name="公式" r:id="rId6" imgW="1866900" imgH="482600" progId="">
              <p:embed/>
            </p:oleObj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276600" y="29972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条纹不可见</a:t>
            </a:r>
            <a:r>
              <a:rPr lang="en-US" altLang="zh-CN" sz="3200" b="1"/>
              <a:t>.</a:t>
            </a:r>
          </a:p>
        </p:txBody>
      </p:sp>
      <p:grpSp>
        <p:nvGrpSpPr>
          <p:cNvPr id="9231" name="Group 15"/>
          <p:cNvGrpSpPr>
            <a:grpSpLocks noChangeAspect="1"/>
          </p:cNvGrpSpPr>
          <p:nvPr/>
        </p:nvGrpSpPr>
        <p:grpSpPr bwMode="auto">
          <a:xfrm>
            <a:off x="1042988" y="3429000"/>
            <a:ext cx="6408737" cy="2000250"/>
            <a:chOff x="975" y="8021"/>
            <a:chExt cx="6000" cy="1895"/>
          </a:xfrm>
        </p:grpSpPr>
        <p:sp>
          <p:nvSpPr>
            <p:cNvPr id="9232" name="AutoShape 16"/>
            <p:cNvSpPr>
              <a:spLocks noChangeAspect="1" noChangeArrowheads="1"/>
            </p:cNvSpPr>
            <p:nvPr/>
          </p:nvSpPr>
          <p:spPr bwMode="auto">
            <a:xfrm>
              <a:off x="975" y="8021"/>
              <a:ext cx="6000" cy="1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215" y="8863"/>
              <a:ext cx="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175" y="8863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135" y="8863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375" y="9074"/>
              <a:ext cx="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4815" y="8863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5775" y="8863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9" name="Object 23"/>
            <p:cNvGraphicFramePr>
              <a:graphicFrameLocks noChangeAspect="1"/>
            </p:cNvGraphicFramePr>
            <p:nvPr/>
          </p:nvGraphicFramePr>
          <p:xfrm>
            <a:off x="1455" y="9074"/>
            <a:ext cx="960" cy="367"/>
          </p:xfrm>
          <a:graphic>
            <a:graphicData uri="http://schemas.openxmlformats.org/presentationml/2006/ole">
              <p:oleObj spid="_x0000_s9247" name="公式" r:id="rId7" imgW="1422400" imgH="482600" progId="">
                <p:embed/>
              </p:oleObj>
            </a:graphicData>
          </a:graphic>
        </p:graphicFrame>
        <p:graphicFrame>
          <p:nvGraphicFramePr>
            <p:cNvPr id="9240" name="Object 24"/>
            <p:cNvGraphicFramePr>
              <a:graphicFrameLocks noChangeAspect="1"/>
            </p:cNvGraphicFramePr>
            <p:nvPr/>
          </p:nvGraphicFramePr>
          <p:xfrm>
            <a:off x="3135" y="9284"/>
            <a:ext cx="960" cy="374"/>
          </p:xfrm>
          <a:graphic>
            <a:graphicData uri="http://schemas.openxmlformats.org/presentationml/2006/ole">
              <p:oleObj spid="_x0000_s9248" name="公式" r:id="rId8" imgW="1409088" imgH="482391" progId="">
                <p:embed/>
              </p:oleObj>
            </a:graphicData>
          </a:graphic>
        </p:graphicFrame>
        <p:graphicFrame>
          <p:nvGraphicFramePr>
            <p:cNvPr id="9241" name="Object 25"/>
            <p:cNvGraphicFramePr>
              <a:graphicFrameLocks noChangeAspect="1"/>
            </p:cNvGraphicFramePr>
            <p:nvPr/>
          </p:nvGraphicFramePr>
          <p:xfrm>
            <a:off x="5055" y="9074"/>
            <a:ext cx="960" cy="374"/>
          </p:xfrm>
          <a:graphic>
            <a:graphicData uri="http://schemas.openxmlformats.org/presentationml/2006/ole">
              <p:oleObj spid="_x0000_s9249" name="公式" r:id="rId9" imgW="1409088" imgH="482391" progId="">
                <p:embed/>
              </p:oleObj>
            </a:graphicData>
          </a:graphic>
        </p:graphicFrame>
      </p:grp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1" grpId="0"/>
      <p:bldP spid="9223" grpId="0"/>
      <p:bldP spid="9226" grpId="0"/>
      <p:bldP spid="9227" grpId="0"/>
      <p:bldP spid="92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71550" y="684213"/>
            <a:ext cx="4564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 当光源</a:t>
            </a:r>
            <a:r>
              <a:rPr lang="en-US" altLang="zh-CN" sz="3200" b="1"/>
              <a:t>S</a:t>
            </a:r>
            <a:r>
              <a:rPr lang="zh-CN" altLang="en-US" sz="3200" b="1"/>
              <a:t>沿</a:t>
            </a:r>
            <a:r>
              <a:rPr lang="en-US" altLang="zh-CN" sz="3200" b="1"/>
              <a:t>x</a:t>
            </a:r>
            <a:r>
              <a:rPr lang="zh-CN" altLang="en-US" sz="3200" b="1"/>
              <a:t>方向移动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337175" y="819150"/>
          <a:ext cx="444500" cy="334963"/>
        </p:xfrm>
        <a:graphic>
          <a:graphicData uri="http://schemas.openxmlformats.org/presentationml/2006/ole">
            <p:oleObj spid="_x0000_s10278" name="公式" r:id="rId3" imgW="444307" imgH="330057" progId="">
              <p:embed/>
            </p:oleObj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697538" y="684213"/>
            <a:ext cx="2609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zh-CN" altLang="en-US" sz="3200" b="1"/>
              <a:t>幕上干涉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71550" y="140335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条纹的间隔不变</a:t>
            </a:r>
            <a:r>
              <a:rPr lang="en-US" altLang="zh-CN" sz="3200" b="1"/>
              <a:t>,</a:t>
            </a:r>
            <a:r>
              <a:rPr lang="zh-CN" altLang="en-US" sz="3200" b="1"/>
              <a:t>但条纹整体作上下移动</a:t>
            </a:r>
            <a:r>
              <a:rPr lang="en-US" altLang="zh-CN" sz="3200" b="1"/>
              <a:t>.</a:t>
            </a:r>
            <a:r>
              <a:rPr lang="en-US" altLang="zh-CN" sz="3200"/>
              <a:t> 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71550" y="2124075"/>
            <a:ext cx="7605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试问</a:t>
            </a:r>
            <a:r>
              <a:rPr lang="en-US" altLang="zh-CN" sz="3200" b="1"/>
              <a:t>, </a:t>
            </a:r>
            <a:r>
              <a:rPr lang="zh-CN" altLang="en-US" sz="3200" b="1"/>
              <a:t>干涉条纹的移动与光源的移动有何</a:t>
            </a:r>
            <a:endParaRPr lang="zh-CN" altLang="en-US" sz="32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71550" y="2843213"/>
            <a:ext cx="1755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关系？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01675" y="2889250"/>
            <a:ext cx="2341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4572000" y="4464050"/>
            <a:ext cx="3376613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057900" y="2843213"/>
            <a:ext cx="44450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572000" y="4508500"/>
            <a:ext cx="15303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4572000" y="3789363"/>
            <a:ext cx="14859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8037513" y="3114675"/>
            <a:ext cx="0" cy="278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011863" y="3789363"/>
            <a:ext cx="198120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6011863" y="4464050"/>
            <a:ext cx="202565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5472113" y="3249613"/>
          <a:ext cx="355600" cy="482600"/>
        </p:xfrm>
        <a:graphic>
          <a:graphicData uri="http://schemas.openxmlformats.org/presentationml/2006/ole">
            <p:oleObj spid="_x0000_s10279" name="公式" r:id="rId4" imgW="355446" imgH="482391" progId="">
              <p:embed/>
            </p:oleObj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5562600" y="5499100"/>
          <a:ext cx="381000" cy="482600"/>
        </p:xfrm>
        <a:graphic>
          <a:graphicData uri="http://schemas.openxmlformats.org/presentationml/2006/ole">
            <p:oleObj spid="_x0000_s10280" name="公式" r:id="rId5" imgW="380835" imgH="482391" progId="">
              <p:embed/>
            </p:oleObj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4032250" y="4419600"/>
          <a:ext cx="292100" cy="330200"/>
        </p:xfrm>
        <a:graphic>
          <a:graphicData uri="http://schemas.openxmlformats.org/presentationml/2006/ole">
            <p:oleObj spid="_x0000_s10281" name="公式" r:id="rId6" imgW="291973" imgH="330057" progId="">
              <p:embed/>
            </p:oleObj>
          </a:graphicData>
        </a:graphic>
      </p:graphicFrame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011863" y="3716338"/>
            <a:ext cx="2089150" cy="73025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4500563" y="2997200"/>
            <a:ext cx="44450" cy="337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V="1">
            <a:off x="4500563" y="3716338"/>
            <a:ext cx="1584325" cy="187325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4500563" y="5157788"/>
            <a:ext cx="1557337" cy="377825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6057900" y="3698875"/>
            <a:ext cx="1979613" cy="1439863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572000" y="3563938"/>
            <a:ext cx="1439863" cy="15748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572000" y="3573463"/>
            <a:ext cx="1395413" cy="2159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967413" y="3789363"/>
            <a:ext cx="2114550" cy="1754187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6084888" y="5229225"/>
            <a:ext cx="1997075" cy="269875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016000" y="3563938"/>
            <a:ext cx="2147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解  光程差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1187450" y="4221163"/>
          <a:ext cx="2538413" cy="1117600"/>
        </p:xfrm>
        <a:graphic>
          <a:graphicData uri="http://schemas.openxmlformats.org/presentationml/2006/ole">
            <p:oleObj spid="_x0000_s10282" name="公式" r:id="rId7" imgW="2603500" imgH="1092200" progId="">
              <p:embed/>
            </p:oleObj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1150938" y="5408613"/>
          <a:ext cx="1443037" cy="482600"/>
        </p:xfrm>
        <a:graphic>
          <a:graphicData uri="http://schemas.openxmlformats.org/presentationml/2006/ole">
            <p:oleObj spid="_x0000_s10283" name="公式" r:id="rId8" imgW="1473200" imgH="482600" progId="">
              <p:embed/>
            </p:oleObj>
          </a:graphicData>
        </a:graphic>
      </p:graphicFrame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2592388" y="5408613"/>
          <a:ext cx="1362075" cy="482600"/>
        </p:xfrm>
        <a:graphic>
          <a:graphicData uri="http://schemas.openxmlformats.org/presentationml/2006/ole">
            <p:oleObj spid="_x0000_s10284" name="公式" r:id="rId9" imgW="1397000" imgH="482600" progId="">
              <p:embed/>
            </p:oleObj>
          </a:graphicData>
        </a:graphic>
      </p:graphicFrame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1016000" y="59944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零级在中央</a:t>
            </a:r>
            <a:r>
              <a:rPr lang="en-US" altLang="zh-CN" sz="3200" b="1"/>
              <a:t>P</a:t>
            </a:r>
            <a:r>
              <a:rPr lang="zh-CN" altLang="en-US" sz="3200" b="1"/>
              <a:t>处</a:t>
            </a:r>
            <a:r>
              <a:rPr lang="en-US" altLang="zh-CN" sz="3200" b="1"/>
              <a:t>;</a:t>
            </a:r>
          </a:p>
        </p:txBody>
      </p:sp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6796088" y="3159125"/>
          <a:ext cx="317500" cy="482600"/>
        </p:xfrm>
        <a:graphic>
          <a:graphicData uri="http://schemas.openxmlformats.org/presentationml/2006/ole">
            <p:oleObj spid="_x0000_s10285" name="公式" r:id="rId10" imgW="317225" imgH="482181" progId="">
              <p:embed/>
            </p:oleObj>
          </a:graphicData>
        </a:graphic>
      </p:graphicFrame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6237288" y="4373563"/>
          <a:ext cx="342900" cy="482600"/>
        </p:xfrm>
        <a:graphic>
          <a:graphicData uri="http://schemas.openxmlformats.org/presentationml/2006/ole">
            <p:oleObj spid="_x0000_s10286" name="公式" r:id="rId11" imgW="342751" imgH="482391" progId="">
              <p:embed/>
            </p:oleObj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4822825" y="3068638"/>
          <a:ext cx="355600" cy="482600"/>
        </p:xfrm>
        <a:graphic>
          <a:graphicData uri="http://schemas.openxmlformats.org/presentationml/2006/ole">
            <p:oleObj spid="_x0000_s10287" name="公式" r:id="rId12" imgW="355446" imgH="482391" progId="">
              <p:embed/>
            </p:oleObj>
          </a:graphicData>
        </a:graphic>
      </p:graphicFrame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4572000" y="3860800"/>
          <a:ext cx="381000" cy="482600"/>
        </p:xfrm>
        <a:graphic>
          <a:graphicData uri="http://schemas.openxmlformats.org/presentationml/2006/ole">
            <p:oleObj spid="_x0000_s10288" name="公式" r:id="rId13" imgW="380835" imgH="482391" progId="">
              <p:embed/>
            </p:oleObj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8216900" y="4335463"/>
          <a:ext cx="292100" cy="317500"/>
        </p:xfrm>
        <a:graphic>
          <a:graphicData uri="http://schemas.openxmlformats.org/presentationml/2006/ole">
            <p:oleObj spid="_x0000_s10289" name="公式" r:id="rId14" imgW="291847" imgH="3172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484438"/>
            <a:ext cx="474345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36613" y="638175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/>
              <a:t>S</a:t>
            </a:r>
            <a:r>
              <a:rPr lang="zh-CN" altLang="en-US" sz="3200" b="1"/>
              <a:t>点上移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816225" y="728663"/>
          <a:ext cx="2668588" cy="482600"/>
        </p:xfrm>
        <a:graphic>
          <a:graphicData uri="http://schemas.openxmlformats.org/presentationml/2006/ole">
            <p:oleObj spid="_x0000_s11284" name="公式" r:id="rId4" imgW="2921000" imgH="482600" progId="">
              <p:embed/>
            </p:oleObj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472113" y="684213"/>
            <a:ext cx="2193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P</a:t>
            </a:r>
            <a:r>
              <a:rPr lang="zh-CN" altLang="en-US" sz="3200" b="1"/>
              <a:t>点下移；</a:t>
            </a:r>
            <a:r>
              <a:rPr lang="zh-CN" altLang="en-US" sz="32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71550" y="1412875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S</a:t>
            </a:r>
            <a:r>
              <a:rPr lang="zh-CN" altLang="en-US" sz="3200" b="1"/>
              <a:t>点下移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816225" y="1493838"/>
          <a:ext cx="2668588" cy="482600"/>
        </p:xfrm>
        <a:graphic>
          <a:graphicData uri="http://schemas.openxmlformats.org/presentationml/2006/ole">
            <p:oleObj spid="_x0000_s11285" name="公式" r:id="rId5" imgW="2921000" imgH="482600" progId="">
              <p:embed/>
            </p:oleObj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427663" y="1449388"/>
            <a:ext cx="1900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P</a:t>
            </a:r>
            <a:r>
              <a:rPr lang="zh-CN" altLang="en-US" sz="3200" b="1"/>
              <a:t>点上移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881063" y="2214563"/>
            <a:ext cx="2193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</a:t>
            </a:r>
            <a:r>
              <a:rPr lang="en-US" altLang="zh-CN" sz="3200" b="1"/>
              <a:t>S</a:t>
            </a:r>
            <a:r>
              <a:rPr lang="zh-CN" altLang="en-US" sz="3200" b="1"/>
              <a:t>点移动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906713" y="2303463"/>
          <a:ext cx="522287" cy="377825"/>
        </p:xfrm>
        <a:graphic>
          <a:graphicData uri="http://schemas.openxmlformats.org/presentationml/2006/ole">
            <p:oleObj spid="_x0000_s11286" name="公式" r:id="rId6" imgW="533169" imgH="368140" progId="">
              <p:embed/>
            </p:oleObj>
          </a:graphicData>
        </a:graphic>
      </p:graphicFrame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536950" y="2168525"/>
            <a:ext cx="1674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P</a:t>
            </a:r>
            <a:r>
              <a:rPr lang="zh-CN" altLang="en-US" sz="3200" b="1"/>
              <a:t>点移动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5111750" y="2303463"/>
          <a:ext cx="517525" cy="334962"/>
        </p:xfrm>
        <a:graphic>
          <a:graphicData uri="http://schemas.openxmlformats.org/presentationml/2006/ole">
            <p:oleObj spid="_x0000_s11287" name="公式" r:id="rId7" imgW="533169" imgH="330057" progId="">
              <p:embed/>
            </p:oleObj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547813" y="2997200"/>
          <a:ext cx="1331912" cy="392113"/>
        </p:xfrm>
        <a:graphic>
          <a:graphicData uri="http://schemas.openxmlformats.org/presentationml/2006/ole">
            <p:oleObj spid="_x0000_s11288" name="公式" r:id="rId8" imgW="1371600" imgH="381000" progId="">
              <p:embed/>
            </p:oleObj>
          </a:graphicData>
        </a:graphic>
      </p:graphicFrame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900113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997200" y="3024188"/>
          <a:ext cx="1514475" cy="392112"/>
        </p:xfrm>
        <a:graphic>
          <a:graphicData uri="http://schemas.openxmlformats.org/presentationml/2006/ole">
            <p:oleObj spid="_x0000_s11289" name="公式" r:id="rId9" imgW="1548728" imgH="380835" progId="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971550" y="3573463"/>
          <a:ext cx="2636838" cy="1009650"/>
        </p:xfrm>
        <a:graphic>
          <a:graphicData uri="http://schemas.openxmlformats.org/presentationml/2006/ole">
            <p:oleObj spid="_x0000_s11290" name="公式" r:id="rId10" imgW="2705100" imgH="1003300" progId="">
              <p:embed/>
            </p:oleObj>
          </a:graphicData>
        </a:graphic>
      </p:graphicFrame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563938" y="37163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881590" y="4734145"/>
          <a:ext cx="4618037" cy="485775"/>
        </p:xfrm>
        <a:graphic>
          <a:graphicData uri="http://schemas.openxmlformats.org/presentationml/2006/ole">
            <p:oleObj spid="_x0000_s11291" name="公式" r:id="rId11" imgW="4749800" imgH="482600" progId="">
              <p:embed/>
            </p:oleObj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926595" y="5409220"/>
          <a:ext cx="3403600" cy="914400"/>
        </p:xfrm>
        <a:graphic>
          <a:graphicData uri="http://schemas.openxmlformats.org/presentationml/2006/ole">
            <p:oleObj spid="_x0000_s11292" name="公式" r:id="rId12" imgW="340360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2" grpId="0"/>
      <p:bldP spid="11273" grpId="0"/>
      <p:bldP spid="11275" grpId="0"/>
      <p:bldP spid="11278" grpId="0"/>
      <p:bldP spid="112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36613" y="638175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光的干涉和相干条件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11300" y="2303463"/>
          <a:ext cx="6111875" cy="566737"/>
        </p:xfrm>
        <a:graphic>
          <a:graphicData uri="http://schemas.openxmlformats.org/presentationml/2006/ole">
            <p:oleObj spid="_x0000_s20496" name="公式" r:id="rId3" imgW="6794500" imgH="571500" progId="">
              <p:embed/>
            </p:oleObj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27100" y="3159125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位相差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411413" y="3203575"/>
          <a:ext cx="4718050" cy="533400"/>
        </p:xfrm>
        <a:graphic>
          <a:graphicData uri="http://schemas.openxmlformats.org/presentationml/2006/ole">
            <p:oleObj spid="_x0000_s20497" name="公式" r:id="rId4" imgW="4711700" imgH="533400" progId="">
              <p:embed/>
            </p:oleObj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27100" y="4014788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干涉项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457450" y="4059238"/>
          <a:ext cx="3221038" cy="566737"/>
        </p:xfrm>
        <a:graphic>
          <a:graphicData uri="http://schemas.openxmlformats.org/presentationml/2006/ole">
            <p:oleObj spid="_x0000_s20498" name="公式" r:id="rId5" imgW="3213100" imgH="571500" progId="">
              <p:embed/>
            </p:oleObj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27100" y="4914900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相干叠加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771775" y="4941888"/>
          <a:ext cx="3240088" cy="512762"/>
        </p:xfrm>
        <a:graphic>
          <a:graphicData uri="http://schemas.openxmlformats.org/presentationml/2006/ole">
            <p:oleObj spid="_x0000_s20499" name="公式" r:id="rId6" imgW="3365500" imgH="533400" progId="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300788" y="5084763"/>
          <a:ext cx="1079500" cy="322262"/>
        </p:xfrm>
        <a:graphic>
          <a:graphicData uri="http://schemas.openxmlformats.org/presentationml/2006/ole">
            <p:oleObj spid="_x0000_s20500" name="公式" r:id="rId7" imgW="1447800" imgH="330200" progId="">
              <p:embed/>
            </p:oleObj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926595" y="5769260"/>
            <a:ext cx="251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/>
              <a:t>非相干叠加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3222625" y="5768975"/>
          <a:ext cx="2574925" cy="533400"/>
        </p:xfrm>
        <a:graphic>
          <a:graphicData uri="http://schemas.openxmlformats.org/presentationml/2006/ole">
            <p:oleObj spid="_x0000_s20501" name="公式" r:id="rId8" imgW="3365500" imgH="533400" progId="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6011863" y="5903913"/>
          <a:ext cx="1447800" cy="334962"/>
        </p:xfrm>
        <a:graphic>
          <a:graphicData uri="http://schemas.openxmlformats.org/presentationml/2006/ole">
            <p:oleObj spid="_x0000_s20502" name="公式" r:id="rId9" imgW="1447800" imgH="330200" progId="">
              <p:embed/>
            </p:oleObj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836613" y="1493838"/>
            <a:ext cx="2655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光强分布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5" grpId="0"/>
      <p:bldP spid="20487" grpId="0"/>
      <p:bldP spid="20489" grpId="0"/>
      <p:bldP spid="20492" grpId="0"/>
      <p:bldP spid="204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27100" y="684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另外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141538" y="503238"/>
          <a:ext cx="5227637" cy="920750"/>
        </p:xfrm>
        <a:graphic>
          <a:graphicData uri="http://schemas.openxmlformats.org/presentationml/2006/ole">
            <p:oleObj spid="_x0000_s12306" name="公式" r:id="rId3" imgW="6540500" imgH="914400" progId="">
              <p:embed/>
            </p:oleObj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27100" y="140335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141538" y="1493838"/>
          <a:ext cx="5607050" cy="1630362"/>
        </p:xfrm>
        <a:graphic>
          <a:graphicData uri="http://schemas.openxmlformats.org/presentationml/2006/ole">
            <p:oleObj spid="_x0000_s12307" name="公式" r:id="rId4" imgW="5753100" imgH="1625600" progId="">
              <p:embed/>
            </p:oleObj>
          </a:graphicData>
        </a:graphic>
      </p:graphicFrame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71550" y="3338513"/>
            <a:ext cx="2720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对于零级</a:t>
            </a:r>
            <a:r>
              <a:rPr lang="en-US" altLang="zh-CN" sz="3200" b="1"/>
              <a:t>P</a:t>
            </a:r>
            <a:r>
              <a:rPr lang="zh-CN" altLang="en-US" sz="3200" b="1"/>
              <a:t>点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187450" y="3933825"/>
          <a:ext cx="4567238" cy="925513"/>
        </p:xfrm>
        <a:graphic>
          <a:graphicData uri="http://schemas.openxmlformats.org/presentationml/2006/ole">
            <p:oleObj spid="_x0000_s12308" name="公式" r:id="rId5" imgW="4686300" imgH="914400" progId="">
              <p:embed/>
            </p:oleObj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971550" y="4941888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006600" y="4778375"/>
          <a:ext cx="2254250" cy="909638"/>
        </p:xfrm>
        <a:graphic>
          <a:graphicData uri="http://schemas.openxmlformats.org/presentationml/2006/ole">
            <p:oleObj spid="_x0000_s12309" name="公式" r:id="rId6" imgW="2260600" imgH="914400" progId="">
              <p:embed/>
            </p:oleObj>
          </a:graphicData>
        </a:graphic>
      </p:graphicFrame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302125" y="4959350"/>
            <a:ext cx="192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负号表示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6084888" y="5013325"/>
          <a:ext cx="1212850" cy="412750"/>
        </p:xfrm>
        <a:graphic>
          <a:graphicData uri="http://schemas.openxmlformats.org/presentationml/2006/ole">
            <p:oleObj spid="_x0000_s12310" name="公式" r:id="rId7" imgW="1218671" imgH="406224" progId="">
              <p:embed/>
            </p:oleObj>
          </a:graphicData>
        </a:graphic>
      </p:graphicFrame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971550" y="573405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向相反</a:t>
            </a:r>
            <a:r>
              <a:rPr lang="en-US" altLang="zh-CN" sz="3200" b="1"/>
              <a:t>.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7235825" y="486886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4" grpId="0"/>
      <p:bldP spid="12297" grpId="0"/>
      <p:bldP spid="12300" grpId="0"/>
      <p:bldP spid="12302" grpId="0"/>
      <p:bldP spid="12304" grpId="0"/>
      <p:bldP spid="123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540875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47963"/>
            <a:ext cx="6840537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436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二、其它分波前干涉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5364163" y="3429000"/>
            <a:ext cx="1944687" cy="2873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1835150" y="2997200"/>
            <a:ext cx="3097213" cy="431800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835150" y="3068638"/>
            <a:ext cx="3097213" cy="1081087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292725" y="4292600"/>
            <a:ext cx="2016125" cy="720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V="1">
            <a:off x="1908175" y="4508500"/>
            <a:ext cx="2951163" cy="792163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V="1">
            <a:off x="1908175" y="5157788"/>
            <a:ext cx="3024188" cy="2159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V="1">
            <a:off x="5292725" y="3716338"/>
            <a:ext cx="2016125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5292725" y="5013325"/>
            <a:ext cx="2016125" cy="1444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364163" y="3789363"/>
            <a:ext cx="1944687" cy="3603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1835150" y="3068638"/>
            <a:ext cx="3097213" cy="576262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 flipV="1">
            <a:off x="5292725" y="4149725"/>
            <a:ext cx="2016125" cy="431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V="1">
            <a:off x="1835150" y="4724400"/>
            <a:ext cx="3024188" cy="576263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838835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81010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27100" y="549275"/>
            <a:ext cx="324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菲涅耳双面镜</a:t>
            </a:r>
          </a:p>
        </p:txBody>
      </p:sp>
      <p:pic>
        <p:nvPicPr>
          <p:cNvPr id="13317" name="Picture 5" descr="a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719263"/>
            <a:ext cx="62547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71550" y="684213"/>
            <a:ext cx="1776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平面镜</a:t>
            </a:r>
            <a:r>
              <a:rPr lang="zh-CN" altLang="en-US" sz="3200"/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700338" y="765175"/>
          <a:ext cx="401637" cy="488950"/>
        </p:xfrm>
        <a:graphic>
          <a:graphicData uri="http://schemas.openxmlformats.org/presentationml/2006/ole">
            <p:oleObj spid="_x0000_s14367" name="公式" r:id="rId3" imgW="406224" imgH="482391" progId="">
              <p:embed/>
            </p:oleObj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1650" y="6842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581400" y="773113"/>
          <a:ext cx="436563" cy="488950"/>
        </p:xfrm>
        <a:graphic>
          <a:graphicData uri="http://schemas.openxmlformats.org/presentationml/2006/ole">
            <p:oleObj spid="_x0000_s14368" name="公式" r:id="rId4" imgW="431613" imgH="482391" progId="">
              <p:embed/>
            </p:oleObj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41763" y="68421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之间夹角</a:t>
            </a:r>
            <a:r>
              <a:rPr lang="zh-CN" altLang="en-US" sz="3200"/>
              <a:t> 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741988" y="819150"/>
          <a:ext cx="284162" cy="323850"/>
        </p:xfrm>
        <a:graphic>
          <a:graphicData uri="http://schemas.openxmlformats.org/presentationml/2006/ole">
            <p:oleObj spid="_x0000_s14369" name="公式" r:id="rId5" imgW="279400" imgH="330200" progId="">
              <p:embed/>
            </p:oleObj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011863" y="684213"/>
            <a:ext cx="2154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很小</a:t>
            </a:r>
            <a:r>
              <a:rPr lang="en-US" altLang="zh-CN" sz="3200" b="1"/>
              <a:t>,</a:t>
            </a:r>
            <a:r>
              <a:rPr lang="zh-CN" altLang="en-US" sz="3200" b="1"/>
              <a:t>调节</a:t>
            </a:r>
            <a:r>
              <a:rPr lang="zh-CN" altLang="en-US" sz="3200"/>
              <a:t>  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7812088" y="819150"/>
          <a:ext cx="284162" cy="323850"/>
        </p:xfrm>
        <a:graphic>
          <a:graphicData uri="http://schemas.openxmlformats.org/presentationml/2006/ole">
            <p:oleObj spid="_x0000_s14370" name="公式" r:id="rId6" imgW="279400" imgH="330200" progId="">
              <p:embed/>
            </p:oleObj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971550" y="1403350"/>
            <a:ext cx="5961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角就可以两相干虚光源间距离</a:t>
            </a:r>
            <a:r>
              <a:rPr lang="en-US" altLang="zh-CN" sz="3200" b="1"/>
              <a:t>d.</a:t>
            </a:r>
            <a:r>
              <a:rPr lang="en-US" altLang="zh-CN" sz="3200"/>
              <a:t> 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927100" y="2147888"/>
            <a:ext cx="3338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由</a:t>
            </a:r>
            <a:r>
              <a:rPr lang="en-US" altLang="zh-CN" sz="3200" b="1"/>
              <a:t>s</a:t>
            </a:r>
            <a:r>
              <a:rPr lang="zh-CN" altLang="en-US" sz="3200" b="1"/>
              <a:t>点发出</a:t>
            </a:r>
            <a:r>
              <a:rPr lang="en-US" altLang="zh-CN" sz="3200" b="1"/>
              <a:t>,</a:t>
            </a:r>
            <a:r>
              <a:rPr lang="zh-CN" altLang="en-US" sz="3200" b="1"/>
              <a:t>经过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4076700" y="2214563"/>
          <a:ext cx="401638" cy="488950"/>
        </p:xfrm>
        <a:graphic>
          <a:graphicData uri="http://schemas.openxmlformats.org/presentationml/2006/ole">
            <p:oleObj spid="_x0000_s14371" name="公式" r:id="rId7" imgW="406224" imgH="482391" progId="">
              <p:embed/>
            </p:oleObj>
          </a:graphicData>
        </a:graphic>
      </p:graphicFrame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437063" y="21685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4976813" y="2214563"/>
          <a:ext cx="436562" cy="488950"/>
        </p:xfrm>
        <a:graphic>
          <a:graphicData uri="http://schemas.openxmlformats.org/presentationml/2006/ole">
            <p:oleObj spid="_x0000_s14372" name="公式" r:id="rId8" imgW="431613" imgH="482391" progId="">
              <p:embed/>
            </p:oleObj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337175" y="2168525"/>
            <a:ext cx="326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反射的两束相干</a:t>
            </a:r>
            <a:r>
              <a:rPr lang="zh-CN" altLang="en-US" sz="3200"/>
              <a:t>  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927100" y="2889250"/>
            <a:ext cx="5056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光在屏处</a:t>
            </a:r>
            <a:r>
              <a:rPr lang="en-US" altLang="zh-CN" sz="3200" b="1"/>
              <a:t>P</a:t>
            </a:r>
            <a:r>
              <a:rPr lang="zh-CN" altLang="en-US" sz="3200" b="1"/>
              <a:t>点的光程差等于</a:t>
            </a:r>
            <a:r>
              <a:rPr lang="zh-CN" altLang="en-US" sz="3200"/>
              <a:t> 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5832475" y="2933700"/>
          <a:ext cx="330200" cy="488950"/>
        </p:xfrm>
        <a:graphic>
          <a:graphicData uri="http://schemas.openxmlformats.org/presentationml/2006/ole">
            <p:oleObj spid="_x0000_s14373" name="公式" r:id="rId9" imgW="330057" imgH="482391" progId="">
              <p:embed/>
            </p:oleObj>
          </a:graphicData>
        </a:graphic>
      </p:graphicFrame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102350" y="28892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6659563" y="2924175"/>
          <a:ext cx="350837" cy="488950"/>
        </p:xfrm>
        <a:graphic>
          <a:graphicData uri="http://schemas.openxmlformats.org/presentationml/2006/ole">
            <p:oleObj spid="_x0000_s14374" name="公式" r:id="rId10" imgW="355446" imgH="482391" progId="">
              <p:embed/>
            </p:oleObj>
          </a:graphicData>
        </a:graphic>
      </p:graphicFrame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971550" y="3608388"/>
            <a:ext cx="546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列相干光波到达</a:t>
            </a:r>
            <a:r>
              <a:rPr lang="en-US" altLang="zh-CN" sz="3200" b="1"/>
              <a:t>P</a:t>
            </a:r>
            <a:r>
              <a:rPr lang="zh-CN" altLang="en-US" sz="3200" b="1"/>
              <a:t>点的光程差</a:t>
            </a:r>
            <a:r>
              <a:rPr lang="en-US" altLang="zh-CN" sz="3200" b="1"/>
              <a:t>.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6948488" y="285273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发出两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971550" y="4329113"/>
            <a:ext cx="3419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 </a:t>
            </a:r>
            <a:r>
              <a:rPr lang="zh-CN" altLang="en-US" sz="3200" b="1"/>
              <a:t>菲涅耳双棱镜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971550" y="5049838"/>
            <a:ext cx="3000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两个顶角很小</a:t>
            </a:r>
            <a:r>
              <a:rPr lang="en-US" altLang="zh-CN" sz="3200" b="1"/>
              <a:t>.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927100" y="5724525"/>
            <a:ext cx="340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两束折射光干涉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1" grpId="0"/>
      <p:bldP spid="14344" grpId="0"/>
      <p:bldP spid="14347" grpId="0"/>
      <p:bldP spid="14350" grpId="0"/>
      <p:bldP spid="14351" grpId="0"/>
      <p:bldP spid="14353" grpId="0"/>
      <p:bldP spid="14355" grpId="0"/>
      <p:bldP spid="14356" grpId="0"/>
      <p:bldP spid="14359" grpId="0"/>
      <p:bldP spid="14362" grpId="0"/>
      <p:bldP spid="14363" grpId="0"/>
      <p:bldP spid="14364" grpId="0"/>
      <p:bldP spid="14365" grpId="0"/>
      <p:bldP spid="143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71550" y="593725"/>
            <a:ext cx="1776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两虚像</a:t>
            </a:r>
            <a:r>
              <a:rPr lang="zh-CN" altLang="en-US" sz="3200"/>
              <a:t>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592388" y="638175"/>
          <a:ext cx="306387" cy="488950"/>
        </p:xfrm>
        <a:graphic>
          <a:graphicData uri="http://schemas.openxmlformats.org/presentationml/2006/ole">
            <p:oleObj spid="_x0000_s15370" name="公式" r:id="rId3" imgW="330057" imgH="482391" progId="">
              <p:embed/>
            </p:oleObj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16225" y="638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311525" y="638175"/>
          <a:ext cx="350838" cy="488950"/>
        </p:xfrm>
        <a:graphic>
          <a:graphicData uri="http://schemas.openxmlformats.org/presentationml/2006/ole">
            <p:oleObj spid="_x0000_s15371" name="公式" r:id="rId4" imgW="355446" imgH="482391" progId="">
              <p:embed/>
            </p:oleObj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6381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等效双缝产生的相干光源</a:t>
            </a:r>
            <a:r>
              <a:rPr lang="en-US" altLang="zh-CN" sz="3200" b="1"/>
              <a:t>.</a:t>
            </a:r>
          </a:p>
        </p:txBody>
      </p:sp>
      <p:pic>
        <p:nvPicPr>
          <p:cNvPr id="15369" name="Picture 9" descr="a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314450"/>
            <a:ext cx="6615113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5" grpId="0"/>
      <p:bldP spid="153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27100" y="593725"/>
            <a:ext cx="211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</a:t>
            </a:r>
            <a:r>
              <a:rPr lang="zh-CN" altLang="en-US" sz="3200" b="1"/>
              <a:t>洛埃镜</a:t>
            </a:r>
          </a:p>
        </p:txBody>
      </p:sp>
      <p:pic>
        <p:nvPicPr>
          <p:cNvPr id="16387" name="Picture 3" descr="a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358900"/>
            <a:ext cx="5399087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81063" y="5815013"/>
            <a:ext cx="675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缝光源与反射镜面平行</a:t>
            </a:r>
            <a:r>
              <a:rPr lang="en-US" altLang="zh-CN" sz="3200" b="1"/>
              <a:t>,</a:t>
            </a:r>
            <a:r>
              <a:rPr lang="zh-CN" altLang="en-US" sz="3200" b="1"/>
              <a:t>入射角近似</a:t>
            </a:r>
            <a:r>
              <a:rPr lang="zh-CN" altLang="en-US" sz="3200"/>
              <a:t> 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7542330" y="5859270"/>
          <a:ext cx="558800" cy="444500"/>
        </p:xfrm>
        <a:graphic>
          <a:graphicData uri="http://schemas.openxmlformats.org/presentationml/2006/ole">
            <p:oleObj spid="_x0000_s16390" name="公式" r:id="rId4" imgW="558558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562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27100" y="458788"/>
            <a:ext cx="149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掠射</a:t>
            </a:r>
            <a:r>
              <a:rPr lang="en-US" altLang="zh-CN" sz="3200" b="1"/>
              <a:t>).</a:t>
            </a:r>
            <a:r>
              <a:rPr lang="en-US" altLang="zh-CN" sz="3200"/>
              <a:t>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27100" y="1223963"/>
            <a:ext cx="5153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入射光与反射光相干叠加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102350" y="1449388"/>
          <a:ext cx="246063" cy="236537"/>
        </p:xfrm>
        <a:graphic>
          <a:graphicData uri="http://schemas.openxmlformats.org/presentationml/2006/ole">
            <p:oleObj spid="_x0000_s17433" name="公式" r:id="rId3" imgW="241195" imgH="241195" progId="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281738" y="12684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821488" y="1314450"/>
          <a:ext cx="342900" cy="342900"/>
        </p:xfrm>
        <a:graphic>
          <a:graphicData uri="http://schemas.openxmlformats.org/presentationml/2006/ole">
            <p:oleObj spid="_x0000_s17434" name="公式" r:id="rId4" imgW="342751" imgH="342751" progId="">
              <p:embed/>
            </p:oleObj>
          </a:graphicData>
        </a:graphic>
      </p:graphicFrame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092280" y="1268760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等效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971550" y="1989138"/>
            <a:ext cx="4067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双缝产生的相干光源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422400" y="2843213"/>
          <a:ext cx="1301750" cy="334962"/>
        </p:xfrm>
        <a:graphic>
          <a:graphicData uri="http://schemas.openxmlformats.org/presentationml/2006/ole">
            <p:oleObj spid="_x0000_s17435" name="公式" r:id="rId5" imgW="1295400" imgH="330200" progId="">
              <p:embed/>
            </p:oleObj>
          </a:graphicData>
        </a:graphic>
      </p:graphicFrame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971550" y="27987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▲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2771775" y="2754313"/>
            <a:ext cx="580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处为暗点</a:t>
            </a:r>
            <a:r>
              <a:rPr lang="en-US" altLang="zh-CN" sz="3200" b="1"/>
              <a:t>,</a:t>
            </a:r>
            <a:r>
              <a:rPr lang="zh-CN" altLang="en-US" sz="3200" b="1"/>
              <a:t>这表明在掠射情况下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927100" y="3473450"/>
            <a:ext cx="438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反射光产生</a:t>
            </a:r>
            <a:r>
              <a:rPr lang="zh-CN" altLang="en-US" sz="3200"/>
              <a:t> </a:t>
            </a:r>
            <a:r>
              <a:rPr lang="el-GR" altLang="zh-CN" sz="3200" b="1">
                <a:solidFill>
                  <a:srgbClr val="FF0000"/>
                </a:solidFill>
              </a:rPr>
              <a:t>π</a:t>
            </a:r>
            <a:r>
              <a:rPr lang="zh-CN" altLang="en-US" sz="3200" b="1">
                <a:solidFill>
                  <a:srgbClr val="FF0000"/>
                </a:solidFill>
              </a:rPr>
              <a:t>位相突变</a:t>
            </a:r>
            <a:r>
              <a:rPr lang="en-US" altLang="zh-CN" sz="3200" b="1">
                <a:solidFill>
                  <a:srgbClr val="FF0000"/>
                </a:solidFill>
              </a:rPr>
              <a:t>.</a:t>
            </a:r>
            <a:endParaRPr lang="en-US" altLang="zh-CN" sz="3200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971550" y="4194175"/>
            <a:ext cx="2881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</a:t>
            </a:r>
            <a:r>
              <a:rPr lang="zh-CN" altLang="en-US" sz="3200" b="1"/>
              <a:t>非定域干涉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971550" y="495935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在两相干光束重叠区域内的任何位置原</a:t>
            </a:r>
            <a:r>
              <a:rPr lang="zh-CN" altLang="en-US" sz="3200"/>
              <a:t> 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971550" y="5678488"/>
            <a:ext cx="5192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则上都可以观察到干涉条纹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17417" grpId="0"/>
      <p:bldP spid="17420" grpId="0"/>
      <p:bldP spid="17421" grpId="0"/>
      <p:bldP spid="17424" grpId="0"/>
      <p:bldP spid="17425" grpId="0"/>
      <p:bldP spid="17426" grpId="0"/>
      <p:bldP spid="17430" grpId="0"/>
      <p:bldP spid="17431" grpId="0"/>
      <p:bldP spid="174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27100" y="728663"/>
            <a:ext cx="741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2-6 </a:t>
            </a:r>
            <a:r>
              <a:rPr lang="zh-CN" altLang="en-US" sz="3200" b="1"/>
              <a:t>光源宽度对干涉条纹的影响及光场的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71550" y="140335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空间相干性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016000" y="2079625"/>
            <a:ext cx="675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一、光源宽度与干涉条纹的反衬度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927100" y="2843213"/>
            <a:ext cx="1754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分析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71550" y="3338513"/>
            <a:ext cx="74263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▲</a:t>
            </a:r>
            <a:r>
              <a:rPr lang="zh-CN" altLang="en-US" sz="3200" b="1"/>
              <a:t>实际光源有一定宽度</a:t>
            </a:r>
            <a:r>
              <a:rPr lang="en-US" altLang="zh-CN" sz="3200" b="1"/>
              <a:t>,</a:t>
            </a:r>
            <a:r>
              <a:rPr lang="zh-CN" altLang="en-US" sz="3200" b="1"/>
              <a:t>称为扩展光源</a:t>
            </a:r>
            <a:r>
              <a:rPr lang="en-US" altLang="zh-CN" sz="3200" b="1"/>
              <a:t>,</a:t>
            </a:r>
            <a:r>
              <a:rPr lang="zh-CN" altLang="en-US" sz="3200" b="1"/>
              <a:t>可视为许多</a:t>
            </a:r>
            <a:r>
              <a:rPr lang="zh-CN" altLang="en-US" sz="3200" b="1">
                <a:solidFill>
                  <a:srgbClr val="FF0000"/>
                </a:solidFill>
              </a:rPr>
              <a:t>不相干点光源</a:t>
            </a:r>
            <a:r>
              <a:rPr lang="zh-CN" altLang="en-US" sz="3200" b="1"/>
              <a:t>组成</a:t>
            </a:r>
            <a:r>
              <a:rPr lang="en-US" altLang="zh-CN" sz="3200" b="1"/>
              <a:t>.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971550" y="5049838"/>
            <a:ext cx="7305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由于每个点光源位置不同</a:t>
            </a:r>
            <a:r>
              <a:rPr lang="en-US" altLang="zh-CN" sz="3200" b="1"/>
              <a:t>,</a:t>
            </a:r>
            <a:r>
              <a:rPr lang="zh-CN" altLang="en-US" sz="3200" b="1"/>
              <a:t>它们在幕上</a:t>
            </a:r>
            <a:r>
              <a:rPr lang="zh-CN" altLang="en-US" sz="3200"/>
              <a:t>  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971600" y="5769260"/>
            <a:ext cx="489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的干涉条纹产生相对位移</a:t>
            </a:r>
            <a:r>
              <a:rPr lang="en-US" altLang="zh-CN" sz="3200" b="1" dirty="0"/>
              <a:t>.</a:t>
            </a:r>
            <a:r>
              <a:rPr lang="en-US" altLang="zh-CN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68" grpId="0"/>
      <p:bldP spid="36869" grpId="0"/>
      <p:bldP spid="36870" grpId="0"/>
      <p:bldP spid="36871" grpId="0"/>
      <p:bldP spid="368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旋转 mz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00113" y="692150"/>
            <a:ext cx="259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相干条件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00113" y="1171575"/>
            <a:ext cx="57610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频率相同；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●</a:t>
            </a:r>
            <a:r>
              <a:rPr lang="zh-CN" altLang="en-US" sz="3200" b="1"/>
              <a:t>存在相互平行的振动分量；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●</a:t>
            </a:r>
            <a:r>
              <a:rPr lang="zh-CN" altLang="en-US" sz="3200" b="1"/>
              <a:t>位相差稳定</a:t>
            </a:r>
            <a:r>
              <a:rPr lang="en-US" altLang="zh-CN" sz="3200" b="1"/>
              <a:t>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00113" y="3644900"/>
            <a:ext cx="533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光源的发光机制</a:t>
            </a:r>
            <a:r>
              <a:rPr lang="en-US" altLang="zh-CN" sz="3200" b="1"/>
              <a:t>(</a:t>
            </a:r>
            <a:r>
              <a:rPr lang="zh-CN" altLang="en-US" sz="3200" b="1"/>
              <a:t>自发辐射</a:t>
            </a:r>
            <a:r>
              <a:rPr lang="en-US" altLang="zh-CN" sz="3200" b="1"/>
              <a:t>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00113" y="4365625"/>
            <a:ext cx="1844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间歇性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00113" y="5084763"/>
            <a:ext cx="1890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随机性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356100" y="4724400"/>
            <a:ext cx="237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非相干叠加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276600" y="4797425"/>
          <a:ext cx="1439863" cy="433388"/>
        </p:xfrm>
        <a:graphic>
          <a:graphicData uri="http://schemas.openxmlformats.org/presentationml/2006/ole">
            <p:oleObj spid="_x0000_s21513" name="公式" r:id="rId3" imgW="418918" imgH="253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/>
      <p:bldP spid="21510" grpId="0"/>
      <p:bldP spid="215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71550" y="728663"/>
            <a:ext cx="7488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不同点光源产生干涉条纹发生非相干叠</a:t>
            </a:r>
            <a:r>
              <a:rPr lang="zh-CN" altLang="en-US" sz="3200"/>
              <a:t>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71550" y="1493838"/>
            <a:ext cx="745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加</a:t>
            </a:r>
            <a:r>
              <a:rPr lang="en-US" altLang="zh-CN" sz="3200" b="1"/>
              <a:t>,</a:t>
            </a:r>
            <a:r>
              <a:rPr lang="zh-CN" altLang="en-US" sz="3200" b="1"/>
              <a:t>使得屏幕上干涉条纹变得模糊</a:t>
            </a:r>
            <a:r>
              <a:rPr lang="en-US" altLang="zh-CN" sz="3200" b="1"/>
              <a:t>,</a:t>
            </a:r>
            <a:r>
              <a:rPr lang="zh-CN" altLang="en-US" sz="3200" b="1"/>
              <a:t>即反衬</a:t>
            </a:r>
            <a:r>
              <a:rPr lang="zh-CN" altLang="en-US" sz="3200"/>
              <a:t>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71550" y="2303463"/>
            <a:ext cx="1633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度减小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016000" y="3068638"/>
            <a:ext cx="569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当光源宽度</a:t>
            </a:r>
            <a:r>
              <a:rPr lang="en-US" altLang="zh-CN" sz="3200" b="1"/>
              <a:t>b</a:t>
            </a:r>
            <a:r>
              <a:rPr lang="zh-CN" altLang="en-US" sz="3200" b="1"/>
              <a:t>增大到一定程度</a:t>
            </a:r>
            <a:r>
              <a:rPr lang="zh-CN" altLang="en-US" sz="3200"/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6551613" y="3114675"/>
          <a:ext cx="373062" cy="539750"/>
        </p:xfrm>
        <a:graphic>
          <a:graphicData uri="http://schemas.openxmlformats.org/presentationml/2006/ole">
            <p:oleObj spid="_x0000_s38937" name="公式" r:id="rId3" imgW="342751" imgH="482391" progId="">
              <p:embed/>
            </p:oleObj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821488" y="3068638"/>
            <a:ext cx="81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971550" y="3878263"/>
            <a:ext cx="4081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度会第一次下降为零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7362825" y="30686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反衬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5021263" y="3968750"/>
          <a:ext cx="338137" cy="488950"/>
        </p:xfrm>
        <a:graphic>
          <a:graphicData uri="http://schemas.openxmlformats.org/presentationml/2006/ole">
            <p:oleObj spid="_x0000_s38938" name="公式" r:id="rId4" imgW="342751" imgH="482391" progId="">
              <p:embed/>
            </p:oleObj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5337175" y="3878263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称为临界宽度</a:t>
            </a:r>
            <a:r>
              <a:rPr lang="en-US" altLang="zh-CN" sz="3200" b="1"/>
              <a:t>.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971550" y="5013325"/>
            <a:ext cx="2373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 </a:t>
            </a:r>
            <a:r>
              <a:rPr lang="zh-CN" altLang="en-US" sz="3200" b="1"/>
              <a:t>临界宽度</a:t>
            </a:r>
            <a:r>
              <a:rPr lang="zh-CN" altLang="en-US" sz="3200"/>
              <a:t> 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3203575" y="5084763"/>
          <a:ext cx="338138" cy="488950"/>
        </p:xfrm>
        <a:graphic>
          <a:graphicData uri="http://schemas.openxmlformats.org/presentationml/2006/ole">
            <p:oleObj spid="_x0000_s38939" name="公式" r:id="rId5" imgW="342751" imgH="482391" progId="">
              <p:embed/>
            </p:oleObj>
          </a:graphicData>
        </a:graphic>
      </p:graphicFrame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927100" y="57245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</a:t>
            </a:r>
            <a:r>
              <a:rPr lang="zh-CN" altLang="en-US" sz="3200"/>
              <a:t> 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1422400" y="5949950"/>
          <a:ext cx="246063" cy="236538"/>
        </p:xfrm>
        <a:graphic>
          <a:graphicData uri="http://schemas.openxmlformats.org/presentationml/2006/ole">
            <p:oleObj spid="_x0000_s38940" name="公式" r:id="rId6" imgW="241195" imgH="241195" progId="">
              <p:embed/>
            </p:oleObj>
          </a:graphicData>
        </a:graphic>
      </p:graphicFrame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1601788" y="57689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2124075" y="5876925"/>
          <a:ext cx="342900" cy="342900"/>
        </p:xfrm>
        <a:graphic>
          <a:graphicData uri="http://schemas.openxmlformats.org/presentationml/2006/ole">
            <p:oleObj spid="_x0000_s38941" name="公式" r:id="rId7" imgW="342751" imgH="342751" progId="">
              <p:embed/>
            </p:oleObj>
          </a:graphicData>
        </a:graphic>
      </p:graphicFrame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339975" y="5805488"/>
            <a:ext cx="314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发出等强度光束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17" grpId="0"/>
      <p:bldP spid="38918" grpId="0"/>
      <p:bldP spid="38921" grpId="0"/>
      <p:bldP spid="38922" grpId="0"/>
      <p:bldP spid="38923" grpId="0"/>
      <p:bldP spid="38926" grpId="0"/>
      <p:bldP spid="38927" grpId="0"/>
      <p:bldP spid="38930" grpId="0"/>
      <p:bldP spid="38933" grpId="0"/>
      <p:bldP spid="389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062038" y="908050"/>
          <a:ext cx="246062" cy="236538"/>
        </p:xfrm>
        <a:graphic>
          <a:graphicData uri="http://schemas.openxmlformats.org/presentationml/2006/ole">
            <p:oleObj spid="_x0000_s39957" name="公式" r:id="rId3" imgW="241195" imgH="241195" progId="">
              <p:embed/>
            </p:oleObj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241425" y="7286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在中心</a:t>
            </a:r>
            <a:r>
              <a:rPr lang="zh-CN" altLang="en-US" sz="320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681288" y="819150"/>
          <a:ext cx="1073150" cy="334963"/>
        </p:xfrm>
        <a:graphic>
          <a:graphicData uri="http://schemas.openxmlformats.org/presentationml/2006/ole">
            <p:oleObj spid="_x0000_s39958" name="公式" r:id="rId4" imgW="1066800" imgH="330200" progId="">
              <p:embed/>
            </p:oleObj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716338" y="72866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处产生干涉极大</a:t>
            </a:r>
            <a:r>
              <a:rPr lang="en-US" altLang="zh-CN" sz="3200" b="1"/>
              <a:t>,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927100" y="14493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557338" y="1584325"/>
          <a:ext cx="342900" cy="342900"/>
        </p:xfrm>
        <a:graphic>
          <a:graphicData uri="http://schemas.openxmlformats.org/presentationml/2006/ole">
            <p:oleObj spid="_x0000_s39959" name="公式" r:id="rId5" imgW="342751" imgH="342751" progId="">
              <p:embed/>
            </p:oleObj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871663" y="144938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在中心</a:t>
            </a:r>
            <a:r>
              <a:rPr lang="zh-CN" altLang="en-US" sz="3200"/>
              <a:t> 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311525" y="1584325"/>
          <a:ext cx="1073150" cy="334963"/>
        </p:xfrm>
        <a:graphic>
          <a:graphicData uri="http://schemas.openxmlformats.org/presentationml/2006/ole">
            <p:oleObj spid="_x0000_s39960" name="公式" r:id="rId6" imgW="1066800" imgH="330200" progId="">
              <p:embed/>
            </p:oleObj>
          </a:graphicData>
        </a:graphic>
      </p:graphicFrame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392613" y="1449388"/>
            <a:ext cx="4081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处产生干涉极小时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971550" y="2168525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这两组条纹彼此位移半个条纹间距时</a:t>
            </a:r>
            <a:r>
              <a:rPr lang="en-US" altLang="zh-CN" sz="3200" b="1"/>
              <a:t>,</a:t>
            </a:r>
            <a:r>
              <a:rPr lang="zh-CN" altLang="en-US" sz="3200" b="1"/>
              <a:t>屏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927100" y="293370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幕上光强处处相同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4481513" y="2979738"/>
          <a:ext cx="1136650" cy="425450"/>
        </p:xfrm>
        <a:graphic>
          <a:graphicData uri="http://schemas.openxmlformats.org/presentationml/2006/ole">
            <p:oleObj spid="_x0000_s39961" name="公式" r:id="rId7" imgW="1143000" imgH="419100" progId="">
              <p:embed/>
            </p:oleObj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1106488" y="3608388"/>
          <a:ext cx="3792537" cy="909637"/>
        </p:xfrm>
        <a:graphic>
          <a:graphicData uri="http://schemas.openxmlformats.org/presentationml/2006/ole">
            <p:oleObj spid="_x0000_s39962" name="公式" r:id="rId8" imgW="3784600" imgH="914400" progId="">
              <p:embed/>
            </p:oleObj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1016000" y="4778375"/>
          <a:ext cx="5292725" cy="909638"/>
        </p:xfrm>
        <a:graphic>
          <a:graphicData uri="http://schemas.openxmlformats.org/presentationml/2006/ole">
            <p:oleObj spid="_x0000_s39963" name="公式" r:id="rId9" imgW="529590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3" grpId="0"/>
      <p:bldP spid="39944" grpId="0"/>
      <p:bldP spid="39947" grpId="0"/>
      <p:bldP spid="39950" grpId="0"/>
      <p:bldP spid="39951" grpId="0"/>
      <p:bldP spid="399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旋转 mz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593725"/>
            <a:ext cx="7605713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27100" y="3429000"/>
            <a:ext cx="244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上图表示</a:t>
            </a:r>
            <a:r>
              <a:rPr lang="en-US" altLang="zh-CN" sz="3200" b="1"/>
              <a:t>,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311525" y="3654425"/>
          <a:ext cx="246063" cy="236538"/>
        </p:xfrm>
        <a:graphic>
          <a:graphicData uri="http://schemas.openxmlformats.org/presentationml/2006/ole">
            <p:oleObj spid="_x0000_s40979" name="公式" r:id="rId4" imgW="241195" imgH="241195" progId="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536950" y="34734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122738" y="3563938"/>
          <a:ext cx="342900" cy="342900"/>
        </p:xfrm>
        <a:graphic>
          <a:graphicData uri="http://schemas.openxmlformats.org/presentationml/2006/ole">
            <p:oleObj spid="_x0000_s40980" name="公式" r:id="rId5" imgW="342751" imgH="342751" progId="">
              <p:embed/>
            </p:oleObj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427538" y="3500438"/>
            <a:ext cx="3954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之间距离增大到条纹</a:t>
            </a:r>
            <a:r>
              <a:rPr lang="zh-CN" altLang="en-US" sz="3200"/>
              <a:t> 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71550" y="4194175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消失时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2862263" y="4284663"/>
          <a:ext cx="2022475" cy="441325"/>
        </p:xfrm>
        <a:graphic>
          <a:graphicData uri="http://schemas.openxmlformats.org/presentationml/2006/ole">
            <p:oleObj spid="_x0000_s40981" name="公式" r:id="rId6" imgW="2032000" imgH="444500" progId="">
              <p:embed/>
            </p:oleObj>
          </a:graphicData>
        </a:graphic>
      </p:graphicFrame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797425" y="4238625"/>
            <a:ext cx="402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/>
              <a:t>,</a:t>
            </a:r>
            <a:r>
              <a:rPr lang="zh-CN" altLang="en-US" sz="3200" b="1"/>
              <a:t>对应此长度扩展</a:t>
            </a:r>
            <a:endParaRPr lang="zh-CN" altLang="en-US" sz="3200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971550" y="4959350"/>
            <a:ext cx="652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光源产生的干涉条纹反衬度不为零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971550" y="567848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只有当</a:t>
            </a:r>
            <a:r>
              <a:rPr lang="zh-CN" altLang="en-US" sz="3200"/>
              <a:t> 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2555875" y="5734050"/>
          <a:ext cx="3916363" cy="442913"/>
        </p:xfrm>
        <a:graphic>
          <a:graphicData uri="http://schemas.openxmlformats.org/presentationml/2006/ole">
            <p:oleObj spid="_x0000_s40982" name="公式" r:id="rId7" imgW="3924300" imgH="444500" progId="">
              <p:embed/>
            </p:oleObj>
          </a:graphicData>
        </a:graphic>
      </p:graphicFrame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6507163" y="5634038"/>
            <a:ext cx="2335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反衬度才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6" grpId="0"/>
      <p:bldP spid="40969" grpId="0"/>
      <p:bldP spid="40970" grpId="0"/>
      <p:bldP spid="40973" grpId="0"/>
      <p:bldP spid="40974" grpId="0"/>
      <p:bldP spid="409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71550" y="638175"/>
            <a:ext cx="5938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为零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 </a:t>
            </a:r>
            <a:r>
              <a:rPr lang="zh-CN" altLang="en-US" sz="3200" b="1"/>
              <a:t>扩展光源的临界宽度</a:t>
            </a:r>
            <a:r>
              <a:rPr lang="zh-CN" altLang="en-US" sz="3200"/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777038" y="503238"/>
          <a:ext cx="1606550" cy="909637"/>
        </p:xfrm>
        <a:graphic>
          <a:graphicData uri="http://schemas.openxmlformats.org/presentationml/2006/ole">
            <p:oleObj spid="_x0000_s42002" name="公式" r:id="rId3" imgW="1600200" imgH="914400" progId="">
              <p:embed/>
            </p:oleObj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27100" y="1403350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小结：扩展光源宽度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751388" y="1493838"/>
          <a:ext cx="2781300" cy="479425"/>
        </p:xfrm>
        <a:graphic>
          <a:graphicData uri="http://schemas.openxmlformats.org/presentationml/2006/ole">
            <p:oleObj spid="_x0000_s42003" name="公式" r:id="rId4" imgW="2781300" imgH="482600" progId="">
              <p:embed/>
            </p:oleObj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71550" y="2133600"/>
            <a:ext cx="5192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产生条纹的反衬度才不为零</a:t>
            </a:r>
            <a:r>
              <a:rPr lang="en-US" altLang="zh-CN" sz="3200" b="1"/>
              <a:t>.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677150" y="140335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所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71550" y="2933700"/>
            <a:ext cx="356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定义：干涉口径角</a:t>
            </a:r>
            <a:r>
              <a:rPr lang="zh-CN" altLang="en-US" sz="3200"/>
              <a:t> 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4392613" y="3024188"/>
          <a:ext cx="1697037" cy="468312"/>
        </p:xfrm>
        <a:graphic>
          <a:graphicData uri="http://schemas.openxmlformats.org/presentationml/2006/ole">
            <p:oleObj spid="_x0000_s42004" name="公式" r:id="rId5" imgW="1689100" imgH="469900" progId="">
              <p:embed/>
            </p:oleObj>
          </a:graphicData>
        </a:graphic>
      </p:graphicFrame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971550" y="3716338"/>
            <a:ext cx="4067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扩展光源干涉条件为</a:t>
            </a:r>
            <a:r>
              <a:rPr lang="zh-CN" altLang="en-US" sz="3200"/>
              <a:t>  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5005388" y="3802063"/>
          <a:ext cx="1274762" cy="442912"/>
        </p:xfrm>
        <a:graphic>
          <a:graphicData uri="http://schemas.openxmlformats.org/presentationml/2006/ole">
            <p:oleObj spid="_x0000_s42005" name="公式" r:id="rId6" imgW="1269449" imgH="444307" progId="">
              <p:embed/>
            </p:oleObj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156325" y="3716338"/>
            <a:ext cx="2339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（</a:t>
            </a:r>
            <a:r>
              <a:rPr lang="en-US" altLang="zh-CN" sz="3200" b="1"/>
              <a:t>y</a:t>
            </a:r>
            <a:r>
              <a:rPr lang="zh-CN" altLang="en-US" sz="3200" b="1"/>
              <a:t>方向不</a:t>
            </a:r>
            <a:endParaRPr lang="zh-CN" altLang="en-US" sz="3200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71550" y="45085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受影响）</a:t>
            </a:r>
            <a:r>
              <a:rPr lang="en-US" altLang="zh-CN" sz="3200" b="1"/>
              <a:t>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900113" y="5373688"/>
            <a:ext cx="6391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</a:t>
            </a:r>
            <a:r>
              <a:rPr lang="zh-CN" altLang="en-US" sz="3200" b="1"/>
              <a:t>扩展光源下干涉条纹的反衬度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9" grpId="0"/>
      <p:bldP spid="41991" grpId="0"/>
      <p:bldP spid="41992" grpId="0"/>
      <p:bldP spid="41993" grpId="0"/>
      <p:bldP spid="41996" grpId="0"/>
      <p:bldP spid="41999" grpId="0"/>
      <p:bldP spid="42000" grpId="0"/>
      <p:bldP spid="420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323850" y="404813"/>
            <a:ext cx="8383588" cy="5129212"/>
            <a:chOff x="292" y="1089"/>
            <a:chExt cx="5281" cy="3231"/>
          </a:xfrm>
        </p:grpSpPr>
        <p:sp>
          <p:nvSpPr>
            <p:cNvPr id="43011" name="Line 3"/>
            <p:cNvSpPr>
              <a:spLocks noChangeShapeType="1"/>
            </p:cNvSpPr>
            <p:nvPr/>
          </p:nvSpPr>
          <p:spPr bwMode="auto">
            <a:xfrm>
              <a:off x="821" y="2875"/>
              <a:ext cx="4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5216" y="1146"/>
              <a:ext cx="0" cy="30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 flipH="1">
              <a:off x="793" y="1089"/>
              <a:ext cx="28" cy="3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2919" y="1344"/>
              <a:ext cx="29" cy="2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V="1">
              <a:off x="793" y="2393"/>
              <a:ext cx="2155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821" y="2875"/>
              <a:ext cx="2155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2919" y="1628"/>
              <a:ext cx="2297" cy="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2948" y="1656"/>
              <a:ext cx="2268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850" y="1628"/>
              <a:ext cx="2126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878" y="1684"/>
              <a:ext cx="209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1" name="Object 13"/>
            <p:cNvGraphicFramePr>
              <a:graphicFrameLocks noChangeAspect="1"/>
            </p:cNvGraphicFramePr>
            <p:nvPr/>
          </p:nvGraphicFramePr>
          <p:xfrm>
            <a:off x="2721" y="1911"/>
            <a:ext cx="224" cy="304"/>
          </p:xfrm>
          <a:graphic>
            <a:graphicData uri="http://schemas.openxmlformats.org/presentationml/2006/ole">
              <p:oleObj spid="_x0000_s43049" name="公式" r:id="rId3" imgW="355446" imgH="482391" progId="">
                <p:embed/>
              </p:oleObj>
            </a:graphicData>
          </a:graphic>
        </p:graphicFrame>
        <p:graphicFrame>
          <p:nvGraphicFramePr>
            <p:cNvPr id="43022" name="Object 14"/>
            <p:cNvGraphicFramePr>
              <a:graphicFrameLocks noChangeAspect="1"/>
            </p:cNvGraphicFramePr>
            <p:nvPr/>
          </p:nvGraphicFramePr>
          <p:xfrm>
            <a:off x="2636" y="3272"/>
            <a:ext cx="240" cy="304"/>
          </p:xfrm>
          <a:graphic>
            <a:graphicData uri="http://schemas.openxmlformats.org/presentationml/2006/ole">
              <p:oleObj spid="_x0000_s43050" name="公式" r:id="rId4" imgW="380835" imgH="482391" progId="">
                <p:embed/>
              </p:oleObj>
            </a:graphicData>
          </a:graphic>
        </p:graphicFrame>
        <p:graphicFrame>
          <p:nvGraphicFramePr>
            <p:cNvPr id="43023" name="Object 15"/>
            <p:cNvGraphicFramePr>
              <a:graphicFrameLocks noChangeAspect="1"/>
            </p:cNvGraphicFramePr>
            <p:nvPr/>
          </p:nvGraphicFramePr>
          <p:xfrm>
            <a:off x="878" y="1259"/>
            <a:ext cx="248" cy="216"/>
          </p:xfrm>
          <a:graphic>
            <a:graphicData uri="http://schemas.openxmlformats.org/presentationml/2006/ole">
              <p:oleObj spid="_x0000_s43051" name="公式" r:id="rId5" imgW="393529" imgH="342751" progId="">
                <p:embed/>
              </p:oleObj>
            </a:graphicData>
          </a:graphic>
        </p:graphicFrame>
        <p:graphicFrame>
          <p:nvGraphicFramePr>
            <p:cNvPr id="43024" name="Object 16"/>
            <p:cNvGraphicFramePr>
              <a:graphicFrameLocks noChangeAspect="1"/>
            </p:cNvGraphicFramePr>
            <p:nvPr/>
          </p:nvGraphicFramePr>
          <p:xfrm>
            <a:off x="5389" y="1466"/>
            <a:ext cx="184" cy="200"/>
          </p:xfrm>
          <a:graphic>
            <a:graphicData uri="http://schemas.openxmlformats.org/presentationml/2006/ole">
              <p:oleObj spid="_x0000_s43052" name="公式" r:id="rId6" imgW="291847" imgH="317225" progId="">
                <p:embed/>
              </p:oleObj>
            </a:graphicData>
          </a:graphic>
        </p:graphicFrame>
        <p:graphicFrame>
          <p:nvGraphicFramePr>
            <p:cNvPr id="43025" name="Object 17"/>
            <p:cNvGraphicFramePr>
              <a:graphicFrameLocks noChangeAspect="1"/>
            </p:cNvGraphicFramePr>
            <p:nvPr/>
          </p:nvGraphicFramePr>
          <p:xfrm>
            <a:off x="1777" y="3778"/>
            <a:ext cx="144" cy="208"/>
          </p:xfrm>
          <a:graphic>
            <a:graphicData uri="http://schemas.openxmlformats.org/presentationml/2006/ole">
              <p:oleObj spid="_x0000_s43053" name="公式" r:id="rId7" imgW="228600" imgH="330200" progId="">
                <p:embed/>
              </p:oleObj>
            </a:graphicData>
          </a:graphic>
        </p:graphicFrame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3883" y="3811"/>
            <a:ext cx="176" cy="200"/>
          </p:xfrm>
          <a:graphic>
            <a:graphicData uri="http://schemas.openxmlformats.org/presentationml/2006/ole">
              <p:oleObj spid="_x0000_s43054" name="公式" r:id="rId8" imgW="279279" imgH="317362" progId="">
                <p:embed/>
              </p:oleObj>
            </a:graphicData>
          </a:graphic>
        </p:graphicFrame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1984" y="3924"/>
              <a:ext cx="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793" y="389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4110" y="3924"/>
              <a:ext cx="1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flipH="1">
              <a:off x="2976" y="3896"/>
              <a:ext cx="79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3012" y="2588"/>
            <a:ext cx="168" cy="208"/>
          </p:xfrm>
          <a:graphic>
            <a:graphicData uri="http://schemas.openxmlformats.org/presentationml/2006/ole">
              <p:oleObj spid="_x0000_s43055" name="公式" r:id="rId9" imgW="266584" imgH="330057" progId="">
                <p:embed/>
              </p:oleObj>
            </a:graphicData>
          </a:graphic>
        </p:graphicFrame>
        <p:graphicFrame>
          <p:nvGraphicFramePr>
            <p:cNvPr id="43032" name="Object 24"/>
            <p:cNvGraphicFramePr>
              <a:graphicFrameLocks noChangeAspect="1"/>
            </p:cNvGraphicFramePr>
            <p:nvPr/>
          </p:nvGraphicFramePr>
          <p:xfrm>
            <a:off x="878" y="3017"/>
            <a:ext cx="224" cy="216"/>
          </p:xfrm>
          <a:graphic>
            <a:graphicData uri="http://schemas.openxmlformats.org/presentationml/2006/ole">
              <p:oleObj spid="_x0000_s43056" name="公式" r:id="rId10" imgW="355292" imgH="342603" progId="">
                <p:embed/>
              </p:oleObj>
            </a:graphicData>
          </a:graphic>
        </p:graphicFrame>
        <p:graphicFrame>
          <p:nvGraphicFramePr>
            <p:cNvPr id="43033" name="Object 25"/>
            <p:cNvGraphicFramePr>
              <a:graphicFrameLocks noChangeAspect="1"/>
            </p:cNvGraphicFramePr>
            <p:nvPr/>
          </p:nvGraphicFramePr>
          <p:xfrm>
            <a:off x="5369" y="2729"/>
            <a:ext cx="160" cy="208"/>
          </p:xfrm>
          <a:graphic>
            <a:graphicData uri="http://schemas.openxmlformats.org/presentationml/2006/ole">
              <p:oleObj spid="_x0000_s43057" name="公式" r:id="rId11" imgW="253890" imgH="330057" progId="">
                <p:embed/>
              </p:oleObj>
            </a:graphicData>
          </a:graphic>
        </p:graphicFrame>
        <p:sp>
          <p:nvSpPr>
            <p:cNvPr id="43034" name="AutoShape 26"/>
            <p:cNvSpPr>
              <a:spLocks/>
            </p:cNvSpPr>
            <p:nvPr/>
          </p:nvSpPr>
          <p:spPr bwMode="auto">
            <a:xfrm>
              <a:off x="878" y="1684"/>
              <a:ext cx="142" cy="1163"/>
            </a:xfrm>
            <a:prstGeom prst="rightBrace">
              <a:avLst>
                <a:gd name="adj1" fmla="val 682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35" name="Object 27"/>
            <p:cNvGraphicFramePr>
              <a:graphicFrameLocks noChangeAspect="1"/>
            </p:cNvGraphicFramePr>
            <p:nvPr/>
          </p:nvGraphicFramePr>
          <p:xfrm>
            <a:off x="1105" y="2223"/>
            <a:ext cx="232" cy="216"/>
          </p:xfrm>
          <a:graphic>
            <a:graphicData uri="http://schemas.openxmlformats.org/presentationml/2006/ole">
              <p:oleObj spid="_x0000_s43058" name="公式" r:id="rId12" imgW="368140" imgH="342751" progId="">
                <p:embed/>
              </p:oleObj>
            </a:graphicData>
          </a:graphic>
        </p:graphicFrame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>
              <a:off x="453" y="162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396" y="188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flipV="1">
              <a:off x="510" y="1911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538" y="131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40" name="Object 32"/>
            <p:cNvGraphicFramePr>
              <a:graphicFrameLocks noChangeAspect="1"/>
            </p:cNvGraphicFramePr>
            <p:nvPr/>
          </p:nvGraphicFramePr>
          <p:xfrm>
            <a:off x="292" y="1620"/>
            <a:ext cx="336" cy="216"/>
          </p:xfrm>
          <a:graphic>
            <a:graphicData uri="http://schemas.openxmlformats.org/presentationml/2006/ole">
              <p:oleObj spid="_x0000_s43059" name="公式" r:id="rId13" imgW="533169" imgH="342751" progId="">
                <p:embed/>
              </p:oleObj>
            </a:graphicData>
          </a:graphic>
        </p:graphicFrame>
        <p:sp>
          <p:nvSpPr>
            <p:cNvPr id="43041" name="AutoShape 33"/>
            <p:cNvSpPr>
              <a:spLocks/>
            </p:cNvSpPr>
            <p:nvPr/>
          </p:nvSpPr>
          <p:spPr bwMode="auto">
            <a:xfrm>
              <a:off x="5017" y="1684"/>
              <a:ext cx="170" cy="1191"/>
            </a:xfrm>
            <a:prstGeom prst="leftBrace">
              <a:avLst>
                <a:gd name="adj1" fmla="val 5838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42" name="Object 34"/>
            <p:cNvGraphicFramePr>
              <a:graphicFrameLocks noChangeAspect="1"/>
            </p:cNvGraphicFramePr>
            <p:nvPr/>
          </p:nvGraphicFramePr>
          <p:xfrm>
            <a:off x="4847" y="2198"/>
            <a:ext cx="176" cy="152"/>
          </p:xfrm>
          <a:graphic>
            <a:graphicData uri="http://schemas.openxmlformats.org/presentationml/2006/ole">
              <p:oleObj spid="_x0000_s43060" name="公式" r:id="rId14" imgW="279279" imgH="241195" progId="">
                <p:embed/>
              </p:oleObj>
            </a:graphicData>
          </a:graphic>
        </p:graphicFrame>
        <p:sp>
          <p:nvSpPr>
            <p:cNvPr id="43043" name="AutoShape 35"/>
            <p:cNvSpPr>
              <a:spLocks/>
            </p:cNvSpPr>
            <p:nvPr/>
          </p:nvSpPr>
          <p:spPr bwMode="auto">
            <a:xfrm>
              <a:off x="2863" y="2365"/>
              <a:ext cx="28" cy="907"/>
            </a:xfrm>
            <a:prstGeom prst="leftBrace">
              <a:avLst>
                <a:gd name="adj1" fmla="val 269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4" name="AutoShape 36"/>
            <p:cNvSpPr>
              <a:spLocks/>
            </p:cNvSpPr>
            <p:nvPr/>
          </p:nvSpPr>
          <p:spPr bwMode="auto">
            <a:xfrm>
              <a:off x="425" y="1628"/>
              <a:ext cx="397" cy="2239"/>
            </a:xfrm>
            <a:prstGeom prst="leftBrace">
              <a:avLst>
                <a:gd name="adj1" fmla="val 4699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45" name="Object 37"/>
            <p:cNvGraphicFramePr>
              <a:graphicFrameLocks noChangeAspect="1"/>
            </p:cNvGraphicFramePr>
            <p:nvPr/>
          </p:nvGraphicFramePr>
          <p:xfrm>
            <a:off x="339" y="2478"/>
            <a:ext cx="152" cy="208"/>
          </p:xfrm>
          <a:graphic>
            <a:graphicData uri="http://schemas.openxmlformats.org/presentationml/2006/ole">
              <p:oleObj spid="_x0000_s43061" name="公式" r:id="rId15" imgW="241195" imgH="330057" progId="">
                <p:embed/>
              </p:oleObj>
            </a:graphicData>
          </a:graphic>
        </p:graphicFrame>
      </p:grp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684213" y="5734050"/>
            <a:ext cx="2982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扩展光源为</a:t>
            </a:r>
            <a:r>
              <a:rPr lang="en-US" altLang="zh-CN" sz="3200" b="1"/>
              <a:t>b,</a:t>
            </a:r>
            <a:r>
              <a:rPr lang="zh-CN" altLang="en-US" sz="3200" b="1"/>
              <a:t>沿</a:t>
            </a:r>
          </a:p>
        </p:txBody>
      </p:sp>
      <p:graphicFrame>
        <p:nvGraphicFramePr>
          <p:cNvPr id="43047" name="Object 39"/>
          <p:cNvGraphicFramePr>
            <a:graphicFrameLocks noChangeAspect="1"/>
          </p:cNvGraphicFramePr>
          <p:nvPr/>
        </p:nvGraphicFramePr>
        <p:xfrm>
          <a:off x="3708400" y="5876925"/>
          <a:ext cx="369888" cy="341313"/>
        </p:xfrm>
        <a:graphic>
          <a:graphicData uri="http://schemas.openxmlformats.org/presentationml/2006/ole">
            <p:oleObj spid="_x0000_s43062" name="公式" r:id="rId16" imgW="368140" imgH="342751" progId="">
              <p:embed/>
            </p:oleObj>
          </a:graphicData>
        </a:graphic>
      </p:graphicFrame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4067175" y="5734050"/>
            <a:ext cx="441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方向分成许多无穷小的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71550" y="684213"/>
            <a:ext cx="580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小的元光源</a:t>
            </a:r>
            <a:r>
              <a:rPr lang="en-US" altLang="zh-CN" sz="3200" b="1"/>
              <a:t>.</a:t>
            </a:r>
            <a:r>
              <a:rPr lang="zh-CN" altLang="en-US" sz="3200" b="1"/>
              <a:t>每个元光源宽度为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551613" y="819150"/>
          <a:ext cx="635000" cy="393700"/>
        </p:xfrm>
        <a:graphic>
          <a:graphicData uri="http://schemas.openxmlformats.org/presentationml/2006/ole">
            <p:oleObj spid="_x0000_s44052" name="公式" r:id="rId3" imgW="634725" imgH="393529" progId="">
              <p:embed/>
            </p:oleObj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002463" y="684213"/>
            <a:ext cx="1601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它发出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71550" y="1403350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的光波通过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392613" y="1403350"/>
            <a:ext cx="414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到达干涉场的光强都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176588" y="1493838"/>
          <a:ext cx="355600" cy="482600"/>
        </p:xfrm>
        <a:graphic>
          <a:graphicData uri="http://schemas.openxmlformats.org/presentationml/2006/ole">
            <p:oleObj spid="_x0000_s44053" name="公式" r:id="rId4" imgW="355446" imgH="482391" progId="">
              <p:embed/>
            </p:oleObj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492500" y="1449388"/>
            <a:ext cx="58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和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4076700" y="1493838"/>
          <a:ext cx="381000" cy="482600"/>
        </p:xfrm>
        <a:graphic>
          <a:graphicData uri="http://schemas.openxmlformats.org/presentationml/2006/ole">
            <p:oleObj spid="_x0000_s44054" name="公式" r:id="rId5" imgW="380835" imgH="482391" progId="">
              <p:embed/>
            </p:oleObj>
          </a:graphicData>
        </a:graphic>
      </p:graphicFrame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927100" y="2079625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为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473200" y="2168525"/>
          <a:ext cx="965200" cy="482600"/>
        </p:xfrm>
        <a:graphic>
          <a:graphicData uri="http://schemas.openxmlformats.org/presentationml/2006/ole">
            <p:oleObj spid="_x0000_s44055" name="公式" r:id="rId6" imgW="965200" imgH="482600" progId="">
              <p:embed/>
            </p:oleObj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411413" y="2124075"/>
            <a:ext cx="598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若把这些元光源视为独立点光源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971550" y="2889250"/>
            <a:ext cx="5356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看待</a:t>
            </a:r>
            <a:r>
              <a:rPr lang="en-US" altLang="zh-CN" sz="3200" b="1"/>
              <a:t>,</a:t>
            </a:r>
            <a:r>
              <a:rPr lang="zh-CN" altLang="en-US" sz="3200" b="1"/>
              <a:t>位于扩展光源上某一点</a:t>
            </a:r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6146800" y="2979738"/>
          <a:ext cx="2133600" cy="457200"/>
        </p:xfrm>
        <a:graphic>
          <a:graphicData uri="http://schemas.openxmlformats.org/presentationml/2006/ole">
            <p:oleObj spid="_x0000_s44056" name="公式" r:id="rId7" imgW="2133600" imgH="457200" progId="">
              <p:embed/>
            </p:oleObj>
          </a:graphicData>
        </a:graphic>
      </p:graphicFrame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016000" y="3608388"/>
            <a:ext cx="5356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的元光源在</a:t>
            </a:r>
            <a:r>
              <a:rPr lang="en-US" altLang="zh-CN" sz="3200" b="1"/>
              <a:t>P</a:t>
            </a:r>
            <a:r>
              <a:rPr lang="zh-CN" altLang="en-US" sz="3200" b="1"/>
              <a:t>点产生的光强为</a:t>
            </a:r>
          </a:p>
        </p:txBody>
      </p:sp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1106488" y="4238625"/>
          <a:ext cx="5219700" cy="1041400"/>
        </p:xfrm>
        <a:graphic>
          <a:graphicData uri="http://schemas.openxmlformats.org/presentationml/2006/ole">
            <p:oleObj spid="_x0000_s44057" name="公式" r:id="rId8" imgW="5219700" imgH="1041400" progId="">
              <p:embed/>
            </p:oleObj>
          </a:graphicData>
        </a:graphic>
      </p:graphicFrame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971550" y="5408613"/>
            <a:ext cx="188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其中</a:t>
            </a:r>
          </a:p>
        </p:txBody>
      </p:sp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2006600" y="5273675"/>
          <a:ext cx="3060700" cy="914400"/>
        </p:xfrm>
        <a:graphic>
          <a:graphicData uri="http://schemas.openxmlformats.org/presentationml/2006/ole">
            <p:oleObj spid="_x0000_s44058" name="公式" r:id="rId9" imgW="3060700" imgH="914400" progId="">
              <p:embed/>
            </p:oleObj>
          </a:graphicData>
        </a:graphic>
      </p:graphicFrame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5157788" y="5408613"/>
            <a:ext cx="1125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6" grpId="0"/>
      <p:bldP spid="44037" grpId="0"/>
      <p:bldP spid="44038" grpId="0"/>
      <p:bldP spid="44040" grpId="0"/>
      <p:bldP spid="44042" grpId="0"/>
      <p:bldP spid="44044" grpId="0"/>
      <p:bldP spid="44045" grpId="0"/>
      <p:bldP spid="44047" grpId="0"/>
      <p:bldP spid="44049" grpId="0"/>
      <p:bldP spid="440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55650" y="620713"/>
          <a:ext cx="7023100" cy="1066800"/>
        </p:xfrm>
        <a:graphic>
          <a:graphicData uri="http://schemas.openxmlformats.org/presentationml/2006/ole">
            <p:oleObj spid="_x0000_s45063" name="公式" r:id="rId3" imgW="7023100" imgH="1066800" progId="">
              <p:embed/>
            </p:oleObj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27100" y="1943100"/>
            <a:ext cx="256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39750" y="1844675"/>
            <a:ext cx="761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宽度为</a:t>
            </a:r>
            <a:r>
              <a:rPr lang="en-US" altLang="zh-CN" sz="3200" b="1"/>
              <a:t>b</a:t>
            </a:r>
            <a:r>
              <a:rPr lang="zh-CN" altLang="en-US" sz="3200" b="1"/>
              <a:t>扩展光源在</a:t>
            </a:r>
            <a:r>
              <a:rPr lang="en-US" altLang="zh-CN" sz="3200" b="1"/>
              <a:t>P</a:t>
            </a:r>
            <a:r>
              <a:rPr lang="zh-CN" altLang="en-US" sz="3200" b="1"/>
              <a:t>点产生的合成光强为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611188" y="2708275"/>
          <a:ext cx="6348412" cy="1727200"/>
        </p:xfrm>
        <a:graphic>
          <a:graphicData uri="http://schemas.openxmlformats.org/presentationml/2006/ole">
            <p:oleObj spid="_x0000_s45064" name="公式" r:id="rId4" imgW="6515100" imgH="1727200" progId="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39750" y="3860800"/>
          <a:ext cx="8172450" cy="2413000"/>
        </p:xfrm>
        <a:graphic>
          <a:graphicData uri="http://schemas.openxmlformats.org/presentationml/2006/ole">
            <p:oleObj spid="_x0000_s45065" name="公式" r:id="rId5" imgW="9283700" imgH="2413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71550" y="2852738"/>
          <a:ext cx="4165600" cy="1041400"/>
        </p:xfrm>
        <a:graphic>
          <a:graphicData uri="http://schemas.openxmlformats.org/presentationml/2006/ole">
            <p:oleObj spid="_x0000_s46087" name="公式" r:id="rId3" imgW="4165600" imgH="1041400" progId="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900113" y="476250"/>
          <a:ext cx="5976937" cy="2089150"/>
        </p:xfrm>
        <a:graphic>
          <a:graphicData uri="http://schemas.openxmlformats.org/presentationml/2006/ole">
            <p:oleObj spid="_x0000_s46088" name="公式" r:id="rId4" imgW="6121400" imgH="2209800" progId="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132138" y="4005263"/>
          <a:ext cx="3887787" cy="971550"/>
        </p:xfrm>
        <a:graphic>
          <a:graphicData uri="http://schemas.openxmlformats.org/presentationml/2006/ole">
            <p:oleObj spid="_x0000_s46089" name="公式" r:id="rId5" imgW="4165600" imgH="1041400" progId="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435600" y="5300663"/>
          <a:ext cx="3359150" cy="914400"/>
        </p:xfrm>
        <a:graphic>
          <a:graphicData uri="http://schemas.openxmlformats.org/presentationml/2006/ole">
            <p:oleObj spid="_x0000_s46090" name="公式" r:id="rId6" imgW="3683000" imgH="1003300" progId="">
              <p:embed/>
            </p:oleObj>
          </a:graphicData>
        </a:graphic>
      </p:graphicFrame>
      <p:pic>
        <p:nvPicPr>
          <p:cNvPr id="46086" name="Picture 6" descr="旋转 mz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3876675"/>
            <a:ext cx="4608513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836613" y="728663"/>
            <a:ext cx="4814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二、光场的空间相干性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836613" y="1538288"/>
            <a:ext cx="7683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问题：在扩展光源照明空间中</a:t>
            </a:r>
            <a:r>
              <a:rPr lang="en-US" altLang="zh-CN" sz="3200" b="1"/>
              <a:t>,</a:t>
            </a:r>
            <a:r>
              <a:rPr lang="zh-CN" altLang="en-US" sz="3200" b="1"/>
              <a:t>在横向波</a:t>
            </a:r>
            <a:r>
              <a:rPr lang="zh-CN" altLang="en-US" sz="3200"/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881063" y="2259013"/>
            <a:ext cx="560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前上多大的范围里提取出来的</a:t>
            </a:r>
            <a:r>
              <a:rPr lang="zh-CN" altLang="en-US" sz="3200"/>
              <a:t> 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6372225" y="2259013"/>
          <a:ext cx="350838" cy="488950"/>
        </p:xfrm>
        <a:graphic>
          <a:graphicData uri="http://schemas.openxmlformats.org/presentationml/2006/ole">
            <p:oleObj spid="_x0000_s54294" name="公式" r:id="rId3" imgW="355446" imgH="482391" progId="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732588" y="22590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7362825" y="2259013"/>
          <a:ext cx="350838" cy="488950"/>
        </p:xfrm>
        <a:graphic>
          <a:graphicData uri="http://schemas.openxmlformats.org/presentationml/2006/ole">
            <p:oleObj spid="_x0000_s54295" name="公式" r:id="rId4" imgW="355446" imgH="482391" progId="">
              <p:embed/>
            </p:oleObj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836613" y="2979738"/>
            <a:ext cx="206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是相干的</a:t>
            </a:r>
            <a:r>
              <a:rPr lang="en-US" altLang="zh-CN" sz="3200" b="1"/>
              <a:t>?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7721600" y="221456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还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881063" y="3654425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</a:t>
            </a:r>
            <a:r>
              <a:rPr lang="zh-CN" altLang="en-US" sz="3200" b="1"/>
              <a:t>条件：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116013" y="4437063"/>
          <a:ext cx="4568825" cy="441325"/>
        </p:xfrm>
        <a:graphic>
          <a:graphicData uri="http://schemas.openxmlformats.org/presentationml/2006/ole">
            <p:oleObj spid="_x0000_s54296" name="公式" r:id="rId5" imgW="4559300" imgH="444500" progId="">
              <p:embed/>
            </p:oleObj>
          </a:graphicData>
        </a:graphic>
      </p:graphicFrame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971550" y="504983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定义：</a:t>
            </a:r>
            <a:r>
              <a:rPr lang="zh-CN" altLang="en-US" sz="3200"/>
              <a:t> 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051050" y="504983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横向相干宽度</a:t>
            </a:r>
            <a:r>
              <a:rPr lang="zh-CN" altLang="en-US" sz="3200"/>
              <a:t> 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4706938" y="5138738"/>
          <a:ext cx="1955800" cy="479425"/>
        </p:xfrm>
        <a:graphic>
          <a:graphicData uri="http://schemas.openxmlformats.org/presentationml/2006/ole">
            <p:oleObj spid="_x0000_s54297" name="公式" r:id="rId6" imgW="1955800" imgH="482600" progId="">
              <p:embed/>
            </p:oleObj>
          </a:graphicData>
        </a:graphic>
      </p:graphicFrame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1646238" y="5768975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（横向相干面积</a:t>
            </a:r>
            <a:r>
              <a:rPr lang="zh-CN" altLang="en-US" sz="3200"/>
              <a:t> 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4706938" y="5815013"/>
          <a:ext cx="401637" cy="539750"/>
        </p:xfrm>
        <a:graphic>
          <a:graphicData uri="http://schemas.openxmlformats.org/presentationml/2006/ole">
            <p:oleObj spid="_x0000_s54298" name="公式" r:id="rId7" imgW="406048" imgH="545626" progId="">
              <p:embed/>
            </p:oleObj>
          </a:graphicData>
        </a:graphic>
      </p:graphicFrame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5111750" y="58150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）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  <p:bldP spid="54276" grpId="0"/>
      <p:bldP spid="54279" grpId="0"/>
      <p:bldP spid="54281" grpId="0"/>
      <p:bldP spid="54282" grpId="0"/>
      <p:bldP spid="54283" grpId="0"/>
      <p:bldP spid="54286" grpId="0"/>
      <p:bldP spid="54287" grpId="0"/>
      <p:bldP spid="54290" grpId="0"/>
      <p:bldP spid="5429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971550" y="6842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相干口径角</a:t>
            </a:r>
            <a:r>
              <a:rPr lang="zh-CN" altLang="en-US" sz="3200"/>
              <a:t> 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267075" y="773113"/>
          <a:ext cx="1989138" cy="479425"/>
        </p:xfrm>
        <a:graphic>
          <a:graphicData uri="http://schemas.openxmlformats.org/presentationml/2006/ole">
            <p:oleObj spid="_x0000_s55309" name="公式" r:id="rId3" imgW="1981200" imgH="482600" progId="">
              <p:embed/>
            </p:oleObj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71550" y="1403350"/>
            <a:ext cx="1633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501900" y="1493838"/>
          <a:ext cx="1333500" cy="482600"/>
        </p:xfrm>
        <a:graphic>
          <a:graphicData uri="http://schemas.openxmlformats.org/presentationml/2006/ole">
            <p:oleObj spid="_x0000_s55310" name="公式" r:id="rId4" imgW="1333500" imgH="482600" progId="">
              <p:embed/>
            </p:oleObj>
          </a:graphicData>
        </a:graphic>
      </p:graphicFrame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941763" y="14493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527550" y="1493838"/>
          <a:ext cx="1289050" cy="476250"/>
        </p:xfrm>
        <a:graphic>
          <a:graphicData uri="http://schemas.openxmlformats.org/presentationml/2006/ole">
            <p:oleObj spid="_x0000_s55311" name="公式" r:id="rId5" imgW="1295400" imgH="482600" progId="">
              <p:embed/>
            </p:oleObj>
          </a:graphicData>
        </a:graphic>
      </p:graphicFrame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741988" y="140335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内两点源都是</a:t>
            </a:r>
            <a:r>
              <a:rPr lang="zh-CN" altLang="en-US" sz="3200"/>
              <a:t> 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971550" y="2124075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相干点源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pic>
        <p:nvPicPr>
          <p:cNvPr id="55307" name="Picture 11" descr="复件 旋转 mz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36838"/>
            <a:ext cx="567055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971550" y="6278563"/>
            <a:ext cx="3932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作业：</a:t>
            </a:r>
            <a:r>
              <a:rPr lang="en-US" altLang="zh-CN" sz="3200" b="1"/>
              <a:t>p.84-85 4,5,6.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0" grpId="0"/>
      <p:bldP spid="55303" grpId="0"/>
      <p:bldP spid="55305" grpId="0"/>
      <p:bldP spid="55306" grpId="0"/>
      <p:bldP spid="553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00113" y="191611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900113" y="5492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位相差与光程差判据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476375" y="2060575"/>
          <a:ext cx="4537075" cy="441325"/>
        </p:xfrm>
        <a:graphic>
          <a:graphicData uri="http://schemas.openxmlformats.org/presentationml/2006/ole">
            <p:oleObj spid="_x0000_s22546" name="公式" r:id="rId3" imgW="4533900" imgH="444500" progId="">
              <p:embed/>
            </p:oleObj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84888" y="1989138"/>
            <a:ext cx="1785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(</a:t>
            </a:r>
            <a:r>
              <a:rPr lang="zh-CN" altLang="en-US" sz="3200" b="1"/>
              <a:t>同位相</a:t>
            </a:r>
            <a:r>
              <a:rPr lang="en-US" altLang="zh-CN" sz="3200"/>
              <a:t>),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403350" y="2781300"/>
          <a:ext cx="2112963" cy="452438"/>
        </p:xfrm>
        <a:graphic>
          <a:graphicData uri="http://schemas.openxmlformats.org/presentationml/2006/ole">
            <p:oleObj spid="_x0000_s22547" name="公式" r:id="rId4" imgW="2108200" imgH="457200" progId="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162550" y="2917825"/>
          <a:ext cx="203200" cy="444500"/>
        </p:xfrm>
        <a:graphic>
          <a:graphicData uri="http://schemas.openxmlformats.org/presentationml/2006/ole">
            <p:oleObj spid="_x0000_s22548" name="公式" r:id="rId5" imgW="203112" imgH="444307" progId="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403350" y="3357563"/>
          <a:ext cx="2039938" cy="660400"/>
        </p:xfrm>
        <a:graphic>
          <a:graphicData uri="http://schemas.openxmlformats.org/presentationml/2006/ole">
            <p:oleObj spid="_x0000_s22549" name="公式" r:id="rId6" imgW="3124200" imgH="660400" progId="">
              <p:embed/>
            </p:oleObj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419475" y="3500438"/>
            <a:ext cx="3773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干涉极大</a:t>
            </a:r>
            <a:r>
              <a:rPr lang="en-US" altLang="zh-CN" sz="3200" b="1"/>
              <a:t>,</a:t>
            </a:r>
            <a:r>
              <a:rPr lang="zh-CN" altLang="en-US" sz="3200" b="1"/>
              <a:t>对应亮纹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916238" y="1412875"/>
          <a:ext cx="3092450" cy="460375"/>
        </p:xfrm>
        <a:graphic>
          <a:graphicData uri="http://schemas.openxmlformats.org/presentationml/2006/ole">
            <p:oleObj spid="_x0000_s22550" name="公式" r:id="rId7" imgW="3086100" imgH="457200" progId="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403350" y="4365625"/>
          <a:ext cx="2333625" cy="428625"/>
        </p:xfrm>
        <a:graphic>
          <a:graphicData uri="http://schemas.openxmlformats.org/presentationml/2006/ole">
            <p:oleObj spid="_x0000_s22551" name="公式" r:id="rId8" imgW="2336800" imgH="431800" progId="">
              <p:embed/>
            </p:oleObj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827088" y="42211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851275" y="4292600"/>
            <a:ext cx="187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/>
              <a:t>(</a:t>
            </a:r>
            <a:r>
              <a:rPr lang="zh-CN" altLang="en-US" sz="3200" b="1"/>
              <a:t>反位相</a:t>
            </a:r>
            <a:r>
              <a:rPr lang="en-US" altLang="zh-CN" sz="3200"/>
              <a:t>),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421650" y="5139190"/>
          <a:ext cx="3248025" cy="460375"/>
        </p:xfrm>
        <a:graphic>
          <a:graphicData uri="http://schemas.openxmlformats.org/presentationml/2006/ole">
            <p:oleObj spid="_x0000_s22552" name="公式" r:id="rId9" imgW="3251200" imgH="457200" progId="">
              <p:embed/>
            </p:oleObj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4842030" y="5139190"/>
          <a:ext cx="2679700" cy="431800"/>
        </p:xfrm>
        <a:graphic>
          <a:graphicData uri="http://schemas.openxmlformats.org/presentationml/2006/ole">
            <p:oleObj spid="_x0000_s22553" name="公式" r:id="rId10" imgW="2679700" imgH="431800" progId="">
              <p:embed/>
            </p:oleObj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376645" y="5724255"/>
          <a:ext cx="2179637" cy="660400"/>
        </p:xfrm>
        <a:graphic>
          <a:graphicData uri="http://schemas.openxmlformats.org/presentationml/2006/ole">
            <p:oleObj spid="_x0000_s22554" name="公式" r:id="rId11" imgW="3086100" imgH="660400" progId="">
              <p:embed/>
            </p:oleObj>
          </a:graphicData>
        </a:graphic>
      </p:graphicFrame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671900" y="5814265"/>
            <a:ext cx="3773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干涉极小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对应暗纹</a:t>
            </a:r>
            <a:r>
              <a:rPr lang="en-US" altLang="zh-CN" sz="3200" b="1" dirty="0"/>
              <a:t>.</a:t>
            </a:r>
            <a:r>
              <a:rPr lang="en-US" altLang="zh-CN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3" grpId="0"/>
      <p:bldP spid="22537" grpId="0"/>
      <p:bldP spid="22540" grpId="0"/>
      <p:bldP spid="22541" grpId="0"/>
      <p:bldP spid="225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bsImg139872979870130_200_200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4033838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旋转 b21c8701a18b87d653ba015d050828381e30fdf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125538"/>
            <a:ext cx="4175125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00113" y="62071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反衬度</a:t>
            </a:r>
            <a:r>
              <a:rPr lang="zh-CN" altLang="en-US" sz="3200"/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27088" y="3573463"/>
            <a:ext cx="3151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分波前干涉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619250" y="1484313"/>
          <a:ext cx="2476500" cy="1009650"/>
        </p:xfrm>
        <a:graphic>
          <a:graphicData uri="http://schemas.openxmlformats.org/presentationml/2006/ole">
            <p:oleObj spid="_x0000_s24591" name="公式" r:id="rId3" imgW="2476500" imgH="1003300" progId="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572000" y="1916113"/>
          <a:ext cx="1655763" cy="441325"/>
        </p:xfrm>
        <a:graphic>
          <a:graphicData uri="http://schemas.openxmlformats.org/presentationml/2006/ole">
            <p:oleObj spid="_x0000_s24592" name="公式" r:id="rId4" imgW="1892300" imgH="419100" progId="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19250" y="2781300"/>
          <a:ext cx="2481263" cy="454025"/>
        </p:xfrm>
        <a:graphic>
          <a:graphicData uri="http://schemas.openxmlformats.org/presentationml/2006/ole">
            <p:oleObj spid="_x0000_s24593" name="公式" r:id="rId5" imgW="2933700" imgH="457200" progId="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500563" y="2852738"/>
          <a:ext cx="2349500" cy="488950"/>
        </p:xfrm>
        <a:graphic>
          <a:graphicData uri="http://schemas.openxmlformats.org/presentationml/2006/ole">
            <p:oleObj spid="_x0000_s24594" name="公式" r:id="rId6" imgW="2349500" imgH="482600" progId="">
              <p:embed/>
            </p:oleObj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419475" y="3573463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杨氏实验</a:t>
            </a:r>
            <a:r>
              <a:rPr lang="en-US" altLang="zh-CN" sz="3200" b="1"/>
              <a:t>)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827088" y="429260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403350" y="4437063"/>
          <a:ext cx="938213" cy="488950"/>
        </p:xfrm>
        <a:graphic>
          <a:graphicData uri="http://schemas.openxmlformats.org/presentationml/2006/ole">
            <p:oleObj spid="_x0000_s24595" name="公式" r:id="rId7" imgW="952087" imgH="482391" progId="">
              <p:embed/>
            </p:oleObj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411413" y="4365625"/>
            <a:ext cx="3570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构成一对相干光源</a:t>
            </a:r>
            <a:r>
              <a:rPr lang="en-US" altLang="zh-CN" sz="3200" b="1"/>
              <a:t>: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827088" y="50133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光程差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132138" y="5157788"/>
          <a:ext cx="2103437" cy="444500"/>
        </p:xfrm>
        <a:graphic>
          <a:graphicData uri="http://schemas.openxmlformats.org/presentationml/2006/ole">
            <p:oleObj spid="_x0000_s24596" name="公式" r:id="rId8" imgW="2094591" imgH="444307" progId="">
              <p:embed/>
            </p:oleObj>
          </a:graphicData>
        </a:graphic>
      </p:graphicFrame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27088" y="5734050"/>
            <a:ext cx="2881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干涉条纹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4" grpId="0"/>
      <p:bldP spid="24585" grpId="0"/>
      <p:bldP spid="24587" grpId="0"/>
      <p:bldP spid="24588" grpId="0"/>
      <p:bldP spid="24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旋转 m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3850" y="1125538"/>
            <a:ext cx="860425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71550" y="620713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极大位置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59113" y="765175"/>
          <a:ext cx="2133600" cy="455613"/>
        </p:xfrm>
        <a:graphic>
          <a:graphicData uri="http://schemas.openxmlformats.org/presentationml/2006/ole">
            <p:oleObj spid="_x0000_s26638" name="公式" r:id="rId3" imgW="2133600" imgH="457200" progId="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113" y="1484313"/>
            <a:ext cx="1944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极小位置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947988" y="1627188"/>
          <a:ext cx="3286125" cy="454025"/>
        </p:xfrm>
        <a:graphic>
          <a:graphicData uri="http://schemas.openxmlformats.org/presentationml/2006/ole">
            <p:oleObj spid="_x0000_s26639" name="公式" r:id="rId4" imgW="3289300" imgH="457200" progId="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900113" y="23495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条纹宽度</a:t>
            </a:r>
            <a:r>
              <a:rPr lang="en-US" altLang="zh-CN" sz="3200" b="1"/>
              <a:t>:</a:t>
            </a:r>
            <a:r>
              <a:rPr lang="en-US" altLang="zh-CN" sz="3200"/>
              <a:t> 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916238" y="2420938"/>
          <a:ext cx="2324100" cy="479425"/>
        </p:xfrm>
        <a:graphic>
          <a:graphicData uri="http://schemas.openxmlformats.org/presentationml/2006/ole">
            <p:oleObj spid="_x0000_s26640" name="公式" r:id="rId5" imgW="2324100" imgH="482600" progId="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900113" y="3213100"/>
            <a:ext cx="194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光强分布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843213" y="3213100"/>
          <a:ext cx="2533650" cy="552450"/>
        </p:xfrm>
        <a:graphic>
          <a:graphicData uri="http://schemas.openxmlformats.org/presentationml/2006/ole">
            <p:oleObj spid="_x0000_s26641" name="公式" r:id="rId6" imgW="2540000" imgH="546100" progId="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5292725" y="765175"/>
          <a:ext cx="2768600" cy="431800"/>
        </p:xfrm>
        <a:graphic>
          <a:graphicData uri="http://schemas.openxmlformats.org/presentationml/2006/ole">
            <p:oleObj spid="_x0000_s26642" name="公式" r:id="rId7" imgW="2768600" imgH="431800" progId="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042988" y="4076700"/>
          <a:ext cx="6675437" cy="1030288"/>
        </p:xfrm>
        <a:graphic>
          <a:graphicData uri="http://schemas.openxmlformats.org/presentationml/2006/ole">
            <p:oleObj spid="_x0000_s26643" name="公式" r:id="rId8" imgW="7886700" imgH="1041400" progId="">
              <p:embed/>
            </p:oleObj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900113" y="5445125"/>
            <a:ext cx="1935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条纹特征</a:t>
            </a:r>
            <a:r>
              <a:rPr lang="en-US" altLang="zh-CN" sz="3200" b="1"/>
              <a:t>: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843213" y="5468938"/>
            <a:ext cx="27352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等间隔、对称</a:t>
            </a:r>
            <a:r>
              <a:rPr lang="en-US" altLang="zh-CN" sz="3200" b="1"/>
              <a:t>.</a:t>
            </a:r>
          </a:p>
          <a:p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/>
      <p:bldP spid="26630" grpId="0"/>
      <p:bldP spid="26632" grpId="0"/>
      <p:bldP spid="26636" grpId="0"/>
      <p:bldP spid="266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203575" y="908050"/>
            <a:ext cx="27368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771775" y="2060575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分波前干涉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771775" y="2636838"/>
            <a:ext cx="345598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■</a:t>
            </a:r>
            <a:r>
              <a:rPr lang="zh-CN" altLang="en-US" sz="3200" b="1"/>
              <a:t>光源宽度对干涉条纹的影响及光场的空间相干性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1512</Words>
  <Application>Microsoft Office PowerPoint</Application>
  <PresentationFormat>全屏显示(4:3)</PresentationFormat>
  <Paragraphs>198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37</cp:revision>
  <dcterms:created xsi:type="dcterms:W3CDTF">2015-09-14T09:04:37Z</dcterms:created>
  <dcterms:modified xsi:type="dcterms:W3CDTF">2016-08-27T11:43:04Z</dcterms:modified>
</cp:coreProperties>
</file>