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6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4" Type="http://schemas.openxmlformats.org/officeDocument/2006/relationships/image" Target="../media/image12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11" Type="http://schemas.openxmlformats.org/officeDocument/2006/relationships/image" Target="../media/image154.wmf"/><Relationship Id="rId5" Type="http://schemas.openxmlformats.org/officeDocument/2006/relationships/image" Target="../media/image148.wmf"/><Relationship Id="rId10" Type="http://schemas.openxmlformats.org/officeDocument/2006/relationships/image" Target="../media/image153.wmf"/><Relationship Id="rId4" Type="http://schemas.openxmlformats.org/officeDocument/2006/relationships/image" Target="../media/image147.wmf"/><Relationship Id="rId9" Type="http://schemas.openxmlformats.org/officeDocument/2006/relationships/image" Target="../media/image15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17.wmf"/><Relationship Id="rId1" Type="http://schemas.openxmlformats.org/officeDocument/2006/relationships/image" Target="../media/image20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50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12" Type="http://schemas.openxmlformats.org/officeDocument/2006/relationships/image" Target="../media/image49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5" Type="http://schemas.openxmlformats.org/officeDocument/2006/relationships/image" Target="../media/image4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Relationship Id="rId14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4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12" Type="http://schemas.openxmlformats.org/officeDocument/2006/relationships/image" Target="../media/image63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11" Type="http://schemas.openxmlformats.org/officeDocument/2006/relationships/image" Target="../media/image62.wmf"/><Relationship Id="rId5" Type="http://schemas.openxmlformats.org/officeDocument/2006/relationships/image" Target="../media/image5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Relationship Id="rId14" Type="http://schemas.openxmlformats.org/officeDocument/2006/relationships/image" Target="../media/image6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51082-621A-4909-99F2-E3DA5CE7AA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0577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BA6E71-1495-4658-B3F7-2B43CDC471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9806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8E956-6CF0-410C-9FCD-18492188B8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690979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4B343CA-C232-4C4C-9BA3-0B780913BF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0411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5BEDD-BAD9-4912-8627-044AF37536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7711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575E3-0B61-4CD7-B4DA-70D69A4200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2111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5CA05-33A7-4FCB-AAAA-683D6A4B1A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092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23E06-E001-42DE-B803-210734BF80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569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2D2E51-C856-41E7-ADCE-1C13B79691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36011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5BE1E-9FBC-45B6-8366-3BF920E35F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8518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6A76F-CE2F-46D9-8ADD-0F9CCF5DD8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4348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ECC1BE-5026-463A-ABF8-F1060AD20D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705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BB500BD-1C40-4D35-A734-7F4B0D933D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7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6.bin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40.bin"/><Relationship Id="rId14" Type="http://schemas.openxmlformats.org/officeDocument/2006/relationships/oleObject" Target="../embeddings/oleObject4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2.bin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1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1.bin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60.bin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4.bin"/><Relationship Id="rId14" Type="http://schemas.openxmlformats.org/officeDocument/2006/relationships/oleObject" Target="../embeddings/oleObject5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6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6.bin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2.emf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2.bin"/><Relationship Id="rId5" Type="http://schemas.openxmlformats.org/officeDocument/2006/relationships/oleObject" Target="../embeddings/oleObject91.bin"/><Relationship Id="rId4" Type="http://schemas.openxmlformats.org/officeDocument/2006/relationships/oleObject" Target="../embeddings/oleObject90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image" Target="../media/image107.png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6.bin"/><Relationship Id="rId5" Type="http://schemas.openxmlformats.org/officeDocument/2006/relationships/oleObject" Target="../embeddings/oleObject95.bin"/><Relationship Id="rId4" Type="http://schemas.openxmlformats.org/officeDocument/2006/relationships/oleObject" Target="../embeddings/oleObject9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0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10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10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4.bin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12.bin"/><Relationship Id="rId5" Type="http://schemas.openxmlformats.org/officeDocument/2006/relationships/oleObject" Target="../embeddings/oleObject111.bin"/><Relationship Id="rId4" Type="http://schemas.openxmlformats.org/officeDocument/2006/relationships/oleObject" Target="../embeddings/oleObject11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116.bin"/><Relationship Id="rId4" Type="http://schemas.openxmlformats.org/officeDocument/2006/relationships/oleObject" Target="../embeddings/oleObject11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11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121.bin"/><Relationship Id="rId4" Type="http://schemas.openxmlformats.org/officeDocument/2006/relationships/oleObject" Target="../embeddings/oleObject12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jpe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12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oleObject" Target="../embeddings/oleObject135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9.bin"/><Relationship Id="rId12" Type="http://schemas.openxmlformats.org/officeDocument/2006/relationships/oleObject" Target="../embeddings/oleObject1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28.bin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27.bin"/><Relationship Id="rId10" Type="http://schemas.openxmlformats.org/officeDocument/2006/relationships/oleObject" Target="../embeddings/oleObject132.bin"/><Relationship Id="rId4" Type="http://schemas.openxmlformats.org/officeDocument/2006/relationships/oleObject" Target="../embeddings/oleObject126.bin"/><Relationship Id="rId9" Type="http://schemas.openxmlformats.org/officeDocument/2006/relationships/oleObject" Target="../embeddings/oleObject131.bin"/><Relationship Id="rId14" Type="http://schemas.openxmlformats.org/officeDocument/2006/relationships/oleObject" Target="../embeddings/oleObject13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139.bin"/><Relationship Id="rId4" Type="http://schemas.openxmlformats.org/officeDocument/2006/relationships/oleObject" Target="../embeddings/oleObject138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927100" y="1943100"/>
            <a:ext cx="3240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复色光入射</a:t>
            </a:r>
            <a:r>
              <a:rPr lang="en-US" altLang="zh-CN" sz="3200" b="1"/>
              <a:t>: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971550" y="2663825"/>
            <a:ext cx="340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最高</a:t>
            </a:r>
            <a:r>
              <a:rPr lang="zh-CN" altLang="en-US" sz="3600" b="1"/>
              <a:t>可分辨级次</a:t>
            </a:r>
            <a:r>
              <a:rPr lang="zh-CN" altLang="en-US" sz="3600"/>
              <a:t> </a:t>
            </a: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4302125" y="2843213"/>
          <a:ext cx="444500" cy="355600"/>
        </p:xfrm>
        <a:graphic>
          <a:graphicData uri="http://schemas.openxmlformats.org/presentationml/2006/ole">
            <p:oleObj spid="_x0000_s3097" name="公式" r:id="rId3" imgW="444114" imgH="355292" progId="">
              <p:embed/>
            </p:oleObj>
          </a:graphicData>
        </a:graphic>
      </p:graphicFrame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971550" y="4868863"/>
            <a:ext cx="2328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zh-CN" altLang="en-US" sz="3200" b="1"/>
              <a:t>最大光程差</a:t>
            </a:r>
            <a:r>
              <a:rPr lang="zh-CN" altLang="en-US" sz="3200"/>
              <a:t> </a:t>
            </a:r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3267075" y="4914900"/>
          <a:ext cx="3562350" cy="531813"/>
        </p:xfrm>
        <a:graphic>
          <a:graphicData uri="http://schemas.openxmlformats.org/presentationml/2006/ole">
            <p:oleObj spid="_x0000_s3098" name="公式" r:id="rId4" imgW="3568700" imgH="533400" progId="">
              <p:embed/>
            </p:oleObj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1106488" y="3654425"/>
          <a:ext cx="6781800" cy="993775"/>
        </p:xfrm>
        <a:graphic>
          <a:graphicData uri="http://schemas.openxmlformats.org/presentationml/2006/ole">
            <p:oleObj spid="_x0000_s3099" name="公式" r:id="rId5" imgW="6781800" imgH="990600" progId="">
              <p:embed/>
            </p:oleObj>
          </a:graphicData>
        </a:graphic>
      </p:graphicFrame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4797425" y="266382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满足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971550" y="572452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当</a:t>
            </a:r>
            <a:r>
              <a:rPr lang="zh-CN" altLang="en-US" sz="3200"/>
              <a:t> </a:t>
            </a:r>
          </a:p>
        </p:txBody>
      </p:sp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1646238" y="5815013"/>
          <a:ext cx="1858962" cy="488950"/>
        </p:xfrm>
        <a:graphic>
          <a:graphicData uri="http://schemas.openxmlformats.org/presentationml/2006/ole">
            <p:oleObj spid="_x0000_s3100" name="公式" r:id="rId6" imgW="1866900" imgH="482600" progId="">
              <p:embed/>
            </p:oleObj>
          </a:graphicData>
        </a:graphic>
      </p:graphicFrame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3581400" y="5768975"/>
            <a:ext cx="2328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条纹不可见</a:t>
            </a:r>
            <a:r>
              <a:rPr lang="en-US" altLang="zh-CN" sz="3200" b="1"/>
              <a:t>.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3203575" y="333375"/>
            <a:ext cx="280828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ea typeface="隶书" pitchFamily="49" charset="-122"/>
              </a:rPr>
              <a:t>上节小节</a:t>
            </a: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927100" y="1179513"/>
            <a:ext cx="338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■</a:t>
            </a:r>
            <a:r>
              <a:rPr lang="zh-CN" altLang="en-US" sz="3200" b="1"/>
              <a:t>分波前干涉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/>
      <p:bldP spid="3077" grpId="0"/>
      <p:bldP spid="3080" grpId="0"/>
      <p:bldP spid="3081" grpId="0"/>
      <p:bldP spid="3083" grpId="0"/>
      <p:bldP spid="30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2"/>
          <p:cNvSpPr>
            <a:spLocks noChangeArrowheads="1"/>
          </p:cNvSpPr>
          <p:nvPr/>
        </p:nvSpPr>
        <p:spPr bwMode="auto">
          <a:xfrm>
            <a:off x="1511300" y="2033588"/>
            <a:ext cx="539750" cy="1709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 flipV="1">
            <a:off x="1781175" y="1223963"/>
            <a:ext cx="4275138" cy="16652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1827213" y="2889250"/>
            <a:ext cx="4230687" cy="19351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636838" y="2644775"/>
          <a:ext cx="406400" cy="444500"/>
        </p:xfrm>
        <a:graphic>
          <a:graphicData uri="http://schemas.openxmlformats.org/presentationml/2006/ole">
            <p:oleObj spid="_x0000_s5158" name="公式" r:id="rId3" imgW="406048" imgH="444114" progId="">
              <p:embed/>
            </p:oleObj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4346575" y="1314450"/>
          <a:ext cx="317500" cy="393700"/>
        </p:xfrm>
        <a:graphic>
          <a:graphicData uri="http://schemas.openxmlformats.org/presentationml/2006/ole">
            <p:oleObj spid="_x0000_s5159" name="公式" r:id="rId4" imgW="317225" imgH="393359" progId="">
              <p:embed/>
            </p:oleObj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4424363" y="4464050"/>
          <a:ext cx="342900" cy="393700"/>
        </p:xfrm>
        <a:graphic>
          <a:graphicData uri="http://schemas.openxmlformats.org/presentationml/2006/ole">
            <p:oleObj spid="_x0000_s5160" name="公式" r:id="rId5" imgW="342751" imgH="393529" progId="">
              <p:embed/>
            </p:oleObj>
          </a:graphicData>
        </a:graphic>
      </p:graphicFrame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4527550" y="1763713"/>
            <a:ext cx="0" cy="23399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4211638" y="2619375"/>
          <a:ext cx="368300" cy="406400"/>
        </p:xfrm>
        <a:graphic>
          <a:graphicData uri="http://schemas.openxmlformats.org/presentationml/2006/ole">
            <p:oleObj spid="_x0000_s5161" name="公式" r:id="rId6" imgW="368140" imgH="406224" progId="">
              <p:embed/>
            </p:oleObj>
          </a:graphicData>
        </a:graphic>
      </p:graphicFrame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3176588" y="15382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●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3311525" y="44196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●</a:t>
            </a:r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 flipV="1">
            <a:off x="1871663" y="1628775"/>
            <a:ext cx="1620837" cy="1260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1871663" y="2933700"/>
            <a:ext cx="1620837" cy="162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Arc 14"/>
          <p:cNvSpPr>
            <a:spLocks/>
          </p:cNvSpPr>
          <p:nvPr/>
        </p:nvSpPr>
        <p:spPr bwMode="auto">
          <a:xfrm rot="9667802" flipH="1">
            <a:off x="2727325" y="1898650"/>
            <a:ext cx="765175" cy="22494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35" name="Object 15"/>
          <p:cNvGraphicFramePr>
            <a:graphicFrameLocks noChangeAspect="1"/>
          </p:cNvGraphicFramePr>
          <p:nvPr/>
        </p:nvGraphicFramePr>
        <p:xfrm>
          <a:off x="3267075" y="1808163"/>
          <a:ext cx="317500" cy="406400"/>
        </p:xfrm>
        <a:graphic>
          <a:graphicData uri="http://schemas.openxmlformats.org/presentationml/2006/ole">
            <p:oleObj spid="_x0000_s5162" name="公式" r:id="rId7" imgW="317225" imgH="406048" progId="">
              <p:embed/>
            </p:oleObj>
          </a:graphicData>
        </a:graphic>
      </p:graphicFrame>
      <p:graphicFrame>
        <p:nvGraphicFramePr>
          <p:cNvPr id="5136" name="Object 16"/>
          <p:cNvGraphicFramePr>
            <a:graphicFrameLocks noChangeAspect="1"/>
          </p:cNvGraphicFramePr>
          <p:nvPr/>
        </p:nvGraphicFramePr>
        <p:xfrm>
          <a:off x="3311525" y="998538"/>
          <a:ext cx="317500" cy="393700"/>
        </p:xfrm>
        <a:graphic>
          <a:graphicData uri="http://schemas.openxmlformats.org/presentationml/2006/ole">
            <p:oleObj spid="_x0000_s5163" name="公式" r:id="rId8" imgW="317225" imgH="393359" progId="">
              <p:embed/>
            </p:oleObj>
          </a:graphicData>
        </a:graphic>
      </p:graphicFrame>
      <p:graphicFrame>
        <p:nvGraphicFramePr>
          <p:cNvPr id="5137" name="Object 17"/>
          <p:cNvGraphicFramePr>
            <a:graphicFrameLocks noChangeAspect="1"/>
          </p:cNvGraphicFramePr>
          <p:nvPr/>
        </p:nvGraphicFramePr>
        <p:xfrm>
          <a:off x="3132138" y="4914900"/>
          <a:ext cx="342900" cy="393700"/>
        </p:xfrm>
        <a:graphic>
          <a:graphicData uri="http://schemas.openxmlformats.org/presentationml/2006/ole">
            <p:oleObj spid="_x0000_s5164" name="公式" r:id="rId9" imgW="342751" imgH="393529" progId="">
              <p:embed/>
            </p:oleObj>
          </a:graphicData>
        </a:graphic>
      </p:graphicFrame>
      <p:graphicFrame>
        <p:nvGraphicFramePr>
          <p:cNvPr id="5138" name="Object 18"/>
          <p:cNvGraphicFramePr>
            <a:graphicFrameLocks noChangeAspect="1"/>
          </p:cNvGraphicFramePr>
          <p:nvPr/>
        </p:nvGraphicFramePr>
        <p:xfrm>
          <a:off x="5375275" y="3789363"/>
          <a:ext cx="355600" cy="393700"/>
        </p:xfrm>
        <a:graphic>
          <a:graphicData uri="http://schemas.openxmlformats.org/presentationml/2006/ole">
            <p:oleObj spid="_x0000_s5165" name="公式" r:id="rId10" imgW="355292" imgH="393359" progId="">
              <p:embed/>
            </p:oleObj>
          </a:graphicData>
        </a:graphic>
      </p:graphicFrame>
      <p:graphicFrame>
        <p:nvGraphicFramePr>
          <p:cNvPr id="5139" name="Object 19"/>
          <p:cNvGraphicFramePr>
            <a:graphicFrameLocks noChangeAspect="1"/>
          </p:cNvGraphicFramePr>
          <p:nvPr/>
        </p:nvGraphicFramePr>
        <p:xfrm>
          <a:off x="5427663" y="1989138"/>
          <a:ext cx="355600" cy="393700"/>
        </p:xfrm>
        <a:graphic>
          <a:graphicData uri="http://schemas.openxmlformats.org/presentationml/2006/ole">
            <p:oleObj spid="_x0000_s5166" name="公式" r:id="rId11" imgW="355292" imgH="393359" progId="">
              <p:embed/>
            </p:oleObj>
          </a:graphicData>
        </a:graphic>
      </p:graphicFrame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4886325" y="2079625"/>
            <a:ext cx="422275" cy="3762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●</a:t>
            </a:r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4886325" y="3429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●</a:t>
            </a:r>
          </a:p>
        </p:txBody>
      </p:sp>
      <p:sp>
        <p:nvSpPr>
          <p:cNvPr id="5142" name="Line 22"/>
          <p:cNvSpPr>
            <a:spLocks noChangeShapeType="1"/>
          </p:cNvSpPr>
          <p:nvPr/>
        </p:nvSpPr>
        <p:spPr bwMode="auto">
          <a:xfrm flipV="1">
            <a:off x="1916113" y="2168525"/>
            <a:ext cx="3286125" cy="6746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3" name="Line 23"/>
          <p:cNvSpPr>
            <a:spLocks noChangeShapeType="1"/>
          </p:cNvSpPr>
          <p:nvPr/>
        </p:nvSpPr>
        <p:spPr bwMode="auto">
          <a:xfrm>
            <a:off x="1871663" y="2843213"/>
            <a:ext cx="3286125" cy="81121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4" name="Arc 24"/>
          <p:cNvSpPr>
            <a:spLocks/>
          </p:cNvSpPr>
          <p:nvPr/>
        </p:nvSpPr>
        <p:spPr bwMode="auto">
          <a:xfrm rot="8813700" flipH="1">
            <a:off x="1646238" y="1314450"/>
            <a:ext cx="554037" cy="2062163"/>
          </a:xfrm>
          <a:custGeom>
            <a:avLst/>
            <a:gdLst>
              <a:gd name="G0" fmla="+- 0 0 0"/>
              <a:gd name="G1" fmla="+- 19795 0 0"/>
              <a:gd name="G2" fmla="+- 21600 0 0"/>
              <a:gd name="T0" fmla="*/ 8644 w 15666"/>
              <a:gd name="T1" fmla="*/ 0 h 19795"/>
              <a:gd name="T2" fmla="*/ 15666 w 15666"/>
              <a:gd name="T3" fmla="*/ 4924 h 19795"/>
              <a:gd name="T4" fmla="*/ 0 w 15666"/>
              <a:gd name="T5" fmla="*/ 19795 h 19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666" h="19795" fill="none" extrusionOk="0">
                <a:moveTo>
                  <a:pt x="8643" y="0"/>
                </a:moveTo>
                <a:cubicBezTo>
                  <a:pt x="11290" y="1155"/>
                  <a:pt x="13677" y="2829"/>
                  <a:pt x="15665" y="4924"/>
                </a:cubicBezTo>
              </a:path>
              <a:path w="15666" h="19795" stroke="0" extrusionOk="0">
                <a:moveTo>
                  <a:pt x="8643" y="0"/>
                </a:moveTo>
                <a:cubicBezTo>
                  <a:pt x="11290" y="1155"/>
                  <a:pt x="13677" y="2829"/>
                  <a:pt x="15665" y="4924"/>
                </a:cubicBezTo>
                <a:lnTo>
                  <a:pt x="0" y="19795"/>
                </a:lnTo>
                <a:close/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5" name="Arc 25"/>
          <p:cNvSpPr>
            <a:spLocks/>
          </p:cNvSpPr>
          <p:nvPr/>
        </p:nvSpPr>
        <p:spPr bwMode="auto">
          <a:xfrm rot="8189043" flipH="1">
            <a:off x="3041650" y="1223963"/>
            <a:ext cx="528638" cy="22494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4915"/>
              <a:gd name="T1" fmla="*/ 0 h 21600"/>
              <a:gd name="T2" fmla="*/ 14915 w 14915"/>
              <a:gd name="T3" fmla="*/ 5976 h 21600"/>
              <a:gd name="T4" fmla="*/ 0 w 1491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15" h="21600" fill="none" extrusionOk="0">
                <a:moveTo>
                  <a:pt x="-1" y="0"/>
                </a:moveTo>
                <a:cubicBezTo>
                  <a:pt x="5555" y="0"/>
                  <a:pt x="10896" y="2140"/>
                  <a:pt x="14914" y="5976"/>
                </a:cubicBezTo>
              </a:path>
              <a:path w="14915" h="21600" stroke="0" extrusionOk="0">
                <a:moveTo>
                  <a:pt x="-1" y="0"/>
                </a:moveTo>
                <a:cubicBezTo>
                  <a:pt x="5555" y="0"/>
                  <a:pt x="10896" y="2140"/>
                  <a:pt x="14914" y="5976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46" name="Object 26"/>
          <p:cNvGraphicFramePr>
            <a:graphicFrameLocks noChangeAspect="1"/>
          </p:cNvGraphicFramePr>
          <p:nvPr/>
        </p:nvGraphicFramePr>
        <p:xfrm>
          <a:off x="3581400" y="2708275"/>
          <a:ext cx="317500" cy="406400"/>
        </p:xfrm>
        <a:graphic>
          <a:graphicData uri="http://schemas.openxmlformats.org/presentationml/2006/ole">
            <p:oleObj spid="_x0000_s5167" name="公式" r:id="rId12" imgW="317225" imgH="406048" progId="">
              <p:embed/>
            </p:oleObj>
          </a:graphicData>
        </a:graphic>
      </p:graphicFrame>
      <p:sp>
        <p:nvSpPr>
          <p:cNvPr id="5147" name="Line 27"/>
          <p:cNvSpPr>
            <a:spLocks noChangeShapeType="1"/>
          </p:cNvSpPr>
          <p:nvPr/>
        </p:nvSpPr>
        <p:spPr bwMode="auto">
          <a:xfrm>
            <a:off x="1827213" y="3924300"/>
            <a:ext cx="44450" cy="197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8" name="Line 28"/>
          <p:cNvSpPr>
            <a:spLocks noChangeShapeType="1"/>
          </p:cNvSpPr>
          <p:nvPr/>
        </p:nvSpPr>
        <p:spPr bwMode="auto">
          <a:xfrm>
            <a:off x="4527550" y="5138738"/>
            <a:ext cx="0" cy="811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49" name="Object 29"/>
          <p:cNvGraphicFramePr>
            <a:graphicFrameLocks noChangeAspect="1"/>
          </p:cNvGraphicFramePr>
          <p:nvPr/>
        </p:nvGraphicFramePr>
        <p:xfrm>
          <a:off x="3117850" y="5492750"/>
          <a:ext cx="165100" cy="330200"/>
        </p:xfrm>
        <a:graphic>
          <a:graphicData uri="http://schemas.openxmlformats.org/presentationml/2006/ole">
            <p:oleObj spid="_x0000_s5168" name="公式" r:id="rId13" imgW="165028" imgH="330057" progId="">
              <p:embed/>
            </p:oleObj>
          </a:graphicData>
        </a:graphic>
      </p:graphicFrame>
      <p:sp>
        <p:nvSpPr>
          <p:cNvPr id="5150" name="Line 30"/>
          <p:cNvSpPr>
            <a:spLocks noChangeShapeType="1"/>
          </p:cNvSpPr>
          <p:nvPr/>
        </p:nvSpPr>
        <p:spPr bwMode="auto">
          <a:xfrm>
            <a:off x="3357563" y="5634038"/>
            <a:ext cx="1214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1" name="Line 31"/>
          <p:cNvSpPr>
            <a:spLocks noChangeShapeType="1"/>
          </p:cNvSpPr>
          <p:nvPr/>
        </p:nvSpPr>
        <p:spPr bwMode="auto">
          <a:xfrm flipH="1">
            <a:off x="1827213" y="5589588"/>
            <a:ext cx="1123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52" name="Object 32"/>
          <p:cNvGraphicFramePr>
            <a:graphicFrameLocks noChangeAspect="1"/>
          </p:cNvGraphicFramePr>
          <p:nvPr/>
        </p:nvGraphicFramePr>
        <p:xfrm>
          <a:off x="6642100" y="3968750"/>
          <a:ext cx="355600" cy="393700"/>
        </p:xfrm>
        <a:graphic>
          <a:graphicData uri="http://schemas.openxmlformats.org/presentationml/2006/ole">
            <p:oleObj spid="_x0000_s5169" name="公式" r:id="rId14" imgW="355292" imgH="393359" progId="">
              <p:embed/>
            </p:oleObj>
          </a:graphicData>
        </a:graphic>
      </p:graphicFrame>
      <p:graphicFrame>
        <p:nvGraphicFramePr>
          <p:cNvPr id="5153" name="Object 33"/>
          <p:cNvGraphicFramePr>
            <a:graphicFrameLocks noChangeAspect="1"/>
          </p:cNvGraphicFramePr>
          <p:nvPr/>
        </p:nvGraphicFramePr>
        <p:xfrm>
          <a:off x="7451725" y="3924300"/>
          <a:ext cx="355600" cy="393700"/>
        </p:xfrm>
        <a:graphic>
          <a:graphicData uri="http://schemas.openxmlformats.org/presentationml/2006/ole">
            <p:oleObj spid="_x0000_s5170" name="公式" r:id="rId15" imgW="355292" imgH="393359" progId="">
              <p:embed/>
            </p:oleObj>
          </a:graphicData>
        </a:graphic>
      </p:graphicFrame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6327775" y="4464050"/>
            <a:ext cx="3132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生相干叠加。</a:t>
            </a:r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6911975" y="3878263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与</a:t>
            </a:r>
          </a:p>
        </p:txBody>
      </p:sp>
      <p:graphicFrame>
        <p:nvGraphicFramePr>
          <p:cNvPr id="5156" name="Object 36"/>
          <p:cNvGraphicFramePr>
            <a:graphicFrameLocks noChangeAspect="1"/>
          </p:cNvGraphicFramePr>
          <p:nvPr/>
        </p:nvGraphicFramePr>
        <p:xfrm>
          <a:off x="1062038" y="2708275"/>
          <a:ext cx="228600" cy="330200"/>
        </p:xfrm>
        <a:graphic>
          <a:graphicData uri="http://schemas.openxmlformats.org/presentationml/2006/ole">
            <p:oleObj spid="_x0000_s5171" name="公式" r:id="rId16" imgW="228600" imgH="330200" progId="">
              <p:embed/>
            </p:oleObj>
          </a:graphicData>
        </a:graphic>
      </p:graphicFrame>
      <p:sp>
        <p:nvSpPr>
          <p:cNvPr id="5157" name="Rectangle 37"/>
          <p:cNvSpPr>
            <a:spLocks noChangeArrowheads="1"/>
          </p:cNvSpPr>
          <p:nvPr/>
        </p:nvSpPr>
        <p:spPr bwMode="auto">
          <a:xfrm>
            <a:off x="7767638" y="3878263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116013" y="692150"/>
            <a:ext cx="567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u="sng"/>
              <a:t>影响杨氏干涉条纹的因素</a:t>
            </a:r>
            <a:r>
              <a:rPr lang="zh-CN" altLang="en-US" sz="3200" b="1"/>
              <a:t>：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3267075" y="2303463"/>
          <a:ext cx="596900" cy="327025"/>
        </p:xfrm>
        <a:graphic>
          <a:graphicData uri="http://schemas.openxmlformats.org/presentationml/2006/ole">
            <p:oleObj spid="_x0000_s6161" name="公式" r:id="rId3" imgW="596900" imgH="330200" progId="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258888" y="2276475"/>
          <a:ext cx="584200" cy="327025"/>
        </p:xfrm>
        <a:graphic>
          <a:graphicData uri="http://schemas.openxmlformats.org/presentationml/2006/ole">
            <p:oleObj spid="_x0000_s6162" name="公式" r:id="rId4" imgW="583947" imgH="330057" progId="">
              <p:embed/>
            </p:oleObj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2276475" y="2303463"/>
          <a:ext cx="596900" cy="314325"/>
        </p:xfrm>
        <a:graphic>
          <a:graphicData uri="http://schemas.openxmlformats.org/presentationml/2006/ole">
            <p:oleObj spid="_x0000_s6163" name="公式" r:id="rId5" imgW="596641" imgH="317362" progId="">
              <p:embed/>
            </p:oleObj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1258888" y="2924175"/>
          <a:ext cx="2311400" cy="466725"/>
        </p:xfrm>
        <a:graphic>
          <a:graphicData uri="http://schemas.openxmlformats.org/presentationml/2006/ole">
            <p:oleObj spid="_x0000_s6164" name="公式" r:id="rId6" imgW="2311400" imgH="469900" progId="">
              <p:embed/>
            </p:oleObj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1241425" y="3698875"/>
          <a:ext cx="838200" cy="327025"/>
        </p:xfrm>
        <a:graphic>
          <a:graphicData uri="http://schemas.openxmlformats.org/presentationml/2006/ole">
            <p:oleObj spid="_x0000_s6165" name="公式" r:id="rId7" imgW="838200" imgH="330200" progId="">
              <p:embed/>
            </p:oleObj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1241425" y="4329113"/>
          <a:ext cx="1651000" cy="482600"/>
        </p:xfrm>
        <a:graphic>
          <a:graphicData uri="http://schemas.openxmlformats.org/presentationml/2006/ole">
            <p:oleObj spid="_x0000_s6166" name="公式" r:id="rId8" imgW="1651000" imgH="482600" progId="">
              <p:embed/>
            </p:oleObj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2647950" y="3646488"/>
          <a:ext cx="3560763" cy="468312"/>
        </p:xfrm>
        <a:graphic>
          <a:graphicData uri="http://schemas.openxmlformats.org/presentationml/2006/ole">
            <p:oleObj spid="_x0000_s6167" name="公式" r:id="rId9" imgW="3568700" imgH="469900" progId="">
              <p:embed/>
            </p:oleObj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5111750" y="4733925"/>
          <a:ext cx="1530350" cy="476250"/>
        </p:xfrm>
        <a:graphic>
          <a:graphicData uri="http://schemas.openxmlformats.org/presentationml/2006/ole">
            <p:oleObj spid="_x0000_s6168" name="公式" r:id="rId10" imgW="1536700" imgH="482600" progId="">
              <p:embed/>
            </p:oleObj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3333750" y="4378325"/>
          <a:ext cx="1174750" cy="450850"/>
        </p:xfrm>
        <a:graphic>
          <a:graphicData uri="http://schemas.openxmlformats.org/presentationml/2006/ole">
            <p:oleObj spid="_x0000_s6169" name="公式" r:id="rId11" imgW="1181100" imgH="457200" progId="">
              <p:embed/>
            </p:oleObj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1241425" y="4868863"/>
          <a:ext cx="2741613" cy="909637"/>
        </p:xfrm>
        <a:graphic>
          <a:graphicData uri="http://schemas.openxmlformats.org/presentationml/2006/ole">
            <p:oleObj spid="_x0000_s6170" name="公式" r:id="rId12" imgW="2730500" imgH="914400" progId="">
              <p:embed/>
            </p:oleObj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1258888" y="1484313"/>
          <a:ext cx="1752600" cy="441325"/>
        </p:xfrm>
        <a:graphic>
          <a:graphicData uri="http://schemas.openxmlformats.org/presentationml/2006/ole">
            <p:oleObj spid="_x0000_s6171" name="公式" r:id="rId13" imgW="1752600" imgH="444500" progId="">
              <p:embed/>
            </p:oleObj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3311525" y="1493838"/>
          <a:ext cx="1841500" cy="477837"/>
        </p:xfrm>
        <a:graphic>
          <a:graphicData uri="http://schemas.openxmlformats.org/presentationml/2006/ole">
            <p:oleObj spid="_x0000_s6172" name="公式" r:id="rId14" imgW="1841500" imgH="482600" progId="">
              <p:embed/>
            </p:oleObj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5435600" y="1557338"/>
          <a:ext cx="1790700" cy="477837"/>
        </p:xfrm>
        <a:graphic>
          <a:graphicData uri="http://schemas.openxmlformats.org/presentationml/2006/ole">
            <p:oleObj spid="_x0000_s6173" name="公式" r:id="rId15" imgW="1790700" imgH="482600" progId="">
              <p:embed/>
            </p:oleObj>
          </a:graphicData>
        </a:graphic>
      </p:graphicFrame>
      <p:graphicFrame>
        <p:nvGraphicFramePr>
          <p:cNvPr id="6160" name="Object 16"/>
          <p:cNvGraphicFramePr>
            <a:graphicFrameLocks noChangeAspect="1"/>
          </p:cNvGraphicFramePr>
          <p:nvPr/>
        </p:nvGraphicFramePr>
        <p:xfrm>
          <a:off x="1258888" y="5661025"/>
          <a:ext cx="2570162" cy="909638"/>
        </p:xfrm>
        <a:graphic>
          <a:graphicData uri="http://schemas.openxmlformats.org/presentationml/2006/ole">
            <p:oleObj spid="_x0000_s6174" name="公式" r:id="rId16" imgW="2578100" imgH="914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92163" y="233363"/>
            <a:ext cx="7470775" cy="199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200" b="1"/>
              <a:t>2</a:t>
            </a:r>
            <a:r>
              <a:rPr lang="zh-CN" altLang="en-US" sz="3200" b="1"/>
              <a:t>．在杨氏双缝实验装置中，双缝相距</a:t>
            </a:r>
            <a:r>
              <a:rPr lang="en-US" altLang="zh-CN" sz="3200" b="1"/>
              <a:t>0.5mm,</a:t>
            </a:r>
            <a:r>
              <a:rPr lang="zh-CN" altLang="en-US" sz="3200" b="1"/>
              <a:t>接受屏距双缝</a:t>
            </a:r>
            <a:r>
              <a:rPr lang="en-US" altLang="zh-CN" sz="3200" b="1"/>
              <a:t>1m</a:t>
            </a:r>
            <a:r>
              <a:rPr lang="zh-CN" altLang="en-US" sz="3200" b="1"/>
              <a:t>，点光源距双缝</a:t>
            </a:r>
            <a:r>
              <a:rPr lang="en-US" altLang="zh-CN" sz="3200" b="1"/>
              <a:t>30cm</a:t>
            </a:r>
            <a:r>
              <a:rPr lang="zh-CN" altLang="en-US" sz="3200" b="1"/>
              <a:t>，它发射  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563938" y="1484313"/>
          <a:ext cx="1951037" cy="657225"/>
        </p:xfrm>
        <a:graphic>
          <a:graphicData uri="http://schemas.openxmlformats.org/presentationml/2006/ole">
            <p:oleObj spid="_x0000_s7179" name="公式" r:id="rId3" imgW="1752600" imgH="596900" progId="">
              <p:embed/>
            </p:oleObj>
          </a:graphicData>
        </a:graphic>
      </p:graphicFrame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92163" y="2168525"/>
            <a:ext cx="7650162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b="1"/>
              <a:t>试求：（</a:t>
            </a:r>
            <a:r>
              <a:rPr lang="en-US" altLang="zh-CN" sz="3200" b="1"/>
              <a:t>1</a:t>
            </a:r>
            <a:r>
              <a:rPr lang="zh-CN" altLang="en-US" sz="3200" b="1"/>
              <a:t>）屏上干涉条纹间距</a:t>
            </a:r>
            <a:r>
              <a:rPr lang="en-US" altLang="zh-CN" sz="3200" b="1"/>
              <a:t>;</a:t>
            </a:r>
            <a:r>
              <a:rPr lang="zh-CN" altLang="en-US" sz="3200" b="1"/>
              <a:t>（</a:t>
            </a:r>
            <a:r>
              <a:rPr lang="en-US" altLang="zh-CN" sz="3200" b="1"/>
              <a:t>2</a:t>
            </a:r>
            <a:r>
              <a:rPr lang="zh-CN" altLang="en-US" sz="3200" b="1"/>
              <a:t>）若点光源发出的光波为 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4572000" y="2843213"/>
          <a:ext cx="2879725" cy="725487"/>
        </p:xfrm>
        <a:graphic>
          <a:graphicData uri="http://schemas.openxmlformats.org/presentationml/2006/ole">
            <p:oleObj spid="_x0000_s7180" name="公式" r:id="rId4" imgW="1943100" imgH="495300" progId="">
              <p:embed/>
            </p:oleObj>
          </a:graphicData>
        </a:graphic>
      </p:graphicFrame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836613" y="3473450"/>
            <a:ext cx="7426325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dist">
              <a:lnSpc>
                <a:spcPct val="145000"/>
              </a:lnSpc>
            </a:pPr>
            <a:r>
              <a:rPr lang="zh-CN" altLang="en-US" sz="3200" b="1"/>
              <a:t>内的准单色光，求屏上能看到的干涉极大的最高级次；（</a:t>
            </a:r>
            <a:r>
              <a:rPr lang="en-US" altLang="zh-CN" sz="3200" b="1"/>
              <a:t>3</a:t>
            </a:r>
            <a:r>
              <a:rPr lang="zh-CN" altLang="en-US" sz="3200" b="1"/>
              <a:t>）若光源具有一定的宽度，屏上干涉条纹消失时，它的临界宽度是多少？（</a:t>
            </a:r>
            <a:r>
              <a:rPr lang="en-US" altLang="zh-CN" sz="3200" b="1"/>
              <a:t>4</a:t>
            </a:r>
            <a:r>
              <a:rPr lang="zh-CN" altLang="en-US" sz="3200" b="1"/>
              <a:t>）若点光源由轴 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5508625" y="1628775"/>
            <a:ext cx="2224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的单色光。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7316788" y="3024188"/>
            <a:ext cx="1358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范围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27100" y="2259013"/>
            <a:ext cx="2041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解：（</a:t>
            </a:r>
            <a:r>
              <a:rPr lang="en-US" altLang="zh-CN" sz="3200" b="1"/>
              <a:t>1</a:t>
            </a:r>
            <a:r>
              <a:rPr lang="zh-CN" altLang="en-US" sz="3200" b="1"/>
              <a:t>）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962150" y="2979738"/>
          <a:ext cx="5943600" cy="971550"/>
        </p:xfrm>
        <a:graphic>
          <a:graphicData uri="http://schemas.openxmlformats.org/presentationml/2006/ole">
            <p:oleObj spid="_x0000_s8201" name="公式" r:id="rId3" imgW="5943600" imgH="977900" progId="">
              <p:embed/>
            </p:oleObj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2771775" y="2124075"/>
          <a:ext cx="5054600" cy="647700"/>
        </p:xfrm>
        <a:graphic>
          <a:graphicData uri="http://schemas.openxmlformats.org/presentationml/2006/ole">
            <p:oleObj spid="_x0000_s8202" name="公式" r:id="rId4" imgW="5054600" imgH="647700" progId="">
              <p:embed/>
            </p:oleObj>
          </a:graphicData>
        </a:graphic>
      </p:graphicFrame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657225" y="4329113"/>
            <a:ext cx="1225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（</a:t>
            </a:r>
            <a:r>
              <a:rPr lang="en-US" altLang="zh-CN" sz="3200" b="1"/>
              <a:t>2</a:t>
            </a:r>
            <a:r>
              <a:rPr lang="zh-CN" altLang="en-US" sz="3200" b="1"/>
              <a:t>）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781175" y="4464050"/>
          <a:ext cx="6300788" cy="930275"/>
        </p:xfrm>
        <a:graphic>
          <a:graphicData uri="http://schemas.openxmlformats.org/presentationml/2006/ole">
            <p:oleObj spid="_x0000_s8203" name="公式" r:id="rId5" imgW="6794500" imgH="927100" progId="">
              <p:embed/>
            </p:oleObj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836613" y="549275"/>
            <a:ext cx="74263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3200" b="1"/>
              <a:t>上相下平移</a:t>
            </a:r>
            <a:r>
              <a:rPr lang="en-US" altLang="zh-CN" sz="3200" b="1"/>
              <a:t>2mm,</a:t>
            </a:r>
            <a:r>
              <a:rPr lang="zh-CN" altLang="en-US" sz="3200" b="1"/>
              <a:t>屏上干涉条纹向什么方向移动，移动多少距离？</a:t>
            </a:r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1601788" y="5724525"/>
          <a:ext cx="6435725" cy="603250"/>
        </p:xfrm>
        <a:graphic>
          <a:graphicData uri="http://schemas.openxmlformats.org/presentationml/2006/ole">
            <p:oleObj spid="_x0000_s8204" name="公式" r:id="rId6" imgW="7112000" imgH="6731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7" grpId="0"/>
      <p:bldP spid="81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042988" y="476250"/>
          <a:ext cx="2298700" cy="927100"/>
        </p:xfrm>
        <a:graphic>
          <a:graphicData uri="http://schemas.openxmlformats.org/presentationml/2006/ole">
            <p:oleObj spid="_x0000_s9223" name="公式" r:id="rId3" imgW="2298700" imgH="927100" progId="">
              <p:embed/>
            </p:oleObj>
          </a:graphicData>
        </a:graphic>
      </p:graphicFrame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755650" y="1628775"/>
            <a:ext cx="1225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（</a:t>
            </a:r>
            <a:r>
              <a:rPr lang="en-US" altLang="zh-CN" sz="3200" b="1"/>
              <a:t>3</a:t>
            </a:r>
            <a:r>
              <a:rPr lang="zh-CN" altLang="en-US" sz="3200" b="1"/>
              <a:t>）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835150" y="1412875"/>
          <a:ext cx="5597525" cy="973138"/>
        </p:xfrm>
        <a:graphic>
          <a:graphicData uri="http://schemas.openxmlformats.org/presentationml/2006/ole">
            <p:oleObj spid="_x0000_s9224" name="公式" r:id="rId4" imgW="5575300" imgH="977900" progId="">
              <p:embed/>
            </p:oleObj>
          </a:graphicData>
        </a:graphic>
      </p:graphicFrame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755650" y="2781300"/>
            <a:ext cx="1225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（</a:t>
            </a:r>
            <a:r>
              <a:rPr lang="en-US" altLang="zh-CN" sz="3200" b="1"/>
              <a:t>4</a:t>
            </a:r>
            <a:r>
              <a:rPr lang="zh-CN" altLang="en-US" sz="3200" b="1"/>
              <a:t>）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763713" y="2565400"/>
          <a:ext cx="5724525" cy="884238"/>
        </p:xfrm>
        <a:graphic>
          <a:graphicData uri="http://schemas.openxmlformats.org/presentationml/2006/ole">
            <p:oleObj spid="_x0000_s9225" name="公式" r:id="rId5" imgW="5740400" imgH="889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971550" y="476250"/>
            <a:ext cx="7272338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/>
              <a:t>例  在单色杨氏双缝实验中的一个光路中放置玻璃片，其折射率为</a:t>
            </a:r>
            <a:r>
              <a:rPr lang="en-US" altLang="zh-CN" sz="3200" b="1" dirty="0"/>
              <a:t>n,</a:t>
            </a:r>
            <a:r>
              <a:rPr lang="zh-CN" altLang="en-US" sz="3200" b="1" dirty="0"/>
              <a:t>厚度为</a:t>
            </a:r>
            <a:r>
              <a:rPr lang="en-US" altLang="zh-CN" sz="3200" b="1" dirty="0"/>
              <a:t>t.</a:t>
            </a:r>
            <a:r>
              <a:rPr lang="zh-CN" altLang="en-US" sz="3200" b="1" dirty="0"/>
              <a:t>求屏中心处光强</a:t>
            </a:r>
            <a:r>
              <a:rPr lang="en-US" altLang="zh-CN" sz="3200" b="1" dirty="0"/>
              <a:t>;t</a:t>
            </a:r>
            <a:r>
              <a:rPr lang="zh-CN" altLang="en-US" sz="3200" b="1" dirty="0"/>
              <a:t>取什么值时，中心处光强最小？又若一缝宽是另一缝宽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倍，上述情况又如何？设</a:t>
            </a:r>
            <a:r>
              <a:rPr lang="en-US" altLang="zh-CN" sz="3200" b="1" dirty="0"/>
              <a:t>t=0</a:t>
            </a:r>
            <a:r>
              <a:rPr lang="zh-CN" altLang="en-US" sz="3200" b="1" dirty="0"/>
              <a:t>时中心处光强为   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忽略玻璃的吸收</a:t>
            </a:r>
            <a:r>
              <a:rPr lang="en-US" altLang="zh-CN" sz="3200" b="1" dirty="0"/>
              <a:t>.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2195513" y="5661025"/>
            <a:ext cx="360045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2195513" y="50133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2195513" y="53736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2195513" y="60213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843213" y="5734050"/>
            <a:ext cx="144462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2195513" y="5734050"/>
            <a:ext cx="352901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2195513" y="5300663"/>
            <a:ext cx="360045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5795963" y="5013325"/>
            <a:ext cx="0" cy="136842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1736725" y="5013325"/>
          <a:ext cx="315913" cy="455613"/>
        </p:xfrm>
        <a:graphic>
          <a:graphicData uri="http://schemas.openxmlformats.org/presentationml/2006/ole">
            <p:oleObj spid="_x0000_s10254" name="公式" r:id="rId3" imgW="317362" imgH="457002" progId="">
              <p:embed/>
            </p:oleObj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1651000" y="5734050"/>
          <a:ext cx="341313" cy="455613"/>
        </p:xfrm>
        <a:graphic>
          <a:graphicData uri="http://schemas.openxmlformats.org/presentationml/2006/ole">
            <p:oleObj spid="_x0000_s10255" name="公式" r:id="rId4" imgW="342751" imgH="457002" progId="">
              <p:embed/>
            </p:oleObj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1466655" y="4329100"/>
          <a:ext cx="368300" cy="533400"/>
        </p:xfrm>
        <a:graphic>
          <a:graphicData uri="http://schemas.openxmlformats.org/presentationml/2006/ole">
            <p:oleObj spid="_x0000_s10256" name="公式" r:id="rId5" imgW="368140" imgH="53316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042988" y="692150"/>
            <a:ext cx="8651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解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692275" y="69215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光强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700338" y="692150"/>
          <a:ext cx="3573462" cy="561975"/>
        </p:xfrm>
        <a:graphic>
          <a:graphicData uri="http://schemas.openxmlformats.org/presentationml/2006/ole">
            <p:oleObj spid="_x0000_s11275" name="公式" r:id="rId3" imgW="4229100" imgH="571500" progId="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763713" y="1484313"/>
          <a:ext cx="1270000" cy="533400"/>
        </p:xfrm>
        <a:graphic>
          <a:graphicData uri="http://schemas.openxmlformats.org/presentationml/2006/ole">
            <p:oleObj spid="_x0000_s11276" name="公式" r:id="rId4" imgW="1269449" imgH="533169" progId="">
              <p:embed/>
            </p:oleObj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692275" y="3716338"/>
          <a:ext cx="4445000" cy="2159000"/>
        </p:xfrm>
        <a:graphic>
          <a:graphicData uri="http://schemas.openxmlformats.org/presentationml/2006/ole">
            <p:oleObj spid="_x0000_s11277" name="公式" r:id="rId5" imgW="4445000" imgH="2159000" progId="">
              <p:embed/>
            </p:oleObj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3995738" y="2349500"/>
          <a:ext cx="3962400" cy="457200"/>
        </p:xfrm>
        <a:graphic>
          <a:graphicData uri="http://schemas.openxmlformats.org/presentationml/2006/ole">
            <p:oleObj spid="_x0000_s11278" name="公式" r:id="rId6" imgW="3962400" imgH="457200" progId="">
              <p:embed/>
            </p:oleObj>
          </a:graphicData>
        </a:graphic>
      </p:graphicFrame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619250" y="2997200"/>
            <a:ext cx="6391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加折射率为</a:t>
            </a:r>
            <a:r>
              <a:rPr lang="en-US" altLang="zh-CN" sz="3200" b="1"/>
              <a:t>n,</a:t>
            </a:r>
            <a:r>
              <a:rPr lang="zh-CN" altLang="en-US" sz="3200" b="1"/>
              <a:t>厚度为</a:t>
            </a:r>
            <a:r>
              <a:rPr lang="en-US" altLang="zh-CN" sz="3200" b="1"/>
              <a:t>t</a:t>
            </a:r>
            <a:r>
              <a:rPr lang="zh-CN" altLang="en-US" sz="3200" b="1"/>
              <a:t>的玻璃片后，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619250" y="2276475"/>
            <a:ext cx="2414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t=0</a:t>
            </a:r>
            <a:r>
              <a:rPr lang="zh-CN" altLang="en-US" sz="3200" b="1"/>
              <a:t>时中心处</a:t>
            </a:r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3132138" y="1557338"/>
          <a:ext cx="2435225" cy="523875"/>
        </p:xfrm>
        <a:graphic>
          <a:graphicData uri="http://schemas.openxmlformats.org/presentationml/2006/ole">
            <p:oleObj spid="_x0000_s11279" name="公式" r:id="rId7" imgW="2882900" imgH="533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72" grpId="0"/>
      <p:bldP spid="112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619250" y="692150"/>
          <a:ext cx="5295900" cy="965200"/>
        </p:xfrm>
        <a:graphic>
          <a:graphicData uri="http://schemas.openxmlformats.org/presentationml/2006/ole">
            <p:oleObj spid="_x0000_s12303" name="公式" r:id="rId3" imgW="5295900" imgH="965200" progId="">
              <p:embed/>
            </p:oleObj>
          </a:graphicData>
        </a:graphic>
      </p:graphicFrame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900113" y="692150"/>
            <a:ext cx="504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当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948488" y="765175"/>
            <a:ext cx="1512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时，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900113" y="1989138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即</a:t>
            </a: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476375" y="1844675"/>
          <a:ext cx="4851400" cy="977900"/>
        </p:xfrm>
        <a:graphic>
          <a:graphicData uri="http://schemas.openxmlformats.org/presentationml/2006/ole">
            <p:oleObj spid="_x0000_s12304" name="公式" r:id="rId4" imgW="4851400" imgH="977900" progId="">
              <p:embed/>
            </p:oleObj>
          </a:graphicData>
        </a:graphic>
      </p:graphicFrame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443663" y="2060575"/>
            <a:ext cx="1512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时，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827088" y="2924175"/>
            <a:ext cx="3040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中心处光强最小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827088" y="3716338"/>
            <a:ext cx="48974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若一缝宽是另一缝宽</a:t>
            </a:r>
            <a:r>
              <a:rPr lang="en-US" altLang="zh-CN" sz="3200" b="1"/>
              <a:t>2</a:t>
            </a:r>
            <a:r>
              <a:rPr lang="zh-CN" altLang="en-US" sz="3200" b="1"/>
              <a:t>倍，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5508625" y="3716338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则中心处光复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827088" y="4437063"/>
            <a:ext cx="1408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振幅为</a:t>
            </a:r>
          </a:p>
        </p:txBody>
      </p:sp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971550" y="5084763"/>
          <a:ext cx="5219700" cy="889000"/>
        </p:xfrm>
        <a:graphic>
          <a:graphicData uri="http://schemas.openxmlformats.org/presentationml/2006/ole">
            <p:oleObj spid="_x0000_s12305" name="公式" r:id="rId5" imgW="5219700" imgH="889000" progId="">
              <p:embed/>
            </p:oleObj>
          </a:graphicData>
        </a:graphic>
      </p:graphicFrame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827088" y="5949950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中心处光强为</a:t>
            </a:r>
          </a:p>
        </p:txBody>
      </p:sp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3851275" y="3068638"/>
          <a:ext cx="876300" cy="330200"/>
        </p:xfrm>
        <a:graphic>
          <a:graphicData uri="http://schemas.openxmlformats.org/presentationml/2006/ole">
            <p:oleObj spid="_x0000_s12306" name="公式" r:id="rId6" imgW="876300" imgH="330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/>
      <p:bldP spid="12293" grpId="0"/>
      <p:bldP spid="12295" grpId="0"/>
      <p:bldP spid="12296" grpId="0"/>
      <p:bldP spid="12297" grpId="0"/>
      <p:bldP spid="12298" grpId="0"/>
      <p:bldP spid="12299" grpId="0"/>
      <p:bldP spid="123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971550" y="620713"/>
          <a:ext cx="6273800" cy="533400"/>
        </p:xfrm>
        <a:graphic>
          <a:graphicData uri="http://schemas.openxmlformats.org/presentationml/2006/ole">
            <p:oleObj spid="_x0000_s13327" name="公式" r:id="rId3" imgW="6273800" imgH="533400" progId="">
              <p:embed/>
            </p:oleObj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258888" y="1412875"/>
          <a:ext cx="2794000" cy="533400"/>
        </p:xfrm>
        <a:graphic>
          <a:graphicData uri="http://schemas.openxmlformats.org/presentationml/2006/ole">
            <p:oleObj spid="_x0000_s13328" name="公式" r:id="rId4" imgW="2794000" imgH="533400" progId="">
              <p:embed/>
            </p:oleObj>
          </a:graphicData>
        </a:graphic>
      </p:graphicFrame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00113" y="2205038"/>
            <a:ext cx="2735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t=0</a:t>
            </a:r>
            <a:r>
              <a:rPr lang="zh-CN" altLang="en-US" sz="3200" b="1"/>
              <a:t>时中心处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3348038" y="2276475"/>
          <a:ext cx="2374900" cy="457200"/>
        </p:xfrm>
        <a:graphic>
          <a:graphicData uri="http://schemas.openxmlformats.org/presentationml/2006/ole">
            <p:oleObj spid="_x0000_s13329" name="公式" r:id="rId5" imgW="2374900" imgH="457200" progId="">
              <p:embed/>
            </p:oleObj>
          </a:graphicData>
        </a:graphic>
      </p:graphicFrame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827088" y="2924175"/>
            <a:ext cx="6391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加折射率为</a:t>
            </a:r>
            <a:r>
              <a:rPr lang="en-US" altLang="zh-CN" sz="3200" b="1"/>
              <a:t>n,</a:t>
            </a:r>
            <a:r>
              <a:rPr lang="zh-CN" altLang="en-US" sz="3200" b="1"/>
              <a:t>厚度为</a:t>
            </a:r>
            <a:r>
              <a:rPr lang="en-US" altLang="zh-CN" sz="3200" b="1"/>
              <a:t>t</a:t>
            </a:r>
            <a:r>
              <a:rPr lang="zh-CN" altLang="en-US" sz="3200" b="1"/>
              <a:t>的玻璃片后，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948488" y="2924175"/>
            <a:ext cx="64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当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6659563" y="3860800"/>
            <a:ext cx="1008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时，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827088" y="5805488"/>
            <a:ext cx="4103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中心处光强最小值为</a:t>
            </a:r>
          </a:p>
        </p:txBody>
      </p: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4643438" y="5876925"/>
          <a:ext cx="1873250" cy="495300"/>
        </p:xfrm>
        <a:graphic>
          <a:graphicData uri="http://schemas.openxmlformats.org/presentationml/2006/ole">
            <p:oleObj spid="_x0000_s13330" name="公式" r:id="rId6" imgW="1637589" imgH="533169" progId="">
              <p:embed/>
            </p:oleObj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971550" y="3716338"/>
          <a:ext cx="5549900" cy="889000"/>
        </p:xfrm>
        <a:graphic>
          <a:graphicData uri="http://schemas.openxmlformats.org/presentationml/2006/ole">
            <p:oleObj spid="_x0000_s13331" name="公式" r:id="rId7" imgW="5549900" imgH="889000" progId="">
              <p:embed/>
            </p:oleObj>
          </a:graphicData>
        </a:graphic>
      </p:graphicFrame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827088" y="4868863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即</a:t>
            </a:r>
          </a:p>
        </p:txBody>
      </p:sp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1692275" y="4724400"/>
          <a:ext cx="4102100" cy="965200"/>
        </p:xfrm>
        <a:graphic>
          <a:graphicData uri="http://schemas.openxmlformats.org/presentationml/2006/ole">
            <p:oleObj spid="_x0000_s13332" name="公式" r:id="rId8" imgW="4102100" imgH="965200" progId="">
              <p:embed/>
            </p:oleObj>
          </a:graphicData>
        </a:graphic>
      </p:graphicFrame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5867400" y="4941888"/>
            <a:ext cx="1008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时，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8" grpId="0"/>
      <p:bldP spid="13319" grpId="0"/>
      <p:bldP spid="13320" grpId="0"/>
      <p:bldP spid="13321" grpId="0"/>
      <p:bldP spid="13324" grpId="0"/>
      <p:bldP spid="133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881063" y="638175"/>
            <a:ext cx="472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2-7</a:t>
            </a:r>
            <a:r>
              <a:rPr lang="zh-CN" altLang="en-US" sz="3200" b="1"/>
              <a:t>薄膜干涉的一般概念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927100" y="1358900"/>
            <a:ext cx="3014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分振幅干涉：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971550" y="1943100"/>
            <a:ext cx="7380288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b="1"/>
              <a:t>光束</a:t>
            </a:r>
            <a:r>
              <a:rPr lang="en-US" altLang="zh-CN" sz="3200" b="1"/>
              <a:t>1</a:t>
            </a:r>
            <a:r>
              <a:rPr lang="zh-CN" altLang="en-US" sz="3200" b="1"/>
              <a:t>和</a:t>
            </a:r>
            <a:r>
              <a:rPr lang="en-US" altLang="zh-CN" sz="3200" b="1"/>
              <a:t>2</a:t>
            </a:r>
            <a:r>
              <a:rPr lang="zh-CN" altLang="en-US" sz="3200" b="1"/>
              <a:t>的能量都是来自于入射光能量</a:t>
            </a:r>
            <a:r>
              <a:rPr lang="zh-CN" altLang="en-US" sz="3200"/>
              <a:t> 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062038" y="2889250"/>
          <a:ext cx="1587500" cy="539750"/>
        </p:xfrm>
        <a:graphic>
          <a:graphicData uri="http://schemas.openxmlformats.org/presentationml/2006/ole">
            <p:oleObj spid="_x0000_s22535" name="公式" r:id="rId3" imgW="1586811" imgH="545863" progId="">
              <p:embed/>
            </p:oleObj>
          </a:graphicData>
        </a:graphic>
      </p:graphicFrame>
      <p:pic>
        <p:nvPicPr>
          <p:cNvPr id="22534" name="Picture 6" descr="旋转 mz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0" y="3068638"/>
            <a:ext cx="400685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/>
      <p:bldP spid="225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636838"/>
            <a:ext cx="4743450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827088" y="2060575"/>
            <a:ext cx="7056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干涉条纹的移动与光源的移动关系</a:t>
            </a:r>
            <a:r>
              <a:rPr lang="en-US" altLang="zh-CN" sz="3200" b="1"/>
              <a:t>:</a:t>
            </a: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042988" y="5805488"/>
          <a:ext cx="2089150" cy="441325"/>
        </p:xfrm>
        <a:graphic>
          <a:graphicData uri="http://schemas.openxmlformats.org/presentationml/2006/ole">
            <p:oleObj spid="_x0000_s15381" name="公式" r:id="rId4" imgW="2094591" imgH="444307" progId="">
              <p:embed/>
            </p:oleObj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971550" y="2852738"/>
          <a:ext cx="3700463" cy="458787"/>
        </p:xfrm>
        <a:graphic>
          <a:graphicData uri="http://schemas.openxmlformats.org/presentationml/2006/ole">
            <p:oleObj spid="_x0000_s15382" name="公式" r:id="rId5" imgW="3797300" imgH="457200" progId="">
              <p:embed/>
            </p:oleObj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1476375" y="3500438"/>
          <a:ext cx="2044700" cy="889000"/>
        </p:xfrm>
        <a:graphic>
          <a:graphicData uri="http://schemas.openxmlformats.org/presentationml/2006/ole">
            <p:oleObj spid="_x0000_s15383" name="公式" r:id="rId6" imgW="2044700" imgH="889000" progId="">
              <p:embed/>
            </p:oleObj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1476375" y="4581525"/>
          <a:ext cx="2590800" cy="965200"/>
        </p:xfrm>
        <a:graphic>
          <a:graphicData uri="http://schemas.openxmlformats.org/presentationml/2006/ole">
            <p:oleObj spid="_x0000_s15384" name="公式" r:id="rId7" imgW="2590800" imgH="965200" progId="">
              <p:embed/>
            </p:oleObj>
          </a:graphicData>
        </a:graphic>
      </p:graphicFrame>
      <p:grpSp>
        <p:nvGrpSpPr>
          <p:cNvPr id="15370" name="Group 10"/>
          <p:cNvGrpSpPr>
            <a:grpSpLocks noChangeAspect="1"/>
          </p:cNvGrpSpPr>
          <p:nvPr/>
        </p:nvGrpSpPr>
        <p:grpSpPr bwMode="auto">
          <a:xfrm>
            <a:off x="927100" y="0"/>
            <a:ext cx="6408738" cy="2000250"/>
            <a:chOff x="975" y="8021"/>
            <a:chExt cx="6000" cy="1895"/>
          </a:xfrm>
        </p:grpSpPr>
        <p:sp>
          <p:nvSpPr>
            <p:cNvPr id="15371" name="AutoShape 11"/>
            <p:cNvSpPr>
              <a:spLocks noChangeAspect="1" noChangeArrowheads="1"/>
            </p:cNvSpPr>
            <p:nvPr/>
          </p:nvSpPr>
          <p:spPr bwMode="auto">
            <a:xfrm>
              <a:off x="975" y="8021"/>
              <a:ext cx="6000" cy="1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1215" y="8863"/>
              <a:ext cx="9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2175" y="8863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>
              <a:off x="3135" y="8863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3375" y="9074"/>
              <a:ext cx="9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4815" y="8863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5775" y="8863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78" name="Object 18"/>
            <p:cNvGraphicFramePr>
              <a:graphicFrameLocks noChangeAspect="1"/>
            </p:cNvGraphicFramePr>
            <p:nvPr/>
          </p:nvGraphicFramePr>
          <p:xfrm>
            <a:off x="1455" y="9074"/>
            <a:ext cx="960" cy="367"/>
          </p:xfrm>
          <a:graphic>
            <a:graphicData uri="http://schemas.openxmlformats.org/presentationml/2006/ole">
              <p:oleObj spid="_x0000_s15385" name="公式" r:id="rId8" imgW="1422400" imgH="482600" progId="">
                <p:embed/>
              </p:oleObj>
            </a:graphicData>
          </a:graphic>
        </p:graphicFrame>
        <p:graphicFrame>
          <p:nvGraphicFramePr>
            <p:cNvPr id="15379" name="Object 19"/>
            <p:cNvGraphicFramePr>
              <a:graphicFrameLocks noChangeAspect="1"/>
            </p:cNvGraphicFramePr>
            <p:nvPr/>
          </p:nvGraphicFramePr>
          <p:xfrm>
            <a:off x="3135" y="9284"/>
            <a:ext cx="960" cy="374"/>
          </p:xfrm>
          <a:graphic>
            <a:graphicData uri="http://schemas.openxmlformats.org/presentationml/2006/ole">
              <p:oleObj spid="_x0000_s15386" name="公式" r:id="rId9" imgW="1409088" imgH="482391" progId="">
                <p:embed/>
              </p:oleObj>
            </a:graphicData>
          </a:graphic>
        </p:graphicFrame>
        <p:graphicFrame>
          <p:nvGraphicFramePr>
            <p:cNvPr id="15380" name="Object 20"/>
            <p:cNvGraphicFramePr>
              <a:graphicFrameLocks noChangeAspect="1"/>
            </p:cNvGraphicFramePr>
            <p:nvPr/>
          </p:nvGraphicFramePr>
          <p:xfrm>
            <a:off x="5055" y="9074"/>
            <a:ext cx="960" cy="374"/>
          </p:xfrm>
          <a:graphic>
            <a:graphicData uri="http://schemas.openxmlformats.org/presentationml/2006/ole">
              <p:oleObj spid="_x0000_s15387" name="公式" r:id="rId10" imgW="1409088" imgH="482391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927100" y="549275"/>
            <a:ext cx="4797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AutoNum type="ea1JpnKorPlain"/>
            </a:pPr>
            <a:r>
              <a:rPr lang="zh-CN" altLang="en-US" sz="3200" b="1"/>
              <a:t>、点光源的薄膜干涉</a:t>
            </a:r>
          </a:p>
        </p:txBody>
      </p:sp>
      <p:pic>
        <p:nvPicPr>
          <p:cNvPr id="23555" name="Picture 3" descr="旋转 mz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88" y="1133475"/>
            <a:ext cx="3798887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27100" y="1314450"/>
            <a:ext cx="2824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600" b="1"/>
              <a:t>●</a:t>
            </a:r>
            <a:r>
              <a:rPr lang="en-US" altLang="zh-CN" sz="1600"/>
              <a:t> </a:t>
            </a:r>
            <a:r>
              <a:rPr lang="en-US" altLang="zh-CN" sz="3200" b="1"/>
              <a:t>s</a:t>
            </a:r>
            <a:r>
              <a:rPr lang="zh-CN" altLang="en-US" sz="3200" b="1"/>
              <a:t>的两个虚像</a:t>
            </a:r>
            <a:r>
              <a:rPr lang="zh-CN" altLang="en-US" sz="3200"/>
              <a:t> 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3627438" y="1358900"/>
          <a:ext cx="350837" cy="488950"/>
        </p:xfrm>
        <a:graphic>
          <a:graphicData uri="http://schemas.openxmlformats.org/presentationml/2006/ole">
            <p:oleObj spid="_x0000_s23571" name="公式" r:id="rId4" imgW="355446" imgH="482391" progId="">
              <p:embed/>
            </p:oleObj>
          </a:graphicData>
        </a:graphic>
      </p:graphicFrame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986213" y="13589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1016000" y="2033588"/>
          <a:ext cx="350838" cy="488950"/>
        </p:xfrm>
        <a:graphic>
          <a:graphicData uri="http://schemas.openxmlformats.org/presentationml/2006/ole">
            <p:oleObj spid="_x0000_s23572" name="公式" r:id="rId5" imgW="355446" imgH="482391" progId="">
              <p:embed/>
            </p:oleObj>
          </a:graphicData>
        </a:graphic>
      </p:graphicFrame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1376363" y="2033588"/>
            <a:ext cx="315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是一对相干光源</a:t>
            </a:r>
            <a:r>
              <a:rPr lang="en-US" altLang="zh-CN" sz="3200" b="1"/>
              <a:t>.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927100" y="2798763"/>
            <a:ext cx="2925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600" b="1"/>
              <a:t>●</a:t>
            </a:r>
            <a:r>
              <a:rPr lang="en-US" altLang="zh-CN" sz="3200"/>
              <a:t> </a:t>
            </a:r>
            <a:r>
              <a:rPr lang="en-US" altLang="zh-CN" sz="3200" b="1"/>
              <a:t>P</a:t>
            </a:r>
            <a:r>
              <a:rPr lang="zh-CN" altLang="en-US" sz="3200" b="1"/>
              <a:t>点的光程差</a:t>
            </a:r>
            <a:r>
              <a:rPr lang="zh-CN" altLang="en-US" sz="3200"/>
              <a:t> 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1016000" y="3563938"/>
          <a:ext cx="1862138" cy="476250"/>
        </p:xfrm>
        <a:graphic>
          <a:graphicData uri="http://schemas.openxmlformats.org/presentationml/2006/ole">
            <p:oleObj spid="_x0000_s23573" name="公式" r:id="rId6" imgW="1866900" imgH="482600" progId="">
              <p:embed/>
            </p:oleObj>
          </a:graphicData>
        </a:graphic>
      </p:graphicFrame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2816225" y="3519488"/>
            <a:ext cx="2041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相等的点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927100" y="4238625"/>
            <a:ext cx="3265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即等光强点</a:t>
            </a:r>
            <a:r>
              <a:rPr lang="en-US" altLang="zh-CN" sz="3200" b="1"/>
              <a:t>,</a:t>
            </a:r>
            <a:r>
              <a:rPr lang="zh-CN" altLang="en-US" sz="3200" b="1"/>
              <a:t>是以</a:t>
            </a:r>
            <a:r>
              <a:rPr lang="zh-CN" altLang="en-US" sz="3200"/>
              <a:t> </a:t>
            </a: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4076700" y="4329113"/>
          <a:ext cx="769938" cy="404812"/>
        </p:xfrm>
        <a:graphic>
          <a:graphicData uri="http://schemas.openxmlformats.org/presentationml/2006/ole">
            <p:oleObj spid="_x0000_s23574" name="公式" r:id="rId7" imgW="774364" imgH="482391" progId="">
              <p:embed/>
            </p:oleObj>
          </a:graphicData>
        </a:graphic>
      </p:graphicFrame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881063" y="4959350"/>
            <a:ext cx="4489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为转轴的回转双曲面族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836613" y="5724525"/>
            <a:ext cx="7978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因此</a:t>
            </a:r>
            <a:r>
              <a:rPr lang="en-US" altLang="zh-CN" sz="3200" b="1"/>
              <a:t>,</a:t>
            </a:r>
            <a:r>
              <a:rPr lang="zh-CN" altLang="en-US" sz="3200" b="1"/>
              <a:t>上图屏上的条纹是以</a:t>
            </a:r>
            <a:r>
              <a:rPr lang="en-US" altLang="zh-CN" sz="3200" b="1"/>
              <a:t>s</a:t>
            </a:r>
            <a:r>
              <a:rPr lang="zh-CN" altLang="en-US" sz="3200" b="1"/>
              <a:t>为中心的同心圆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6" grpId="0"/>
      <p:bldP spid="23559" grpId="0"/>
      <p:bldP spid="23561" grpId="0"/>
      <p:bldP spid="23562" grpId="0"/>
      <p:bldP spid="23565" grpId="0"/>
      <p:bldP spid="23566" grpId="0"/>
      <p:bldP spid="23569" grpId="0"/>
      <p:bldP spid="235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u=683493662,2605097556&amp;fm=23&amp;gp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158875"/>
            <a:ext cx="6264275" cy="5699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971550" y="4941888"/>
            <a:ext cx="7848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600" b="1"/>
              <a:t>●</a:t>
            </a:r>
            <a:r>
              <a:rPr lang="zh-CN" altLang="en-US" sz="3200" b="1"/>
              <a:t>属于非定域干涉</a:t>
            </a:r>
            <a:r>
              <a:rPr lang="en-US" altLang="zh-CN" sz="3200" b="1"/>
              <a:t>,</a:t>
            </a:r>
            <a:r>
              <a:rPr lang="zh-CN" altLang="en-US" sz="3200" b="1"/>
              <a:t>即使薄膜的两平面有一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971550" y="5661025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个楔角</a:t>
            </a:r>
            <a:r>
              <a:rPr lang="en-US" altLang="zh-CN" sz="3200" b="1"/>
              <a:t>.</a:t>
            </a:r>
          </a:p>
        </p:txBody>
      </p:sp>
      <p:pic>
        <p:nvPicPr>
          <p:cNvPr id="25604" name="Picture 4" descr="1512566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76250"/>
            <a:ext cx="7740650" cy="43005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971550" y="620713"/>
            <a:ext cx="5040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二、扩展光源的薄膜干涉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971550" y="1196975"/>
            <a:ext cx="3825875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/>
              <a:t>①</a:t>
            </a:r>
            <a:r>
              <a:rPr lang="zh-CN" altLang="en-US" sz="3200" b="1"/>
              <a:t>扩展光源</a:t>
            </a:r>
            <a:r>
              <a:rPr lang="en-US" altLang="zh-CN" sz="3200" b="1"/>
              <a:t>:</a:t>
            </a:r>
            <a:r>
              <a:rPr lang="zh-CN" altLang="en-US" sz="3200" b="1"/>
              <a:t>由无数个非相干点光源组成</a:t>
            </a:r>
            <a:r>
              <a:rPr lang="en-US" altLang="zh-CN" sz="3200" b="1"/>
              <a:t>.</a:t>
            </a:r>
            <a:r>
              <a:rPr lang="zh-CN" altLang="en-US" sz="3200" b="1"/>
              <a:t>可以提高亮度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106488" y="47339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3200" b="1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900113" y="3573463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②</a:t>
            </a:r>
            <a:r>
              <a:rPr lang="zh-CN" altLang="en-US" sz="3200" b="1"/>
              <a:t>定域干涉：</a:t>
            </a:r>
          </a:p>
        </p:txBody>
      </p:sp>
      <p:pic>
        <p:nvPicPr>
          <p:cNvPr id="26630" name="Picture 6" descr="旋转 mz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341438"/>
            <a:ext cx="3465512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932363" y="4941888"/>
            <a:ext cx="863600" cy="2159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932363" y="5445125"/>
            <a:ext cx="863600" cy="4318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3367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827088" y="5589588"/>
            <a:ext cx="2590800" cy="2159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7667625" y="5013325"/>
            <a:ext cx="504825" cy="144463"/>
          </a:xfrm>
          <a:prstGeom prst="rect">
            <a:avLst/>
          </a:prstGeom>
          <a:solidFill>
            <a:srgbClr val="000000"/>
          </a:solidFill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 flipV="1">
            <a:off x="0" y="3213100"/>
            <a:ext cx="86042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6227763" y="5949950"/>
          <a:ext cx="1935162" cy="465138"/>
        </p:xfrm>
        <a:graphic>
          <a:graphicData uri="http://schemas.openxmlformats.org/presentationml/2006/ole">
            <p:oleObj spid="_x0000_s26655" name="公式" r:id="rId4" imgW="1778000" imgH="419100" progId="">
              <p:embed/>
            </p:oleObj>
          </a:graphicData>
        </a:graphic>
      </p:graphicFrame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2843213" y="4941888"/>
            <a:ext cx="574675" cy="144462"/>
          </a:xfrm>
          <a:prstGeom prst="rect">
            <a:avLst/>
          </a:prstGeom>
          <a:solidFill>
            <a:srgbClr val="000000"/>
          </a:solidFill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6156325" y="5589588"/>
            <a:ext cx="863600" cy="28733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4932363" y="4508500"/>
            <a:ext cx="863600" cy="2159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3851275" y="5445125"/>
            <a:ext cx="865188" cy="4318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3851275" y="4941888"/>
            <a:ext cx="863600" cy="2159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3851275" y="4508500"/>
            <a:ext cx="863600" cy="2159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644" name="Object 20"/>
          <p:cNvGraphicFramePr>
            <a:graphicFrameLocks noChangeAspect="1"/>
          </p:cNvGraphicFramePr>
          <p:nvPr/>
        </p:nvGraphicFramePr>
        <p:xfrm>
          <a:off x="1476375" y="5949950"/>
          <a:ext cx="1304925" cy="520700"/>
        </p:xfrm>
        <a:graphic>
          <a:graphicData uri="http://schemas.openxmlformats.org/presentationml/2006/ole">
            <p:oleObj spid="_x0000_s26656" name="公式" r:id="rId5" imgW="1040948" imgH="418918" progId="">
              <p:embed/>
            </p:oleObj>
          </a:graphicData>
        </a:graphic>
      </p:graphicFrame>
      <p:graphicFrame>
        <p:nvGraphicFramePr>
          <p:cNvPr id="26645" name="Object 21"/>
          <p:cNvGraphicFramePr>
            <a:graphicFrameLocks noChangeAspect="1"/>
          </p:cNvGraphicFramePr>
          <p:nvPr/>
        </p:nvGraphicFramePr>
        <p:xfrm>
          <a:off x="4067175" y="5876925"/>
          <a:ext cx="1368425" cy="554038"/>
        </p:xfrm>
        <a:graphic>
          <a:graphicData uri="http://schemas.openxmlformats.org/presentationml/2006/ole">
            <p:oleObj spid="_x0000_s26657" name="公式" r:id="rId6" imgW="1002865" imgH="418918" progId="">
              <p:embed/>
            </p:oleObj>
          </a:graphicData>
        </a:graphic>
      </p:graphicFrame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7308850" y="5589588"/>
            <a:ext cx="863600" cy="28733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7308850" y="4581525"/>
            <a:ext cx="504825" cy="144463"/>
          </a:xfrm>
          <a:prstGeom prst="rect">
            <a:avLst/>
          </a:prstGeom>
          <a:solidFill>
            <a:srgbClr val="000000"/>
          </a:solidFill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6516688" y="5013325"/>
            <a:ext cx="504825" cy="144463"/>
          </a:xfrm>
          <a:prstGeom prst="rect">
            <a:avLst/>
          </a:prstGeom>
          <a:solidFill>
            <a:srgbClr val="000000"/>
          </a:solidFill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6156325" y="4581525"/>
            <a:ext cx="504825" cy="144463"/>
          </a:xfrm>
          <a:prstGeom prst="rect">
            <a:avLst/>
          </a:prstGeom>
          <a:solidFill>
            <a:srgbClr val="000000"/>
          </a:solidFill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650" name="Object 26"/>
          <p:cNvGraphicFramePr>
            <a:graphicFrameLocks noChangeAspect="1"/>
          </p:cNvGraphicFramePr>
          <p:nvPr/>
        </p:nvGraphicFramePr>
        <p:xfrm>
          <a:off x="323850" y="4508500"/>
          <a:ext cx="428625" cy="382588"/>
        </p:xfrm>
        <a:graphic>
          <a:graphicData uri="http://schemas.openxmlformats.org/presentationml/2006/ole">
            <p:oleObj spid="_x0000_s26658" name="公式" r:id="rId7" imgW="431800" imgH="457200" progId="">
              <p:embed/>
            </p:oleObj>
          </a:graphicData>
        </a:graphic>
      </p:graphicFrame>
      <p:graphicFrame>
        <p:nvGraphicFramePr>
          <p:cNvPr id="26651" name="Object 27"/>
          <p:cNvGraphicFramePr>
            <a:graphicFrameLocks noChangeAspect="1"/>
          </p:cNvGraphicFramePr>
          <p:nvPr/>
        </p:nvGraphicFramePr>
        <p:xfrm>
          <a:off x="323850" y="4941888"/>
          <a:ext cx="360363" cy="360362"/>
        </p:xfrm>
        <a:graphic>
          <a:graphicData uri="http://schemas.openxmlformats.org/presentationml/2006/ole">
            <p:oleObj spid="_x0000_s26659" name="公式" r:id="rId8" imgW="457200" imgH="457200" progId="">
              <p:embed/>
            </p:oleObj>
          </a:graphicData>
        </a:graphic>
      </p:graphicFrame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2195513" y="4652963"/>
            <a:ext cx="574675" cy="144462"/>
          </a:xfrm>
          <a:prstGeom prst="rect">
            <a:avLst/>
          </a:prstGeom>
          <a:solidFill>
            <a:srgbClr val="000000"/>
          </a:solidFill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1547813" y="4941888"/>
            <a:ext cx="574675" cy="144462"/>
          </a:xfrm>
          <a:prstGeom prst="rect">
            <a:avLst/>
          </a:prstGeom>
          <a:solidFill>
            <a:srgbClr val="000000"/>
          </a:solidFill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900113" y="4652963"/>
            <a:ext cx="574675" cy="144462"/>
          </a:xfrm>
          <a:prstGeom prst="rect">
            <a:avLst/>
          </a:prstGeom>
          <a:solidFill>
            <a:srgbClr val="000000"/>
          </a:solidFill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7" grpId="0"/>
      <p:bldP spid="26629" grpId="0"/>
      <p:bldP spid="26631" grpId="0" animBg="1"/>
      <p:bldP spid="26632" grpId="0" animBg="1"/>
      <p:bldP spid="26634" grpId="0" animBg="1"/>
      <p:bldP spid="26635" grpId="0" animBg="1"/>
      <p:bldP spid="26638" grpId="0" animBg="1"/>
      <p:bldP spid="26639" grpId="0" animBg="1"/>
      <p:bldP spid="26640" grpId="0" animBg="1"/>
      <p:bldP spid="26641" grpId="0" animBg="1"/>
      <p:bldP spid="26642" grpId="0" animBg="1"/>
      <p:bldP spid="26643" grpId="0" animBg="1"/>
      <p:bldP spid="26646" grpId="0" animBg="1"/>
      <p:bldP spid="26647" grpId="0" animBg="1"/>
      <p:bldP spid="26648" grpId="0" animBg="1"/>
      <p:bldP spid="26649" grpId="0" animBg="1"/>
      <p:bldP spid="26652" grpId="0" animBg="1"/>
      <p:bldP spid="26653" grpId="0" animBg="1"/>
      <p:bldP spid="266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927100" y="549275"/>
            <a:ext cx="7289800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600" b="1"/>
              <a:t>●</a:t>
            </a:r>
            <a:r>
              <a:rPr lang="zh-CN" altLang="en-US" sz="3200" b="1"/>
              <a:t>所有非相干点光源产生非相干叠加</a:t>
            </a:r>
            <a:r>
              <a:rPr lang="en-US" altLang="zh-CN" sz="3200" b="1"/>
              <a:t>.</a:t>
            </a:r>
            <a:endParaRPr lang="en-US" altLang="zh-CN" sz="3200"/>
          </a:p>
          <a:p>
            <a:pPr algn="just">
              <a:lnSpc>
                <a:spcPct val="150000"/>
              </a:lnSpc>
            </a:pPr>
            <a:r>
              <a:rPr lang="zh-CN" altLang="en-US" sz="3200" b="1"/>
              <a:t>结果是干涉条纹并非在整个重叠区域中都可以观察到</a:t>
            </a:r>
            <a:r>
              <a:rPr lang="en-US" altLang="zh-CN" sz="3200" b="1"/>
              <a:t>,</a:t>
            </a:r>
            <a:r>
              <a:rPr lang="zh-CN" altLang="en-US" sz="3200" b="1"/>
              <a:t>而只能出现在某个特定区域中</a:t>
            </a:r>
            <a:r>
              <a:rPr lang="en-US" altLang="zh-CN" sz="3200" b="1"/>
              <a:t>.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881063" y="3384550"/>
            <a:ext cx="3465512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/>
              <a:t>●</a:t>
            </a:r>
            <a:r>
              <a:rPr lang="zh-CN" altLang="en-US" sz="3200" b="1">
                <a:solidFill>
                  <a:srgbClr val="FF0000"/>
                </a:solidFill>
              </a:rPr>
              <a:t>定域中心</a:t>
            </a:r>
            <a:r>
              <a:rPr lang="en-US" altLang="zh-CN" sz="3200" b="1">
                <a:solidFill>
                  <a:srgbClr val="FF0000"/>
                </a:solidFill>
              </a:rPr>
              <a:t>:</a:t>
            </a:r>
            <a:r>
              <a:rPr lang="zh-CN" altLang="en-US" sz="3200" b="1"/>
              <a:t>反衬度最大的点构成的曲面</a:t>
            </a:r>
            <a:r>
              <a:rPr lang="en-US" altLang="zh-CN" sz="3200" b="1"/>
              <a:t>,</a:t>
            </a:r>
            <a:r>
              <a:rPr lang="zh-CN" altLang="en-US" sz="3200" b="1"/>
              <a:t>由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971550" y="5364163"/>
            <a:ext cx="296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/>
              <a:t> 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1962150" y="5138738"/>
          <a:ext cx="1098550" cy="423862"/>
        </p:xfrm>
        <a:graphic>
          <a:graphicData uri="http://schemas.openxmlformats.org/presentationml/2006/ole">
            <p:oleObj spid="_x0000_s27658" name="公式" r:id="rId3" imgW="1104900" imgH="419100" progId="">
              <p:embed/>
            </p:oleObj>
          </a:graphicData>
        </a:graphic>
      </p:graphicFrame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041650" y="5049838"/>
            <a:ext cx="1225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决定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pic>
        <p:nvPicPr>
          <p:cNvPr id="27656" name="Picture 8" descr="旋转 mz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0" y="3473450"/>
            <a:ext cx="3465513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827088" y="5805488"/>
            <a:ext cx="7205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定域中心是同一入射线在薄膜上下表面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/>
      <p:bldP spid="27655" grpId="0"/>
      <p:bldP spid="276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旋转 mz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765175"/>
            <a:ext cx="74707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042988" y="549275"/>
            <a:ext cx="3954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两条反射光线的交点</a:t>
            </a:r>
            <a:r>
              <a:rPr lang="en-US" altLang="zh-CN" sz="3200" b="1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900113" y="4292600"/>
            <a:ext cx="5286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定域中心条纹足够亮</a:t>
            </a:r>
            <a:r>
              <a:rPr lang="en-US" altLang="zh-CN" sz="3200" b="1"/>
              <a:t>,</a:t>
            </a:r>
            <a:r>
              <a:rPr lang="zh-CN" altLang="en-US" sz="3200" b="1"/>
              <a:t>且清晰</a:t>
            </a:r>
            <a:r>
              <a:rPr lang="en-US" altLang="zh-CN" sz="3200" b="1"/>
              <a:t>.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900113" y="5013325"/>
            <a:ext cx="226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600" b="1"/>
              <a:t>●</a:t>
            </a:r>
            <a:r>
              <a:rPr lang="zh-CN" altLang="en-US" sz="3200" b="1"/>
              <a:t>定域深度</a:t>
            </a:r>
            <a:r>
              <a:rPr lang="en-US" altLang="zh-CN" sz="3200" b="1"/>
              <a:t>:</a:t>
            </a:r>
            <a:r>
              <a:rPr lang="en-US" altLang="zh-CN" sz="3200"/>
              <a:t> 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3132138" y="5013325"/>
            <a:ext cx="5173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定域中心前后可以看到条纹</a:t>
            </a:r>
            <a:r>
              <a:rPr lang="zh-CN" altLang="en-US" sz="3200"/>
              <a:t> 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900113" y="5734050"/>
            <a:ext cx="3254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的范围之限度</a:t>
            </a:r>
            <a:r>
              <a:rPr lang="en-US" altLang="zh-CN" sz="3200" b="1"/>
              <a:t>,</a:t>
            </a:r>
            <a:r>
              <a:rPr lang="zh-CN" altLang="en-US" sz="3200" b="1"/>
              <a:t>由</a:t>
            </a:r>
            <a:r>
              <a:rPr lang="zh-CN" altLang="en-US" sz="3200"/>
              <a:t> </a:t>
            </a:r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4060825" y="5811838"/>
          <a:ext cx="1387475" cy="455612"/>
        </p:xfrm>
        <a:graphic>
          <a:graphicData uri="http://schemas.openxmlformats.org/presentationml/2006/ole">
            <p:oleObj spid="_x0000_s28682" name="公式" r:id="rId4" imgW="1397000" imgH="457200" progId="">
              <p:embed/>
            </p:oleObj>
          </a:graphicData>
        </a:graphic>
      </p:graphicFrame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5508625" y="5734050"/>
            <a:ext cx="122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确定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6" grpId="0"/>
      <p:bldP spid="28677" grpId="0"/>
      <p:bldP spid="28678" grpId="0"/>
      <p:bldP spid="28679" grpId="0"/>
      <p:bldP spid="286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900113" y="620713"/>
            <a:ext cx="3870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③</a:t>
            </a:r>
            <a:r>
              <a:rPr lang="zh-CN" altLang="en-US" sz="3200" b="1"/>
              <a:t>定域中心光程差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971550" y="1341438"/>
            <a:ext cx="2125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600" b="1"/>
              <a:t>●</a:t>
            </a:r>
            <a:r>
              <a:rPr lang="zh-CN" altLang="en-US" sz="3200" b="1"/>
              <a:t>定域中心</a:t>
            </a:r>
            <a:r>
              <a:rPr lang="zh-CN" altLang="en-US" sz="3200"/>
              <a:t> 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3203575" y="1484313"/>
          <a:ext cx="1187450" cy="425450"/>
        </p:xfrm>
        <a:graphic>
          <a:graphicData uri="http://schemas.openxmlformats.org/presentationml/2006/ole">
            <p:oleObj spid="_x0000_s29707" name="公式" r:id="rId3" imgW="1193800" imgH="419100" progId="">
              <p:embed/>
            </p:oleObj>
          </a:graphicData>
        </a:graphic>
      </p:graphicFrame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927100" y="2033588"/>
            <a:ext cx="1928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临界宽度</a:t>
            </a:r>
            <a:r>
              <a:rPr lang="zh-CN" altLang="en-US" sz="3200"/>
              <a:t> 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96863" y="2663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1781175" y="2798763"/>
          <a:ext cx="4186238" cy="481012"/>
        </p:xfrm>
        <a:graphic>
          <a:graphicData uri="http://schemas.openxmlformats.org/presentationml/2006/ole">
            <p:oleObj spid="_x0000_s29708" name="公式" r:id="rId4" imgW="4178300" imgH="482600" progId="">
              <p:embed/>
            </p:oleObj>
          </a:graphicData>
        </a:graphic>
      </p:graphicFrame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900113" y="3500438"/>
            <a:ext cx="729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这样</a:t>
            </a:r>
            <a:r>
              <a:rPr lang="en-US" altLang="zh-CN" sz="3200" b="1"/>
              <a:t>, </a:t>
            </a:r>
            <a:r>
              <a:rPr lang="zh-CN" altLang="en-US" sz="3200" b="1"/>
              <a:t>扩展光源上各点发出在</a:t>
            </a:r>
            <a:r>
              <a:rPr lang="en-US" altLang="zh-CN" sz="3200" b="1"/>
              <a:t>P</a:t>
            </a:r>
            <a:r>
              <a:rPr lang="zh-CN" altLang="en-US" sz="3200" b="1"/>
              <a:t>点相交的</a:t>
            </a:r>
            <a:r>
              <a:rPr lang="zh-CN" altLang="en-US" sz="3200"/>
              <a:t> 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881063" y="4238625"/>
            <a:ext cx="73453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两束光的光程差之差别微不足道</a:t>
            </a:r>
            <a:r>
              <a:rPr lang="en-US" altLang="zh-CN" sz="3200" b="1"/>
              <a:t>.</a:t>
            </a:r>
            <a:r>
              <a:rPr lang="zh-CN" altLang="en-US" sz="3200" b="1"/>
              <a:t>可以用</a:t>
            </a:r>
            <a:r>
              <a:rPr lang="zh-CN" altLang="en-US" sz="3200"/>
              <a:t> 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836613" y="4914900"/>
            <a:ext cx="7096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光源中心发出的光在</a:t>
            </a:r>
            <a:r>
              <a:rPr lang="en-US" altLang="zh-CN" sz="3200" b="1"/>
              <a:t>P</a:t>
            </a:r>
            <a:r>
              <a:rPr lang="zh-CN" altLang="en-US" sz="3200" b="1"/>
              <a:t>点光程差来确定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699" grpId="0"/>
      <p:bldP spid="29701" grpId="0"/>
      <p:bldP spid="29704" grpId="0"/>
      <p:bldP spid="29705" grpId="0"/>
      <p:bldP spid="2970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旋转 mz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549275"/>
            <a:ext cx="8621713" cy="5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881063" y="728663"/>
            <a:ext cx="3765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600" b="1"/>
              <a:t>●</a:t>
            </a:r>
            <a:r>
              <a:rPr lang="zh-CN" altLang="en-US" sz="3200" b="1"/>
              <a:t>反射光的位相变化</a:t>
            </a:r>
            <a:r>
              <a:rPr lang="zh-CN" altLang="en-US" sz="3200"/>
              <a:t> </a:t>
            </a:r>
          </a:p>
        </p:txBody>
      </p:sp>
      <p:pic>
        <p:nvPicPr>
          <p:cNvPr id="31747" name="Picture 3" descr="p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854200"/>
            <a:ext cx="4230688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 descr="s波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63" y="1943100"/>
            <a:ext cx="4437062" cy="289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光疏到光密 位相变化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908050"/>
            <a:ext cx="4095750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0" y="1042988"/>
            <a:ext cx="3735388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5580063" y="5229225"/>
          <a:ext cx="2095500" cy="428625"/>
        </p:xfrm>
        <a:graphic>
          <a:graphicData uri="http://schemas.openxmlformats.org/presentationml/2006/ole">
            <p:oleObj spid="_x0000_s32775" name="公式" r:id="rId5" imgW="2070100" imgH="406400" progId="">
              <p:embed/>
            </p:oleObj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1763713" y="5229225"/>
          <a:ext cx="2095500" cy="428625"/>
        </p:xfrm>
        <a:graphic>
          <a:graphicData uri="http://schemas.openxmlformats.org/presentationml/2006/ole">
            <p:oleObj spid="_x0000_s32776" name="公式" r:id="rId6" imgW="2070100" imgH="406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900113" y="692150"/>
            <a:ext cx="3825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■</a:t>
            </a:r>
            <a:r>
              <a:rPr lang="zh-CN" altLang="en-US" sz="3200" b="1"/>
              <a:t>其它分波前干涉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900113" y="1557338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菲涅耳双面镜</a:t>
            </a:r>
          </a:p>
        </p:txBody>
      </p:sp>
      <p:pic>
        <p:nvPicPr>
          <p:cNvPr id="16388" name="Picture 4" descr="u=1461956566,2403545190&amp;fm=23&amp;gp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33600"/>
            <a:ext cx="6697663" cy="4387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836613" y="684213"/>
            <a:ext cx="73675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半波损失</a:t>
            </a:r>
            <a:r>
              <a:rPr lang="en-US" altLang="zh-CN" sz="3200" b="1"/>
              <a:t>:</a:t>
            </a:r>
            <a:r>
              <a:rPr lang="zh-CN" altLang="en-US" sz="3200" b="1"/>
              <a:t>光在性质不同的两界面上反射</a:t>
            </a:r>
            <a:r>
              <a:rPr lang="zh-CN" altLang="en-US" sz="3200"/>
              <a:t> 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881063" y="1449388"/>
            <a:ext cx="765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时（光密介质→光疏介质→光密介质</a:t>
            </a:r>
            <a:r>
              <a:rPr lang="en-US" altLang="zh-CN" sz="3200" b="1"/>
              <a:t>, </a:t>
            </a:r>
            <a:r>
              <a:rPr lang="zh-CN" altLang="en-US" sz="3200" b="1"/>
              <a:t>光</a:t>
            </a:r>
            <a:endParaRPr lang="zh-CN" altLang="en-US" sz="320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881063" y="2124075"/>
            <a:ext cx="7470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疏介质→光密介质→光疏介质）</a:t>
            </a:r>
            <a:r>
              <a:rPr lang="en-US" altLang="zh-CN" sz="3200" b="1"/>
              <a:t>,</a:t>
            </a:r>
            <a:r>
              <a:rPr lang="zh-CN" altLang="en-US" sz="3200" b="1"/>
              <a:t>两反射</a:t>
            </a:r>
            <a:endParaRPr lang="zh-CN" altLang="en-US" sz="3200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881063" y="2843213"/>
            <a:ext cx="2744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光束之间产生</a:t>
            </a:r>
            <a:r>
              <a:rPr lang="zh-CN" altLang="en-US" sz="3200"/>
              <a:t> 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3581400" y="3024188"/>
          <a:ext cx="279400" cy="236537"/>
        </p:xfrm>
        <a:graphic>
          <a:graphicData uri="http://schemas.openxmlformats.org/presentationml/2006/ole">
            <p:oleObj spid="_x0000_s33810" name="公式" r:id="rId3" imgW="279279" imgH="241195" progId="">
              <p:embed/>
            </p:oleObj>
          </a:graphicData>
        </a:graphic>
      </p:graphicFrame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3897313" y="2843213"/>
            <a:ext cx="3265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的位相差</a:t>
            </a:r>
            <a:r>
              <a:rPr lang="en-US" altLang="zh-CN" sz="3200" b="1"/>
              <a:t>,</a:t>
            </a:r>
            <a:r>
              <a:rPr lang="zh-CN" altLang="en-US" sz="3200" b="1"/>
              <a:t>相当于</a:t>
            </a:r>
            <a:r>
              <a:rPr lang="zh-CN" altLang="en-US" sz="3200"/>
              <a:t> 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6958013" y="2933700"/>
          <a:ext cx="1181100" cy="439738"/>
        </p:xfrm>
        <a:graphic>
          <a:graphicData uri="http://schemas.openxmlformats.org/presentationml/2006/ole">
            <p:oleObj spid="_x0000_s33811" name="公式" r:id="rId4" imgW="1180588" imgH="444307" progId="">
              <p:embed/>
            </p:oleObj>
          </a:graphicData>
        </a:graphic>
      </p:graphicFrame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927100" y="3608388"/>
            <a:ext cx="7232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本书中规定：光从光疏介质→光密介质</a:t>
            </a:r>
            <a:r>
              <a:rPr lang="zh-CN" altLang="en-US" sz="3200"/>
              <a:t> 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881063" y="4284663"/>
            <a:ext cx="6824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反射比光密介质→光疏介质反射少走</a:t>
            </a:r>
            <a:r>
              <a:rPr lang="zh-CN" altLang="en-US" sz="3200"/>
              <a:t> 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806" name="Object 14"/>
          <p:cNvGraphicFramePr>
            <a:graphicFrameLocks noChangeAspect="1"/>
          </p:cNvGraphicFramePr>
          <p:nvPr/>
        </p:nvGraphicFramePr>
        <p:xfrm>
          <a:off x="7497763" y="4329113"/>
          <a:ext cx="800100" cy="439737"/>
        </p:xfrm>
        <a:graphic>
          <a:graphicData uri="http://schemas.openxmlformats.org/presentationml/2006/ole">
            <p:oleObj spid="_x0000_s33812" name="公式" r:id="rId5" imgW="799753" imgH="444307" progId="">
              <p:embed/>
            </p:oleObj>
          </a:graphicData>
        </a:graphic>
      </p:graphicFrame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927100" y="4959350"/>
            <a:ext cx="2405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600" b="1"/>
              <a:t>●</a:t>
            </a:r>
            <a:r>
              <a:rPr lang="en-US" altLang="zh-CN" sz="3200"/>
              <a:t> </a:t>
            </a:r>
            <a:r>
              <a:rPr lang="en-US" altLang="zh-CN" sz="3200" b="1"/>
              <a:t>P</a:t>
            </a:r>
            <a:r>
              <a:rPr lang="zh-CN" altLang="en-US" sz="3200" b="1"/>
              <a:t>点光程差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0" y="3294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809" name="Object 17"/>
          <p:cNvGraphicFramePr>
            <a:graphicFrameLocks noChangeAspect="1"/>
          </p:cNvGraphicFramePr>
          <p:nvPr/>
        </p:nvGraphicFramePr>
        <p:xfrm>
          <a:off x="1062038" y="5724525"/>
          <a:ext cx="5721350" cy="476250"/>
        </p:xfrm>
        <a:graphic>
          <a:graphicData uri="http://schemas.openxmlformats.org/presentationml/2006/ole">
            <p:oleObj spid="_x0000_s33813" name="公式" r:id="rId6" imgW="5715000" imgH="482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5" grpId="0"/>
      <p:bldP spid="33796" grpId="0"/>
      <p:bldP spid="33797" grpId="0"/>
      <p:bldP spid="33800" grpId="0"/>
      <p:bldP spid="33803" grpId="0"/>
      <p:bldP spid="33804" grpId="0"/>
      <p:bldP spid="3380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971550" y="728663"/>
            <a:ext cx="14081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说明：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927100" y="1493838"/>
            <a:ext cx="111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式中</a:t>
            </a:r>
            <a:r>
              <a:rPr lang="zh-CN" altLang="en-US" sz="3200"/>
              <a:t> 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1827213" y="1584325"/>
          <a:ext cx="609600" cy="439738"/>
        </p:xfrm>
        <a:graphic>
          <a:graphicData uri="http://schemas.openxmlformats.org/presentationml/2006/ole">
            <p:oleObj spid="_x0000_s34831" name="公式" r:id="rId3" imgW="609336" imgH="444307" progId="">
              <p:embed/>
            </p:oleObj>
          </a:graphicData>
        </a:graphic>
      </p:graphicFrame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2411413" y="1493838"/>
            <a:ext cx="5711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称为“半波损失”</a:t>
            </a:r>
            <a:r>
              <a:rPr lang="en-US" altLang="zh-CN" sz="3200" b="1"/>
              <a:t>.</a:t>
            </a:r>
            <a:r>
              <a:rPr lang="zh-CN" altLang="en-US" sz="3200" b="1"/>
              <a:t>因为薄膜上下</a:t>
            </a:r>
            <a:r>
              <a:rPr lang="zh-CN" altLang="en-US" sz="3200"/>
              <a:t> 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927100" y="2168525"/>
            <a:ext cx="4897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表面近似平行</a:t>
            </a:r>
            <a:r>
              <a:rPr lang="en-US" altLang="zh-CN" sz="3200" b="1"/>
              <a:t>,</a:t>
            </a:r>
            <a:r>
              <a:rPr lang="zh-CN" altLang="en-US" sz="3200" b="1"/>
              <a:t>所以可以取</a:t>
            </a:r>
            <a:r>
              <a:rPr lang="zh-CN" altLang="en-US" sz="3200"/>
              <a:t> 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1062038" y="2979738"/>
          <a:ext cx="5702300" cy="482600"/>
        </p:xfrm>
        <a:graphic>
          <a:graphicData uri="http://schemas.openxmlformats.org/presentationml/2006/ole">
            <p:oleObj spid="_x0000_s34832" name="公式" r:id="rId4" imgW="5702300" imgH="482600" progId="">
              <p:embed/>
            </p:oleObj>
          </a:graphicData>
        </a:graphic>
      </p:graphicFrame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821488" y="2889250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于是</a:t>
            </a:r>
            <a:r>
              <a:rPr lang="en-US" altLang="zh-CN" sz="3200" b="1"/>
              <a:t>,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1062038" y="3698875"/>
          <a:ext cx="3746500" cy="485775"/>
        </p:xfrm>
        <a:graphic>
          <a:graphicData uri="http://schemas.openxmlformats.org/presentationml/2006/ole">
            <p:oleObj spid="_x0000_s34833" name="公式" r:id="rId5" imgW="3746500" imgH="482600" progId="">
              <p:embed/>
            </p:oleObj>
          </a:graphicData>
        </a:graphic>
      </p:graphicFrame>
      <p:graphicFrame>
        <p:nvGraphicFramePr>
          <p:cNvPr id="34829" name="Object 13"/>
          <p:cNvGraphicFramePr>
            <a:graphicFrameLocks noChangeAspect="1"/>
          </p:cNvGraphicFramePr>
          <p:nvPr/>
        </p:nvGraphicFramePr>
        <p:xfrm>
          <a:off x="1016000" y="4464050"/>
          <a:ext cx="5975350" cy="476250"/>
        </p:xfrm>
        <a:graphic>
          <a:graphicData uri="http://schemas.openxmlformats.org/presentationml/2006/ole">
            <p:oleObj spid="_x0000_s34834" name="公式" r:id="rId6" imgW="5969000" imgH="482600" progId="">
              <p:embed/>
            </p:oleObj>
          </a:graphicData>
        </a:graphic>
      </p:graphicFrame>
      <p:graphicFrame>
        <p:nvGraphicFramePr>
          <p:cNvPr id="34830" name="Object 14"/>
          <p:cNvGraphicFramePr>
            <a:graphicFrameLocks noChangeAspect="1"/>
          </p:cNvGraphicFramePr>
          <p:nvPr/>
        </p:nvGraphicFramePr>
        <p:xfrm>
          <a:off x="1258888" y="5249863"/>
          <a:ext cx="5661025" cy="1098550"/>
        </p:xfrm>
        <a:graphic>
          <a:graphicData uri="http://schemas.openxmlformats.org/presentationml/2006/ole">
            <p:oleObj spid="_x0000_s34835" name="公式" r:id="rId7" imgW="5270500" imgH="1143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19" grpId="0"/>
      <p:bldP spid="34822" grpId="0"/>
      <p:bldP spid="34823" grpId="0"/>
      <p:bldP spid="348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739900" y="568325"/>
          <a:ext cx="5754688" cy="2209800"/>
        </p:xfrm>
        <a:graphic>
          <a:graphicData uri="http://schemas.openxmlformats.org/presentationml/2006/ole">
            <p:oleObj spid="_x0000_s35850" name="公式" r:id="rId3" imgW="5232400" imgH="2209800" progId="">
              <p:embed/>
            </p:oleObj>
          </a:graphicData>
        </a:graphic>
      </p:graphicFrame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881063" y="2933700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利用</a:t>
            </a:r>
            <a:r>
              <a:rPr lang="zh-CN" altLang="en-US" sz="3200"/>
              <a:t> 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1827213" y="2933700"/>
          <a:ext cx="3651250" cy="552450"/>
        </p:xfrm>
        <a:graphic>
          <a:graphicData uri="http://schemas.openxmlformats.org/presentationml/2006/ole">
            <p:oleObj spid="_x0000_s35851" name="公式" r:id="rId4" imgW="3657600" imgH="546100" progId="">
              <p:embed/>
            </p:oleObj>
          </a:graphicData>
        </a:graphic>
      </p:graphicFrame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5472113" y="2889250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代入上式可得</a:t>
            </a:r>
          </a:p>
        </p:txBody>
      </p:sp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1016000" y="3878263"/>
          <a:ext cx="6832600" cy="2171700"/>
        </p:xfrm>
        <a:graphic>
          <a:graphicData uri="http://schemas.openxmlformats.org/presentationml/2006/ole">
            <p:oleObj spid="_x0000_s35852" name="公式" r:id="rId5" imgW="6832600" imgH="21717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358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508125" y="574675"/>
          <a:ext cx="4170363" cy="2965450"/>
        </p:xfrm>
        <a:graphic>
          <a:graphicData uri="http://schemas.openxmlformats.org/presentationml/2006/ole">
            <p:oleObj spid="_x0000_s36870" name="公式" r:id="rId3" imgW="3937000" imgH="3238500" progId="">
              <p:embed/>
            </p:oleObj>
          </a:graphicData>
        </a:graphic>
      </p:graphicFrame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2728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692275" y="4238625"/>
          <a:ext cx="5626100" cy="2078038"/>
        </p:xfrm>
        <a:graphic>
          <a:graphicData uri="http://schemas.openxmlformats.org/presentationml/2006/ole">
            <p:oleObj spid="_x0000_s36871" name="公式" r:id="rId4" imgW="4699000" imgH="1955800" progId="">
              <p:embed/>
            </p:oleObj>
          </a:graphicData>
        </a:graphic>
      </p:graphicFrame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881063" y="3473450"/>
            <a:ext cx="1709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总之，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971550" y="638175"/>
            <a:ext cx="4949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2-8</a:t>
            </a:r>
            <a:r>
              <a:rPr lang="zh-CN" altLang="en-US" sz="3200" b="1"/>
              <a:t>等倾干涉和等厚干涉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971550" y="1403350"/>
            <a:ext cx="3735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一、等倾干涉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763713" y="1989138"/>
          <a:ext cx="5267325" cy="1943100"/>
        </p:xfrm>
        <a:graphic>
          <a:graphicData uri="http://schemas.openxmlformats.org/presentationml/2006/ole">
            <p:oleObj spid="_x0000_s37900" name="公式" r:id="rId3" imgW="3937000" imgH="2006600" progId="">
              <p:embed/>
            </p:oleObj>
          </a:graphicData>
        </a:graphic>
      </p:graphicFrame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927100" y="4103688"/>
            <a:ext cx="7424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1.</a:t>
            </a:r>
            <a:r>
              <a:rPr lang="zh-CN" altLang="en-US" sz="3200" b="1"/>
              <a:t>条件：薄膜折射率</a:t>
            </a:r>
            <a:r>
              <a:rPr lang="en-US" altLang="zh-CN" sz="3200" b="1"/>
              <a:t>n,</a:t>
            </a:r>
            <a:r>
              <a:rPr lang="zh-CN" altLang="en-US" sz="3200" b="1"/>
              <a:t>厚度</a:t>
            </a:r>
            <a:r>
              <a:rPr lang="en-US" altLang="zh-CN" sz="3200" b="1"/>
              <a:t>t</a:t>
            </a:r>
            <a:r>
              <a:rPr lang="zh-CN" altLang="en-US" sz="3200" b="1"/>
              <a:t>均匀</a:t>
            </a:r>
            <a:r>
              <a:rPr lang="en-US" altLang="zh-CN" sz="3200" b="1"/>
              <a:t>,</a:t>
            </a:r>
            <a:r>
              <a:rPr lang="zh-CN" altLang="en-US" sz="3200" b="1"/>
              <a:t>平行</a:t>
            </a:r>
            <a:r>
              <a:rPr lang="zh-CN" altLang="en-US" sz="3200"/>
              <a:t> 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927100" y="4868863"/>
            <a:ext cx="2041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光入射（</a:t>
            </a:r>
            <a:r>
              <a:rPr lang="zh-CN" altLang="en-US" sz="3200"/>
              <a:t>  </a:t>
            </a:r>
          </a:p>
        </p:txBody>
      </p:sp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2816225" y="4959350"/>
          <a:ext cx="355600" cy="488950"/>
        </p:xfrm>
        <a:graphic>
          <a:graphicData uri="http://schemas.openxmlformats.org/presentationml/2006/ole">
            <p:oleObj spid="_x0000_s37901" name="公式" r:id="rId4" imgW="355446" imgH="482391" progId="">
              <p:embed/>
            </p:oleObj>
          </a:graphicData>
        </a:graphic>
      </p:graphicFrame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3132138" y="4868863"/>
            <a:ext cx="2041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相同）</a:t>
            </a:r>
            <a:r>
              <a:rPr lang="en-US" altLang="zh-CN" sz="3200" b="1"/>
              <a:t>,</a:t>
            </a:r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5067300" y="4959350"/>
          <a:ext cx="2266950" cy="476250"/>
        </p:xfrm>
        <a:graphic>
          <a:graphicData uri="http://schemas.openxmlformats.org/presentationml/2006/ole">
            <p:oleObj spid="_x0000_s37902" name="公式" r:id="rId5" imgW="2260600" imgH="482600" progId="">
              <p:embed/>
            </p:oleObj>
          </a:graphicData>
        </a:graphic>
      </p:graphicFrame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971550" y="5634038"/>
            <a:ext cx="7162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2.</a:t>
            </a:r>
            <a:r>
              <a:rPr lang="zh-CN" altLang="en-US" sz="3200" b="1"/>
              <a:t>定域中心在无穷远获透镜的焦平面上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/>
      <p:bldP spid="37894" grpId="0"/>
      <p:bldP spid="37895" grpId="0"/>
      <p:bldP spid="37897" grpId="0"/>
      <p:bldP spid="3789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旋转 mz20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549275"/>
            <a:ext cx="3870325" cy="590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 descr="image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3833813"/>
            <a:ext cx="2924175" cy="2247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旋转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323850"/>
            <a:ext cx="4637088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971550" y="593725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b="1"/>
              <a:t>●</a:t>
            </a:r>
            <a:r>
              <a:rPr lang="zh-CN" altLang="en-US" sz="3200" b="1"/>
              <a:t>扩展光源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971550" y="1314450"/>
            <a:ext cx="1385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b="1"/>
              <a:t>●</a:t>
            </a:r>
            <a:r>
              <a:rPr lang="en-US" altLang="zh-CN" sz="3200"/>
              <a:t> </a:t>
            </a:r>
            <a:r>
              <a:rPr lang="en-US" altLang="zh-CN" sz="3200" b="1"/>
              <a:t>M</a:t>
            </a:r>
            <a:r>
              <a:rPr lang="zh-CN" altLang="en-US" sz="3200" b="1"/>
              <a:t>是</a:t>
            </a:r>
            <a:r>
              <a:rPr lang="zh-CN" altLang="en-US" sz="3200"/>
              <a:t> 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2232025" y="1358900"/>
          <a:ext cx="558800" cy="444500"/>
        </p:xfrm>
        <a:graphic>
          <a:graphicData uri="http://schemas.openxmlformats.org/presentationml/2006/ole">
            <p:oleObj spid="_x0000_s40975" name="公式" r:id="rId3" imgW="558558" imgH="444307" progId="">
              <p:embed/>
            </p:oleObj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681288" y="1358900"/>
            <a:ext cx="5622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放置的半反镜</a:t>
            </a:r>
            <a:r>
              <a:rPr lang="en-US" altLang="zh-CN" sz="3200" b="1"/>
              <a:t>(</a:t>
            </a:r>
            <a:r>
              <a:rPr lang="zh-CN" altLang="en-US" sz="3200" b="1"/>
              <a:t>反射来自扩展光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927100" y="2033588"/>
            <a:ext cx="7480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源的光束</a:t>
            </a:r>
            <a:r>
              <a:rPr lang="en-US" altLang="zh-CN" sz="3200" b="1"/>
              <a:t>,</a:t>
            </a:r>
            <a:r>
              <a:rPr lang="zh-CN" altLang="en-US" sz="3200" b="1"/>
              <a:t>也要使来自薄膜的反射光透过</a:t>
            </a:r>
            <a:r>
              <a:rPr lang="en-US" altLang="zh-CN" sz="3200" b="1"/>
              <a:t>).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927100" y="2798763"/>
            <a:ext cx="7561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zh-CN" b="1"/>
              <a:t>●</a:t>
            </a:r>
            <a:r>
              <a:rPr lang="zh-CN" altLang="en-US" sz="3200" b="1"/>
              <a:t>薄膜上下两表面产生反射平行光束</a:t>
            </a:r>
            <a:r>
              <a:rPr lang="en-US" altLang="zh-CN" sz="3200" b="1"/>
              <a:t>,</a:t>
            </a:r>
            <a:r>
              <a:rPr lang="zh-CN" altLang="en-US" sz="3200" b="1"/>
              <a:t>经过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881063" y="3519488"/>
            <a:ext cx="73453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透镜会聚其焦平面上</a:t>
            </a:r>
            <a:r>
              <a:rPr lang="en-US" altLang="zh-CN" sz="3200" b="1"/>
              <a:t>,</a:t>
            </a:r>
            <a:r>
              <a:rPr lang="zh-CN" altLang="en-US" sz="3200" b="1"/>
              <a:t>产生等倾干涉条纹</a:t>
            </a:r>
            <a:r>
              <a:rPr lang="en-US" altLang="zh-CN" sz="3200" b="1"/>
              <a:t>.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927100" y="4238625"/>
            <a:ext cx="1338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4.</a:t>
            </a:r>
            <a:r>
              <a:rPr lang="zh-CN" altLang="en-US" sz="3200" b="1"/>
              <a:t>条纹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881063" y="4959350"/>
            <a:ext cx="1408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①</a:t>
            </a:r>
            <a:r>
              <a:rPr lang="zh-CN" altLang="en-US" sz="3200" b="1"/>
              <a:t>分布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881063" y="5678488"/>
            <a:ext cx="5399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b="1"/>
              <a:t>●</a:t>
            </a:r>
            <a:r>
              <a:rPr lang="en-US" altLang="zh-CN" sz="3200"/>
              <a:t> </a:t>
            </a:r>
            <a:r>
              <a:rPr lang="en-US" altLang="zh-CN" sz="3200" b="1"/>
              <a:t>S</a:t>
            </a:r>
            <a:r>
              <a:rPr lang="zh-CN" altLang="en-US" sz="3200" b="1"/>
              <a:t>射向薄膜的光线若入射角</a:t>
            </a:r>
            <a:r>
              <a:rPr lang="zh-CN" altLang="en-US" sz="3200"/>
              <a:t> 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6156325" y="5734050"/>
          <a:ext cx="317500" cy="488950"/>
        </p:xfrm>
        <a:graphic>
          <a:graphicData uri="http://schemas.openxmlformats.org/presentationml/2006/ole">
            <p:oleObj spid="_x0000_s40976" name="公式" r:id="rId4" imgW="317225" imgH="482181" progId="">
              <p:embed/>
            </p:oleObj>
          </a:graphicData>
        </a:graphic>
      </p:graphicFrame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6507163" y="5678488"/>
            <a:ext cx="181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相同，则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3" grpId="0"/>
      <p:bldP spid="40965" grpId="0"/>
      <p:bldP spid="40966" grpId="0"/>
      <p:bldP spid="40967" grpId="0"/>
      <p:bldP spid="40968" grpId="0"/>
      <p:bldP spid="40969" grpId="0"/>
      <p:bldP spid="40970" grpId="0"/>
      <p:bldP spid="40971" grpId="0"/>
      <p:bldP spid="4097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971550" y="638175"/>
            <a:ext cx="7345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形成一个锥面</a:t>
            </a:r>
            <a:r>
              <a:rPr lang="en-US" altLang="zh-CN" sz="3200" b="1"/>
              <a:t>.</a:t>
            </a:r>
            <a:r>
              <a:rPr lang="zh-CN" altLang="en-US" sz="3200" b="1"/>
              <a:t>经薄膜上下两表面产生两</a:t>
            </a:r>
            <a:r>
              <a:rPr lang="zh-CN" altLang="en-US" sz="3200"/>
              <a:t> 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927100" y="1358900"/>
            <a:ext cx="723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束平行反射光束，由透镜会聚在同一圆</a:t>
            </a:r>
            <a:r>
              <a:rPr lang="zh-CN" altLang="en-US" sz="3200"/>
              <a:t> 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927100" y="2079625"/>
            <a:ext cx="3673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周上（焦平面上）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-44450" y="5432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1016000" y="2798763"/>
          <a:ext cx="7110413" cy="519112"/>
        </p:xfrm>
        <a:graphic>
          <a:graphicData uri="http://schemas.openxmlformats.org/presentationml/2006/ole">
            <p:oleObj spid="_x0000_s41995" name="公式" r:id="rId3" imgW="6883400" imgH="482600" progId="">
              <p:embed/>
            </p:oleObj>
          </a:graphicData>
        </a:graphic>
      </p:graphicFrame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36613" y="3519488"/>
            <a:ext cx="7458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该圆周上各点的光程差相同</a:t>
            </a:r>
            <a:r>
              <a:rPr lang="en-US" altLang="zh-CN" sz="3200" b="1"/>
              <a:t>,</a:t>
            </a:r>
            <a:r>
              <a:rPr lang="zh-CN" altLang="en-US" sz="3200" b="1"/>
              <a:t>强度相同</a:t>
            </a:r>
            <a:r>
              <a:rPr lang="en-US" altLang="zh-CN" sz="3200" b="1"/>
              <a:t>,</a:t>
            </a:r>
            <a:r>
              <a:rPr lang="zh-CN" altLang="en-US" sz="3200" b="1"/>
              <a:t>属</a:t>
            </a:r>
            <a:r>
              <a:rPr lang="zh-CN" altLang="en-US" sz="3200"/>
              <a:t> 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36613" y="4240213"/>
            <a:ext cx="7458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于同一级条纹</a:t>
            </a:r>
            <a:r>
              <a:rPr lang="en-US" altLang="zh-CN" sz="3200" b="1"/>
              <a:t>.</a:t>
            </a:r>
            <a:r>
              <a:rPr lang="zh-CN" altLang="en-US" sz="3200" b="1"/>
              <a:t>因此</a:t>
            </a:r>
            <a:r>
              <a:rPr lang="en-US" altLang="zh-CN" sz="3200" b="1"/>
              <a:t>,</a:t>
            </a:r>
            <a:r>
              <a:rPr lang="zh-CN" altLang="en-US" sz="3200" b="1"/>
              <a:t>对于同一入射角的射</a:t>
            </a:r>
            <a:r>
              <a:rPr lang="zh-CN" altLang="en-US" sz="3200"/>
              <a:t> 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82650" y="4959350"/>
            <a:ext cx="723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向薄膜的光线</a:t>
            </a:r>
            <a:r>
              <a:rPr lang="en-US" altLang="zh-CN" sz="3200" b="1"/>
              <a:t>,</a:t>
            </a:r>
            <a:r>
              <a:rPr lang="zh-CN" altLang="en-US" sz="3200" b="1"/>
              <a:t>最终在焦平面上形成的条</a:t>
            </a:r>
            <a:endParaRPr lang="zh-CN" altLang="en-US" sz="3200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927100" y="5724525"/>
            <a:ext cx="6391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纹是一系列同心圆</a:t>
            </a:r>
            <a:r>
              <a:rPr lang="en-US" altLang="zh-CN" sz="3200" b="1"/>
              <a:t>(</a:t>
            </a:r>
            <a:r>
              <a:rPr lang="zh-CN" altLang="en-US" sz="3200" b="1"/>
              <a:t>条纹级数不同</a:t>
            </a:r>
            <a:r>
              <a:rPr lang="en-US" altLang="zh-CN" sz="3200" b="1"/>
              <a:t>).</a:t>
            </a:r>
            <a:r>
              <a:rPr lang="en-US" altLang="zh-CN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7" grpId="0"/>
      <p:bldP spid="41988" grpId="0"/>
      <p:bldP spid="41991" grpId="0"/>
      <p:bldP spid="41992" grpId="0"/>
      <p:bldP spid="41993" grpId="0"/>
      <p:bldP spid="4199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/>
          <p:cNvGrpSpPr>
            <a:grpSpLocks noChangeAspect="1"/>
          </p:cNvGrpSpPr>
          <p:nvPr/>
        </p:nvGrpSpPr>
        <p:grpSpPr bwMode="auto">
          <a:xfrm>
            <a:off x="1533525" y="0"/>
            <a:ext cx="5838825" cy="6858000"/>
            <a:chOff x="2797" y="5840"/>
            <a:chExt cx="7200" cy="8849"/>
          </a:xfrm>
        </p:grpSpPr>
        <p:sp>
          <p:nvSpPr>
            <p:cNvPr id="43011" name="AutoShape 3"/>
            <p:cNvSpPr>
              <a:spLocks noChangeAspect="1" noChangeArrowheads="1"/>
            </p:cNvSpPr>
            <p:nvPr/>
          </p:nvSpPr>
          <p:spPr bwMode="auto">
            <a:xfrm>
              <a:off x="2797" y="5840"/>
              <a:ext cx="7200" cy="8849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3958" y="12158"/>
              <a:ext cx="5110" cy="84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>
              <a:off x="4423" y="9420"/>
              <a:ext cx="441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6513" y="6893"/>
              <a:ext cx="1" cy="52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 flipV="1">
              <a:off x="5584" y="9420"/>
              <a:ext cx="1394" cy="273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>
              <a:off x="4423" y="6893"/>
              <a:ext cx="4645" cy="1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5584" y="9631"/>
              <a:ext cx="1" cy="25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3958" y="10052"/>
              <a:ext cx="1162" cy="210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5120" y="12158"/>
              <a:ext cx="232" cy="8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5120" y="9631"/>
              <a:ext cx="1" cy="46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5352" y="12158"/>
              <a:ext cx="232" cy="8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 flipV="1">
              <a:off x="5120" y="6893"/>
              <a:ext cx="2554" cy="526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 flipV="1">
              <a:off x="6978" y="6893"/>
              <a:ext cx="696" cy="25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24" name="Object 16"/>
            <p:cNvGraphicFramePr>
              <a:graphicFrameLocks noChangeAspect="1"/>
            </p:cNvGraphicFramePr>
            <p:nvPr/>
          </p:nvGraphicFramePr>
          <p:xfrm>
            <a:off x="4655" y="10473"/>
            <a:ext cx="413" cy="540"/>
          </p:xfrm>
          <a:graphic>
            <a:graphicData uri="http://schemas.openxmlformats.org/presentationml/2006/ole">
              <p:oleObj spid="_x0000_s43042" name="公式" r:id="rId3" imgW="215713" imgH="444114" progId="">
                <p:embed/>
              </p:oleObj>
            </a:graphicData>
          </a:graphic>
        </p:graphicFrame>
        <p:graphicFrame>
          <p:nvGraphicFramePr>
            <p:cNvPr id="43025" name="Object 17"/>
            <p:cNvGraphicFramePr>
              <a:graphicFrameLocks noChangeAspect="1"/>
            </p:cNvGraphicFramePr>
            <p:nvPr/>
          </p:nvGraphicFramePr>
          <p:xfrm>
            <a:off x="5816" y="6893"/>
            <a:ext cx="542" cy="459"/>
          </p:xfrm>
          <a:graphic>
            <a:graphicData uri="http://schemas.openxmlformats.org/presentationml/2006/ole">
              <p:oleObj spid="_x0000_s43043" name="公式" r:id="rId4" imgW="393529" imgH="342751" progId="">
                <p:embed/>
              </p:oleObj>
            </a:graphicData>
          </a:graphic>
        </p:graphicFrame>
        <p:sp>
          <p:nvSpPr>
            <p:cNvPr id="43026" name="Freeform 18"/>
            <p:cNvSpPr>
              <a:spLocks/>
            </p:cNvSpPr>
            <p:nvPr/>
          </p:nvSpPr>
          <p:spPr bwMode="auto">
            <a:xfrm>
              <a:off x="4887" y="11316"/>
              <a:ext cx="233" cy="210"/>
            </a:xfrm>
            <a:custGeom>
              <a:avLst/>
              <a:gdLst>
                <a:gd name="T0" fmla="*/ 0 w 180"/>
                <a:gd name="T1" fmla="*/ 156 h 156"/>
                <a:gd name="T2" fmla="*/ 180 w 180"/>
                <a:gd name="T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0" h="156">
                  <a:moveTo>
                    <a:pt x="0" y="156"/>
                  </a:moveTo>
                  <a:cubicBezTo>
                    <a:pt x="75" y="91"/>
                    <a:pt x="150" y="26"/>
                    <a:pt x="18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>
              <a:off x="5352" y="13000"/>
              <a:ext cx="232" cy="10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Freeform 20"/>
            <p:cNvSpPr>
              <a:spLocks/>
            </p:cNvSpPr>
            <p:nvPr/>
          </p:nvSpPr>
          <p:spPr bwMode="auto">
            <a:xfrm>
              <a:off x="5120" y="13421"/>
              <a:ext cx="232" cy="2"/>
            </a:xfrm>
            <a:custGeom>
              <a:avLst/>
              <a:gdLst>
                <a:gd name="T0" fmla="*/ 0 w 180"/>
                <a:gd name="T1" fmla="*/ 0 h 1"/>
                <a:gd name="T2" fmla="*/ 180 w 18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0" h="1">
                  <a:moveTo>
                    <a:pt x="0" y="0"/>
                  </a:moveTo>
                  <a:cubicBezTo>
                    <a:pt x="75" y="0"/>
                    <a:pt x="150" y="0"/>
                    <a:pt x="18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29" name="Object 21"/>
            <p:cNvGraphicFramePr>
              <a:graphicFrameLocks noChangeAspect="1"/>
            </p:cNvGraphicFramePr>
            <p:nvPr/>
          </p:nvGraphicFramePr>
          <p:xfrm>
            <a:off x="5120" y="13421"/>
            <a:ext cx="412" cy="540"/>
          </p:xfrm>
          <a:graphic>
            <a:graphicData uri="http://schemas.openxmlformats.org/presentationml/2006/ole">
              <p:oleObj spid="_x0000_s43044" name="公式" r:id="rId5" imgW="393529" imgH="482391" progId="">
                <p:embed/>
              </p:oleObj>
            </a:graphicData>
          </a:graphic>
        </p:graphicFrame>
        <p:sp>
          <p:nvSpPr>
            <p:cNvPr id="43030" name="Freeform 22"/>
            <p:cNvSpPr>
              <a:spLocks/>
            </p:cNvSpPr>
            <p:nvPr/>
          </p:nvSpPr>
          <p:spPr bwMode="auto">
            <a:xfrm>
              <a:off x="6513" y="8788"/>
              <a:ext cx="232" cy="211"/>
            </a:xfrm>
            <a:custGeom>
              <a:avLst/>
              <a:gdLst>
                <a:gd name="T0" fmla="*/ 0 w 180"/>
                <a:gd name="T1" fmla="*/ 156 h 156"/>
                <a:gd name="T2" fmla="*/ 180 w 180"/>
                <a:gd name="T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0" h="156">
                  <a:moveTo>
                    <a:pt x="0" y="156"/>
                  </a:moveTo>
                  <a:cubicBezTo>
                    <a:pt x="75" y="91"/>
                    <a:pt x="150" y="26"/>
                    <a:pt x="18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31" name="Object 23"/>
            <p:cNvGraphicFramePr>
              <a:graphicFrameLocks noChangeAspect="1"/>
            </p:cNvGraphicFramePr>
            <p:nvPr/>
          </p:nvGraphicFramePr>
          <p:xfrm>
            <a:off x="6513" y="7946"/>
            <a:ext cx="413" cy="540"/>
          </p:xfrm>
          <a:graphic>
            <a:graphicData uri="http://schemas.openxmlformats.org/presentationml/2006/ole">
              <p:oleObj spid="_x0000_s43045" name="公式" r:id="rId6" imgW="355446" imgH="482391" progId="">
                <p:embed/>
              </p:oleObj>
            </a:graphicData>
          </a:graphic>
        </p:graphicFrame>
        <p:graphicFrame>
          <p:nvGraphicFramePr>
            <p:cNvPr id="43032" name="Object 24"/>
            <p:cNvGraphicFramePr>
              <a:graphicFrameLocks noChangeAspect="1"/>
            </p:cNvGraphicFramePr>
            <p:nvPr/>
          </p:nvGraphicFramePr>
          <p:xfrm>
            <a:off x="6281" y="6472"/>
            <a:ext cx="310" cy="351"/>
          </p:xfrm>
          <a:graphic>
            <a:graphicData uri="http://schemas.openxmlformats.org/presentationml/2006/ole">
              <p:oleObj spid="_x0000_s43046" name="公式" r:id="rId7" imgW="241195" imgH="241195" progId="">
                <p:embed/>
              </p:oleObj>
            </a:graphicData>
          </a:graphic>
        </p:graphicFrame>
        <p:graphicFrame>
          <p:nvGraphicFramePr>
            <p:cNvPr id="43033" name="Object 25"/>
            <p:cNvGraphicFramePr>
              <a:graphicFrameLocks noChangeAspect="1"/>
            </p:cNvGraphicFramePr>
            <p:nvPr/>
          </p:nvGraphicFramePr>
          <p:xfrm>
            <a:off x="7442" y="6472"/>
            <a:ext cx="413" cy="432"/>
          </p:xfrm>
          <a:graphic>
            <a:graphicData uri="http://schemas.openxmlformats.org/presentationml/2006/ole">
              <p:oleObj spid="_x0000_s43047" name="公式" r:id="rId8" imgW="291847" imgH="317225" progId="">
                <p:embed/>
              </p:oleObj>
            </a:graphicData>
          </a:graphic>
        </p:graphicFrame>
        <p:graphicFrame>
          <p:nvGraphicFramePr>
            <p:cNvPr id="43034" name="Object 26"/>
            <p:cNvGraphicFramePr>
              <a:graphicFrameLocks noChangeAspect="1"/>
            </p:cNvGraphicFramePr>
            <p:nvPr/>
          </p:nvGraphicFramePr>
          <p:xfrm>
            <a:off x="6745" y="6261"/>
            <a:ext cx="439" cy="540"/>
          </p:xfrm>
          <a:graphic>
            <a:graphicData uri="http://schemas.openxmlformats.org/presentationml/2006/ole">
              <p:oleObj spid="_x0000_s43048" name="公式" r:id="rId9" imgW="380835" imgH="482391" progId="">
                <p:embed/>
              </p:oleObj>
            </a:graphicData>
          </a:graphic>
        </p:graphicFrame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>
              <a:off x="6513" y="6893"/>
              <a:ext cx="116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>
              <a:off x="6513" y="6893"/>
              <a:ext cx="0" cy="25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37" name="Object 29"/>
            <p:cNvGraphicFramePr>
              <a:graphicFrameLocks noChangeAspect="1"/>
            </p:cNvGraphicFramePr>
            <p:nvPr/>
          </p:nvGraphicFramePr>
          <p:xfrm>
            <a:off x="5816" y="7525"/>
            <a:ext cx="413" cy="540"/>
          </p:xfrm>
          <a:graphic>
            <a:graphicData uri="http://schemas.openxmlformats.org/presentationml/2006/ole">
              <p:oleObj spid="_x0000_s43049" name="公式" r:id="rId10" imgW="291847" imgH="317225" progId="">
                <p:embed/>
              </p:oleObj>
            </a:graphicData>
          </a:graphic>
        </p:graphicFrame>
        <p:graphicFrame>
          <p:nvGraphicFramePr>
            <p:cNvPr id="43038" name="Object 30"/>
            <p:cNvGraphicFramePr>
              <a:graphicFrameLocks noChangeAspect="1"/>
            </p:cNvGraphicFramePr>
            <p:nvPr/>
          </p:nvGraphicFramePr>
          <p:xfrm>
            <a:off x="8139" y="7735"/>
            <a:ext cx="284" cy="594"/>
          </p:xfrm>
          <a:graphic>
            <a:graphicData uri="http://schemas.openxmlformats.org/presentationml/2006/ole">
              <p:oleObj spid="_x0000_s43050" name="公式" r:id="rId11" imgW="215713" imgH="444114" progId="">
                <p:embed/>
              </p:oleObj>
            </a:graphicData>
          </a:graphic>
        </p:graphicFrame>
        <p:graphicFrame>
          <p:nvGraphicFramePr>
            <p:cNvPr id="43039" name="Object 31"/>
            <p:cNvGraphicFramePr>
              <a:graphicFrameLocks noChangeAspect="1"/>
            </p:cNvGraphicFramePr>
            <p:nvPr/>
          </p:nvGraphicFramePr>
          <p:xfrm>
            <a:off x="6978" y="12368"/>
            <a:ext cx="335" cy="351"/>
          </p:xfrm>
          <a:graphic>
            <a:graphicData uri="http://schemas.openxmlformats.org/presentationml/2006/ole">
              <p:oleObj spid="_x0000_s43051" name="公式" r:id="rId12" imgW="253890" imgH="241195" progId="">
                <p:embed/>
              </p:oleObj>
            </a:graphicData>
          </a:graphic>
        </p:graphicFrame>
        <p:graphicFrame>
          <p:nvGraphicFramePr>
            <p:cNvPr id="43040" name="Object 32"/>
            <p:cNvGraphicFramePr>
              <a:graphicFrameLocks noChangeAspect="1"/>
            </p:cNvGraphicFramePr>
            <p:nvPr/>
          </p:nvGraphicFramePr>
          <p:xfrm>
            <a:off x="7674" y="11105"/>
            <a:ext cx="439" cy="486"/>
          </p:xfrm>
          <a:graphic>
            <a:graphicData uri="http://schemas.openxmlformats.org/presentationml/2006/ole">
              <p:oleObj spid="_x0000_s43052" name="公式" r:id="rId13" imgW="342751" imgH="342751" progId="">
                <p:embed/>
              </p:oleObj>
            </a:graphicData>
          </a:graphic>
        </p:graphicFrame>
      </p:grpSp>
      <p:graphicFrame>
        <p:nvGraphicFramePr>
          <p:cNvPr id="43041" name="Object 33"/>
          <p:cNvGraphicFramePr>
            <a:graphicFrameLocks noChangeAspect="1"/>
          </p:cNvGraphicFramePr>
          <p:nvPr>
            <p:ph/>
          </p:nvPr>
        </p:nvGraphicFramePr>
        <p:xfrm>
          <a:off x="2997200" y="3743325"/>
          <a:ext cx="298450" cy="404813"/>
        </p:xfrm>
        <a:graphic>
          <a:graphicData uri="http://schemas.openxmlformats.org/presentationml/2006/ole">
            <p:oleObj spid="_x0000_s43053" name="公式" r:id="rId14" imgW="355446" imgH="48239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827088" y="333375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菲涅耳双棱镜</a:t>
            </a:r>
          </a:p>
        </p:txBody>
      </p:sp>
      <p:pic>
        <p:nvPicPr>
          <p:cNvPr id="17411" name="Picture 3" descr="u=3410891785,1254830562&amp;fm=21&amp;gp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052513"/>
            <a:ext cx="4824412" cy="2651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u=4163654694,3818224378&amp;fm=29&amp;gp=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716338"/>
            <a:ext cx="5689600" cy="28082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旋转 mz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0"/>
            <a:ext cx="4324350" cy="657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971550" y="773113"/>
          <a:ext cx="688975" cy="342900"/>
        </p:xfrm>
        <a:graphic>
          <a:graphicData uri="http://schemas.openxmlformats.org/presentationml/2006/ole">
            <p:oleObj spid="_x0000_s45077" name="公式" r:id="rId3" imgW="698197" imgH="342751" progId="">
              <p:embed/>
            </p:oleObj>
          </a:graphicData>
        </a:graphic>
      </p:graphicFrame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601788" y="638175"/>
            <a:ext cx="51927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发出光线也可以相同入射角</a:t>
            </a:r>
            <a:r>
              <a:rPr lang="zh-CN" altLang="en-US" sz="3200"/>
              <a:t> 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6642100" y="728663"/>
          <a:ext cx="317500" cy="488950"/>
        </p:xfrm>
        <a:graphic>
          <a:graphicData uri="http://schemas.openxmlformats.org/presentationml/2006/ole">
            <p:oleObj spid="_x0000_s45078" name="公式" r:id="rId4" imgW="317225" imgH="482181" progId="">
              <p:embed/>
            </p:oleObj>
          </a:graphicData>
        </a:graphic>
      </p:graphicFrame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6867525" y="684213"/>
            <a:ext cx="16335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射向薄</a:t>
            </a:r>
            <a:r>
              <a:rPr lang="zh-CN" altLang="en-US" sz="3200"/>
              <a:t>  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927100" y="1358900"/>
            <a:ext cx="556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膜，最终在焦平面上形成圆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与</a:t>
            </a:r>
            <a:endParaRPr lang="zh-CN" altLang="en-US" sz="3200"/>
          </a:p>
        </p:txBody>
      </p:sp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6507163" y="1493838"/>
          <a:ext cx="292100" cy="334962"/>
        </p:xfrm>
        <a:graphic>
          <a:graphicData uri="http://schemas.openxmlformats.org/presentationml/2006/ole">
            <p:oleObj spid="_x0000_s45079" name="公式" r:id="rId5" imgW="291973" imgH="330057" progId="">
              <p:embed/>
            </p:oleObj>
          </a:graphicData>
        </a:graphic>
      </p:graphicFrame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6821488" y="135890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形成的</a:t>
            </a:r>
            <a:endParaRPr lang="zh-CN" altLang="en-US" sz="3200"/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927100" y="2103438"/>
            <a:ext cx="7232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圆重合（非相干叠加！），因此，干涉</a:t>
            </a:r>
            <a:r>
              <a:rPr lang="zh-CN" altLang="en-US" sz="3200"/>
              <a:t> 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881063" y="2798763"/>
            <a:ext cx="315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条纹明亮且清晰</a:t>
            </a:r>
            <a:r>
              <a:rPr lang="en-US" altLang="zh-CN" sz="3200" b="1"/>
              <a:t>.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  <p:bldP spid="45062" grpId="0"/>
      <p:bldP spid="45063" grpId="0"/>
      <p:bldP spid="45065" grpId="0"/>
      <p:bldP spid="45066" grpId="0"/>
      <p:bldP spid="450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900113" y="620713"/>
            <a:ext cx="7470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洛埃镜</a:t>
            </a:r>
            <a:r>
              <a:rPr lang="en-US" altLang="zh-CN" sz="3200" b="1"/>
              <a:t>:</a:t>
            </a:r>
            <a:r>
              <a:rPr lang="zh-CN" altLang="en-US" sz="3200" b="1"/>
              <a:t>在掠射情况下</a:t>
            </a:r>
            <a:r>
              <a:rPr lang="en-US" altLang="zh-CN" sz="3200" b="1"/>
              <a:t>,</a:t>
            </a:r>
            <a:r>
              <a:rPr lang="zh-CN" altLang="en-US" sz="3200" b="1"/>
              <a:t>反射光产生</a:t>
            </a:r>
            <a:r>
              <a:rPr lang="el-GR" altLang="zh-CN" sz="3200" b="1">
                <a:latin typeface="宋体" charset="-122"/>
              </a:rPr>
              <a:t>π</a:t>
            </a:r>
            <a:r>
              <a:rPr lang="zh-CN" altLang="en-US" sz="3200" b="1"/>
              <a:t>位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27088" y="1412875"/>
            <a:ext cx="1516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相突变</a:t>
            </a:r>
            <a:r>
              <a:rPr lang="en-US" altLang="zh-CN" sz="3200" b="1"/>
              <a:t>.</a:t>
            </a:r>
          </a:p>
        </p:txBody>
      </p:sp>
      <p:pic>
        <p:nvPicPr>
          <p:cNvPr id="18436" name="Picture 4" descr="image13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916113"/>
            <a:ext cx="6769100" cy="4295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900113" y="620713"/>
            <a:ext cx="7340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■</a:t>
            </a:r>
            <a:r>
              <a:rPr lang="zh-CN" altLang="en-US" sz="3200" b="1"/>
              <a:t>光源宽度</a:t>
            </a:r>
            <a:r>
              <a:rPr lang="en-US" altLang="zh-CN" sz="3200" b="1"/>
              <a:t>b</a:t>
            </a:r>
            <a:r>
              <a:rPr lang="zh-CN" altLang="en-US" sz="3200" b="1"/>
              <a:t>对干涉条纹的影响及光场的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900113" y="1341438"/>
            <a:ext cx="2520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空间相干性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900113" y="2060575"/>
            <a:ext cx="180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▲</a:t>
            </a:r>
            <a:r>
              <a:rPr lang="en-US" altLang="zh-CN" b="1"/>
              <a:t> </a:t>
            </a:r>
            <a:r>
              <a:rPr lang="en-US" altLang="zh-CN" sz="3200" b="1"/>
              <a:t>b</a:t>
            </a:r>
            <a:r>
              <a:rPr lang="zh-CN" altLang="en-US" sz="3200" b="1"/>
              <a:t>～</a:t>
            </a:r>
            <a:r>
              <a:rPr lang="el-GR" altLang="zh-CN" sz="3200" b="1">
                <a:latin typeface="宋体" charset="-122"/>
              </a:rPr>
              <a:t>γ</a:t>
            </a:r>
          </a:p>
        </p:txBody>
      </p:sp>
      <p:pic>
        <p:nvPicPr>
          <p:cNvPr id="19461" name="Picture 5" descr="旋转 mz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24175"/>
            <a:ext cx="9001125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4500563" y="2492375"/>
          <a:ext cx="1020762" cy="441325"/>
        </p:xfrm>
        <a:graphic>
          <a:graphicData uri="http://schemas.openxmlformats.org/presentationml/2006/ole">
            <p:oleObj spid="_x0000_s19465" name="公式" r:id="rId4" imgW="1015559" imgH="444307" progId="">
              <p:embed/>
            </p:oleObj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5867400" y="2492375"/>
          <a:ext cx="1020763" cy="441325"/>
        </p:xfrm>
        <a:graphic>
          <a:graphicData uri="http://schemas.openxmlformats.org/presentationml/2006/ole">
            <p:oleObj spid="_x0000_s19466" name="公式" r:id="rId5" imgW="1015559" imgH="444307" progId="">
              <p:embed/>
            </p:oleObj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7291388" y="2565400"/>
          <a:ext cx="765175" cy="441325"/>
        </p:xfrm>
        <a:graphic>
          <a:graphicData uri="http://schemas.openxmlformats.org/presentationml/2006/ole">
            <p:oleObj spid="_x0000_s19467" name="公式" r:id="rId6" imgW="761669" imgH="44430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8" grpId="1"/>
      <p:bldP spid="19459" grpId="0"/>
      <p:bldP spid="194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971550" y="684213"/>
            <a:ext cx="3556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当两点源间距离为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6237288" y="819150"/>
          <a:ext cx="1143000" cy="411163"/>
        </p:xfrm>
        <a:graphic>
          <a:graphicData uri="http://schemas.openxmlformats.org/presentationml/2006/ole">
            <p:oleObj spid="_x0000_s20502" name="公式" r:id="rId3" imgW="1143000" imgH="419100" progId="">
              <p:embed/>
            </p:oleObj>
          </a:graphicData>
        </a:graphic>
      </p:graphicFrame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427663" y="728663"/>
            <a:ext cx="94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时</a:t>
            </a:r>
            <a:r>
              <a:rPr lang="en-US" altLang="zh-CN" sz="3200" b="1"/>
              <a:t>,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4437063" y="819150"/>
          <a:ext cx="1020762" cy="441325"/>
        </p:xfrm>
        <a:graphic>
          <a:graphicData uri="http://schemas.openxmlformats.org/presentationml/2006/ole">
            <p:oleObj spid="_x0000_s20503" name="公式" r:id="rId4" imgW="1015559" imgH="444307" progId="">
              <p:embed/>
            </p:oleObj>
          </a:graphicData>
        </a:graphic>
      </p:graphicFrame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971550" y="1449388"/>
            <a:ext cx="1928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临界宽度</a:t>
            </a:r>
            <a:r>
              <a:rPr lang="zh-CN" altLang="en-US" sz="3200"/>
              <a:t> </a:t>
            </a: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2816225" y="1538288"/>
          <a:ext cx="1963738" cy="479425"/>
        </p:xfrm>
        <a:graphic>
          <a:graphicData uri="http://schemas.openxmlformats.org/presentationml/2006/ole">
            <p:oleObj spid="_x0000_s20504" name="公式" r:id="rId5" imgW="1955800" imgH="482600" progId="">
              <p:embed/>
            </p:oleObj>
          </a:graphicData>
        </a:graphic>
      </p:graphicFrame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971550" y="2124075"/>
            <a:ext cx="1169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要求</a:t>
            </a:r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2141538" y="2214563"/>
          <a:ext cx="2781300" cy="479425"/>
        </p:xfrm>
        <a:graphic>
          <a:graphicData uri="http://schemas.openxmlformats.org/presentationml/2006/ole">
            <p:oleObj spid="_x0000_s20505" name="公式" r:id="rId6" imgW="2781300" imgH="482600" progId="">
              <p:embed/>
            </p:oleObj>
          </a:graphicData>
        </a:graphic>
      </p:graphicFrame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5067300" y="2168525"/>
            <a:ext cx="855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或</a:t>
            </a:r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5741988" y="2259013"/>
          <a:ext cx="1722437" cy="468312"/>
        </p:xfrm>
        <a:graphic>
          <a:graphicData uri="http://schemas.openxmlformats.org/presentationml/2006/ole">
            <p:oleObj spid="_x0000_s20506" name="公式" r:id="rId7" imgW="1714500" imgH="469900" progId="">
              <p:embed/>
            </p:oleObj>
          </a:graphicData>
        </a:graphic>
      </p:graphicFrame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971550" y="2889250"/>
            <a:ext cx="315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其中干涉口径角</a:t>
            </a:r>
            <a:r>
              <a:rPr lang="zh-CN" altLang="en-US" sz="3200"/>
              <a:t> </a:t>
            </a:r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4076700" y="2979738"/>
          <a:ext cx="1684338" cy="468312"/>
        </p:xfrm>
        <a:graphic>
          <a:graphicData uri="http://schemas.openxmlformats.org/presentationml/2006/ole">
            <p:oleObj spid="_x0000_s20507" name="公式" r:id="rId8" imgW="1676400" imgH="469900" progId="">
              <p:embed/>
            </p:oleObj>
          </a:graphicData>
        </a:graphic>
      </p:graphicFrame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927100" y="3563938"/>
            <a:ext cx="306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空间相干性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927100" y="4284663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横向相干宽度</a:t>
            </a:r>
          </a:p>
        </p:txBody>
      </p:sp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3851275" y="4419600"/>
          <a:ext cx="1587500" cy="457200"/>
        </p:xfrm>
        <a:graphic>
          <a:graphicData uri="http://schemas.openxmlformats.org/presentationml/2006/ole">
            <p:oleObj spid="_x0000_s20508" name="公式" r:id="rId9" imgW="1587500" imgH="457200" progId="">
              <p:embed/>
            </p:oleObj>
          </a:graphicData>
        </a:graphic>
      </p:graphicFrame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927100" y="5003800"/>
            <a:ext cx="233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相干口径角</a:t>
            </a:r>
            <a:r>
              <a:rPr lang="zh-CN" altLang="en-US" sz="3200"/>
              <a:t> </a:t>
            </a:r>
          </a:p>
        </p:txBody>
      </p:sp>
      <p:graphicFrame>
        <p:nvGraphicFramePr>
          <p:cNvPr id="20498" name="Object 18"/>
          <p:cNvGraphicFramePr>
            <a:graphicFrameLocks noChangeAspect="1"/>
          </p:cNvGraphicFramePr>
          <p:nvPr/>
        </p:nvGraphicFramePr>
        <p:xfrm>
          <a:off x="3806825" y="4824413"/>
          <a:ext cx="1333500" cy="889000"/>
        </p:xfrm>
        <a:graphic>
          <a:graphicData uri="http://schemas.openxmlformats.org/presentationml/2006/ole">
            <p:oleObj spid="_x0000_s20509" name="公式" r:id="rId10" imgW="1333500" imgH="889000" progId="">
              <p:embed/>
            </p:oleObj>
          </a:graphicData>
        </a:graphic>
      </p:graphicFrame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881063" y="5678488"/>
            <a:ext cx="8018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相干孔径角只是干涉孔径角的一种特殊情况</a:t>
            </a:r>
            <a:r>
              <a:rPr lang="en-US" altLang="zh-CN" sz="3200" b="1"/>
              <a:t>.</a:t>
            </a:r>
            <a:endParaRPr lang="en-US" altLang="zh-CN" sz="3200"/>
          </a:p>
        </p:txBody>
      </p:sp>
      <p:graphicFrame>
        <p:nvGraphicFramePr>
          <p:cNvPr id="20500" name="Object 20"/>
          <p:cNvGraphicFramePr>
            <a:graphicFrameLocks noChangeAspect="1"/>
          </p:cNvGraphicFramePr>
          <p:nvPr/>
        </p:nvGraphicFramePr>
        <p:xfrm>
          <a:off x="2843213" y="6388100"/>
          <a:ext cx="1473200" cy="469900"/>
        </p:xfrm>
        <a:graphic>
          <a:graphicData uri="http://schemas.openxmlformats.org/presentationml/2006/ole">
            <p:oleObj spid="_x0000_s20510" name="公式" r:id="rId11" imgW="1473200" imgH="457200" progId="">
              <p:embed/>
            </p:oleObj>
          </a:graphicData>
        </a:graphic>
      </p:graphicFrame>
      <p:graphicFrame>
        <p:nvGraphicFramePr>
          <p:cNvPr id="20501" name="Object 21"/>
          <p:cNvGraphicFramePr>
            <a:graphicFrameLocks noChangeAspect="1"/>
          </p:cNvGraphicFramePr>
          <p:nvPr/>
        </p:nvGraphicFramePr>
        <p:xfrm>
          <a:off x="4500563" y="6381750"/>
          <a:ext cx="1401762" cy="476250"/>
        </p:xfrm>
        <a:graphic>
          <a:graphicData uri="http://schemas.openxmlformats.org/presentationml/2006/ole">
            <p:oleObj spid="_x0000_s20511" name="公式" r:id="rId12" imgW="1409088" imgH="48239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4" grpId="0"/>
      <p:bldP spid="20486" grpId="0"/>
      <p:bldP spid="20488" grpId="0"/>
      <p:bldP spid="20490" grpId="0"/>
      <p:bldP spid="20492" grpId="0"/>
      <p:bldP spid="20494" grpId="0"/>
      <p:bldP spid="20495" grpId="0"/>
      <p:bldP spid="20497" grpId="0"/>
      <p:bldP spid="204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411413" y="3357563"/>
            <a:ext cx="4535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■</a:t>
            </a:r>
            <a:r>
              <a:rPr lang="zh-CN" altLang="en-US" sz="3200" b="1"/>
              <a:t>薄膜干涉的一般概念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203575" y="908050"/>
            <a:ext cx="27368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ea typeface="隶书" pitchFamily="49" charset="-122"/>
              </a:rPr>
              <a:t>本节要点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411412" y="2420938"/>
            <a:ext cx="4410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3200" b="1" dirty="0"/>
              <a:t>■</a:t>
            </a:r>
            <a:r>
              <a:rPr lang="zh-CN" altLang="en-US" sz="3200" b="1" dirty="0"/>
              <a:t>空间相干性反比公式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411413" y="429260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■</a:t>
            </a:r>
            <a:r>
              <a:rPr lang="zh-CN" altLang="en-US" sz="3200" b="1"/>
              <a:t>等倾干涉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/>
      <p:bldP spid="21508" grpId="0"/>
      <p:bldP spid="2150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042988" y="549275"/>
            <a:ext cx="4860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3. </a:t>
            </a:r>
            <a:r>
              <a:rPr lang="zh-CN" altLang="en-US" sz="3200" b="1"/>
              <a:t>空间相干性反比公式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116013" y="1196975"/>
          <a:ext cx="4289425" cy="909638"/>
        </p:xfrm>
        <a:graphic>
          <a:graphicData uri="http://schemas.openxmlformats.org/presentationml/2006/ole">
            <p:oleObj spid="_x0000_s4122" name="公式" r:id="rId3" imgW="4292600" imgH="914400" progId="">
              <p:embed/>
            </p:oleObj>
          </a:graphicData>
        </a:graphic>
      </p:graphicFrame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5724525" y="1484313"/>
          <a:ext cx="1960563" cy="476250"/>
        </p:xfrm>
        <a:graphic>
          <a:graphicData uri="http://schemas.openxmlformats.org/presentationml/2006/ole">
            <p:oleObj spid="_x0000_s4123" name="公式" r:id="rId4" imgW="1968500" imgH="482600" progId="">
              <p:embed/>
            </p:oleObj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900113" y="2133600"/>
            <a:ext cx="2746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上式表明：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1042988" y="2852738"/>
          <a:ext cx="727075" cy="476250"/>
        </p:xfrm>
        <a:graphic>
          <a:graphicData uri="http://schemas.openxmlformats.org/presentationml/2006/ole">
            <p:oleObj spid="_x0000_s4124" name="公式" r:id="rId5" imgW="736600" imgH="482600" progId="">
              <p:embed/>
            </p:oleObj>
          </a:graphicData>
        </a:graphic>
      </p:graphicFrame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619250" y="2852738"/>
            <a:ext cx="296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/>
              <a:t> 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1619250" y="2852738"/>
            <a:ext cx="5257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</a:t>
            </a:r>
            <a:r>
              <a:rPr lang="en-US" altLang="zh-CN" sz="3200" b="1"/>
              <a:t>b</a:t>
            </a:r>
            <a:r>
              <a:rPr lang="zh-CN" altLang="en-US" sz="3200" b="1"/>
              <a:t>成反比</a:t>
            </a:r>
            <a:r>
              <a:rPr lang="en-US" altLang="zh-CN" sz="3200" b="1"/>
              <a:t>.</a:t>
            </a:r>
            <a:r>
              <a:rPr lang="zh-CN" altLang="en-US" sz="3200" b="1"/>
              <a:t>因此</a:t>
            </a:r>
            <a:r>
              <a:rPr lang="en-US" altLang="zh-CN" sz="3200" b="1"/>
              <a:t>,</a:t>
            </a:r>
            <a:r>
              <a:rPr lang="zh-CN" altLang="en-US" sz="3200" b="1"/>
              <a:t>理想点光源</a:t>
            </a:r>
            <a:r>
              <a:rPr lang="zh-CN" altLang="en-US" sz="3200"/>
              <a:t> </a:t>
            </a:r>
          </a:p>
        </p:txBody>
      </p:sp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6804025" y="2924175"/>
          <a:ext cx="914400" cy="468313"/>
        </p:xfrm>
        <a:graphic>
          <a:graphicData uri="http://schemas.openxmlformats.org/presentationml/2006/ole">
            <p:oleObj spid="_x0000_s4125" name="公式" r:id="rId6" imgW="1422400" imgH="457200" progId="">
              <p:embed/>
            </p:oleObj>
          </a:graphicData>
        </a:graphic>
      </p:graphicFrame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900113" y="3573463"/>
            <a:ext cx="3548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的空间相干性最好</a:t>
            </a:r>
            <a:r>
              <a:rPr lang="en-US" altLang="zh-CN" sz="3200" b="1"/>
              <a:t>.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971550" y="4292600"/>
            <a:ext cx="1312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600" b="1"/>
              <a:t>●</a:t>
            </a:r>
            <a:r>
              <a:rPr lang="zh-CN" altLang="en-US" sz="3200" b="1"/>
              <a:t>由于</a:t>
            </a:r>
            <a:r>
              <a:rPr lang="zh-CN" altLang="en-US" sz="3200"/>
              <a:t> </a:t>
            </a:r>
          </a:p>
        </p:txBody>
      </p:sp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2051050" y="4365625"/>
          <a:ext cx="1289050" cy="476250"/>
        </p:xfrm>
        <a:graphic>
          <a:graphicData uri="http://schemas.openxmlformats.org/presentationml/2006/ole">
            <p:oleObj spid="_x0000_s4126" name="公式" r:id="rId7" imgW="1295400" imgH="482600" progId="">
              <p:embed/>
            </p:oleObj>
          </a:graphicData>
        </a:graphic>
      </p:graphicFrame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3276600" y="4292600"/>
            <a:ext cx="4840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所以</a:t>
            </a:r>
            <a:r>
              <a:rPr lang="en-US" altLang="zh-CN" sz="3200" b="1"/>
              <a:t>,</a:t>
            </a:r>
            <a:r>
              <a:rPr lang="zh-CN" altLang="en-US" sz="3200" b="1"/>
              <a:t>随着</a:t>
            </a:r>
            <a:r>
              <a:rPr lang="el-GR" altLang="zh-CN" sz="3200" b="1"/>
              <a:t>β</a:t>
            </a:r>
            <a:r>
              <a:rPr lang="zh-CN" altLang="en-US" sz="3200" b="1"/>
              <a:t>减小</a:t>
            </a:r>
            <a:r>
              <a:rPr lang="en-US" altLang="zh-CN" sz="3200" b="1"/>
              <a:t>,</a:t>
            </a:r>
            <a:r>
              <a:rPr lang="zh-CN" altLang="en-US" sz="3200" b="1"/>
              <a:t>干涉条纹</a:t>
            </a:r>
            <a:r>
              <a:rPr lang="zh-CN" altLang="en-US" sz="3200"/>
              <a:t> </a:t>
            </a: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5508625" y="42926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3200"/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900113" y="5013325"/>
            <a:ext cx="287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反衬度增加</a:t>
            </a:r>
            <a:r>
              <a:rPr lang="en-US" altLang="zh-CN" sz="3200" b="1"/>
              <a:t>;</a:t>
            </a:r>
            <a:r>
              <a:rPr lang="zh-CN" altLang="en-US" sz="3200" b="1"/>
              <a:t>当</a:t>
            </a:r>
            <a:r>
              <a:rPr lang="zh-CN" altLang="en-US" sz="3200"/>
              <a:t> </a:t>
            </a:r>
          </a:p>
        </p:txBody>
      </p:sp>
      <p:graphicFrame>
        <p:nvGraphicFramePr>
          <p:cNvPr id="4114" name="Object 18"/>
          <p:cNvGraphicFramePr>
            <a:graphicFrameLocks noChangeAspect="1"/>
          </p:cNvGraphicFramePr>
          <p:nvPr/>
        </p:nvGraphicFramePr>
        <p:xfrm>
          <a:off x="3635375" y="5157788"/>
          <a:ext cx="1250950" cy="425450"/>
        </p:xfrm>
        <a:graphic>
          <a:graphicData uri="http://schemas.openxmlformats.org/presentationml/2006/ole">
            <p:oleObj spid="_x0000_s4127" name="公式" r:id="rId8" imgW="1257300" imgH="419100" progId="">
              <p:embed/>
            </p:oleObj>
          </a:graphicData>
        </a:graphic>
      </p:graphicFrame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4787900" y="5084763"/>
            <a:ext cx="3671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时</a:t>
            </a:r>
            <a:r>
              <a:rPr lang="en-US" altLang="zh-CN" sz="3200" b="1"/>
              <a:t>, </a:t>
            </a:r>
            <a:r>
              <a:rPr lang="zh-CN" altLang="en-US" sz="3200" b="1"/>
              <a:t>干涉条纹最清</a:t>
            </a: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971550" y="5734050"/>
            <a:ext cx="2147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晰</a:t>
            </a:r>
            <a:r>
              <a:rPr lang="en-US" altLang="zh-CN" sz="3200" b="1"/>
              <a:t>, </a:t>
            </a:r>
            <a:r>
              <a:rPr lang="zh-CN" altLang="en-US" sz="3200" b="1"/>
              <a:t>反衬度</a:t>
            </a:r>
            <a:r>
              <a:rPr lang="zh-CN" altLang="en-US" sz="3200"/>
              <a:t> </a:t>
            </a:r>
          </a:p>
        </p:txBody>
      </p:sp>
      <p:graphicFrame>
        <p:nvGraphicFramePr>
          <p:cNvPr id="4117" name="Object 21"/>
          <p:cNvGraphicFramePr>
            <a:graphicFrameLocks noChangeAspect="1"/>
          </p:cNvGraphicFramePr>
          <p:nvPr/>
        </p:nvGraphicFramePr>
        <p:xfrm>
          <a:off x="2916238" y="5805488"/>
          <a:ext cx="1225550" cy="425450"/>
        </p:xfrm>
        <a:graphic>
          <a:graphicData uri="http://schemas.openxmlformats.org/presentationml/2006/ole">
            <p:oleObj spid="_x0000_s4128" name="公式" r:id="rId9" imgW="1231366" imgH="418918" progId="">
              <p:embed/>
            </p:oleObj>
          </a:graphicData>
        </a:graphic>
      </p:graphicFrame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4140200" y="5734050"/>
            <a:ext cx="1763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反之</a:t>
            </a:r>
            <a:r>
              <a:rPr lang="en-US" altLang="zh-CN" sz="3200" b="1"/>
              <a:t>,</a:t>
            </a:r>
            <a:r>
              <a:rPr lang="zh-CN" altLang="en-US" sz="3200" b="1"/>
              <a:t>当</a:t>
            </a:r>
            <a:r>
              <a:rPr lang="zh-CN" altLang="en-US" sz="3200"/>
              <a:t> </a:t>
            </a:r>
            <a:r>
              <a:rPr lang="en-US" altLang="zh-CN" sz="3200"/>
              <a:t>`</a:t>
            </a:r>
          </a:p>
        </p:txBody>
      </p:sp>
      <p:graphicFrame>
        <p:nvGraphicFramePr>
          <p:cNvPr id="4119" name="Object 23"/>
          <p:cNvGraphicFramePr>
            <a:graphicFrameLocks noChangeAspect="1"/>
          </p:cNvGraphicFramePr>
          <p:nvPr/>
        </p:nvGraphicFramePr>
        <p:xfrm>
          <a:off x="5580063" y="5805488"/>
          <a:ext cx="1050925" cy="493712"/>
        </p:xfrm>
        <a:graphic>
          <a:graphicData uri="http://schemas.openxmlformats.org/presentationml/2006/ole">
            <p:oleObj spid="_x0000_s4129" name="公式" r:id="rId10" imgW="1295400" imgH="482600" progId="">
              <p:embed/>
            </p:oleObj>
          </a:graphicData>
        </a:graphic>
      </p:graphicFrame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6588125" y="5734050"/>
            <a:ext cx="817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时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graphicFrame>
        <p:nvGraphicFramePr>
          <p:cNvPr id="4121" name="Object 25"/>
          <p:cNvGraphicFramePr>
            <a:graphicFrameLocks noChangeAspect="1"/>
          </p:cNvGraphicFramePr>
          <p:nvPr/>
        </p:nvGraphicFramePr>
        <p:xfrm>
          <a:off x="7164388" y="5805488"/>
          <a:ext cx="1079500" cy="401637"/>
        </p:xfrm>
        <a:graphic>
          <a:graphicData uri="http://schemas.openxmlformats.org/presentationml/2006/ole">
            <p:oleObj spid="_x0000_s4130" name="公式" r:id="rId11" imgW="1143000" imgH="4191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102" grpId="0"/>
      <p:bldP spid="4106" grpId="0"/>
      <p:bldP spid="4108" grpId="0"/>
      <p:bldP spid="4109" grpId="0"/>
      <p:bldP spid="4111" grpId="0"/>
      <p:bldP spid="4112" grpId="0"/>
      <p:bldP spid="4113" grpId="0"/>
      <p:bldP spid="4115" grpId="0"/>
      <p:bldP spid="4116" grpId="0"/>
      <p:bldP spid="4118" grpId="0"/>
      <p:bldP spid="4120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1599</Words>
  <Application>Microsoft Office PowerPoint</Application>
  <PresentationFormat>全屏显示(4:3)</PresentationFormat>
  <Paragraphs>163</Paragraphs>
  <Slides>41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3" baseType="lpstr">
      <vt:lpstr>默认设计模板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Administrator</cp:lastModifiedBy>
  <cp:revision>18</cp:revision>
  <dcterms:created xsi:type="dcterms:W3CDTF">2015-09-14T11:41:51Z</dcterms:created>
  <dcterms:modified xsi:type="dcterms:W3CDTF">2016-08-27T11:49:10Z</dcterms:modified>
</cp:coreProperties>
</file>