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301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2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26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19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64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19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8C84F-D058-4B3A-9B11-68CE32713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6AAFC-F3DA-44AB-A9A4-3970E25C2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1EC9E-2C72-4B3D-895C-7627DE799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62B4F-824A-4784-8ACE-5682AB7DE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AD67E-83F1-43D3-846E-C28B28C91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9DDAA-5D00-4375-9E16-EB66A8886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919A4-47DB-4C2D-AD06-A3CE6310CC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F5F55-0765-4110-9D3B-D697B8712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8B277-797C-40A0-AA24-5FE4445EC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9BEC1-6F33-47C8-BF91-169D06D38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EBF06-D10C-438D-B97B-79DB2ED13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BA39-66ED-4248-AA54-5EC9E4267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54FC8FF-1415-4F85-AA87-D322BF5F7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0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10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4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03575" y="333375"/>
            <a:ext cx="28082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1268413"/>
            <a:ext cx="45354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空间相干性反比公式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364163" y="1341438"/>
          <a:ext cx="1328737" cy="450850"/>
        </p:xfrm>
        <a:graphic>
          <a:graphicData uri="http://schemas.openxmlformats.org/presentationml/2006/ole">
            <p:oleObj spid="_x0000_s1026" name="公式" r:id="rId3" imgW="1333440" imgH="457200" progId="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2349500"/>
            <a:ext cx="6983413" cy="3817938"/>
            <a:chOff x="669" y="629"/>
            <a:chExt cx="5290" cy="3119"/>
          </a:xfrm>
        </p:grpSpPr>
        <p:sp>
          <p:nvSpPr>
            <p:cNvPr id="1050" name="Oval 6"/>
            <p:cNvSpPr>
              <a:spLocks noChangeArrowheads="1"/>
            </p:cNvSpPr>
            <p:nvPr/>
          </p:nvSpPr>
          <p:spPr bwMode="auto">
            <a:xfrm>
              <a:off x="952" y="1281"/>
              <a:ext cx="340" cy="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7"/>
            <p:cNvSpPr>
              <a:spLocks noChangeShapeType="1"/>
            </p:cNvSpPr>
            <p:nvPr/>
          </p:nvSpPr>
          <p:spPr bwMode="auto">
            <a:xfrm flipV="1">
              <a:off x="1122" y="771"/>
              <a:ext cx="2693" cy="104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8"/>
            <p:cNvSpPr>
              <a:spLocks noChangeShapeType="1"/>
            </p:cNvSpPr>
            <p:nvPr/>
          </p:nvSpPr>
          <p:spPr bwMode="auto">
            <a:xfrm>
              <a:off x="1151" y="1820"/>
              <a:ext cx="2665" cy="1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" name="Object 9"/>
            <p:cNvGraphicFramePr>
              <a:graphicFrameLocks noChangeAspect="1"/>
            </p:cNvGraphicFramePr>
            <p:nvPr/>
          </p:nvGraphicFramePr>
          <p:xfrm>
            <a:off x="1661" y="1666"/>
            <a:ext cx="256" cy="280"/>
          </p:xfrm>
          <a:graphic>
            <a:graphicData uri="http://schemas.openxmlformats.org/presentationml/2006/ole">
              <p:oleObj spid="_x0000_s1030" name="公式" r:id="rId4" imgW="406080" imgH="444240" progId="">
                <p:embed/>
              </p:oleObj>
            </a:graphicData>
          </a:graphic>
        </p:graphicFrame>
        <p:graphicFrame>
          <p:nvGraphicFramePr>
            <p:cNvPr id="1031" name="Object 10"/>
            <p:cNvGraphicFramePr>
              <a:graphicFrameLocks noChangeAspect="1"/>
            </p:cNvGraphicFramePr>
            <p:nvPr/>
          </p:nvGraphicFramePr>
          <p:xfrm>
            <a:off x="2738" y="828"/>
            <a:ext cx="200" cy="248"/>
          </p:xfrm>
          <a:graphic>
            <a:graphicData uri="http://schemas.openxmlformats.org/presentationml/2006/ole">
              <p:oleObj spid="_x0000_s1031" name="公式" r:id="rId5" imgW="317160" imgH="393480" progId="">
                <p:embed/>
              </p:oleObj>
            </a:graphicData>
          </a:graphic>
        </p:graphicFrame>
        <p:graphicFrame>
          <p:nvGraphicFramePr>
            <p:cNvPr id="1032" name="Object 11"/>
            <p:cNvGraphicFramePr>
              <a:graphicFrameLocks noChangeAspect="1"/>
            </p:cNvGraphicFramePr>
            <p:nvPr/>
          </p:nvGraphicFramePr>
          <p:xfrm>
            <a:off x="2787" y="2812"/>
            <a:ext cx="216" cy="248"/>
          </p:xfrm>
          <a:graphic>
            <a:graphicData uri="http://schemas.openxmlformats.org/presentationml/2006/ole">
              <p:oleObj spid="_x0000_s1032" name="公式" r:id="rId6" imgW="342720" imgH="393480" progId="">
                <p:embed/>
              </p:oleObj>
            </a:graphicData>
          </a:graphic>
        </p:graphicFrame>
        <p:sp>
          <p:nvSpPr>
            <p:cNvPr id="1053" name="Line 12"/>
            <p:cNvSpPr>
              <a:spLocks noChangeShapeType="1"/>
            </p:cNvSpPr>
            <p:nvPr/>
          </p:nvSpPr>
          <p:spPr bwMode="auto">
            <a:xfrm>
              <a:off x="2852" y="1111"/>
              <a:ext cx="0" cy="147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3" name="Object 13"/>
            <p:cNvGraphicFramePr>
              <a:graphicFrameLocks noChangeAspect="1"/>
            </p:cNvGraphicFramePr>
            <p:nvPr/>
          </p:nvGraphicFramePr>
          <p:xfrm>
            <a:off x="2653" y="1650"/>
            <a:ext cx="232" cy="256"/>
          </p:xfrm>
          <a:graphic>
            <a:graphicData uri="http://schemas.openxmlformats.org/presentationml/2006/ole">
              <p:oleObj spid="_x0000_s1033" name="公式" r:id="rId7" imgW="368280" imgH="406080" progId="">
                <p:embed/>
              </p:oleObj>
            </a:graphicData>
          </a:graphic>
        </p:graphicFrame>
        <p:sp>
          <p:nvSpPr>
            <p:cNvPr id="1054" name="Rectangle 14"/>
            <p:cNvSpPr>
              <a:spLocks noChangeArrowheads="1"/>
            </p:cNvSpPr>
            <p:nvPr/>
          </p:nvSpPr>
          <p:spPr bwMode="auto">
            <a:xfrm>
              <a:off x="2001" y="970"/>
              <a:ext cx="31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1055" name="Rectangle 15"/>
            <p:cNvSpPr>
              <a:spLocks noChangeArrowheads="1"/>
            </p:cNvSpPr>
            <p:nvPr/>
          </p:nvSpPr>
          <p:spPr bwMode="auto">
            <a:xfrm>
              <a:off x="2086" y="2784"/>
              <a:ext cx="31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1056" name="Line 16"/>
            <p:cNvSpPr>
              <a:spLocks noChangeShapeType="1"/>
            </p:cNvSpPr>
            <p:nvPr/>
          </p:nvSpPr>
          <p:spPr bwMode="auto">
            <a:xfrm flipV="1">
              <a:off x="1179" y="1026"/>
              <a:ext cx="1021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17"/>
            <p:cNvSpPr>
              <a:spLocks noChangeShapeType="1"/>
            </p:cNvSpPr>
            <p:nvPr/>
          </p:nvSpPr>
          <p:spPr bwMode="auto">
            <a:xfrm>
              <a:off x="1179" y="1848"/>
              <a:ext cx="1021" cy="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Arc 18"/>
            <p:cNvSpPr>
              <a:spLocks/>
            </p:cNvSpPr>
            <p:nvPr/>
          </p:nvSpPr>
          <p:spPr bwMode="auto">
            <a:xfrm rot="9667802" flipH="1">
              <a:off x="1718" y="1196"/>
              <a:ext cx="482" cy="1417"/>
            </a:xfrm>
            <a:custGeom>
              <a:avLst/>
              <a:gdLst>
                <a:gd name="T0" fmla="*/ 0 w 21600"/>
                <a:gd name="T1" fmla="*/ 0 h 21600"/>
                <a:gd name="T2" fmla="*/ 482 w 21600"/>
                <a:gd name="T3" fmla="*/ 1417 h 21600"/>
                <a:gd name="T4" fmla="*/ 0 w 21600"/>
                <a:gd name="T5" fmla="*/ 141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" name="Object 19"/>
            <p:cNvGraphicFramePr>
              <a:graphicFrameLocks noChangeAspect="1"/>
            </p:cNvGraphicFramePr>
            <p:nvPr/>
          </p:nvGraphicFramePr>
          <p:xfrm>
            <a:off x="2058" y="1139"/>
            <a:ext cx="200" cy="256"/>
          </p:xfrm>
          <a:graphic>
            <a:graphicData uri="http://schemas.openxmlformats.org/presentationml/2006/ole">
              <p:oleObj spid="_x0000_s1034" name="公式" r:id="rId8" imgW="317160" imgH="406080" progId="">
                <p:embed/>
              </p:oleObj>
            </a:graphicData>
          </a:graphic>
        </p:graphicFrame>
        <p:graphicFrame>
          <p:nvGraphicFramePr>
            <p:cNvPr id="1035" name="Object 20"/>
            <p:cNvGraphicFramePr>
              <a:graphicFrameLocks noChangeAspect="1"/>
            </p:cNvGraphicFramePr>
            <p:nvPr/>
          </p:nvGraphicFramePr>
          <p:xfrm>
            <a:off x="2086" y="629"/>
            <a:ext cx="200" cy="248"/>
          </p:xfrm>
          <a:graphic>
            <a:graphicData uri="http://schemas.openxmlformats.org/presentationml/2006/ole">
              <p:oleObj spid="_x0000_s1035" name="公式" r:id="rId9" imgW="317160" imgH="393480" progId="">
                <p:embed/>
              </p:oleObj>
            </a:graphicData>
          </a:graphic>
        </p:graphicFrame>
        <p:graphicFrame>
          <p:nvGraphicFramePr>
            <p:cNvPr id="1036" name="Object 21"/>
            <p:cNvGraphicFramePr>
              <a:graphicFrameLocks noChangeAspect="1"/>
            </p:cNvGraphicFramePr>
            <p:nvPr/>
          </p:nvGraphicFramePr>
          <p:xfrm>
            <a:off x="1973" y="3096"/>
            <a:ext cx="216" cy="248"/>
          </p:xfrm>
          <a:graphic>
            <a:graphicData uri="http://schemas.openxmlformats.org/presentationml/2006/ole">
              <p:oleObj spid="_x0000_s1036" name="公式" r:id="rId10" imgW="342720" imgH="393480" progId="">
                <p:embed/>
              </p:oleObj>
            </a:graphicData>
          </a:graphic>
        </p:graphicFrame>
        <p:graphicFrame>
          <p:nvGraphicFramePr>
            <p:cNvPr id="1037" name="Object 22"/>
            <p:cNvGraphicFramePr>
              <a:graphicFrameLocks noChangeAspect="1"/>
            </p:cNvGraphicFramePr>
            <p:nvPr/>
          </p:nvGraphicFramePr>
          <p:xfrm>
            <a:off x="3386" y="2387"/>
            <a:ext cx="224" cy="248"/>
          </p:xfrm>
          <a:graphic>
            <a:graphicData uri="http://schemas.openxmlformats.org/presentationml/2006/ole">
              <p:oleObj spid="_x0000_s1037" name="公式" r:id="rId11" imgW="355320" imgH="393480" progId="">
                <p:embed/>
              </p:oleObj>
            </a:graphicData>
          </a:graphic>
        </p:graphicFrame>
        <p:graphicFrame>
          <p:nvGraphicFramePr>
            <p:cNvPr id="1038" name="Object 23"/>
            <p:cNvGraphicFramePr>
              <a:graphicFrameLocks noChangeAspect="1"/>
            </p:cNvGraphicFramePr>
            <p:nvPr/>
          </p:nvGraphicFramePr>
          <p:xfrm>
            <a:off x="3419" y="1253"/>
            <a:ext cx="224" cy="248"/>
          </p:xfrm>
          <a:graphic>
            <a:graphicData uri="http://schemas.openxmlformats.org/presentationml/2006/ole">
              <p:oleObj spid="_x0000_s1038" name="公式" r:id="rId12" imgW="355320" imgH="393480" progId="">
                <p:embed/>
              </p:oleObj>
            </a:graphicData>
          </a:graphic>
        </p:graphicFrame>
        <p:sp>
          <p:nvSpPr>
            <p:cNvPr id="1059" name="Rectangle 24"/>
            <p:cNvSpPr>
              <a:spLocks noChangeArrowheads="1"/>
            </p:cNvSpPr>
            <p:nvPr/>
          </p:nvSpPr>
          <p:spPr bwMode="auto">
            <a:xfrm>
              <a:off x="3078" y="1310"/>
              <a:ext cx="320" cy="30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1060" name="Rectangle 25"/>
            <p:cNvSpPr>
              <a:spLocks noChangeArrowheads="1"/>
            </p:cNvSpPr>
            <p:nvPr/>
          </p:nvSpPr>
          <p:spPr bwMode="auto">
            <a:xfrm>
              <a:off x="3078" y="2161"/>
              <a:ext cx="312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1061" name="Line 26"/>
            <p:cNvSpPr>
              <a:spLocks noChangeShapeType="1"/>
            </p:cNvSpPr>
            <p:nvPr/>
          </p:nvSpPr>
          <p:spPr bwMode="auto">
            <a:xfrm flipV="1">
              <a:off x="1207" y="1366"/>
              <a:ext cx="2070" cy="42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27"/>
            <p:cNvSpPr>
              <a:spLocks noChangeShapeType="1"/>
            </p:cNvSpPr>
            <p:nvPr/>
          </p:nvSpPr>
          <p:spPr bwMode="auto">
            <a:xfrm>
              <a:off x="1179" y="1791"/>
              <a:ext cx="2070" cy="51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Arc 28"/>
            <p:cNvSpPr>
              <a:spLocks/>
            </p:cNvSpPr>
            <p:nvPr/>
          </p:nvSpPr>
          <p:spPr bwMode="auto">
            <a:xfrm rot="8813700" flipH="1">
              <a:off x="1037" y="828"/>
              <a:ext cx="349" cy="1299"/>
            </a:xfrm>
            <a:custGeom>
              <a:avLst/>
              <a:gdLst>
                <a:gd name="T0" fmla="*/ 193 w 15666"/>
                <a:gd name="T1" fmla="*/ 0 h 19795"/>
                <a:gd name="T2" fmla="*/ 349 w 15666"/>
                <a:gd name="T3" fmla="*/ 323 h 19795"/>
                <a:gd name="T4" fmla="*/ 0 w 15666"/>
                <a:gd name="T5" fmla="*/ 1299 h 19795"/>
                <a:gd name="T6" fmla="*/ 0 60000 65536"/>
                <a:gd name="T7" fmla="*/ 0 60000 65536"/>
                <a:gd name="T8" fmla="*/ 0 60000 65536"/>
                <a:gd name="T9" fmla="*/ 0 w 15666"/>
                <a:gd name="T10" fmla="*/ 0 h 19795"/>
                <a:gd name="T11" fmla="*/ 15666 w 15666"/>
                <a:gd name="T12" fmla="*/ 19795 h 19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66" h="19795" fill="none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</a:path>
                <a:path w="15666" h="19795" stroke="0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  <a:lnTo>
                    <a:pt x="0" y="19795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Arc 29"/>
            <p:cNvSpPr>
              <a:spLocks/>
            </p:cNvSpPr>
            <p:nvPr/>
          </p:nvSpPr>
          <p:spPr bwMode="auto">
            <a:xfrm rot="8189043" flipH="1">
              <a:off x="1916" y="771"/>
              <a:ext cx="333" cy="1417"/>
            </a:xfrm>
            <a:custGeom>
              <a:avLst/>
              <a:gdLst>
                <a:gd name="T0" fmla="*/ 0 w 14915"/>
                <a:gd name="T1" fmla="*/ 0 h 21600"/>
                <a:gd name="T2" fmla="*/ 333 w 14915"/>
                <a:gd name="T3" fmla="*/ 392 h 21600"/>
                <a:gd name="T4" fmla="*/ 0 w 14915"/>
                <a:gd name="T5" fmla="*/ 1417 h 21600"/>
                <a:gd name="T6" fmla="*/ 0 60000 65536"/>
                <a:gd name="T7" fmla="*/ 0 60000 65536"/>
                <a:gd name="T8" fmla="*/ 0 60000 65536"/>
                <a:gd name="T9" fmla="*/ 0 w 14915"/>
                <a:gd name="T10" fmla="*/ 0 h 21600"/>
                <a:gd name="T11" fmla="*/ 14915 w 149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15" h="21600" fill="none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</a:path>
                <a:path w="14915" h="21600" stroke="0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9" name="Object 30"/>
            <p:cNvGraphicFramePr>
              <a:graphicFrameLocks noChangeAspect="1"/>
            </p:cNvGraphicFramePr>
            <p:nvPr/>
          </p:nvGraphicFramePr>
          <p:xfrm>
            <a:off x="2256" y="1706"/>
            <a:ext cx="200" cy="256"/>
          </p:xfrm>
          <a:graphic>
            <a:graphicData uri="http://schemas.openxmlformats.org/presentationml/2006/ole">
              <p:oleObj spid="_x0000_s1039" name="公式" r:id="rId13" imgW="317160" imgH="406080" progId="">
                <p:embed/>
              </p:oleObj>
            </a:graphicData>
          </a:graphic>
        </p:graphicFrame>
        <p:sp>
          <p:nvSpPr>
            <p:cNvPr id="1065" name="Line 31"/>
            <p:cNvSpPr>
              <a:spLocks noChangeShapeType="1"/>
            </p:cNvSpPr>
            <p:nvPr/>
          </p:nvSpPr>
          <p:spPr bwMode="auto">
            <a:xfrm>
              <a:off x="1151" y="2472"/>
              <a:ext cx="28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Line 32"/>
            <p:cNvSpPr>
              <a:spLocks noChangeShapeType="1"/>
            </p:cNvSpPr>
            <p:nvPr/>
          </p:nvSpPr>
          <p:spPr bwMode="auto">
            <a:xfrm>
              <a:off x="2852" y="3237"/>
              <a:ext cx="0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0" name="Object 33"/>
            <p:cNvGraphicFramePr>
              <a:graphicFrameLocks noChangeAspect="1"/>
            </p:cNvGraphicFramePr>
            <p:nvPr/>
          </p:nvGraphicFramePr>
          <p:xfrm>
            <a:off x="1964" y="3460"/>
            <a:ext cx="104" cy="208"/>
          </p:xfrm>
          <a:graphic>
            <a:graphicData uri="http://schemas.openxmlformats.org/presentationml/2006/ole">
              <p:oleObj spid="_x0000_s1040" name="公式" r:id="rId14" imgW="164880" imgH="330120" progId="">
                <p:embed/>
              </p:oleObj>
            </a:graphicData>
          </a:graphic>
        </p:graphicFrame>
        <p:sp>
          <p:nvSpPr>
            <p:cNvPr id="1067" name="Line 34"/>
            <p:cNvSpPr>
              <a:spLocks noChangeShapeType="1"/>
            </p:cNvSpPr>
            <p:nvPr/>
          </p:nvSpPr>
          <p:spPr bwMode="auto">
            <a:xfrm>
              <a:off x="2115" y="3549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Line 35"/>
            <p:cNvSpPr>
              <a:spLocks noChangeShapeType="1"/>
            </p:cNvSpPr>
            <p:nvPr/>
          </p:nvSpPr>
          <p:spPr bwMode="auto">
            <a:xfrm flipH="1">
              <a:off x="1151" y="3521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1" name="Object 36"/>
            <p:cNvGraphicFramePr>
              <a:graphicFrameLocks noChangeAspect="1"/>
            </p:cNvGraphicFramePr>
            <p:nvPr/>
          </p:nvGraphicFramePr>
          <p:xfrm>
            <a:off x="4184" y="2500"/>
            <a:ext cx="224" cy="248"/>
          </p:xfrm>
          <a:graphic>
            <a:graphicData uri="http://schemas.openxmlformats.org/presentationml/2006/ole">
              <p:oleObj spid="_x0000_s1041" name="公式" r:id="rId15" imgW="355320" imgH="393480" progId="">
                <p:embed/>
              </p:oleObj>
            </a:graphicData>
          </a:graphic>
        </p:graphicFrame>
        <p:graphicFrame>
          <p:nvGraphicFramePr>
            <p:cNvPr id="1042" name="Object 37"/>
            <p:cNvGraphicFramePr>
              <a:graphicFrameLocks noChangeAspect="1"/>
            </p:cNvGraphicFramePr>
            <p:nvPr/>
          </p:nvGraphicFramePr>
          <p:xfrm>
            <a:off x="4694" y="2472"/>
            <a:ext cx="224" cy="248"/>
          </p:xfrm>
          <a:graphic>
            <a:graphicData uri="http://schemas.openxmlformats.org/presentationml/2006/ole">
              <p:oleObj spid="_x0000_s1042" name="公式" r:id="rId16" imgW="355320" imgH="393480" progId="">
                <p:embed/>
              </p:oleObj>
            </a:graphicData>
          </a:graphic>
        </p:graphicFrame>
        <p:sp>
          <p:nvSpPr>
            <p:cNvPr id="1069" name="Text Box 38"/>
            <p:cNvSpPr txBox="1">
              <a:spLocks noChangeArrowheads="1"/>
            </p:cNvSpPr>
            <p:nvPr/>
          </p:nvSpPr>
          <p:spPr bwMode="auto">
            <a:xfrm>
              <a:off x="3986" y="2812"/>
              <a:ext cx="1973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生相干叠加。</a:t>
              </a:r>
            </a:p>
          </p:txBody>
        </p:sp>
        <p:sp>
          <p:nvSpPr>
            <p:cNvPr id="1070" name="Text Box 39"/>
            <p:cNvSpPr txBox="1">
              <a:spLocks noChangeArrowheads="1"/>
            </p:cNvSpPr>
            <p:nvPr/>
          </p:nvSpPr>
          <p:spPr bwMode="auto">
            <a:xfrm>
              <a:off x="4354" y="2443"/>
              <a:ext cx="45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与</a:t>
              </a:r>
            </a:p>
          </p:txBody>
        </p:sp>
        <p:graphicFrame>
          <p:nvGraphicFramePr>
            <p:cNvPr id="1043" name="Object 40"/>
            <p:cNvGraphicFramePr>
              <a:graphicFrameLocks noChangeAspect="1"/>
            </p:cNvGraphicFramePr>
            <p:nvPr/>
          </p:nvGraphicFramePr>
          <p:xfrm>
            <a:off x="669" y="1706"/>
            <a:ext cx="144" cy="208"/>
          </p:xfrm>
          <a:graphic>
            <a:graphicData uri="http://schemas.openxmlformats.org/presentationml/2006/ole">
              <p:oleObj spid="_x0000_s1043" name="公式" r:id="rId17" imgW="228600" imgH="330200" progId="">
                <p:embed/>
              </p:oleObj>
            </a:graphicData>
          </a:graphic>
        </p:graphicFrame>
        <p:sp>
          <p:nvSpPr>
            <p:cNvPr id="1071" name="Rectangle 41"/>
            <p:cNvSpPr>
              <a:spLocks noChangeArrowheads="1"/>
            </p:cNvSpPr>
            <p:nvPr/>
          </p:nvSpPr>
          <p:spPr bwMode="auto">
            <a:xfrm>
              <a:off x="4894" y="2443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产</a:t>
              </a:r>
            </a:p>
          </p:txBody>
        </p:sp>
      </p:grp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219700" y="1916113"/>
            <a:ext cx="3257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理想点光源的空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435600" y="2565400"/>
            <a:ext cx="273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间相干性最好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116" name="Object 44"/>
          <p:cNvGraphicFramePr>
            <a:graphicFrameLocks noChangeAspect="1"/>
          </p:cNvGraphicFramePr>
          <p:nvPr/>
        </p:nvGraphicFramePr>
        <p:xfrm>
          <a:off x="5580063" y="3284538"/>
          <a:ext cx="2665412" cy="412750"/>
        </p:xfrm>
        <a:graphic>
          <a:graphicData uri="http://schemas.openxmlformats.org/presentationml/2006/ole">
            <p:oleObj spid="_x0000_s1027" name="公式" r:id="rId18" imgW="2679480" imgH="406080" progId="">
              <p:embed/>
            </p:oleObj>
          </a:graphicData>
        </a:graphic>
      </p:graphicFrame>
      <p:graphicFrame>
        <p:nvGraphicFramePr>
          <p:cNvPr id="1028" name="Object 45"/>
          <p:cNvGraphicFramePr>
            <a:graphicFrameLocks noChangeAspect="1"/>
          </p:cNvGraphicFramePr>
          <p:nvPr/>
        </p:nvGraphicFramePr>
        <p:xfrm>
          <a:off x="7459663" y="3271838"/>
          <a:ext cx="201612" cy="452437"/>
        </p:xfrm>
        <a:graphic>
          <a:graphicData uri="http://schemas.openxmlformats.org/presentationml/2006/ole">
            <p:oleObj spid="_x0000_s1028" name="公式" r:id="rId19" imgW="203040" imgH="444240" progId="">
              <p:embed/>
            </p:oleObj>
          </a:graphicData>
        </a:graphic>
      </p:graphicFrame>
      <p:graphicFrame>
        <p:nvGraphicFramePr>
          <p:cNvPr id="3118" name="Object 46"/>
          <p:cNvGraphicFramePr>
            <a:graphicFrameLocks noChangeAspect="1"/>
          </p:cNvGraphicFramePr>
          <p:nvPr/>
        </p:nvGraphicFramePr>
        <p:xfrm>
          <a:off x="5508625" y="3860800"/>
          <a:ext cx="2371725" cy="493713"/>
        </p:xfrm>
        <a:graphic>
          <a:graphicData uri="http://schemas.openxmlformats.org/presentationml/2006/ole">
            <p:oleObj spid="_x0000_s1029" name="公式" r:id="rId20" imgW="3200400" imgH="482400" progId="">
              <p:embed/>
            </p:oleObj>
          </a:graphicData>
        </a:graphic>
      </p:graphicFrame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219700" y="328453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114" grpId="0"/>
      <p:bldP spid="3115" grpId="0"/>
      <p:bldP spid="3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1533525" y="0"/>
            <a:ext cx="5838825" cy="6858000"/>
            <a:chOff x="2797" y="5840"/>
            <a:chExt cx="7200" cy="8849"/>
          </a:xfrm>
        </p:grpSpPr>
        <p:sp>
          <p:nvSpPr>
            <p:cNvPr id="8207" name="AutoShape 3"/>
            <p:cNvSpPr>
              <a:spLocks noChangeAspect="1" noChangeArrowheads="1"/>
            </p:cNvSpPr>
            <p:nvPr/>
          </p:nvSpPr>
          <p:spPr bwMode="auto">
            <a:xfrm>
              <a:off x="2797" y="5840"/>
              <a:ext cx="7200" cy="884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4"/>
            <p:cNvSpPr>
              <a:spLocks noChangeArrowheads="1"/>
            </p:cNvSpPr>
            <p:nvPr/>
          </p:nvSpPr>
          <p:spPr bwMode="auto">
            <a:xfrm>
              <a:off x="3958" y="12158"/>
              <a:ext cx="5110" cy="84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5"/>
            <p:cNvSpPr>
              <a:spLocks noChangeShapeType="1"/>
            </p:cNvSpPr>
            <p:nvPr/>
          </p:nvSpPr>
          <p:spPr bwMode="auto">
            <a:xfrm>
              <a:off x="4423" y="9420"/>
              <a:ext cx="44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6513" y="6893"/>
              <a:ext cx="1" cy="5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V="1">
              <a:off x="5584" y="9420"/>
              <a:ext cx="1394" cy="2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4423" y="6893"/>
              <a:ext cx="4645" cy="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5584" y="9631"/>
              <a:ext cx="1" cy="2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3958" y="10052"/>
              <a:ext cx="1162" cy="2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5120" y="12158"/>
              <a:ext cx="232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5120" y="9631"/>
              <a:ext cx="1" cy="46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 flipV="1">
              <a:off x="5352" y="12158"/>
              <a:ext cx="232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 flipV="1">
              <a:off x="5120" y="6893"/>
              <a:ext cx="2554" cy="5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 flipV="1">
              <a:off x="6978" y="6893"/>
              <a:ext cx="696" cy="25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" name="Object 16"/>
            <p:cNvGraphicFramePr>
              <a:graphicFrameLocks noChangeAspect="1"/>
            </p:cNvGraphicFramePr>
            <p:nvPr/>
          </p:nvGraphicFramePr>
          <p:xfrm>
            <a:off x="4655" y="10473"/>
            <a:ext cx="413" cy="540"/>
          </p:xfrm>
          <a:graphic>
            <a:graphicData uri="http://schemas.openxmlformats.org/presentationml/2006/ole">
              <p:oleObj spid="_x0000_s8195" name="公式" r:id="rId3" imgW="215640" imgH="444240" progId="">
                <p:embed/>
              </p:oleObj>
            </a:graphicData>
          </a:graphic>
        </p:graphicFrame>
        <p:graphicFrame>
          <p:nvGraphicFramePr>
            <p:cNvPr id="8196" name="Object 17"/>
            <p:cNvGraphicFramePr>
              <a:graphicFrameLocks noChangeAspect="1"/>
            </p:cNvGraphicFramePr>
            <p:nvPr/>
          </p:nvGraphicFramePr>
          <p:xfrm>
            <a:off x="5816" y="6893"/>
            <a:ext cx="542" cy="459"/>
          </p:xfrm>
          <a:graphic>
            <a:graphicData uri="http://schemas.openxmlformats.org/presentationml/2006/ole">
              <p:oleObj spid="_x0000_s8196" name="公式" r:id="rId4" imgW="393480" imgH="342720" progId="">
                <p:embed/>
              </p:oleObj>
            </a:graphicData>
          </a:graphic>
        </p:graphicFrame>
        <p:sp>
          <p:nvSpPr>
            <p:cNvPr id="8220" name="Freeform 18"/>
            <p:cNvSpPr>
              <a:spLocks/>
            </p:cNvSpPr>
            <p:nvPr/>
          </p:nvSpPr>
          <p:spPr bwMode="auto">
            <a:xfrm>
              <a:off x="4887" y="11316"/>
              <a:ext cx="233" cy="210"/>
            </a:xfrm>
            <a:custGeom>
              <a:avLst/>
              <a:gdLst>
                <a:gd name="T0" fmla="*/ 0 w 180"/>
                <a:gd name="T1" fmla="*/ 156 h 156"/>
                <a:gd name="T2" fmla="*/ 180 w 180"/>
                <a:gd name="T3" fmla="*/ 0 h 156"/>
                <a:gd name="T4" fmla="*/ 0 60000 65536"/>
                <a:gd name="T5" fmla="*/ 0 60000 65536"/>
                <a:gd name="T6" fmla="*/ 0 w 180"/>
                <a:gd name="T7" fmla="*/ 0 h 156"/>
                <a:gd name="T8" fmla="*/ 180 w 18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56">
                  <a:moveTo>
                    <a:pt x="0" y="156"/>
                  </a:moveTo>
                  <a:cubicBezTo>
                    <a:pt x="75" y="91"/>
                    <a:pt x="150" y="26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9"/>
            <p:cNvSpPr>
              <a:spLocks noChangeShapeType="1"/>
            </p:cNvSpPr>
            <p:nvPr/>
          </p:nvSpPr>
          <p:spPr bwMode="auto">
            <a:xfrm>
              <a:off x="5352" y="13000"/>
              <a:ext cx="232" cy="10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20"/>
            <p:cNvSpPr>
              <a:spLocks/>
            </p:cNvSpPr>
            <p:nvPr/>
          </p:nvSpPr>
          <p:spPr bwMode="auto">
            <a:xfrm>
              <a:off x="5120" y="13421"/>
              <a:ext cx="232" cy="2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cubicBezTo>
                    <a:pt x="75" y="0"/>
                    <a:pt x="150" y="0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7" name="Object 21"/>
            <p:cNvGraphicFramePr>
              <a:graphicFrameLocks noChangeAspect="1"/>
            </p:cNvGraphicFramePr>
            <p:nvPr/>
          </p:nvGraphicFramePr>
          <p:xfrm>
            <a:off x="5120" y="13421"/>
            <a:ext cx="412" cy="540"/>
          </p:xfrm>
          <a:graphic>
            <a:graphicData uri="http://schemas.openxmlformats.org/presentationml/2006/ole">
              <p:oleObj spid="_x0000_s8197" name="公式" r:id="rId5" imgW="393480" imgH="482400" progId="">
                <p:embed/>
              </p:oleObj>
            </a:graphicData>
          </a:graphic>
        </p:graphicFrame>
        <p:sp>
          <p:nvSpPr>
            <p:cNvPr id="8223" name="Freeform 22"/>
            <p:cNvSpPr>
              <a:spLocks/>
            </p:cNvSpPr>
            <p:nvPr/>
          </p:nvSpPr>
          <p:spPr bwMode="auto">
            <a:xfrm>
              <a:off x="6513" y="8788"/>
              <a:ext cx="232" cy="211"/>
            </a:xfrm>
            <a:custGeom>
              <a:avLst/>
              <a:gdLst>
                <a:gd name="T0" fmla="*/ 0 w 180"/>
                <a:gd name="T1" fmla="*/ 156 h 156"/>
                <a:gd name="T2" fmla="*/ 180 w 180"/>
                <a:gd name="T3" fmla="*/ 0 h 156"/>
                <a:gd name="T4" fmla="*/ 0 60000 65536"/>
                <a:gd name="T5" fmla="*/ 0 60000 65536"/>
                <a:gd name="T6" fmla="*/ 0 w 180"/>
                <a:gd name="T7" fmla="*/ 0 h 156"/>
                <a:gd name="T8" fmla="*/ 180 w 18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56">
                  <a:moveTo>
                    <a:pt x="0" y="156"/>
                  </a:moveTo>
                  <a:cubicBezTo>
                    <a:pt x="75" y="91"/>
                    <a:pt x="150" y="26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8" name="Object 23"/>
            <p:cNvGraphicFramePr>
              <a:graphicFrameLocks noChangeAspect="1"/>
            </p:cNvGraphicFramePr>
            <p:nvPr/>
          </p:nvGraphicFramePr>
          <p:xfrm>
            <a:off x="6513" y="7946"/>
            <a:ext cx="413" cy="540"/>
          </p:xfrm>
          <a:graphic>
            <a:graphicData uri="http://schemas.openxmlformats.org/presentationml/2006/ole">
              <p:oleObj spid="_x0000_s8198" name="公式" r:id="rId6" imgW="355320" imgH="482400" progId="">
                <p:embed/>
              </p:oleObj>
            </a:graphicData>
          </a:graphic>
        </p:graphicFrame>
        <p:graphicFrame>
          <p:nvGraphicFramePr>
            <p:cNvPr id="8199" name="Object 24"/>
            <p:cNvGraphicFramePr>
              <a:graphicFrameLocks noChangeAspect="1"/>
            </p:cNvGraphicFramePr>
            <p:nvPr/>
          </p:nvGraphicFramePr>
          <p:xfrm>
            <a:off x="6281" y="6472"/>
            <a:ext cx="310" cy="351"/>
          </p:xfrm>
          <a:graphic>
            <a:graphicData uri="http://schemas.openxmlformats.org/presentationml/2006/ole">
              <p:oleObj spid="_x0000_s8199" name="公式" r:id="rId7" imgW="241200" imgH="241200" progId="">
                <p:embed/>
              </p:oleObj>
            </a:graphicData>
          </a:graphic>
        </p:graphicFrame>
        <p:graphicFrame>
          <p:nvGraphicFramePr>
            <p:cNvPr id="8200" name="Object 25"/>
            <p:cNvGraphicFramePr>
              <a:graphicFrameLocks noChangeAspect="1"/>
            </p:cNvGraphicFramePr>
            <p:nvPr/>
          </p:nvGraphicFramePr>
          <p:xfrm>
            <a:off x="7442" y="6472"/>
            <a:ext cx="413" cy="432"/>
          </p:xfrm>
          <a:graphic>
            <a:graphicData uri="http://schemas.openxmlformats.org/presentationml/2006/ole">
              <p:oleObj spid="_x0000_s8200" name="公式" r:id="rId8" imgW="291960" imgH="317160" progId="">
                <p:embed/>
              </p:oleObj>
            </a:graphicData>
          </a:graphic>
        </p:graphicFrame>
        <p:graphicFrame>
          <p:nvGraphicFramePr>
            <p:cNvPr id="8201" name="Object 26"/>
            <p:cNvGraphicFramePr>
              <a:graphicFrameLocks noChangeAspect="1"/>
            </p:cNvGraphicFramePr>
            <p:nvPr/>
          </p:nvGraphicFramePr>
          <p:xfrm>
            <a:off x="6745" y="6261"/>
            <a:ext cx="439" cy="540"/>
          </p:xfrm>
          <a:graphic>
            <a:graphicData uri="http://schemas.openxmlformats.org/presentationml/2006/ole">
              <p:oleObj spid="_x0000_s8201" name="公式" r:id="rId9" imgW="380880" imgH="482400" progId="">
                <p:embed/>
              </p:oleObj>
            </a:graphicData>
          </a:graphic>
        </p:graphicFrame>
        <p:sp>
          <p:nvSpPr>
            <p:cNvPr id="8224" name="Line 27"/>
            <p:cNvSpPr>
              <a:spLocks noChangeShapeType="1"/>
            </p:cNvSpPr>
            <p:nvPr/>
          </p:nvSpPr>
          <p:spPr bwMode="auto">
            <a:xfrm>
              <a:off x="6513" y="6893"/>
              <a:ext cx="11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28"/>
            <p:cNvSpPr>
              <a:spLocks noChangeShapeType="1"/>
            </p:cNvSpPr>
            <p:nvPr/>
          </p:nvSpPr>
          <p:spPr bwMode="auto">
            <a:xfrm>
              <a:off x="6513" y="6893"/>
              <a:ext cx="0" cy="2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2" name="Object 29"/>
            <p:cNvGraphicFramePr>
              <a:graphicFrameLocks noChangeAspect="1"/>
            </p:cNvGraphicFramePr>
            <p:nvPr/>
          </p:nvGraphicFramePr>
          <p:xfrm>
            <a:off x="5816" y="7525"/>
            <a:ext cx="413" cy="540"/>
          </p:xfrm>
          <a:graphic>
            <a:graphicData uri="http://schemas.openxmlformats.org/presentationml/2006/ole">
              <p:oleObj spid="_x0000_s8202" name="公式" r:id="rId10" imgW="291960" imgH="317160" progId="">
                <p:embed/>
              </p:oleObj>
            </a:graphicData>
          </a:graphic>
        </p:graphicFrame>
        <p:graphicFrame>
          <p:nvGraphicFramePr>
            <p:cNvPr id="8203" name="Object 30"/>
            <p:cNvGraphicFramePr>
              <a:graphicFrameLocks noChangeAspect="1"/>
            </p:cNvGraphicFramePr>
            <p:nvPr/>
          </p:nvGraphicFramePr>
          <p:xfrm>
            <a:off x="8139" y="7735"/>
            <a:ext cx="284" cy="594"/>
          </p:xfrm>
          <a:graphic>
            <a:graphicData uri="http://schemas.openxmlformats.org/presentationml/2006/ole">
              <p:oleObj spid="_x0000_s8203" name="公式" r:id="rId11" imgW="215640" imgH="444240" progId="">
                <p:embed/>
              </p:oleObj>
            </a:graphicData>
          </a:graphic>
        </p:graphicFrame>
        <p:graphicFrame>
          <p:nvGraphicFramePr>
            <p:cNvPr id="8204" name="Object 31"/>
            <p:cNvGraphicFramePr>
              <a:graphicFrameLocks noChangeAspect="1"/>
            </p:cNvGraphicFramePr>
            <p:nvPr/>
          </p:nvGraphicFramePr>
          <p:xfrm>
            <a:off x="6978" y="12368"/>
            <a:ext cx="335" cy="351"/>
          </p:xfrm>
          <a:graphic>
            <a:graphicData uri="http://schemas.openxmlformats.org/presentationml/2006/ole">
              <p:oleObj spid="_x0000_s8204" name="公式" r:id="rId12" imgW="253800" imgH="241200" progId="">
                <p:embed/>
              </p:oleObj>
            </a:graphicData>
          </a:graphic>
        </p:graphicFrame>
        <p:graphicFrame>
          <p:nvGraphicFramePr>
            <p:cNvPr id="8205" name="Object 32"/>
            <p:cNvGraphicFramePr>
              <a:graphicFrameLocks noChangeAspect="1"/>
            </p:cNvGraphicFramePr>
            <p:nvPr/>
          </p:nvGraphicFramePr>
          <p:xfrm>
            <a:off x="7674" y="11105"/>
            <a:ext cx="439" cy="486"/>
          </p:xfrm>
          <a:graphic>
            <a:graphicData uri="http://schemas.openxmlformats.org/presentationml/2006/ole">
              <p:oleObj spid="_x0000_s8205" name="公式" r:id="rId13" imgW="342720" imgH="342720" progId="">
                <p:embed/>
              </p:oleObj>
            </a:graphicData>
          </a:graphic>
        </p:graphicFrame>
      </p:grpSp>
      <p:graphicFrame>
        <p:nvGraphicFramePr>
          <p:cNvPr id="12321" name="Object 33"/>
          <p:cNvGraphicFramePr>
            <a:graphicFrameLocks noChangeAspect="1"/>
          </p:cNvGraphicFramePr>
          <p:nvPr>
            <p:ph/>
          </p:nvPr>
        </p:nvGraphicFramePr>
        <p:xfrm>
          <a:off x="2997200" y="3743325"/>
          <a:ext cx="298450" cy="404813"/>
        </p:xfrm>
        <a:graphic>
          <a:graphicData uri="http://schemas.openxmlformats.org/presentationml/2006/ole">
            <p:oleObj spid="_x0000_s8194" name="公式" r:id="rId14" imgW="35532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48038" y="765175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979613" y="2781300"/>
            <a:ext cx="55451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3200" b="1"/>
              <a:t>■</a:t>
            </a:r>
            <a:r>
              <a:rPr lang="zh-CN" altLang="en-US" sz="3200" b="1"/>
              <a:t>薄膜干涉的若干简单应用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06600" y="2124075"/>
            <a:ext cx="4500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等倾干涉和等厚干涉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55650" y="549275"/>
            <a:ext cx="305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/>
              <a:t>②</a:t>
            </a:r>
            <a:r>
              <a:rPr lang="zh-CN" altLang="en-US" sz="3200" b="1"/>
              <a:t>位置与间距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5650" y="1412875"/>
            <a:ext cx="1338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亮环</a:t>
            </a:r>
            <a:r>
              <a:rPr lang="zh-CN" altLang="en-US" sz="3200"/>
              <a:t> </a:t>
            </a:r>
          </a:p>
        </p:txBody>
      </p:sp>
      <p:sp>
        <p:nvSpPr>
          <p:cNvPr id="9236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827088" y="2133600"/>
          <a:ext cx="3209925" cy="1549400"/>
        </p:xfrm>
        <a:graphic>
          <a:graphicData uri="http://schemas.openxmlformats.org/presentationml/2006/ole">
            <p:oleObj spid="_x0000_s9218" name="公式" r:id="rId3" imgW="3213000" imgH="1549080" progId="">
              <p:embed/>
            </p:oleObj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755650" y="4005263"/>
            <a:ext cx="1338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暗环</a:t>
            </a:r>
            <a:r>
              <a:rPr lang="zh-CN" altLang="en-US" sz="3200"/>
              <a:t> </a:t>
            </a:r>
          </a:p>
        </p:txBody>
      </p:sp>
      <p:sp>
        <p:nvSpPr>
          <p:cNvPr id="9238" name="Rectangle 8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827088" y="4797425"/>
          <a:ext cx="4183062" cy="969963"/>
        </p:xfrm>
        <a:graphic>
          <a:graphicData uri="http://schemas.openxmlformats.org/presentationml/2006/ole">
            <p:oleObj spid="_x0000_s9219" name="公式" r:id="rId4" imgW="4178160" imgH="965160" progId="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900113" y="5949950"/>
          <a:ext cx="2108200" cy="381000"/>
        </p:xfrm>
        <a:graphic>
          <a:graphicData uri="http://schemas.openxmlformats.org/presentationml/2006/ole">
            <p:oleObj spid="_x0000_s9220" name="公式" r:id="rId5" imgW="2108160" imgH="380880" progId="">
              <p:embed/>
            </p:oleObj>
          </a:graphicData>
        </a:graphic>
      </p:graphicFrame>
      <p:grpSp>
        <p:nvGrpSpPr>
          <p:cNvPr id="9239" name="Group 11"/>
          <p:cNvGrpSpPr>
            <a:grpSpLocks/>
          </p:cNvGrpSpPr>
          <p:nvPr/>
        </p:nvGrpSpPr>
        <p:grpSpPr bwMode="auto">
          <a:xfrm>
            <a:off x="4284663" y="0"/>
            <a:ext cx="4859337" cy="6308725"/>
            <a:chOff x="966" y="0"/>
            <a:chExt cx="3678" cy="4320"/>
          </a:xfrm>
        </p:grpSpPr>
        <p:grpSp>
          <p:nvGrpSpPr>
            <p:cNvPr id="9240" name="Group 12"/>
            <p:cNvGrpSpPr>
              <a:grpSpLocks noChangeAspect="1"/>
            </p:cNvGrpSpPr>
            <p:nvPr/>
          </p:nvGrpSpPr>
          <p:grpSpPr bwMode="auto">
            <a:xfrm>
              <a:off x="966" y="0"/>
              <a:ext cx="3678" cy="4320"/>
              <a:chOff x="2797" y="5840"/>
              <a:chExt cx="7200" cy="8849"/>
            </a:xfrm>
          </p:grpSpPr>
          <p:sp>
            <p:nvSpPr>
              <p:cNvPr id="9241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2797" y="5840"/>
                <a:ext cx="7200" cy="884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Rectangle 14"/>
              <p:cNvSpPr>
                <a:spLocks noChangeArrowheads="1"/>
              </p:cNvSpPr>
              <p:nvPr/>
            </p:nvSpPr>
            <p:spPr bwMode="auto">
              <a:xfrm>
                <a:off x="3958" y="12158"/>
                <a:ext cx="5110" cy="84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15"/>
              <p:cNvSpPr>
                <a:spLocks noChangeShapeType="1"/>
              </p:cNvSpPr>
              <p:nvPr/>
            </p:nvSpPr>
            <p:spPr bwMode="auto">
              <a:xfrm>
                <a:off x="4423" y="9420"/>
                <a:ext cx="441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16"/>
              <p:cNvSpPr>
                <a:spLocks noChangeShapeType="1"/>
              </p:cNvSpPr>
              <p:nvPr/>
            </p:nvSpPr>
            <p:spPr bwMode="auto">
              <a:xfrm>
                <a:off x="6513" y="6893"/>
                <a:ext cx="1" cy="5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17"/>
              <p:cNvSpPr>
                <a:spLocks noChangeShapeType="1"/>
              </p:cNvSpPr>
              <p:nvPr/>
            </p:nvSpPr>
            <p:spPr bwMode="auto">
              <a:xfrm flipV="1">
                <a:off x="5584" y="9420"/>
                <a:ext cx="1394" cy="27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18"/>
              <p:cNvSpPr>
                <a:spLocks noChangeShapeType="1"/>
              </p:cNvSpPr>
              <p:nvPr/>
            </p:nvSpPr>
            <p:spPr bwMode="auto">
              <a:xfrm>
                <a:off x="4423" y="6893"/>
                <a:ext cx="4645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19"/>
              <p:cNvSpPr>
                <a:spLocks noChangeShapeType="1"/>
              </p:cNvSpPr>
              <p:nvPr/>
            </p:nvSpPr>
            <p:spPr bwMode="auto">
              <a:xfrm>
                <a:off x="5584" y="9631"/>
                <a:ext cx="1" cy="25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Line 20"/>
              <p:cNvSpPr>
                <a:spLocks noChangeShapeType="1"/>
              </p:cNvSpPr>
              <p:nvPr/>
            </p:nvSpPr>
            <p:spPr bwMode="auto">
              <a:xfrm>
                <a:off x="3958" y="10052"/>
                <a:ext cx="1162" cy="21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21"/>
              <p:cNvSpPr>
                <a:spLocks noChangeShapeType="1"/>
              </p:cNvSpPr>
              <p:nvPr/>
            </p:nvSpPr>
            <p:spPr bwMode="auto">
              <a:xfrm>
                <a:off x="5120" y="12158"/>
                <a:ext cx="232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22"/>
              <p:cNvSpPr>
                <a:spLocks noChangeShapeType="1"/>
              </p:cNvSpPr>
              <p:nvPr/>
            </p:nvSpPr>
            <p:spPr bwMode="auto">
              <a:xfrm>
                <a:off x="5120" y="9631"/>
                <a:ext cx="1" cy="4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23"/>
              <p:cNvSpPr>
                <a:spLocks noChangeShapeType="1"/>
              </p:cNvSpPr>
              <p:nvPr/>
            </p:nvSpPr>
            <p:spPr bwMode="auto">
              <a:xfrm flipV="1">
                <a:off x="5352" y="12158"/>
                <a:ext cx="232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24"/>
              <p:cNvSpPr>
                <a:spLocks noChangeShapeType="1"/>
              </p:cNvSpPr>
              <p:nvPr/>
            </p:nvSpPr>
            <p:spPr bwMode="auto">
              <a:xfrm flipV="1">
                <a:off x="5120" y="6893"/>
                <a:ext cx="2554" cy="52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25"/>
              <p:cNvSpPr>
                <a:spLocks noChangeShapeType="1"/>
              </p:cNvSpPr>
              <p:nvPr/>
            </p:nvSpPr>
            <p:spPr bwMode="auto">
              <a:xfrm flipV="1">
                <a:off x="6978" y="6893"/>
                <a:ext cx="696" cy="25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2" name="Object 26"/>
              <p:cNvGraphicFramePr>
                <a:graphicFrameLocks noChangeAspect="1"/>
              </p:cNvGraphicFramePr>
              <p:nvPr/>
            </p:nvGraphicFramePr>
            <p:xfrm>
              <a:off x="4655" y="10473"/>
              <a:ext cx="413" cy="540"/>
            </p:xfrm>
            <a:graphic>
              <a:graphicData uri="http://schemas.openxmlformats.org/presentationml/2006/ole">
                <p:oleObj spid="_x0000_s9222" name="公式" r:id="rId6" imgW="215640" imgH="444240" progId="">
                  <p:embed/>
                </p:oleObj>
              </a:graphicData>
            </a:graphic>
          </p:graphicFrame>
          <p:graphicFrame>
            <p:nvGraphicFramePr>
              <p:cNvPr id="9223" name="Object 27"/>
              <p:cNvGraphicFramePr>
                <a:graphicFrameLocks noChangeAspect="1"/>
              </p:cNvGraphicFramePr>
              <p:nvPr/>
            </p:nvGraphicFramePr>
            <p:xfrm>
              <a:off x="5816" y="6893"/>
              <a:ext cx="542" cy="459"/>
            </p:xfrm>
            <a:graphic>
              <a:graphicData uri="http://schemas.openxmlformats.org/presentationml/2006/ole">
                <p:oleObj spid="_x0000_s9223" name="公式" r:id="rId7" imgW="393480" imgH="342720" progId="">
                  <p:embed/>
                </p:oleObj>
              </a:graphicData>
            </a:graphic>
          </p:graphicFrame>
          <p:sp>
            <p:nvSpPr>
              <p:cNvPr id="9254" name="Freeform 28"/>
              <p:cNvSpPr>
                <a:spLocks/>
              </p:cNvSpPr>
              <p:nvPr/>
            </p:nvSpPr>
            <p:spPr bwMode="auto">
              <a:xfrm>
                <a:off x="4887" y="11316"/>
                <a:ext cx="233" cy="210"/>
              </a:xfrm>
              <a:custGeom>
                <a:avLst/>
                <a:gdLst>
                  <a:gd name="T0" fmla="*/ 0 w 180"/>
                  <a:gd name="T1" fmla="*/ 156 h 156"/>
                  <a:gd name="T2" fmla="*/ 180 w 180"/>
                  <a:gd name="T3" fmla="*/ 0 h 156"/>
                  <a:gd name="T4" fmla="*/ 0 60000 65536"/>
                  <a:gd name="T5" fmla="*/ 0 60000 65536"/>
                  <a:gd name="T6" fmla="*/ 0 w 180"/>
                  <a:gd name="T7" fmla="*/ 0 h 156"/>
                  <a:gd name="T8" fmla="*/ 180 w 180"/>
                  <a:gd name="T9" fmla="*/ 156 h 1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56">
                    <a:moveTo>
                      <a:pt x="0" y="156"/>
                    </a:moveTo>
                    <a:cubicBezTo>
                      <a:pt x="75" y="91"/>
                      <a:pt x="150" y="26"/>
                      <a:pt x="1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29"/>
              <p:cNvSpPr>
                <a:spLocks noChangeShapeType="1"/>
              </p:cNvSpPr>
              <p:nvPr/>
            </p:nvSpPr>
            <p:spPr bwMode="auto">
              <a:xfrm>
                <a:off x="5352" y="13000"/>
                <a:ext cx="232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Freeform 30"/>
              <p:cNvSpPr>
                <a:spLocks/>
              </p:cNvSpPr>
              <p:nvPr/>
            </p:nvSpPr>
            <p:spPr bwMode="auto">
              <a:xfrm>
                <a:off x="5120" y="13421"/>
                <a:ext cx="232" cy="2"/>
              </a:xfrm>
              <a:custGeom>
                <a:avLst/>
                <a:gdLst>
                  <a:gd name="T0" fmla="*/ 0 w 180"/>
                  <a:gd name="T1" fmla="*/ 0 h 1"/>
                  <a:gd name="T2" fmla="*/ 180 w 180"/>
                  <a:gd name="T3" fmla="*/ 0 h 1"/>
                  <a:gd name="T4" fmla="*/ 0 60000 65536"/>
                  <a:gd name="T5" fmla="*/ 0 60000 65536"/>
                  <a:gd name="T6" fmla="*/ 0 w 180"/>
                  <a:gd name="T7" fmla="*/ 0 h 1"/>
                  <a:gd name="T8" fmla="*/ 180 w 18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">
                    <a:moveTo>
                      <a:pt x="0" y="0"/>
                    </a:moveTo>
                    <a:cubicBezTo>
                      <a:pt x="75" y="0"/>
                      <a:pt x="150" y="0"/>
                      <a:pt x="1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4" name="Object 31"/>
              <p:cNvGraphicFramePr>
                <a:graphicFrameLocks noChangeAspect="1"/>
              </p:cNvGraphicFramePr>
              <p:nvPr/>
            </p:nvGraphicFramePr>
            <p:xfrm>
              <a:off x="5120" y="13421"/>
              <a:ext cx="412" cy="540"/>
            </p:xfrm>
            <a:graphic>
              <a:graphicData uri="http://schemas.openxmlformats.org/presentationml/2006/ole">
                <p:oleObj spid="_x0000_s9224" name="公式" r:id="rId8" imgW="393480" imgH="482400" progId="">
                  <p:embed/>
                </p:oleObj>
              </a:graphicData>
            </a:graphic>
          </p:graphicFrame>
          <p:sp>
            <p:nvSpPr>
              <p:cNvPr id="9257" name="Freeform 32"/>
              <p:cNvSpPr>
                <a:spLocks/>
              </p:cNvSpPr>
              <p:nvPr/>
            </p:nvSpPr>
            <p:spPr bwMode="auto">
              <a:xfrm>
                <a:off x="6513" y="8788"/>
                <a:ext cx="232" cy="211"/>
              </a:xfrm>
              <a:custGeom>
                <a:avLst/>
                <a:gdLst>
                  <a:gd name="T0" fmla="*/ 0 w 180"/>
                  <a:gd name="T1" fmla="*/ 156 h 156"/>
                  <a:gd name="T2" fmla="*/ 180 w 180"/>
                  <a:gd name="T3" fmla="*/ 0 h 156"/>
                  <a:gd name="T4" fmla="*/ 0 60000 65536"/>
                  <a:gd name="T5" fmla="*/ 0 60000 65536"/>
                  <a:gd name="T6" fmla="*/ 0 w 180"/>
                  <a:gd name="T7" fmla="*/ 0 h 156"/>
                  <a:gd name="T8" fmla="*/ 180 w 180"/>
                  <a:gd name="T9" fmla="*/ 156 h 1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56">
                    <a:moveTo>
                      <a:pt x="0" y="156"/>
                    </a:moveTo>
                    <a:cubicBezTo>
                      <a:pt x="75" y="91"/>
                      <a:pt x="150" y="26"/>
                      <a:pt x="1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5" name="Object 33"/>
              <p:cNvGraphicFramePr>
                <a:graphicFrameLocks noChangeAspect="1"/>
              </p:cNvGraphicFramePr>
              <p:nvPr/>
            </p:nvGraphicFramePr>
            <p:xfrm>
              <a:off x="6513" y="7946"/>
              <a:ext cx="413" cy="540"/>
            </p:xfrm>
            <a:graphic>
              <a:graphicData uri="http://schemas.openxmlformats.org/presentationml/2006/ole">
                <p:oleObj spid="_x0000_s9225" name="公式" r:id="rId9" imgW="355320" imgH="482400" progId="">
                  <p:embed/>
                </p:oleObj>
              </a:graphicData>
            </a:graphic>
          </p:graphicFrame>
          <p:graphicFrame>
            <p:nvGraphicFramePr>
              <p:cNvPr id="9226" name="Object 34"/>
              <p:cNvGraphicFramePr>
                <a:graphicFrameLocks noChangeAspect="1"/>
              </p:cNvGraphicFramePr>
              <p:nvPr/>
            </p:nvGraphicFramePr>
            <p:xfrm>
              <a:off x="6281" y="6472"/>
              <a:ext cx="310" cy="351"/>
            </p:xfrm>
            <a:graphic>
              <a:graphicData uri="http://schemas.openxmlformats.org/presentationml/2006/ole">
                <p:oleObj spid="_x0000_s9226" name="公式" r:id="rId10" imgW="241200" imgH="241200" progId="">
                  <p:embed/>
                </p:oleObj>
              </a:graphicData>
            </a:graphic>
          </p:graphicFrame>
          <p:graphicFrame>
            <p:nvGraphicFramePr>
              <p:cNvPr id="9227" name="Object 35"/>
              <p:cNvGraphicFramePr>
                <a:graphicFrameLocks noChangeAspect="1"/>
              </p:cNvGraphicFramePr>
              <p:nvPr/>
            </p:nvGraphicFramePr>
            <p:xfrm>
              <a:off x="7442" y="6472"/>
              <a:ext cx="413" cy="432"/>
            </p:xfrm>
            <a:graphic>
              <a:graphicData uri="http://schemas.openxmlformats.org/presentationml/2006/ole">
                <p:oleObj spid="_x0000_s9227" name="公式" r:id="rId11" imgW="291960" imgH="317160" progId="">
                  <p:embed/>
                </p:oleObj>
              </a:graphicData>
            </a:graphic>
          </p:graphicFrame>
          <p:graphicFrame>
            <p:nvGraphicFramePr>
              <p:cNvPr id="9228" name="Object 36"/>
              <p:cNvGraphicFramePr>
                <a:graphicFrameLocks noChangeAspect="1"/>
              </p:cNvGraphicFramePr>
              <p:nvPr/>
            </p:nvGraphicFramePr>
            <p:xfrm>
              <a:off x="6745" y="6261"/>
              <a:ext cx="439" cy="540"/>
            </p:xfrm>
            <a:graphic>
              <a:graphicData uri="http://schemas.openxmlformats.org/presentationml/2006/ole">
                <p:oleObj spid="_x0000_s9228" name="公式" r:id="rId12" imgW="380880" imgH="482400" progId="">
                  <p:embed/>
                </p:oleObj>
              </a:graphicData>
            </a:graphic>
          </p:graphicFrame>
          <p:sp>
            <p:nvSpPr>
              <p:cNvPr id="9258" name="Line 37"/>
              <p:cNvSpPr>
                <a:spLocks noChangeShapeType="1"/>
              </p:cNvSpPr>
              <p:nvPr/>
            </p:nvSpPr>
            <p:spPr bwMode="auto">
              <a:xfrm>
                <a:off x="6513" y="6893"/>
                <a:ext cx="116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38"/>
              <p:cNvSpPr>
                <a:spLocks noChangeShapeType="1"/>
              </p:cNvSpPr>
              <p:nvPr/>
            </p:nvSpPr>
            <p:spPr bwMode="auto">
              <a:xfrm>
                <a:off x="6513" y="6893"/>
                <a:ext cx="0" cy="25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9" name="Object 39"/>
              <p:cNvGraphicFramePr>
                <a:graphicFrameLocks noChangeAspect="1"/>
              </p:cNvGraphicFramePr>
              <p:nvPr/>
            </p:nvGraphicFramePr>
            <p:xfrm>
              <a:off x="5816" y="7525"/>
              <a:ext cx="413" cy="540"/>
            </p:xfrm>
            <a:graphic>
              <a:graphicData uri="http://schemas.openxmlformats.org/presentationml/2006/ole">
                <p:oleObj spid="_x0000_s9229" name="公式" r:id="rId13" imgW="291960" imgH="317160" progId="">
                  <p:embed/>
                </p:oleObj>
              </a:graphicData>
            </a:graphic>
          </p:graphicFrame>
          <p:graphicFrame>
            <p:nvGraphicFramePr>
              <p:cNvPr id="9230" name="Object 40"/>
              <p:cNvGraphicFramePr>
                <a:graphicFrameLocks noChangeAspect="1"/>
              </p:cNvGraphicFramePr>
              <p:nvPr/>
            </p:nvGraphicFramePr>
            <p:xfrm>
              <a:off x="8139" y="7735"/>
              <a:ext cx="284" cy="594"/>
            </p:xfrm>
            <a:graphic>
              <a:graphicData uri="http://schemas.openxmlformats.org/presentationml/2006/ole">
                <p:oleObj spid="_x0000_s9230" name="公式" r:id="rId14" imgW="215640" imgH="444240" progId="">
                  <p:embed/>
                </p:oleObj>
              </a:graphicData>
            </a:graphic>
          </p:graphicFrame>
          <p:graphicFrame>
            <p:nvGraphicFramePr>
              <p:cNvPr id="9231" name="Object 41"/>
              <p:cNvGraphicFramePr>
                <a:graphicFrameLocks noChangeAspect="1"/>
              </p:cNvGraphicFramePr>
              <p:nvPr/>
            </p:nvGraphicFramePr>
            <p:xfrm>
              <a:off x="6978" y="12368"/>
              <a:ext cx="335" cy="351"/>
            </p:xfrm>
            <a:graphic>
              <a:graphicData uri="http://schemas.openxmlformats.org/presentationml/2006/ole">
                <p:oleObj spid="_x0000_s9231" name="公式" r:id="rId15" imgW="253800" imgH="241200" progId="">
                  <p:embed/>
                </p:oleObj>
              </a:graphicData>
            </a:graphic>
          </p:graphicFrame>
          <p:graphicFrame>
            <p:nvGraphicFramePr>
              <p:cNvPr id="9232" name="Object 42"/>
              <p:cNvGraphicFramePr>
                <a:graphicFrameLocks noChangeAspect="1"/>
              </p:cNvGraphicFramePr>
              <p:nvPr/>
            </p:nvGraphicFramePr>
            <p:xfrm>
              <a:off x="7674" y="11105"/>
              <a:ext cx="439" cy="486"/>
            </p:xfrm>
            <a:graphic>
              <a:graphicData uri="http://schemas.openxmlformats.org/presentationml/2006/ole">
                <p:oleObj spid="_x0000_s9232" name="公式" r:id="rId16" imgW="342720" imgH="342720" progId="">
                  <p:embed/>
                </p:oleObj>
              </a:graphicData>
            </a:graphic>
          </p:graphicFrame>
        </p:grpSp>
        <p:graphicFrame>
          <p:nvGraphicFramePr>
            <p:cNvPr id="9221" name="Object 43"/>
            <p:cNvGraphicFramePr>
              <a:graphicFrameLocks noChangeAspect="1"/>
            </p:cNvGraphicFramePr>
            <p:nvPr/>
          </p:nvGraphicFramePr>
          <p:xfrm>
            <a:off x="1888" y="2358"/>
            <a:ext cx="188" cy="255"/>
          </p:xfrm>
          <a:graphic>
            <a:graphicData uri="http://schemas.openxmlformats.org/presentationml/2006/ole">
              <p:oleObj spid="_x0000_s9221" name="公式" r:id="rId17" imgW="355320" imgH="4824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16000" y="593725"/>
            <a:ext cx="1343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中心</a:t>
            </a:r>
            <a:r>
              <a:rPr lang="zh-CN" altLang="en-US" sz="3200"/>
              <a:t> </a:t>
            </a:r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411413" y="638175"/>
          <a:ext cx="1314450" cy="482600"/>
        </p:xfrm>
        <a:graphic>
          <a:graphicData uri="http://schemas.openxmlformats.org/presentationml/2006/ole">
            <p:oleObj spid="_x0000_s10242" name="公式" r:id="rId3" imgW="1307880" imgH="482400" progId="">
              <p:embed/>
            </p:oleObj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71550" y="1403350"/>
            <a:ext cx="1112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亮点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141538" y="1223963"/>
          <a:ext cx="5118100" cy="914400"/>
        </p:xfrm>
        <a:graphic>
          <a:graphicData uri="http://schemas.openxmlformats.org/presentationml/2006/ole">
            <p:oleObj spid="_x0000_s10243" name="公式" r:id="rId4" imgW="5117760" imgH="914400" progId="">
              <p:embed/>
            </p:oleObj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81063" y="2214563"/>
            <a:ext cx="1928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其它亮环</a:t>
            </a:r>
            <a:r>
              <a:rPr lang="zh-CN" altLang="en-US" sz="3200"/>
              <a:t> </a:t>
            </a:r>
          </a:p>
        </p:txBody>
      </p:sp>
      <p:sp>
        <p:nvSpPr>
          <p:cNvPr id="10252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2681288" y="2303463"/>
          <a:ext cx="2755900" cy="482600"/>
        </p:xfrm>
        <a:graphic>
          <a:graphicData uri="http://schemas.openxmlformats.org/presentationml/2006/ole">
            <p:oleObj spid="_x0000_s10244" name="公式" r:id="rId5" imgW="2755800" imgH="482400" progId="">
              <p:embed/>
            </p:oleObj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27100" y="3024188"/>
            <a:ext cx="4005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相邻两环间距</a:t>
            </a:r>
            <a:r>
              <a:rPr lang="zh-CN" altLang="en-US" sz="3200"/>
              <a:t> 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927100" y="3833813"/>
            <a:ext cx="4670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从中心向外数第</a:t>
            </a:r>
            <a:r>
              <a:rPr lang="en-US" altLang="zh-CN" sz="3200" b="1"/>
              <a:t>N</a:t>
            </a:r>
            <a:r>
              <a:rPr lang="zh-CN" altLang="en-US" sz="3200" b="1"/>
              <a:t>个亮环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472113" y="3924300"/>
          <a:ext cx="2190750" cy="487363"/>
        </p:xfrm>
        <a:graphic>
          <a:graphicData uri="http://schemas.openxmlformats.org/presentationml/2006/ole">
            <p:oleObj spid="_x0000_s10245" name="公式" r:id="rId6" imgW="2197080" imgH="482400" progId="">
              <p:embed/>
            </p:oleObj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927100" y="4598988"/>
            <a:ext cx="1112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962150" y="4419600"/>
          <a:ext cx="6051550" cy="914400"/>
        </p:xfrm>
        <a:graphic>
          <a:graphicData uri="http://schemas.openxmlformats.org/presentationml/2006/ole">
            <p:oleObj spid="_x0000_s10246" name="公式" r:id="rId7" imgW="6057720" imgH="914400" progId="">
              <p:embed/>
            </p:oleObj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927100" y="531971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将上式与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771775" y="5229225"/>
          <a:ext cx="2679700" cy="914400"/>
        </p:xfrm>
        <a:graphic>
          <a:graphicData uri="http://schemas.openxmlformats.org/presentationml/2006/ole">
            <p:oleObj spid="_x0000_s10247" name="公式" r:id="rId8" imgW="2679480" imgH="914400" progId="">
              <p:embed/>
            </p:oleObj>
          </a:graphicData>
        </a:graphic>
      </p:graphicFrame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472113" y="5364163"/>
            <a:ext cx="2041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相减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1" grpId="0"/>
      <p:bldP spid="14343" grpId="0"/>
      <p:bldP spid="14346" grpId="0"/>
      <p:bldP spid="14347" grpId="0"/>
      <p:bldP spid="14349" grpId="0"/>
      <p:bldP spid="14351" grpId="0"/>
      <p:bldP spid="143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06488" y="684213"/>
          <a:ext cx="3765550" cy="476250"/>
        </p:xfrm>
        <a:graphic>
          <a:graphicData uri="http://schemas.openxmlformats.org/presentationml/2006/ole">
            <p:oleObj spid="_x0000_s11266" name="公式" r:id="rId3" imgW="3759120" imgH="482400" progId="">
              <p:embed/>
            </p:oleObj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27100" y="1358900"/>
            <a:ext cx="3673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若观察范围不大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572000" y="1403350"/>
          <a:ext cx="352425" cy="539750"/>
        </p:xfrm>
        <a:graphic>
          <a:graphicData uri="http://schemas.openxmlformats.org/presentationml/2006/ole">
            <p:oleObj spid="_x0000_s11267" name="公式" r:id="rId4" imgW="431640" imgH="545760" progId="">
              <p:embed/>
            </p:oleObj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76813" y="1358900"/>
            <a:ext cx="2154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不大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106488" y="1989138"/>
          <a:ext cx="3206750" cy="984250"/>
        </p:xfrm>
        <a:graphic>
          <a:graphicData uri="http://schemas.openxmlformats.org/presentationml/2006/ole">
            <p:oleObj spid="_x0000_s11268" name="公式" r:id="rId5" imgW="3200400" imgH="977760" progId="">
              <p:embed/>
            </p:oleObj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71550" y="2979738"/>
            <a:ext cx="1112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062038" y="3698875"/>
          <a:ext cx="5568950" cy="1631950"/>
        </p:xfrm>
        <a:graphic>
          <a:graphicData uri="http://schemas.openxmlformats.org/presentationml/2006/ole">
            <p:oleObj spid="_x0000_s11269" name="公式" r:id="rId6" imgW="5562360" imgH="1625400" progId="">
              <p:embed/>
            </p:oleObj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971550" y="5454650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又</a:t>
            </a:r>
            <a:r>
              <a:rPr lang="zh-CN" altLang="en-US" sz="3200"/>
              <a:t> 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466850" y="5454650"/>
          <a:ext cx="6583363" cy="552450"/>
        </p:xfrm>
        <a:graphic>
          <a:graphicData uri="http://schemas.openxmlformats.org/presentationml/2006/ole">
            <p:oleObj spid="_x0000_s11270" name="公式" r:id="rId7" imgW="6895800" imgH="545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5" grpId="0"/>
      <p:bldP spid="15368" grpId="0"/>
      <p:bldP spid="153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16000" y="593725"/>
          <a:ext cx="7239000" cy="965200"/>
        </p:xfrm>
        <a:graphic>
          <a:graphicData uri="http://schemas.openxmlformats.org/presentationml/2006/ole">
            <p:oleObj spid="_x0000_s12290" name="公式" r:id="rId3" imgW="7238880" imgH="965160" progId="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16000" y="1628775"/>
          <a:ext cx="3398838" cy="925513"/>
        </p:xfrm>
        <a:graphic>
          <a:graphicData uri="http://schemas.openxmlformats.org/presentationml/2006/ole">
            <p:oleObj spid="_x0000_s12291" name="公式" r:id="rId4" imgW="3568680" imgH="977760" progId="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81063" y="2843213"/>
            <a:ext cx="775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从中心向外数第</a:t>
            </a:r>
            <a:r>
              <a:rPr lang="en-US" altLang="zh-CN" sz="3200" b="1"/>
              <a:t>N</a:t>
            </a:r>
            <a:r>
              <a:rPr lang="zh-CN" altLang="en-US" sz="3200" b="1"/>
              <a:t>个亮环附近相邻两亮环</a:t>
            </a:r>
            <a:r>
              <a:rPr lang="zh-CN" altLang="en-US" sz="3200"/>
              <a:t>  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81063" y="3654425"/>
            <a:ext cx="2744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间的角距离为</a:t>
            </a:r>
            <a:r>
              <a:rPr lang="zh-CN" altLang="en-US" sz="3200"/>
              <a:t> </a:t>
            </a:r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492500" y="3743325"/>
          <a:ext cx="1631950" cy="452438"/>
        </p:xfrm>
        <a:graphic>
          <a:graphicData uri="http://schemas.openxmlformats.org/presentationml/2006/ole">
            <p:oleObj spid="_x0000_s12292" name="公式" r:id="rId5" imgW="1638000" imgH="457200" progId="">
              <p:embed/>
            </p:oleObj>
          </a:graphicData>
        </a:graphic>
      </p:graphicFrame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971550" y="4419600"/>
          <a:ext cx="3394075" cy="925513"/>
        </p:xfrm>
        <a:graphic>
          <a:graphicData uri="http://schemas.openxmlformats.org/presentationml/2006/ole">
            <p:oleObj spid="_x0000_s12293" name="公式" r:id="rId6" imgW="3568680" imgH="977760" progId="">
              <p:embed/>
            </p:oleObj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836613" y="5724525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又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1376363" y="5543550"/>
          <a:ext cx="6016625" cy="912813"/>
        </p:xfrm>
        <a:graphic>
          <a:graphicData uri="http://schemas.openxmlformats.org/presentationml/2006/ole">
            <p:oleObj spid="_x0000_s12294" name="公式" r:id="rId7" imgW="6311880" imgH="965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06500" y="563563"/>
          <a:ext cx="3332163" cy="3641725"/>
        </p:xfrm>
        <a:graphic>
          <a:graphicData uri="http://schemas.openxmlformats.org/presentationml/2006/ole">
            <p:oleObj spid="_x0000_s13314" name="公式" r:id="rId3" imgW="3504960" imgH="3835080" progId="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81063" y="4598988"/>
            <a:ext cx="578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从中心向外数第</a:t>
            </a:r>
            <a:r>
              <a:rPr lang="en-US" altLang="zh-CN" sz="3200" b="1"/>
              <a:t>N</a:t>
            </a:r>
            <a:r>
              <a:rPr lang="zh-CN" altLang="en-US" sz="3200" b="1"/>
              <a:t>个亮环半径为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16000" y="5319713"/>
          <a:ext cx="3771900" cy="960437"/>
        </p:xfrm>
        <a:graphic>
          <a:graphicData uri="http://schemas.openxmlformats.org/presentationml/2006/ole">
            <p:oleObj spid="_x0000_s13315" name="公式" r:id="rId4" imgW="3771720" imgH="965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81063" y="684213"/>
            <a:ext cx="508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相邻两亮环间的径向距离为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016000" y="1449388"/>
          <a:ext cx="4254500" cy="1058862"/>
        </p:xfrm>
        <a:graphic>
          <a:graphicData uri="http://schemas.openxmlformats.org/presentationml/2006/ole">
            <p:oleObj spid="_x0000_s14338" name="公式" r:id="rId3" imgW="4254480" imgH="1054080" progId="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36613" y="2663825"/>
            <a:ext cx="4079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</a:t>
            </a:r>
            <a:r>
              <a:rPr lang="en-US" altLang="zh-CN" sz="3200" b="1"/>
              <a:t>,N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半径</a:t>
            </a:r>
            <a:r>
              <a:rPr lang="zh-CN" altLang="en-US" sz="3200"/>
              <a:t> 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841875" y="2708275"/>
          <a:ext cx="406400" cy="488950"/>
        </p:xfrm>
        <a:graphic>
          <a:graphicData uri="http://schemas.openxmlformats.org/presentationml/2006/ole">
            <p:oleObj spid="_x0000_s14339" name="公式" r:id="rId4" imgW="406080" imgH="482400" progId="">
              <p:embed/>
            </p:oleObj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02238" y="2663825"/>
            <a:ext cx="1633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642100" y="2754313"/>
          <a:ext cx="685800" cy="488950"/>
        </p:xfrm>
        <a:graphic>
          <a:graphicData uri="http://schemas.openxmlformats.org/presentationml/2006/ole">
            <p:oleObj spid="_x0000_s14340" name="公式" r:id="rId5" imgW="685800" imgH="482400" progId="">
              <p:embed/>
            </p:oleObj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227888" y="2708275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越小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81063" y="3473450"/>
            <a:ext cx="7570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因而干涉条纹中间疏</a:t>
            </a:r>
            <a:r>
              <a:rPr lang="en-US" altLang="zh-CN" sz="3200" b="1"/>
              <a:t>,</a:t>
            </a:r>
            <a:r>
              <a:rPr lang="zh-CN" altLang="en-US" sz="3200" b="1"/>
              <a:t>旁边密</a:t>
            </a:r>
            <a:r>
              <a:rPr lang="en-US" altLang="zh-CN" sz="3200" b="1"/>
              <a:t>. </a:t>
            </a:r>
            <a:r>
              <a:rPr lang="zh-CN" altLang="en-US" sz="3200" b="1"/>
              <a:t>条纹级次从</a:t>
            </a:r>
            <a:r>
              <a:rPr lang="zh-CN" altLang="en-US" sz="3200"/>
              <a:t> 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881063" y="4194175"/>
            <a:ext cx="2744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中心向外递减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7" grpId="0"/>
      <p:bldP spid="18440" grpId="0"/>
      <p:bldP spid="18443" grpId="0"/>
      <p:bldP spid="18444" grpId="0"/>
      <p:bldP spid="18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549275"/>
            <a:ext cx="3303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二、等厚干涉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16013" y="1196975"/>
          <a:ext cx="3695700" cy="914400"/>
        </p:xfrm>
        <a:graphic>
          <a:graphicData uri="http://schemas.openxmlformats.org/presentationml/2006/ole">
            <p:oleObj spid="_x0000_s15362" name="公式" r:id="rId3" imgW="3695400" imgH="914400" progId="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042988" y="2205038"/>
          <a:ext cx="5043487" cy="815975"/>
        </p:xfrm>
        <a:graphic>
          <a:graphicData uri="http://schemas.openxmlformats.org/presentationml/2006/ole">
            <p:oleObj spid="_x0000_s15363" name="公式" r:id="rId4" imgW="4483080" imgH="888840" progId="">
              <p:embed/>
            </p:oleObj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00113" y="3357563"/>
            <a:ext cx="7519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薄膜折射率</a:t>
            </a:r>
            <a:r>
              <a:rPr lang="en-US" altLang="zh-CN" sz="3200" b="1"/>
              <a:t>n</a:t>
            </a:r>
            <a:r>
              <a:rPr lang="zh-CN" altLang="en-US" sz="3200" b="1"/>
              <a:t>均匀</a:t>
            </a:r>
            <a:r>
              <a:rPr lang="en-US" altLang="zh-CN" sz="3200" b="1"/>
              <a:t>,</a:t>
            </a:r>
            <a:r>
              <a:rPr lang="zh-CN" altLang="en-US" sz="3200" b="1"/>
              <a:t>厚度</a:t>
            </a:r>
            <a:r>
              <a:rPr lang="en-US" altLang="zh-CN" sz="3200" b="1"/>
              <a:t>t</a:t>
            </a:r>
            <a:r>
              <a:rPr lang="zh-CN" altLang="en-US" sz="3200" b="1"/>
              <a:t>不均匀</a:t>
            </a:r>
            <a:r>
              <a:rPr lang="en-US" altLang="zh-CN" sz="3200" b="1"/>
              <a:t>,</a:t>
            </a:r>
            <a:r>
              <a:rPr lang="zh-CN" altLang="en-US" sz="3200" b="1"/>
              <a:t>平行光入</a:t>
            </a:r>
            <a:r>
              <a:rPr lang="zh-CN" altLang="en-US" sz="3200"/>
              <a:t> 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26595" y="4194085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射（</a:t>
            </a:r>
            <a:r>
              <a:rPr lang="zh-CN" altLang="en-US" sz="3200" dirty="0"/>
              <a:t>  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16705" y="4284095"/>
          <a:ext cx="355600" cy="488950"/>
        </p:xfrm>
        <a:graphic>
          <a:graphicData uri="http://schemas.openxmlformats.org/presentationml/2006/ole">
            <p:oleObj spid="_x0000_s15364" name="公式" r:id="rId5" imgW="355320" imgH="482400" progId="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268538" y="4221163"/>
            <a:ext cx="2035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相同）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211638" y="4292600"/>
          <a:ext cx="2051050" cy="452438"/>
        </p:xfrm>
        <a:graphic>
          <a:graphicData uri="http://schemas.openxmlformats.org/presentationml/2006/ole">
            <p:oleObj spid="_x0000_s15365" name="公式" r:id="rId6" imgW="2057400" imgH="457200" progId="">
              <p:embed/>
            </p:oleObj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926595" y="5049180"/>
            <a:ext cx="256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 dirty="0"/>
              <a:t>■</a:t>
            </a:r>
            <a:r>
              <a:rPr lang="zh-CN" altLang="en-US" sz="3200" b="1" dirty="0"/>
              <a:t>楔形薄膜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4" grpId="0"/>
      <p:bldP spid="22536" grpId="0"/>
      <p:bldP spid="225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3556" name="Picture 4" descr="旋转 mz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549275"/>
            <a:ext cx="2835275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pjgs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716338"/>
            <a:ext cx="711041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002463" y="3024188"/>
          <a:ext cx="215900" cy="450850"/>
        </p:xfrm>
        <a:graphic>
          <a:graphicData uri="http://schemas.openxmlformats.org/presentationml/2006/ole">
            <p:oleObj spid="_x0000_s2050" name="公式" r:id="rId3" imgW="215640" imgH="444240" progId="">
              <p:embed/>
            </p:oleObj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47625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薄膜干涉的一般概念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00113" y="2133600"/>
            <a:ext cx="400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点光源的薄膜干涉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00113" y="2924175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等光强点是以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492500" y="3068638"/>
          <a:ext cx="769938" cy="404812"/>
        </p:xfrm>
        <a:graphic>
          <a:graphicData uri="http://schemas.openxmlformats.org/presentationml/2006/ole">
            <p:oleObj spid="_x0000_s2051" name="公式" r:id="rId4" imgW="774360" imgH="482400" progId="">
              <p:embed/>
            </p:oleObj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00113" y="4365625"/>
            <a:ext cx="110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面族</a:t>
            </a:r>
            <a:r>
              <a:rPr lang="en-US" altLang="zh-CN" sz="3200" b="1"/>
              <a:t>.</a:t>
            </a:r>
          </a:p>
        </p:txBody>
      </p:sp>
      <p:pic>
        <p:nvPicPr>
          <p:cNvPr id="4104" name="Picture 8" descr="旋转 mz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060575"/>
            <a:ext cx="38163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00113" y="3644900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为转轴的回转双曲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00113" y="5084763"/>
            <a:ext cx="3141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属于非定域干涉</a:t>
            </a:r>
            <a:r>
              <a:rPr lang="en-US" altLang="zh-CN" sz="3200" b="1"/>
              <a:t>.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900113" y="1341438"/>
            <a:ext cx="3014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分振幅干涉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4103" grpId="0"/>
      <p:bldP spid="4105" grpId="0"/>
      <p:bldP spid="4106" grpId="0"/>
      <p:bldP spid="4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27100" y="593725"/>
            <a:ext cx="957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16113" y="684213"/>
          <a:ext cx="355600" cy="488950"/>
        </p:xfrm>
        <a:graphic>
          <a:graphicData uri="http://schemas.openxmlformats.org/presentationml/2006/ole">
            <p:oleObj spid="_x0000_s16386" name="公式" r:id="rId3" imgW="355320" imgH="482400" progId="">
              <p:embed/>
            </p:oleObj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32025" y="638175"/>
            <a:ext cx="296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195513" y="620713"/>
            <a:ext cx="6156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en-US" altLang="zh-CN" sz="3200" b="1"/>
              <a:t>t</a:t>
            </a:r>
            <a:r>
              <a:rPr lang="zh-CN" altLang="en-US" sz="3200" b="1"/>
              <a:t>都不大条件下</a:t>
            </a:r>
            <a:r>
              <a:rPr lang="en-US" altLang="zh-CN" sz="3200" b="1"/>
              <a:t>,</a:t>
            </a:r>
            <a:r>
              <a:rPr lang="zh-CN" altLang="en-US" sz="3200" b="1"/>
              <a:t>定域中心在薄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27100" y="1358900"/>
            <a:ext cx="1928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膜表面上</a:t>
            </a:r>
            <a:r>
              <a:rPr lang="en-US" altLang="zh-CN" sz="3200" b="1"/>
              <a:t>.</a:t>
            </a:r>
          </a:p>
        </p:txBody>
      </p:sp>
      <p:pic>
        <p:nvPicPr>
          <p:cNvPr id="24585" name="Picture 9" descr="旋转 mz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288" y="2033588"/>
            <a:ext cx="7561262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1" grpId="0"/>
      <p:bldP spid="24583" grpId="0"/>
      <p:bldP spid="245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81063" y="638175"/>
            <a:ext cx="7335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若光源距薄膜较远</a:t>
            </a:r>
            <a:r>
              <a:rPr lang="en-US" altLang="zh-CN" sz="3200" b="1"/>
              <a:t>,</a:t>
            </a:r>
            <a:r>
              <a:rPr lang="zh-CN" altLang="en-US" sz="3200" b="1"/>
              <a:t>或观测仪器孔径很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00113" y="1341438"/>
            <a:ext cx="70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小</a:t>
            </a:r>
            <a:r>
              <a:rPr lang="en-US" altLang="zh-CN" sz="3200" b="1"/>
              <a:t>,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619250" y="1412875"/>
          <a:ext cx="355600" cy="488950"/>
        </p:xfrm>
        <a:graphic>
          <a:graphicData uri="http://schemas.openxmlformats.org/presentationml/2006/ole">
            <p:oleObj spid="_x0000_s17410" name="公式" r:id="rId3" imgW="355320" imgH="482400" progId="">
              <p:embed/>
            </p:oleObj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835150" y="1341438"/>
            <a:ext cx="5986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可视为常数（近似平行光入射）</a:t>
            </a:r>
            <a:r>
              <a:rPr lang="en-US" altLang="zh-CN" sz="3200" b="1"/>
              <a:t>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27100" y="2079625"/>
            <a:ext cx="7053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厚度相同的点集合是同一级条纹，即</a:t>
            </a:r>
            <a:r>
              <a:rPr lang="zh-CN" altLang="en-US" sz="3200"/>
              <a:t>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27100" y="2843213"/>
            <a:ext cx="3152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与棱边平行直线</a:t>
            </a:r>
            <a:r>
              <a:rPr lang="en-US" altLang="zh-CN" sz="3200" b="1"/>
              <a:t>.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27100" y="3563938"/>
            <a:ext cx="2295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条纹间距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042988" y="4221163"/>
          <a:ext cx="4070350" cy="914400"/>
        </p:xfrm>
        <a:graphic>
          <a:graphicData uri="http://schemas.openxmlformats.org/presentationml/2006/ole">
            <p:oleObj spid="_x0000_s17411" name="公式" r:id="rId4" imgW="4063680" imgH="914400" progId="">
              <p:embed/>
            </p:oleObj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00113" y="5373688"/>
            <a:ext cx="2457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/>
              <a:t>m</a:t>
            </a:r>
            <a:r>
              <a:rPr lang="zh-CN" altLang="en-US" sz="3200" b="1"/>
              <a:t>级亮纹：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3059113" y="5300663"/>
          <a:ext cx="4978400" cy="914400"/>
        </p:xfrm>
        <a:graphic>
          <a:graphicData uri="http://schemas.openxmlformats.org/presentationml/2006/ole">
            <p:oleObj spid="_x0000_s17412" name="公式" r:id="rId5" imgW="497808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6" grpId="0"/>
      <p:bldP spid="25607" grpId="0"/>
      <p:bldP spid="25608" grpId="0"/>
      <p:bldP spid="25609" grpId="0"/>
      <p:bldP spid="256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1550" y="593725"/>
          <a:ext cx="5251450" cy="1020763"/>
        </p:xfrm>
        <a:graphic>
          <a:graphicData uri="http://schemas.openxmlformats.org/presentationml/2006/ole">
            <p:oleObj spid="_x0000_s18434" name="公式" r:id="rId3" imgW="5257800" imgH="1015920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36613" y="1808163"/>
            <a:ext cx="2754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/>
              <a:t>m+1</a:t>
            </a:r>
            <a:r>
              <a:rPr lang="zh-CN" altLang="en-US" sz="3200" b="1"/>
              <a:t>级亮纹：</a:t>
            </a:r>
            <a:r>
              <a:rPr lang="zh-CN" altLang="en-US" sz="3200"/>
              <a:t> 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357563" y="1628775"/>
          <a:ext cx="3346450" cy="1020763"/>
        </p:xfrm>
        <a:graphic>
          <a:graphicData uri="http://schemas.openxmlformats.org/presentationml/2006/ole">
            <p:oleObj spid="_x0000_s18435" name="公式" r:id="rId4" imgW="3352680" imgH="1015920" progId="">
              <p:embed/>
            </p:oleObj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36613" y="2798763"/>
            <a:ext cx="4489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 </a:t>
            </a:r>
            <a:r>
              <a:rPr lang="zh-CN" altLang="en-US" sz="3200" b="1"/>
              <a:t>相邻条纹的高度差</a:t>
            </a: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619250" y="4581525"/>
          <a:ext cx="5194300" cy="801688"/>
        </p:xfrm>
        <a:graphic>
          <a:graphicData uri="http://schemas.openxmlformats.org/presentationml/2006/ole">
            <p:oleObj spid="_x0000_s18436" name="公式" r:id="rId5" imgW="5194080" imgH="965160" progId="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36613" y="5634038"/>
            <a:ext cx="5192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即相邻条纹的高度差都相同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971550" y="3743325"/>
          <a:ext cx="2603500" cy="482600"/>
        </p:xfrm>
        <a:graphic>
          <a:graphicData uri="http://schemas.openxmlformats.org/presentationml/2006/ole">
            <p:oleObj spid="_x0000_s18437" name="公式" r:id="rId6" imgW="260316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12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38" y="1179513"/>
            <a:ext cx="679608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旋转 mz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549275"/>
            <a:ext cx="5581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81063" y="4824413"/>
            <a:ext cx="3560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设相邻条纹间距为</a:t>
            </a:r>
            <a:r>
              <a:rPr lang="zh-CN" altLang="en-US" sz="3200"/>
              <a:t> 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302125" y="4959350"/>
          <a:ext cx="630238" cy="387350"/>
        </p:xfrm>
        <a:graphic>
          <a:graphicData uri="http://schemas.openxmlformats.org/presentationml/2006/ole">
            <p:oleObj spid="_x0000_s19458" name="公式" r:id="rId4" imgW="622080" imgH="380880" progId="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932363" y="4868863"/>
            <a:ext cx="1112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显然</a:t>
            </a:r>
            <a:r>
              <a:rPr lang="en-US" altLang="zh-CN" sz="3200" b="1"/>
              <a:t>,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27100" y="5724525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557338" y="5543550"/>
          <a:ext cx="4327525" cy="909638"/>
        </p:xfrm>
        <a:graphic>
          <a:graphicData uri="http://schemas.openxmlformats.org/presentationml/2006/ole">
            <p:oleObj spid="_x0000_s19459" name="公式" r:id="rId5" imgW="433044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8" grpId="0"/>
      <p:bldP spid="286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81063" y="593725"/>
            <a:ext cx="274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该式表示：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81063" y="1403350"/>
            <a:ext cx="297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条纹等间距；</a:t>
            </a:r>
            <a:r>
              <a:rPr lang="zh-CN" altLang="en-US" sz="3200"/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81063" y="2124075"/>
            <a:ext cx="1590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</a:t>
            </a:r>
            <a:r>
              <a:rPr lang="en-US" altLang="zh-CN" sz="3200" b="1"/>
              <a:t>n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276475" y="2259013"/>
          <a:ext cx="284163" cy="334962"/>
        </p:xfrm>
        <a:graphic>
          <a:graphicData uri="http://schemas.openxmlformats.org/presentationml/2006/ole">
            <p:oleObj spid="_x0000_s20482" name="公式" r:id="rId3" imgW="279360" imgH="330120" progId="">
              <p:embed/>
            </p:oleObj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546350" y="2124075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一定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627438" y="2303463"/>
          <a:ext cx="292100" cy="249237"/>
        </p:xfrm>
        <a:graphic>
          <a:graphicData uri="http://schemas.openxmlformats.org/presentationml/2006/ole">
            <p:oleObj spid="_x0000_s20483" name="公式" r:id="rId4" imgW="291960" imgH="253800" progId="">
              <p:embed/>
            </p:oleObj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896925" y="2123855"/>
            <a:ext cx="364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 dirty="0"/>
              <a:t>越大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条纹越密；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927100" y="2843213"/>
            <a:ext cx="935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781175" y="3068638"/>
          <a:ext cx="292100" cy="249237"/>
        </p:xfrm>
        <a:graphic>
          <a:graphicData uri="http://schemas.openxmlformats.org/presentationml/2006/ole">
            <p:oleObj spid="_x0000_s20484" name="公式" r:id="rId5" imgW="291960" imgH="253800" progId="">
              <p:embed/>
            </p:oleObj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051050" y="2843213"/>
            <a:ext cx="1633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很小时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671888" y="2754313"/>
          <a:ext cx="1968500" cy="909637"/>
        </p:xfrm>
        <a:graphic>
          <a:graphicData uri="http://schemas.openxmlformats.org/presentationml/2006/ole">
            <p:oleObj spid="_x0000_s20485" name="公式" r:id="rId6" imgW="1968480" imgH="914400" progId="">
              <p:embed/>
            </p:oleObj>
          </a:graphicData>
        </a:graphic>
      </p:graphicFrame>
      <p:pic>
        <p:nvPicPr>
          <p:cNvPr id="29711" name="Picture 15" descr="opt-i4_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5875" y="3833813"/>
            <a:ext cx="666115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/>
      <p:bldP spid="29700" grpId="0"/>
      <p:bldP spid="29703" grpId="0"/>
      <p:bldP spid="29705" grpId="0"/>
      <p:bldP spid="29706" grpId="0"/>
      <p:bldP spid="297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opt-i16_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052513"/>
            <a:ext cx="62547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27100" y="684213"/>
            <a:ext cx="2384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牛顿环</a:t>
            </a:r>
          </a:p>
        </p:txBody>
      </p:sp>
      <p:pic>
        <p:nvPicPr>
          <p:cNvPr id="31747" name="Picture 3" descr="opt-i5_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403350"/>
            <a:ext cx="7110412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opt-i2_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1163" y="4284663"/>
            <a:ext cx="23844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u=1247312064,1515425093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68413"/>
            <a:ext cx="8081963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Newton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88" y="458788"/>
            <a:ext cx="74707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062038" y="4238625"/>
            <a:ext cx="8081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由空气层的两个表面反射光产生等厚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16000" y="5027613"/>
            <a:ext cx="1112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干涉</a:t>
            </a:r>
            <a:r>
              <a:rPr lang="en-US" altLang="zh-CN" sz="3200" b="1"/>
              <a:t>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16000" y="5724525"/>
            <a:ext cx="550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en-US" altLang="zh-CN" sz="3200"/>
              <a:t> 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476375" y="5516563"/>
          <a:ext cx="3790950" cy="914400"/>
        </p:xfrm>
        <a:graphic>
          <a:graphicData uri="http://schemas.openxmlformats.org/presentationml/2006/ole">
            <p:oleObj spid="_x0000_s21506" name="公式" r:id="rId4" imgW="3797280" imgH="914400" progId="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81625" y="5724525"/>
            <a:ext cx="3152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等厚线是以接触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8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151256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549275"/>
            <a:ext cx="6840538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292725" y="2033588"/>
          <a:ext cx="203200" cy="241300"/>
        </p:xfrm>
        <a:graphic>
          <a:graphicData uri="http://schemas.openxmlformats.org/presentationml/2006/ole">
            <p:oleObj spid="_x0000_s3074" name="公式" r:id="rId4" imgW="203040" imgH="241200" progId="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286375" y="1398588"/>
          <a:ext cx="304800" cy="342900"/>
        </p:xfrm>
        <a:graphic>
          <a:graphicData uri="http://schemas.openxmlformats.org/presentationml/2006/ole">
            <p:oleObj spid="_x0000_s3075" name="公式" r:id="rId5" imgW="304560" imgH="342720" progId="">
              <p:embed/>
            </p:oleObj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11188" y="4508500"/>
            <a:ext cx="4545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扩展光源的薄膜干涉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6585" y="5319210"/>
            <a:ext cx="256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/>
              <a:t>定域干涉</a:t>
            </a:r>
            <a:r>
              <a:rPr lang="en-US" altLang="zh-CN" sz="3200" b="1" dirty="0"/>
              <a:t>:</a:t>
            </a:r>
          </a:p>
        </p:txBody>
      </p:sp>
      <p:pic>
        <p:nvPicPr>
          <p:cNvPr id="5127" name="Picture 7" descr="旋转 mz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7900" y="4152900"/>
            <a:ext cx="346551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27100" y="684213"/>
            <a:ext cx="1065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点</a:t>
            </a:r>
            <a:r>
              <a:rPr lang="en-US" altLang="zh-CN" sz="3200" b="1"/>
              <a:t>o</a:t>
            </a:r>
            <a:r>
              <a:rPr lang="en-US" altLang="zh-CN" sz="3200"/>
              <a:t>  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781175" y="728663"/>
          <a:ext cx="1219200" cy="452437"/>
        </p:xfrm>
        <a:graphic>
          <a:graphicData uri="http://schemas.openxmlformats.org/presentationml/2006/ole">
            <p:oleObj spid="_x0000_s22530" name="公式" r:id="rId3" imgW="1218960" imgH="457200" progId="">
              <p:embed/>
            </p:oleObj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1650" y="684213"/>
            <a:ext cx="5053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为中心的同心圆      牛顿环</a:t>
            </a:r>
            <a:r>
              <a:rPr lang="en-US" altLang="zh-CN" sz="3200" b="1"/>
              <a:t>.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146800" y="95408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71550" y="1358900"/>
            <a:ext cx="206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条纹分布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971550" y="2124075"/>
            <a:ext cx="1343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中心</a:t>
            </a:r>
            <a:r>
              <a:rPr lang="zh-CN" altLang="en-US" sz="3200"/>
              <a:t> </a:t>
            </a:r>
          </a:p>
        </p:txBody>
      </p: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276475" y="1989138"/>
          <a:ext cx="3060700" cy="914400"/>
        </p:xfrm>
        <a:graphic>
          <a:graphicData uri="http://schemas.openxmlformats.org/presentationml/2006/ole">
            <p:oleObj spid="_x0000_s22531" name="公式" r:id="rId4" imgW="3060360" imgH="914400" progId="">
              <p:embed/>
            </p:oleObj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381625" y="2168525"/>
            <a:ext cx="1112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暗点</a:t>
            </a:r>
            <a:r>
              <a:rPr lang="en-US" altLang="zh-CN" sz="3200" b="1"/>
              <a:t>.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971550" y="2924175"/>
            <a:ext cx="2513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m</a:t>
            </a:r>
            <a:r>
              <a:rPr lang="zh-CN" altLang="en-US" sz="3200" b="1"/>
              <a:t>级亮纹：</a:t>
            </a:r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116013" y="3789363"/>
          <a:ext cx="4978400" cy="914400"/>
        </p:xfrm>
        <a:graphic>
          <a:graphicData uri="http://schemas.openxmlformats.org/presentationml/2006/ole">
            <p:oleObj spid="_x0000_s22532" name="公式" r:id="rId5" imgW="4978080" imgH="914400" progId="">
              <p:embed/>
            </p:oleObj>
          </a:graphicData>
        </a:graphic>
      </p:graphicFrame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187450" y="4941888"/>
          <a:ext cx="5276850" cy="1020762"/>
        </p:xfrm>
        <a:graphic>
          <a:graphicData uri="http://schemas.openxmlformats.org/presentationml/2006/ole">
            <p:oleObj spid="_x0000_s22533" name="公式" r:id="rId6" imgW="5270400" imgH="1015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1" grpId="0"/>
      <p:bldP spid="34822" grpId="0" animBg="1"/>
      <p:bldP spid="34823" grpId="0"/>
      <p:bldP spid="34824" grpId="0"/>
      <p:bldP spid="34827" grpId="0"/>
      <p:bldP spid="348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旋转 mz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1412875"/>
            <a:ext cx="5624513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66738" y="549275"/>
          <a:ext cx="5340350" cy="1274763"/>
        </p:xfrm>
        <a:graphic>
          <a:graphicData uri="http://schemas.openxmlformats.org/presentationml/2006/ole">
            <p:oleObj spid="_x0000_s23554" name="公式" r:id="rId4" imgW="5333760" imgH="1269720" progId="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22288" y="1943100"/>
          <a:ext cx="2057400" cy="984250"/>
        </p:xfrm>
        <a:graphic>
          <a:graphicData uri="http://schemas.openxmlformats.org/presentationml/2006/ole">
            <p:oleObj spid="_x0000_s23555" name="公式" r:id="rId5" imgW="2057400" imgH="977760" progId="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85763" y="3068638"/>
            <a:ext cx="1225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566738" y="3563938"/>
          <a:ext cx="4127500" cy="1066800"/>
        </p:xfrm>
        <a:graphic>
          <a:graphicData uri="http://schemas.openxmlformats.org/presentationml/2006/ole">
            <p:oleObj spid="_x0000_s23556" name="公式" r:id="rId6" imgW="4127400" imgH="1066680" progId="">
              <p:embed/>
            </p:oleObj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31800" y="4824413"/>
            <a:ext cx="4035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 m</a:t>
            </a:r>
            <a:r>
              <a:rPr lang="zh-CN" altLang="en-US" sz="3200" b="1"/>
              <a:t>级亮纹半径为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66738" y="5499100"/>
          <a:ext cx="3270250" cy="1071563"/>
        </p:xfrm>
        <a:graphic>
          <a:graphicData uri="http://schemas.openxmlformats.org/presentationml/2006/ole">
            <p:oleObj spid="_x0000_s23557" name="公式" r:id="rId7" imgW="3276360" imgH="1066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16000" y="549275"/>
            <a:ext cx="2633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m</a:t>
            </a:r>
            <a:r>
              <a:rPr lang="zh-CN" altLang="en-US" sz="3200" b="1"/>
              <a:t>级暗纹：</a:t>
            </a:r>
            <a:r>
              <a:rPr lang="zh-CN" altLang="en-US" sz="3200"/>
              <a:t> </a:t>
            </a: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106488" y="1358900"/>
          <a:ext cx="5886450" cy="1020763"/>
        </p:xfrm>
        <a:graphic>
          <a:graphicData uri="http://schemas.openxmlformats.org/presentationml/2006/ole">
            <p:oleObj spid="_x0000_s24578" name="公式" r:id="rId3" imgW="5879880" imgH="1015920" progId="">
              <p:embed/>
            </p:oleObj>
          </a:graphicData>
        </a:graphic>
      </p:graphicFrame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106488" y="2484438"/>
          <a:ext cx="3841750" cy="914400"/>
        </p:xfrm>
        <a:graphic>
          <a:graphicData uri="http://schemas.openxmlformats.org/presentationml/2006/ole">
            <p:oleObj spid="_x0000_s24579" name="公式" r:id="rId4" imgW="3835080" imgH="914400" progId="">
              <p:embed/>
            </p:oleObj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27100" y="3743325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051050" y="3519488"/>
          <a:ext cx="5099050" cy="984250"/>
        </p:xfrm>
        <a:graphic>
          <a:graphicData uri="http://schemas.openxmlformats.org/presentationml/2006/ole">
            <p:oleObj spid="_x0000_s24580" name="公式" r:id="rId5" imgW="5092560" imgH="977760" progId="">
              <p:embed/>
            </p:oleObj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971550" y="4778375"/>
            <a:ext cx="4148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 m</a:t>
            </a:r>
            <a:r>
              <a:rPr lang="zh-CN" altLang="en-US" sz="3200" b="1"/>
              <a:t>级暗纹半径为</a:t>
            </a:r>
            <a:r>
              <a:rPr lang="zh-CN" altLang="en-US" sz="3200"/>
              <a:t> 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5067300" y="4778375"/>
          <a:ext cx="2190750" cy="539750"/>
        </p:xfrm>
        <a:graphic>
          <a:graphicData uri="http://schemas.openxmlformats.org/presentationml/2006/ole">
            <p:oleObj spid="_x0000_s24581" name="公式" r:id="rId6" imgW="2184120" imgH="545760" progId="">
              <p:embed/>
            </p:oleObj>
          </a:graphicData>
        </a:graphic>
      </p:graphicFrame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927100" y="5634038"/>
            <a:ext cx="75707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上式表示：条纹级数越高</a:t>
            </a:r>
            <a:r>
              <a:rPr lang="en-US" altLang="zh-CN" sz="3200" b="1"/>
              <a:t>, </a:t>
            </a:r>
            <a:r>
              <a:rPr lang="zh-CN" altLang="en-US" sz="3200" b="1"/>
              <a:t>半径越大</a:t>
            </a:r>
            <a:r>
              <a:rPr lang="en-US" altLang="zh-CN" sz="3200" b="1"/>
              <a:t>.</a:t>
            </a:r>
            <a:r>
              <a:rPr lang="zh-CN" altLang="en-US" sz="3200" b="1"/>
              <a:t>并且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71" grpId="0"/>
      <p:bldP spid="36874" grpId="0"/>
      <p:bldP spid="368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71550" y="638175"/>
            <a:ext cx="6008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条纹变密（∵上下面夹角变大）</a:t>
            </a:r>
            <a:r>
              <a:rPr lang="en-US" altLang="zh-CN" sz="3200" b="1"/>
              <a:t>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27100" y="1358900"/>
            <a:ext cx="2744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根据暗纹半径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581400" y="1358900"/>
          <a:ext cx="2101850" cy="539750"/>
        </p:xfrm>
        <a:graphic>
          <a:graphicData uri="http://schemas.openxmlformats.org/presentationml/2006/ole">
            <p:oleObj spid="_x0000_s25602" name="公式" r:id="rId3" imgW="2108160" imgH="545760" progId="">
              <p:embed/>
            </p:oleObj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607050" y="1358900"/>
            <a:ext cx="70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062038" y="2079625"/>
          <a:ext cx="3502025" cy="539750"/>
        </p:xfrm>
        <a:graphic>
          <a:graphicData uri="http://schemas.openxmlformats.org/presentationml/2006/ole">
            <p:oleObj spid="_x0000_s25603" name="公式" r:id="rId4" imgW="3492360" imgH="545760" progId="">
              <p:embed/>
            </p:oleObj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81063" y="2843213"/>
            <a:ext cx="1928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可以得到</a:t>
            </a:r>
            <a:r>
              <a:rPr lang="zh-CN" altLang="en-US" sz="3200"/>
              <a:t> </a:t>
            </a: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862263" y="2663825"/>
          <a:ext cx="2914650" cy="977900"/>
        </p:xfrm>
        <a:graphic>
          <a:graphicData uri="http://schemas.openxmlformats.org/presentationml/2006/ole">
            <p:oleObj spid="_x0000_s25604" name="公式" r:id="rId5" imgW="2920680" imgH="977760" progId="">
              <p:embed/>
            </p:oleObj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836613" y="3698875"/>
            <a:ext cx="6416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利用此式可以确定平凸透镜的半径</a:t>
            </a:r>
            <a:r>
              <a:rPr lang="en-US" altLang="zh-CN" sz="3200" b="1"/>
              <a:t>.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00113" y="4437063"/>
            <a:ext cx="5013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薄膜干涉的若干问题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900113" y="5157788"/>
            <a:ext cx="350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白色光入射</a:t>
            </a:r>
            <a:r>
              <a:rPr lang="en-US" altLang="zh-CN" sz="3200" b="1"/>
              <a:t>,</a:t>
            </a:r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>
            <p:ph/>
          </p:nvPr>
        </p:nvGraphicFramePr>
        <p:xfrm>
          <a:off x="4284663" y="5300663"/>
          <a:ext cx="1752600" cy="368300"/>
        </p:xfrm>
        <a:graphic>
          <a:graphicData uri="http://schemas.openxmlformats.org/presentationml/2006/ole">
            <p:oleObj spid="_x0000_s25605" name="公式" r:id="rId6" imgW="1752480" imgH="368280" progId="">
              <p:embed/>
            </p:oleObj>
          </a:graphicData>
        </a:graphic>
      </p:graphicFrame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5867400" y="5157788"/>
            <a:ext cx="284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/>
              <a:t>,</a:t>
            </a:r>
            <a:r>
              <a:rPr lang="zh-CN" altLang="en-US" sz="3200" b="1"/>
              <a:t>薄膜厚度</a:t>
            </a:r>
            <a:r>
              <a:rPr lang="en-US" altLang="zh-CN" sz="3200" b="1"/>
              <a:t>t</a:t>
            </a:r>
            <a:r>
              <a:rPr lang="zh-CN" altLang="en-US" sz="3200" b="1"/>
              <a:t>与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900113" y="5876925"/>
            <a:ext cx="7656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波长</a:t>
            </a:r>
            <a:r>
              <a:rPr lang="zh-CN" altLang="en-US" sz="3200"/>
              <a:t> </a:t>
            </a:r>
            <a:r>
              <a:rPr lang="el-GR" altLang="zh-CN" sz="3200" b="1">
                <a:latin typeface="宋体" charset="-122"/>
              </a:rPr>
              <a:t>λ</a:t>
            </a:r>
            <a:r>
              <a:rPr lang="zh-CN" altLang="en-US" sz="3200" b="1"/>
              <a:t>一一对应</a:t>
            </a:r>
            <a:r>
              <a:rPr lang="en-US" altLang="zh-CN" sz="3200" b="1"/>
              <a:t>, </a:t>
            </a:r>
            <a:r>
              <a:rPr lang="zh-CN" altLang="en-US" sz="3200" b="1"/>
              <a:t>所以不同波长条纹错开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3" grpId="0"/>
      <p:bldP spid="37896" grpId="0"/>
      <p:bldP spid="37899" grpId="0"/>
      <p:bldP spid="37902" grpId="0"/>
      <p:bldP spid="37903" grpId="0"/>
      <p:bldP spid="37905" grpId="0"/>
      <p:bldP spid="379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肥皂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549275"/>
            <a:ext cx="369093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27088" y="3500438"/>
            <a:ext cx="208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透射光</a:t>
            </a:r>
          </a:p>
        </p:txBody>
      </p:sp>
      <p:pic>
        <p:nvPicPr>
          <p:cNvPr id="38916" name="Picture 4" descr="旋转 mz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3429000"/>
            <a:ext cx="32432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71550" y="1341438"/>
            <a:ext cx="7345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因为对于同一入射角</a:t>
            </a:r>
            <a:r>
              <a:rPr lang="en-US" altLang="zh-CN" sz="3200" b="1"/>
              <a:t>, </a:t>
            </a:r>
            <a:r>
              <a:rPr lang="zh-CN" altLang="en-US" sz="3200" b="1"/>
              <a:t>透射光光程差与反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71550" y="2060575"/>
            <a:ext cx="530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射光的光程差相差半个波长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00113" y="2781300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的干涉条纹与反射光的干涉条纹是互补</a:t>
            </a:r>
            <a:endParaRPr lang="zh-CN" altLang="en-US" sz="320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011863" y="2060575"/>
            <a:ext cx="222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所以透射光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71550" y="3500438"/>
            <a:ext cx="592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的</a:t>
            </a:r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619250" y="3573463"/>
          <a:ext cx="2635250" cy="476250"/>
        </p:xfrm>
        <a:graphic>
          <a:graphicData uri="http://schemas.openxmlformats.org/presentationml/2006/ole">
            <p:oleObj spid="_x0000_s26626" name="公式" r:id="rId3" imgW="2628720" imgH="482400" progId="">
              <p:embed/>
            </p:oleObj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900113" y="4221163"/>
            <a:ext cx="3230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薄膜厚度要求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042988" y="4724400"/>
          <a:ext cx="7267575" cy="895350"/>
        </p:xfrm>
        <a:graphic>
          <a:graphicData uri="http://schemas.openxmlformats.org/presentationml/2006/ole">
            <p:oleObj spid="_x0000_s26627" name="公式" r:id="rId4" imgW="6451560" imgH="977760" progId="">
              <p:embed/>
            </p:oleObj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827088" y="5734050"/>
            <a:ext cx="4586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当薄膜太厚时</a:t>
            </a:r>
            <a:r>
              <a:rPr lang="en-US" altLang="zh-CN" sz="3200" b="1"/>
              <a:t>, </a:t>
            </a:r>
            <a:r>
              <a:rPr lang="zh-CN" altLang="en-US" sz="3200" b="1"/>
              <a:t>条纹消失</a:t>
            </a:r>
            <a:r>
              <a:rPr lang="en-US" altLang="zh-CN" sz="3200" b="1"/>
              <a:t>.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971550" y="549275"/>
            <a:ext cx="1403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透射光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627313" y="692150"/>
          <a:ext cx="3367087" cy="434975"/>
        </p:xfrm>
        <a:graphic>
          <a:graphicData uri="http://schemas.openxmlformats.org/presentationml/2006/ole">
            <p:oleObj spid="_x0000_s26628" name="公式" r:id="rId5" imgW="298440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1" grpId="0"/>
      <p:bldP spid="39942" grpId="0"/>
      <p:bldP spid="39945" grpId="0"/>
      <p:bldP spid="39947" grpId="0"/>
      <p:bldP spid="39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0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620713"/>
            <a:ext cx="6769100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71550" y="4292600"/>
            <a:ext cx="5940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/>
              <a:t>三、薄膜干涉的若干简单应用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1550" y="4797425"/>
            <a:ext cx="64087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■</a:t>
            </a:r>
            <a:r>
              <a:rPr lang="zh-CN" altLang="en-US" sz="3200" b="1"/>
              <a:t>检测光学表面的平整度</a:t>
            </a:r>
            <a:r>
              <a:rPr lang="en-US" altLang="zh-CN" sz="3200" b="1"/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71550" y="5516563"/>
            <a:ext cx="57610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一个条纹移动，表示厚度变化</a:t>
            </a:r>
            <a:r>
              <a:rPr lang="zh-CN" altLang="en-US" sz="3200"/>
              <a:t> 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372225" y="5805488"/>
          <a:ext cx="1498600" cy="444500"/>
        </p:xfrm>
        <a:graphic>
          <a:graphicData uri="http://schemas.openxmlformats.org/presentationml/2006/ole">
            <p:oleObj spid="_x0000_s27650" name="公式" r:id="rId4" imgW="149832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旋转 mz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60350"/>
            <a:ext cx="5519737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mage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76250"/>
            <a:ext cx="8101013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 descr="labr24_clip_image0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246438"/>
            <a:ext cx="396081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 descr="opt-i16_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429000"/>
            <a:ext cx="31051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1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1089025"/>
            <a:ext cx="72009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42988" y="549275"/>
            <a:ext cx="1944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定域中心</a:t>
            </a:r>
            <a:r>
              <a:rPr lang="en-US" altLang="zh-CN" sz="3200" b="1"/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1557338"/>
            <a:ext cx="7561262" cy="4679950"/>
            <a:chOff x="669" y="629"/>
            <a:chExt cx="5290" cy="3119"/>
          </a:xfrm>
        </p:grpSpPr>
        <p:sp>
          <p:nvSpPr>
            <p:cNvPr id="4115" name="Oval 4"/>
            <p:cNvSpPr>
              <a:spLocks noChangeArrowheads="1"/>
            </p:cNvSpPr>
            <p:nvPr/>
          </p:nvSpPr>
          <p:spPr bwMode="auto">
            <a:xfrm>
              <a:off x="952" y="1281"/>
              <a:ext cx="340" cy="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1122" y="771"/>
              <a:ext cx="2693" cy="104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6"/>
            <p:cNvSpPr>
              <a:spLocks noChangeShapeType="1"/>
            </p:cNvSpPr>
            <p:nvPr/>
          </p:nvSpPr>
          <p:spPr bwMode="auto">
            <a:xfrm>
              <a:off x="1151" y="1820"/>
              <a:ext cx="2665" cy="1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1661" y="1666"/>
            <a:ext cx="256" cy="280"/>
          </p:xfrm>
          <a:graphic>
            <a:graphicData uri="http://schemas.openxmlformats.org/presentationml/2006/ole">
              <p:oleObj spid="_x0000_s4099" name="公式" r:id="rId3" imgW="406080" imgH="444240" progId="">
                <p:embed/>
              </p:oleObj>
            </a:graphicData>
          </a:graphic>
        </p:graphicFrame>
        <p:graphicFrame>
          <p:nvGraphicFramePr>
            <p:cNvPr id="4100" name="Object 8"/>
            <p:cNvGraphicFramePr>
              <a:graphicFrameLocks noChangeAspect="1"/>
            </p:cNvGraphicFramePr>
            <p:nvPr/>
          </p:nvGraphicFramePr>
          <p:xfrm>
            <a:off x="2738" y="828"/>
            <a:ext cx="200" cy="248"/>
          </p:xfrm>
          <a:graphic>
            <a:graphicData uri="http://schemas.openxmlformats.org/presentationml/2006/ole">
              <p:oleObj spid="_x0000_s4100" name="公式" r:id="rId4" imgW="317160" imgH="393480" progId="">
                <p:embed/>
              </p:oleObj>
            </a:graphicData>
          </a:graphic>
        </p:graphicFrame>
        <p:graphicFrame>
          <p:nvGraphicFramePr>
            <p:cNvPr id="4101" name="Object 9"/>
            <p:cNvGraphicFramePr>
              <a:graphicFrameLocks noChangeAspect="1"/>
            </p:cNvGraphicFramePr>
            <p:nvPr/>
          </p:nvGraphicFramePr>
          <p:xfrm>
            <a:off x="2787" y="2812"/>
            <a:ext cx="216" cy="248"/>
          </p:xfrm>
          <a:graphic>
            <a:graphicData uri="http://schemas.openxmlformats.org/presentationml/2006/ole">
              <p:oleObj spid="_x0000_s4101" name="公式" r:id="rId5" imgW="342720" imgH="393480" progId="">
                <p:embed/>
              </p:oleObj>
            </a:graphicData>
          </a:graphic>
        </p:graphicFrame>
        <p:sp>
          <p:nvSpPr>
            <p:cNvPr id="4118" name="Line 10"/>
            <p:cNvSpPr>
              <a:spLocks noChangeShapeType="1"/>
            </p:cNvSpPr>
            <p:nvPr/>
          </p:nvSpPr>
          <p:spPr bwMode="auto">
            <a:xfrm>
              <a:off x="2852" y="1111"/>
              <a:ext cx="0" cy="147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2" name="Object 11"/>
            <p:cNvGraphicFramePr>
              <a:graphicFrameLocks noChangeAspect="1"/>
            </p:cNvGraphicFramePr>
            <p:nvPr/>
          </p:nvGraphicFramePr>
          <p:xfrm>
            <a:off x="2653" y="1650"/>
            <a:ext cx="232" cy="256"/>
          </p:xfrm>
          <a:graphic>
            <a:graphicData uri="http://schemas.openxmlformats.org/presentationml/2006/ole">
              <p:oleObj spid="_x0000_s4102" name="公式" r:id="rId6" imgW="368280" imgH="406080" progId="">
                <p:embed/>
              </p:oleObj>
            </a:graphicData>
          </a:graphic>
        </p:graphicFrame>
        <p:sp>
          <p:nvSpPr>
            <p:cNvPr id="4119" name="Rectangle 12"/>
            <p:cNvSpPr>
              <a:spLocks noChangeArrowheads="1"/>
            </p:cNvSpPr>
            <p:nvPr/>
          </p:nvSpPr>
          <p:spPr bwMode="auto">
            <a:xfrm>
              <a:off x="2001" y="969"/>
              <a:ext cx="288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4120" name="Rectangle 13"/>
            <p:cNvSpPr>
              <a:spLocks noChangeArrowheads="1"/>
            </p:cNvSpPr>
            <p:nvPr/>
          </p:nvSpPr>
          <p:spPr bwMode="auto">
            <a:xfrm>
              <a:off x="2085" y="2784"/>
              <a:ext cx="289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4121" name="Line 14"/>
            <p:cNvSpPr>
              <a:spLocks noChangeShapeType="1"/>
            </p:cNvSpPr>
            <p:nvPr/>
          </p:nvSpPr>
          <p:spPr bwMode="auto">
            <a:xfrm flipV="1">
              <a:off x="1179" y="1026"/>
              <a:ext cx="1021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15"/>
            <p:cNvSpPr>
              <a:spLocks noChangeShapeType="1"/>
            </p:cNvSpPr>
            <p:nvPr/>
          </p:nvSpPr>
          <p:spPr bwMode="auto">
            <a:xfrm>
              <a:off x="1179" y="1848"/>
              <a:ext cx="1021" cy="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Arc 16"/>
            <p:cNvSpPr>
              <a:spLocks/>
            </p:cNvSpPr>
            <p:nvPr/>
          </p:nvSpPr>
          <p:spPr bwMode="auto">
            <a:xfrm rot="9667802" flipH="1">
              <a:off x="1718" y="1196"/>
              <a:ext cx="482" cy="1417"/>
            </a:xfrm>
            <a:custGeom>
              <a:avLst/>
              <a:gdLst>
                <a:gd name="T0" fmla="*/ 0 w 21600"/>
                <a:gd name="T1" fmla="*/ 0 h 21600"/>
                <a:gd name="T2" fmla="*/ 482 w 21600"/>
                <a:gd name="T3" fmla="*/ 1417 h 21600"/>
                <a:gd name="T4" fmla="*/ 0 w 21600"/>
                <a:gd name="T5" fmla="*/ 141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" name="Object 17"/>
            <p:cNvGraphicFramePr>
              <a:graphicFrameLocks noChangeAspect="1"/>
            </p:cNvGraphicFramePr>
            <p:nvPr/>
          </p:nvGraphicFramePr>
          <p:xfrm>
            <a:off x="2058" y="1139"/>
            <a:ext cx="200" cy="256"/>
          </p:xfrm>
          <a:graphic>
            <a:graphicData uri="http://schemas.openxmlformats.org/presentationml/2006/ole">
              <p:oleObj spid="_x0000_s4103" name="公式" r:id="rId7" imgW="317160" imgH="406080" progId="">
                <p:embed/>
              </p:oleObj>
            </a:graphicData>
          </a:graphic>
        </p:graphicFrame>
        <p:graphicFrame>
          <p:nvGraphicFramePr>
            <p:cNvPr id="4104" name="Object 18"/>
            <p:cNvGraphicFramePr>
              <a:graphicFrameLocks noChangeAspect="1"/>
            </p:cNvGraphicFramePr>
            <p:nvPr/>
          </p:nvGraphicFramePr>
          <p:xfrm>
            <a:off x="2086" y="629"/>
            <a:ext cx="200" cy="248"/>
          </p:xfrm>
          <a:graphic>
            <a:graphicData uri="http://schemas.openxmlformats.org/presentationml/2006/ole">
              <p:oleObj spid="_x0000_s4104" name="公式" r:id="rId8" imgW="317160" imgH="393480" progId="">
                <p:embed/>
              </p:oleObj>
            </a:graphicData>
          </a:graphic>
        </p:graphicFrame>
        <p:graphicFrame>
          <p:nvGraphicFramePr>
            <p:cNvPr id="4105" name="Object 19"/>
            <p:cNvGraphicFramePr>
              <a:graphicFrameLocks noChangeAspect="1"/>
            </p:cNvGraphicFramePr>
            <p:nvPr/>
          </p:nvGraphicFramePr>
          <p:xfrm>
            <a:off x="1973" y="3096"/>
            <a:ext cx="216" cy="248"/>
          </p:xfrm>
          <a:graphic>
            <a:graphicData uri="http://schemas.openxmlformats.org/presentationml/2006/ole">
              <p:oleObj spid="_x0000_s4105" name="公式" r:id="rId9" imgW="342720" imgH="393480" progId="">
                <p:embed/>
              </p:oleObj>
            </a:graphicData>
          </a:graphic>
        </p:graphicFrame>
        <p:graphicFrame>
          <p:nvGraphicFramePr>
            <p:cNvPr id="4106" name="Object 20"/>
            <p:cNvGraphicFramePr>
              <a:graphicFrameLocks noChangeAspect="1"/>
            </p:cNvGraphicFramePr>
            <p:nvPr/>
          </p:nvGraphicFramePr>
          <p:xfrm>
            <a:off x="3386" y="2387"/>
            <a:ext cx="224" cy="248"/>
          </p:xfrm>
          <a:graphic>
            <a:graphicData uri="http://schemas.openxmlformats.org/presentationml/2006/ole">
              <p:oleObj spid="_x0000_s4106" name="公式" r:id="rId10" imgW="355320" imgH="393480" progId="">
                <p:embed/>
              </p:oleObj>
            </a:graphicData>
          </a:graphic>
        </p:graphicFrame>
        <p:graphicFrame>
          <p:nvGraphicFramePr>
            <p:cNvPr id="4107" name="Object 21"/>
            <p:cNvGraphicFramePr>
              <a:graphicFrameLocks noChangeAspect="1"/>
            </p:cNvGraphicFramePr>
            <p:nvPr/>
          </p:nvGraphicFramePr>
          <p:xfrm>
            <a:off x="3419" y="1253"/>
            <a:ext cx="224" cy="248"/>
          </p:xfrm>
          <a:graphic>
            <a:graphicData uri="http://schemas.openxmlformats.org/presentationml/2006/ole">
              <p:oleObj spid="_x0000_s4107" name="公式" r:id="rId11" imgW="355320" imgH="393480" progId="">
                <p:embed/>
              </p:oleObj>
            </a:graphicData>
          </a:graphic>
        </p:graphicFrame>
        <p:sp>
          <p:nvSpPr>
            <p:cNvPr id="4124" name="Rectangle 22"/>
            <p:cNvSpPr>
              <a:spLocks noChangeArrowheads="1"/>
            </p:cNvSpPr>
            <p:nvPr/>
          </p:nvSpPr>
          <p:spPr bwMode="auto">
            <a:xfrm>
              <a:off x="3078" y="1309"/>
              <a:ext cx="295" cy="251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4125" name="Rectangle 23"/>
            <p:cNvSpPr>
              <a:spLocks noChangeArrowheads="1"/>
            </p:cNvSpPr>
            <p:nvPr/>
          </p:nvSpPr>
          <p:spPr bwMode="auto">
            <a:xfrm>
              <a:off x="3078" y="2158"/>
              <a:ext cx="2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●</a:t>
              </a:r>
            </a:p>
          </p:txBody>
        </p:sp>
        <p:sp>
          <p:nvSpPr>
            <p:cNvPr id="4126" name="Line 24"/>
            <p:cNvSpPr>
              <a:spLocks noChangeShapeType="1"/>
            </p:cNvSpPr>
            <p:nvPr/>
          </p:nvSpPr>
          <p:spPr bwMode="auto">
            <a:xfrm flipV="1">
              <a:off x="1207" y="1366"/>
              <a:ext cx="2070" cy="42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25"/>
            <p:cNvSpPr>
              <a:spLocks noChangeShapeType="1"/>
            </p:cNvSpPr>
            <p:nvPr/>
          </p:nvSpPr>
          <p:spPr bwMode="auto">
            <a:xfrm>
              <a:off x="1179" y="1791"/>
              <a:ext cx="2070" cy="51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Arc 26"/>
            <p:cNvSpPr>
              <a:spLocks/>
            </p:cNvSpPr>
            <p:nvPr/>
          </p:nvSpPr>
          <p:spPr bwMode="auto">
            <a:xfrm rot="8813700" flipH="1">
              <a:off x="1037" y="828"/>
              <a:ext cx="349" cy="1299"/>
            </a:xfrm>
            <a:custGeom>
              <a:avLst/>
              <a:gdLst>
                <a:gd name="T0" fmla="*/ 193 w 15666"/>
                <a:gd name="T1" fmla="*/ 0 h 19795"/>
                <a:gd name="T2" fmla="*/ 349 w 15666"/>
                <a:gd name="T3" fmla="*/ 323 h 19795"/>
                <a:gd name="T4" fmla="*/ 0 w 15666"/>
                <a:gd name="T5" fmla="*/ 1299 h 19795"/>
                <a:gd name="T6" fmla="*/ 0 60000 65536"/>
                <a:gd name="T7" fmla="*/ 0 60000 65536"/>
                <a:gd name="T8" fmla="*/ 0 60000 65536"/>
                <a:gd name="T9" fmla="*/ 0 w 15666"/>
                <a:gd name="T10" fmla="*/ 0 h 19795"/>
                <a:gd name="T11" fmla="*/ 15666 w 15666"/>
                <a:gd name="T12" fmla="*/ 19795 h 19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66" h="19795" fill="none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</a:path>
                <a:path w="15666" h="19795" stroke="0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  <a:lnTo>
                    <a:pt x="0" y="19795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Arc 27"/>
            <p:cNvSpPr>
              <a:spLocks/>
            </p:cNvSpPr>
            <p:nvPr/>
          </p:nvSpPr>
          <p:spPr bwMode="auto">
            <a:xfrm rot="8189043" flipH="1">
              <a:off x="1916" y="771"/>
              <a:ext cx="333" cy="1417"/>
            </a:xfrm>
            <a:custGeom>
              <a:avLst/>
              <a:gdLst>
                <a:gd name="T0" fmla="*/ 0 w 14915"/>
                <a:gd name="T1" fmla="*/ 0 h 21600"/>
                <a:gd name="T2" fmla="*/ 333 w 14915"/>
                <a:gd name="T3" fmla="*/ 392 h 21600"/>
                <a:gd name="T4" fmla="*/ 0 w 14915"/>
                <a:gd name="T5" fmla="*/ 1417 h 21600"/>
                <a:gd name="T6" fmla="*/ 0 60000 65536"/>
                <a:gd name="T7" fmla="*/ 0 60000 65536"/>
                <a:gd name="T8" fmla="*/ 0 60000 65536"/>
                <a:gd name="T9" fmla="*/ 0 w 14915"/>
                <a:gd name="T10" fmla="*/ 0 h 21600"/>
                <a:gd name="T11" fmla="*/ 14915 w 149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15" h="21600" fill="none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</a:path>
                <a:path w="14915" h="21600" stroke="0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8" name="Object 28"/>
            <p:cNvGraphicFramePr>
              <a:graphicFrameLocks noChangeAspect="1"/>
            </p:cNvGraphicFramePr>
            <p:nvPr/>
          </p:nvGraphicFramePr>
          <p:xfrm>
            <a:off x="2256" y="1706"/>
            <a:ext cx="200" cy="256"/>
          </p:xfrm>
          <a:graphic>
            <a:graphicData uri="http://schemas.openxmlformats.org/presentationml/2006/ole">
              <p:oleObj spid="_x0000_s4108" name="公式" r:id="rId12" imgW="317160" imgH="406080" progId="">
                <p:embed/>
              </p:oleObj>
            </a:graphicData>
          </a:graphic>
        </p:graphicFrame>
        <p:sp>
          <p:nvSpPr>
            <p:cNvPr id="4130" name="Line 29"/>
            <p:cNvSpPr>
              <a:spLocks noChangeShapeType="1"/>
            </p:cNvSpPr>
            <p:nvPr/>
          </p:nvSpPr>
          <p:spPr bwMode="auto">
            <a:xfrm>
              <a:off x="1151" y="2472"/>
              <a:ext cx="28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0"/>
            <p:cNvSpPr>
              <a:spLocks noChangeShapeType="1"/>
            </p:cNvSpPr>
            <p:nvPr/>
          </p:nvSpPr>
          <p:spPr bwMode="auto">
            <a:xfrm>
              <a:off x="2852" y="3237"/>
              <a:ext cx="0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9" name="Object 31"/>
            <p:cNvGraphicFramePr>
              <a:graphicFrameLocks noChangeAspect="1"/>
            </p:cNvGraphicFramePr>
            <p:nvPr/>
          </p:nvGraphicFramePr>
          <p:xfrm>
            <a:off x="1964" y="3460"/>
            <a:ext cx="104" cy="208"/>
          </p:xfrm>
          <a:graphic>
            <a:graphicData uri="http://schemas.openxmlformats.org/presentationml/2006/ole">
              <p:oleObj spid="_x0000_s4109" name="公式" r:id="rId13" imgW="164880" imgH="330120" progId="">
                <p:embed/>
              </p:oleObj>
            </a:graphicData>
          </a:graphic>
        </p:graphicFrame>
        <p:sp>
          <p:nvSpPr>
            <p:cNvPr id="4132" name="Line 32"/>
            <p:cNvSpPr>
              <a:spLocks noChangeShapeType="1"/>
            </p:cNvSpPr>
            <p:nvPr/>
          </p:nvSpPr>
          <p:spPr bwMode="auto">
            <a:xfrm>
              <a:off x="2115" y="3549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3"/>
            <p:cNvSpPr>
              <a:spLocks noChangeShapeType="1"/>
            </p:cNvSpPr>
            <p:nvPr/>
          </p:nvSpPr>
          <p:spPr bwMode="auto">
            <a:xfrm flipH="1">
              <a:off x="1151" y="3521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0" name="Object 34"/>
            <p:cNvGraphicFramePr>
              <a:graphicFrameLocks noChangeAspect="1"/>
            </p:cNvGraphicFramePr>
            <p:nvPr/>
          </p:nvGraphicFramePr>
          <p:xfrm>
            <a:off x="4184" y="2500"/>
            <a:ext cx="224" cy="248"/>
          </p:xfrm>
          <a:graphic>
            <a:graphicData uri="http://schemas.openxmlformats.org/presentationml/2006/ole">
              <p:oleObj spid="_x0000_s4110" name="公式" r:id="rId14" imgW="355320" imgH="393480" progId="">
                <p:embed/>
              </p:oleObj>
            </a:graphicData>
          </a:graphic>
        </p:graphicFrame>
        <p:graphicFrame>
          <p:nvGraphicFramePr>
            <p:cNvPr id="4111" name="Object 35"/>
            <p:cNvGraphicFramePr>
              <a:graphicFrameLocks noChangeAspect="1"/>
            </p:cNvGraphicFramePr>
            <p:nvPr/>
          </p:nvGraphicFramePr>
          <p:xfrm>
            <a:off x="4694" y="2472"/>
            <a:ext cx="224" cy="248"/>
          </p:xfrm>
          <a:graphic>
            <a:graphicData uri="http://schemas.openxmlformats.org/presentationml/2006/ole">
              <p:oleObj spid="_x0000_s4111" name="公式" r:id="rId15" imgW="355320" imgH="393480" progId="">
                <p:embed/>
              </p:oleObj>
            </a:graphicData>
          </a:graphic>
        </p:graphicFrame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985" y="2814"/>
              <a:ext cx="1974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生相干叠加。</a:t>
              </a:r>
            </a:p>
          </p:txBody>
        </p:sp>
        <p:sp>
          <p:nvSpPr>
            <p:cNvPr id="4135" name="Text Box 37"/>
            <p:cNvSpPr txBox="1">
              <a:spLocks noChangeArrowheads="1"/>
            </p:cNvSpPr>
            <p:nvPr/>
          </p:nvSpPr>
          <p:spPr bwMode="auto">
            <a:xfrm>
              <a:off x="4355" y="2443"/>
              <a:ext cx="45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与</a:t>
              </a:r>
            </a:p>
          </p:txBody>
        </p:sp>
        <p:graphicFrame>
          <p:nvGraphicFramePr>
            <p:cNvPr id="4112" name="Object 38"/>
            <p:cNvGraphicFramePr>
              <a:graphicFrameLocks noChangeAspect="1"/>
            </p:cNvGraphicFramePr>
            <p:nvPr/>
          </p:nvGraphicFramePr>
          <p:xfrm>
            <a:off x="669" y="1706"/>
            <a:ext cx="144" cy="208"/>
          </p:xfrm>
          <a:graphic>
            <a:graphicData uri="http://schemas.openxmlformats.org/presentationml/2006/ole">
              <p:oleObj spid="_x0000_s4112" name="公式" r:id="rId16" imgW="228600" imgH="330200" progId="">
                <p:embed/>
              </p:oleObj>
            </a:graphicData>
          </a:graphic>
        </p:graphicFrame>
        <p:sp>
          <p:nvSpPr>
            <p:cNvPr id="4136" name="Rectangle 39"/>
            <p:cNvSpPr>
              <a:spLocks noChangeArrowheads="1"/>
            </p:cNvSpPr>
            <p:nvPr/>
          </p:nvSpPr>
          <p:spPr bwMode="auto">
            <a:xfrm>
              <a:off x="4894" y="2443"/>
              <a:ext cx="41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产</a:t>
              </a:r>
            </a:p>
          </p:txBody>
        </p:sp>
      </p:grpSp>
      <p:graphicFrame>
        <p:nvGraphicFramePr>
          <p:cNvPr id="6184" name="Object 40"/>
          <p:cNvGraphicFramePr>
            <a:graphicFrameLocks noChangeAspect="1"/>
          </p:cNvGraphicFramePr>
          <p:nvPr/>
        </p:nvGraphicFramePr>
        <p:xfrm>
          <a:off x="3313113" y="692150"/>
          <a:ext cx="2590800" cy="412750"/>
        </p:xfrm>
        <a:graphic>
          <a:graphicData uri="http://schemas.openxmlformats.org/presentationml/2006/ole">
            <p:oleObj spid="_x0000_s4098" name="公式" r:id="rId17" imgW="2603160" imgH="406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016000" y="773113"/>
            <a:ext cx="1922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增透膜</a:t>
            </a:r>
            <a:r>
              <a:rPr lang="en-US" altLang="zh-CN" sz="3200" b="1"/>
              <a:t>.</a:t>
            </a:r>
          </a:p>
        </p:txBody>
      </p:sp>
      <p:pic>
        <p:nvPicPr>
          <p:cNvPr id="45059" name="Picture 3" descr="旋转 mz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" y="1493838"/>
            <a:ext cx="7426325" cy="41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9750" y="2133600"/>
            <a:ext cx="647700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6613" y="593725"/>
            <a:ext cx="734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增透膜的作用就是使反射光最弱</a:t>
            </a:r>
            <a:r>
              <a:rPr lang="en-US" altLang="zh-CN" sz="3200" b="1"/>
              <a:t>,</a:t>
            </a:r>
            <a:r>
              <a:rPr lang="zh-CN" altLang="en-US" sz="3200" b="1"/>
              <a:t>透射光</a:t>
            </a:r>
            <a:r>
              <a:rPr lang="zh-CN" altLang="en-US" sz="3200"/>
              <a:t>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836613" y="1358900"/>
            <a:ext cx="1633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最强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366963" y="1223963"/>
          <a:ext cx="5138737" cy="1004887"/>
        </p:xfrm>
        <a:graphic>
          <a:graphicData uri="http://schemas.openxmlformats.org/presentationml/2006/ole">
            <p:oleObj spid="_x0000_s28674" name="公式" r:id="rId3" imgW="5181480" imgH="1015920" progId="">
              <p:embed/>
            </p:oleObj>
          </a:graphicData>
        </a:graphic>
      </p:graphicFrame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016000" y="2168525"/>
          <a:ext cx="7194550" cy="2863850"/>
        </p:xfrm>
        <a:graphic>
          <a:graphicData uri="http://schemas.openxmlformats.org/presentationml/2006/ole">
            <p:oleObj spid="_x0000_s28675" name="公式" r:id="rId4" imgW="7251480" imgH="2882880" progId="">
              <p:embed/>
            </p:oleObj>
          </a:graphicData>
        </a:graphic>
      </p:graphicFrame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016000" y="5319713"/>
          <a:ext cx="5035550" cy="1004887"/>
        </p:xfrm>
        <a:graphic>
          <a:graphicData uri="http://schemas.openxmlformats.org/presentationml/2006/ole">
            <p:oleObj spid="_x0000_s28676" name="公式" r:id="rId5" imgW="5079960" imgH="1015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opt-i7_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593725"/>
            <a:ext cx="508476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27100" y="4959350"/>
            <a:ext cx="5832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p.86 2-13</a:t>
            </a:r>
            <a:r>
              <a:rPr lang="zh-CN" altLang="en-US" sz="3200" b="1"/>
              <a:t>，</a:t>
            </a:r>
            <a:r>
              <a:rPr lang="en-US" altLang="zh-CN" sz="3200" b="1"/>
              <a:t>14</a:t>
            </a:r>
            <a:r>
              <a:rPr lang="zh-CN" altLang="en-US" sz="3200" b="1"/>
              <a:t>，</a:t>
            </a:r>
            <a:r>
              <a:rPr lang="en-US" altLang="zh-CN" sz="3200" b="1"/>
              <a:t>16</a:t>
            </a:r>
            <a:r>
              <a:rPr lang="zh-CN" altLang="en-US" sz="3200" b="1"/>
              <a:t>，</a:t>
            </a:r>
            <a:r>
              <a:rPr lang="en-US" altLang="zh-CN" sz="3200" b="1"/>
              <a:t>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旋转 mz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213100"/>
            <a:ext cx="74707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旋转 mz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620713"/>
            <a:ext cx="4176712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03800" y="692150"/>
            <a:ext cx="37084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即同一入射线在薄膜上下表面两条反射光线的交点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971550" y="13176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 b="1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71550" y="549275"/>
            <a:ext cx="7561263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定域深度</a:t>
            </a:r>
            <a:r>
              <a:rPr lang="en-US" altLang="zh-CN" sz="3200" b="1"/>
              <a:t>:</a:t>
            </a:r>
            <a:r>
              <a:rPr lang="zh-CN" altLang="en-US" sz="3200" b="1"/>
              <a:t>前后可以看到条纹的范围之限度</a:t>
            </a:r>
            <a:r>
              <a:rPr lang="en-US" altLang="zh-CN" sz="3200" b="1"/>
              <a:t>,</a:t>
            </a:r>
            <a:r>
              <a:rPr lang="zh-CN" altLang="en-US" sz="3200" b="1"/>
              <a:t>由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195513" y="1484313"/>
          <a:ext cx="1389062" cy="455612"/>
        </p:xfrm>
        <a:graphic>
          <a:graphicData uri="http://schemas.openxmlformats.org/presentationml/2006/ole">
            <p:oleObj spid="_x0000_s5122" name="公式" r:id="rId3" imgW="1396800" imgH="457200" progId="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635375" y="1412875"/>
            <a:ext cx="110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确定</a:t>
            </a:r>
            <a:r>
              <a:rPr lang="en-US" altLang="zh-CN" sz="3200" b="1"/>
              <a:t>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00113" y="2205038"/>
            <a:ext cx="302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定域中心光程差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140200" y="2349500"/>
          <a:ext cx="2582863" cy="455613"/>
        </p:xfrm>
        <a:graphic>
          <a:graphicData uri="http://schemas.openxmlformats.org/presentationml/2006/ole">
            <p:oleObj spid="_x0000_s5123" name="公式" r:id="rId4" imgW="2577960" imgH="457200" progId="">
              <p:embed/>
            </p:oleObj>
          </a:graphicData>
        </a:graphic>
      </p:graphicFrame>
      <p:pic>
        <p:nvPicPr>
          <p:cNvPr id="8200" name="Picture 8" descr="旋转 mz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3325" y="2667000"/>
            <a:ext cx="54006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042988" y="3068638"/>
          <a:ext cx="3671887" cy="1873250"/>
        </p:xfrm>
        <a:graphic>
          <a:graphicData uri="http://schemas.openxmlformats.org/presentationml/2006/ole">
            <p:oleObj spid="_x0000_s5124" name="公式" r:id="rId6" imgW="4698720" imgH="1955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2"/>
          <p:cNvSpPr>
            <a:spLocks noChangeArrowheads="1"/>
          </p:cNvSpPr>
          <p:nvPr/>
        </p:nvSpPr>
        <p:spPr bwMode="auto">
          <a:xfrm>
            <a:off x="1835150" y="1628775"/>
            <a:ext cx="5113338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Line 3"/>
          <p:cNvSpPr>
            <a:spLocks noChangeShapeType="1"/>
          </p:cNvSpPr>
          <p:nvPr/>
        </p:nvSpPr>
        <p:spPr bwMode="auto">
          <a:xfrm>
            <a:off x="1908175" y="333375"/>
            <a:ext cx="1512888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4"/>
          <p:cNvSpPr>
            <a:spLocks noChangeShapeType="1"/>
          </p:cNvSpPr>
          <p:nvPr/>
        </p:nvSpPr>
        <p:spPr bwMode="auto">
          <a:xfrm>
            <a:off x="3348038" y="476250"/>
            <a:ext cx="71437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5"/>
          <p:cNvSpPr>
            <a:spLocks noChangeShapeType="1"/>
          </p:cNvSpPr>
          <p:nvPr/>
        </p:nvSpPr>
        <p:spPr bwMode="auto">
          <a:xfrm>
            <a:off x="3419475" y="1628775"/>
            <a:ext cx="7207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6"/>
          <p:cNvSpPr>
            <a:spLocks noChangeShapeType="1"/>
          </p:cNvSpPr>
          <p:nvPr/>
        </p:nvSpPr>
        <p:spPr bwMode="auto">
          <a:xfrm>
            <a:off x="4140200" y="2852738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7"/>
          <p:cNvSpPr>
            <a:spLocks noChangeShapeType="1"/>
          </p:cNvSpPr>
          <p:nvPr/>
        </p:nvSpPr>
        <p:spPr bwMode="auto">
          <a:xfrm flipV="1">
            <a:off x="3419475" y="549275"/>
            <a:ext cx="865188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8"/>
          <p:cNvSpPr>
            <a:spLocks noChangeShapeType="1"/>
          </p:cNvSpPr>
          <p:nvPr/>
        </p:nvSpPr>
        <p:spPr bwMode="auto">
          <a:xfrm flipV="1">
            <a:off x="4140200" y="1628775"/>
            <a:ext cx="5746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9"/>
          <p:cNvSpPr>
            <a:spLocks noChangeShapeType="1"/>
          </p:cNvSpPr>
          <p:nvPr/>
        </p:nvSpPr>
        <p:spPr bwMode="auto">
          <a:xfrm flipV="1">
            <a:off x="4716463" y="836613"/>
            <a:ext cx="720725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258888" y="1196975"/>
          <a:ext cx="368300" cy="457200"/>
        </p:xfrm>
        <a:graphic>
          <a:graphicData uri="http://schemas.openxmlformats.org/presentationml/2006/ole">
            <p:oleObj spid="_x0000_s6146" name="公式" r:id="rId3" imgW="368280" imgH="457200" progId="">
              <p:embed/>
            </p:oleObj>
          </a:graphicData>
        </a:graphic>
      </p:graphicFrame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1187450" y="2060575"/>
          <a:ext cx="381000" cy="457200"/>
        </p:xfrm>
        <a:graphic>
          <a:graphicData uri="http://schemas.openxmlformats.org/presentationml/2006/ole">
            <p:oleObj spid="_x0000_s6147" name="公式" r:id="rId4" imgW="380880" imgH="457200" progId="">
              <p:embed/>
            </p:oleObj>
          </a:graphicData>
        </a:graphic>
      </p:graphicFrame>
      <p:graphicFrame>
        <p:nvGraphicFramePr>
          <p:cNvPr id="6148" name="Object 12"/>
          <p:cNvGraphicFramePr>
            <a:graphicFrameLocks noChangeAspect="1"/>
          </p:cNvGraphicFramePr>
          <p:nvPr/>
        </p:nvGraphicFramePr>
        <p:xfrm>
          <a:off x="1258888" y="2852738"/>
          <a:ext cx="381000" cy="457200"/>
        </p:xfrm>
        <a:graphic>
          <a:graphicData uri="http://schemas.openxmlformats.org/presentationml/2006/ole">
            <p:oleObj spid="_x0000_s6148" name="公式" r:id="rId5" imgW="380880" imgH="457200" progId="">
              <p:embed/>
            </p:oleObj>
          </a:graphicData>
        </a:graphic>
      </p:graphicFrame>
      <p:graphicFrame>
        <p:nvGraphicFramePr>
          <p:cNvPr id="6149" name="Object 13"/>
          <p:cNvGraphicFramePr>
            <a:graphicFrameLocks noChangeAspect="1"/>
          </p:cNvGraphicFramePr>
          <p:nvPr/>
        </p:nvGraphicFramePr>
        <p:xfrm>
          <a:off x="4572000" y="549275"/>
          <a:ext cx="155575" cy="215900"/>
        </p:xfrm>
        <a:graphic>
          <a:graphicData uri="http://schemas.openxmlformats.org/presentationml/2006/ole">
            <p:oleObj spid="_x0000_s6149" name="公式" r:id="rId6" imgW="164880" imgH="228600" progId="">
              <p:embed/>
            </p:oleObj>
          </a:graphicData>
        </a:graphic>
      </p:graphicFrame>
      <p:graphicFrame>
        <p:nvGraphicFramePr>
          <p:cNvPr id="6150" name="Object 14"/>
          <p:cNvGraphicFramePr>
            <a:graphicFrameLocks noChangeAspect="1"/>
          </p:cNvGraphicFramePr>
          <p:nvPr/>
        </p:nvGraphicFramePr>
        <p:xfrm>
          <a:off x="6227763" y="908050"/>
          <a:ext cx="241300" cy="317500"/>
        </p:xfrm>
        <a:graphic>
          <a:graphicData uri="http://schemas.openxmlformats.org/presentationml/2006/ole">
            <p:oleObj spid="_x0000_s6150" name="公式" r:id="rId7" imgW="241200" imgH="317160" progId="">
              <p:embed/>
            </p:oleObj>
          </a:graphicData>
        </a:graphic>
      </p:graphicFrame>
      <p:sp>
        <p:nvSpPr>
          <p:cNvPr id="6167" name="Rectangle 15"/>
          <p:cNvSpPr>
            <a:spLocks noChangeArrowheads="1"/>
          </p:cNvSpPr>
          <p:nvPr/>
        </p:nvSpPr>
        <p:spPr bwMode="auto">
          <a:xfrm>
            <a:off x="611188" y="3500438"/>
            <a:ext cx="2216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半波损失：</a:t>
            </a:r>
          </a:p>
        </p:txBody>
      </p:sp>
      <p:graphicFrame>
        <p:nvGraphicFramePr>
          <p:cNvPr id="6151" name="Object 16"/>
          <p:cNvGraphicFramePr>
            <a:graphicFrameLocks noChangeAspect="1"/>
          </p:cNvGraphicFramePr>
          <p:nvPr/>
        </p:nvGraphicFramePr>
        <p:xfrm>
          <a:off x="2862263" y="3644900"/>
          <a:ext cx="2743200" cy="457200"/>
        </p:xfrm>
        <a:graphic>
          <a:graphicData uri="http://schemas.openxmlformats.org/presentationml/2006/ole">
            <p:oleObj spid="_x0000_s6151" name="公式" r:id="rId8" imgW="2743200" imgH="457200" progId="">
              <p:embed/>
            </p:oleObj>
          </a:graphicData>
        </a:graphic>
      </p:graphicFrame>
      <p:graphicFrame>
        <p:nvGraphicFramePr>
          <p:cNvPr id="6152" name="Object 17"/>
          <p:cNvGraphicFramePr>
            <a:graphicFrameLocks noChangeAspect="1"/>
          </p:cNvGraphicFramePr>
          <p:nvPr/>
        </p:nvGraphicFramePr>
        <p:xfrm>
          <a:off x="2765425" y="5084763"/>
          <a:ext cx="2743200" cy="457200"/>
        </p:xfrm>
        <a:graphic>
          <a:graphicData uri="http://schemas.openxmlformats.org/presentationml/2006/ole">
            <p:oleObj spid="_x0000_s6152" name="公式" r:id="rId9" imgW="2743200" imgH="457200" progId="">
              <p:embed/>
            </p:oleObj>
          </a:graphicData>
        </a:graphic>
      </p:graphicFrame>
      <p:sp>
        <p:nvSpPr>
          <p:cNvPr id="6168" name="Line 18"/>
          <p:cNvSpPr>
            <a:spLocks noChangeShapeType="1"/>
          </p:cNvSpPr>
          <p:nvPr/>
        </p:nvSpPr>
        <p:spPr bwMode="auto">
          <a:xfrm>
            <a:off x="3924300" y="1052513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3" name="Object 19"/>
          <p:cNvGraphicFramePr>
            <a:graphicFrameLocks noChangeAspect="1"/>
          </p:cNvGraphicFramePr>
          <p:nvPr/>
        </p:nvGraphicFramePr>
        <p:xfrm>
          <a:off x="2725738" y="1698625"/>
          <a:ext cx="317500" cy="317500"/>
        </p:xfrm>
        <a:graphic>
          <a:graphicData uri="http://schemas.openxmlformats.org/presentationml/2006/ole">
            <p:oleObj spid="_x0000_s6153" name="公式" r:id="rId10" imgW="317160" imgH="317160" progId="">
              <p:embed/>
            </p:oleObj>
          </a:graphicData>
        </a:graphic>
      </p:graphicFrame>
      <p:graphicFrame>
        <p:nvGraphicFramePr>
          <p:cNvPr id="6154" name="Object 20"/>
          <p:cNvGraphicFramePr>
            <a:graphicFrameLocks noChangeAspect="1"/>
          </p:cNvGraphicFramePr>
          <p:nvPr/>
        </p:nvGraphicFramePr>
        <p:xfrm>
          <a:off x="3708400" y="1196975"/>
          <a:ext cx="342900" cy="317500"/>
        </p:xfrm>
        <a:graphic>
          <a:graphicData uri="http://schemas.openxmlformats.org/presentationml/2006/ole">
            <p:oleObj spid="_x0000_s6154" name="公式" r:id="rId11" imgW="342720" imgH="317160" progId="">
              <p:embed/>
            </p:oleObj>
          </a:graphicData>
        </a:graphic>
      </p:graphicFrame>
      <p:graphicFrame>
        <p:nvGraphicFramePr>
          <p:cNvPr id="6155" name="Object 21"/>
          <p:cNvGraphicFramePr>
            <a:graphicFrameLocks noChangeAspect="1"/>
          </p:cNvGraphicFramePr>
          <p:nvPr/>
        </p:nvGraphicFramePr>
        <p:xfrm>
          <a:off x="5148263" y="1557338"/>
          <a:ext cx="317500" cy="317500"/>
        </p:xfrm>
        <a:graphic>
          <a:graphicData uri="http://schemas.openxmlformats.org/presentationml/2006/ole">
            <p:oleObj spid="_x0000_s6155" name="公式" r:id="rId12" imgW="317160" imgH="317160" progId="">
              <p:embed/>
            </p:oleObj>
          </a:graphicData>
        </a:graphic>
      </p:graphicFrame>
      <p:graphicFrame>
        <p:nvGraphicFramePr>
          <p:cNvPr id="6156" name="Object 22"/>
          <p:cNvGraphicFramePr>
            <a:graphicFrameLocks noChangeAspect="1"/>
          </p:cNvGraphicFramePr>
          <p:nvPr/>
        </p:nvGraphicFramePr>
        <p:xfrm>
          <a:off x="3924300" y="2852738"/>
          <a:ext cx="317500" cy="330200"/>
        </p:xfrm>
        <a:graphic>
          <a:graphicData uri="http://schemas.openxmlformats.org/presentationml/2006/ole">
            <p:oleObj spid="_x0000_s6156" name="公式" r:id="rId13" imgW="317160" imgH="330120" progId="">
              <p:embed/>
            </p:oleObj>
          </a:graphicData>
        </a:graphic>
      </p:graphicFrame>
      <p:graphicFrame>
        <p:nvGraphicFramePr>
          <p:cNvPr id="6157" name="Object 23"/>
          <p:cNvGraphicFramePr>
            <a:graphicFrameLocks noChangeAspect="1"/>
          </p:cNvGraphicFramePr>
          <p:nvPr/>
        </p:nvGraphicFramePr>
        <p:xfrm>
          <a:off x="2771775" y="4437063"/>
          <a:ext cx="5232400" cy="427037"/>
        </p:xfrm>
        <a:graphic>
          <a:graphicData uri="http://schemas.openxmlformats.org/presentationml/2006/ole">
            <p:oleObj spid="_x0000_s6157" name="公式" r:id="rId14" imgW="5524200" imgH="457200" progId="">
              <p:embed/>
            </p:oleObj>
          </a:graphicData>
        </a:graphic>
      </p:graphicFrame>
      <p:graphicFrame>
        <p:nvGraphicFramePr>
          <p:cNvPr id="6158" name="Object 24"/>
          <p:cNvGraphicFramePr>
            <a:graphicFrameLocks noChangeAspect="1"/>
          </p:cNvGraphicFramePr>
          <p:nvPr/>
        </p:nvGraphicFramePr>
        <p:xfrm>
          <a:off x="2700338" y="5805488"/>
          <a:ext cx="5411787" cy="442912"/>
        </p:xfrm>
        <a:graphic>
          <a:graphicData uri="http://schemas.openxmlformats.org/presentationml/2006/ole">
            <p:oleObj spid="_x0000_s6158" name="公式" r:id="rId15" imgW="5524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71550" y="1338263"/>
            <a:ext cx="2925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等倾干涉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376363" y="2124075"/>
          <a:ext cx="2266950" cy="476250"/>
        </p:xfrm>
        <a:graphic>
          <a:graphicData uri="http://schemas.openxmlformats.org/presentationml/2006/ole">
            <p:oleObj spid="_x0000_s7170" name="公式" r:id="rId3" imgW="2260440" imgH="482400" progId="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71550" y="21685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27100" y="3473450"/>
            <a:ext cx="184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▲ </a:t>
            </a:r>
            <a:r>
              <a:rPr lang="zh-CN" altLang="en-US" sz="3200" b="1"/>
              <a:t>条纹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27100" y="2754313"/>
            <a:ext cx="7116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▲ </a:t>
            </a:r>
            <a:r>
              <a:rPr lang="zh-CN" altLang="en-US" sz="3200" b="1"/>
              <a:t>定域中心在无穷远获透镜的焦平面上</a:t>
            </a:r>
            <a:r>
              <a:rPr lang="en-US" altLang="zh-CN" sz="3200" b="1"/>
              <a:t>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27100" y="4194175"/>
            <a:ext cx="211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● </a:t>
            </a:r>
            <a:r>
              <a:rPr lang="zh-CN" altLang="en-US" sz="3200" b="1"/>
              <a:t>同心圆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681288" y="4238625"/>
          <a:ext cx="3346450" cy="519113"/>
        </p:xfrm>
        <a:graphic>
          <a:graphicData uri="http://schemas.openxmlformats.org/presentationml/2006/ole">
            <p:oleObj spid="_x0000_s7171" name="公式" r:id="rId4" imgW="3238200" imgH="482400" progId="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016000" y="5049838"/>
          <a:ext cx="688975" cy="342900"/>
        </p:xfrm>
        <a:graphic>
          <a:graphicData uri="http://schemas.openxmlformats.org/presentationml/2006/ole">
            <p:oleObj spid="_x0000_s7172" name="公式" r:id="rId5" imgW="698400" imgH="342720" progId="">
              <p:embed/>
            </p:oleObj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601788" y="4914900"/>
            <a:ext cx="6931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s</a:t>
            </a:r>
            <a:r>
              <a:rPr lang="zh-CN" altLang="en-US" sz="3200" b="1"/>
              <a:t>射向薄膜入射角相同</a:t>
            </a:r>
            <a:r>
              <a:rPr lang="en-US" altLang="zh-CN" sz="3200" b="1"/>
              <a:t>,</a:t>
            </a:r>
            <a:r>
              <a:rPr lang="zh-CN" altLang="en-US" sz="3200" b="1"/>
              <a:t>形成的圆重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36613" y="5634038"/>
            <a:ext cx="3916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合</a:t>
            </a:r>
            <a:r>
              <a:rPr lang="en-US" altLang="zh-CN" sz="3200" b="1"/>
              <a:t>.</a:t>
            </a:r>
            <a:r>
              <a:rPr lang="zh-CN" altLang="en-US" sz="3200" b="1"/>
              <a:t>（非相干叠加）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971550" y="549275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无半波损失：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348038" y="692150"/>
          <a:ext cx="2057400" cy="457200"/>
        </p:xfrm>
        <a:graphic>
          <a:graphicData uri="http://schemas.openxmlformats.org/presentationml/2006/ole">
            <p:oleObj spid="_x0000_s7173" name="公式" r:id="rId6" imgW="2057400" imgH="457200" progId="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5580063" y="692150"/>
          <a:ext cx="2006600" cy="457200"/>
        </p:xfrm>
        <a:graphic>
          <a:graphicData uri="http://schemas.openxmlformats.org/presentationml/2006/ole">
            <p:oleObj spid="_x0000_s7174" name="公式" r:id="rId7" imgW="200628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5" grpId="0"/>
      <p:bldP spid="10246" grpId="0"/>
      <p:bldP spid="10247" grpId="0"/>
      <p:bldP spid="10250" grpId="0"/>
      <p:bldP spid="10251" grpId="0"/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旋转 mz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0"/>
            <a:ext cx="4324350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997</Words>
  <Application>Microsoft Office PowerPoint</Application>
  <PresentationFormat>全屏显示(4:3)</PresentationFormat>
  <Paragraphs>141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30</cp:revision>
  <dcterms:created xsi:type="dcterms:W3CDTF">2015-09-16T12:21:21Z</dcterms:created>
  <dcterms:modified xsi:type="dcterms:W3CDTF">2016-08-27T11:54:04Z</dcterms:modified>
</cp:coreProperties>
</file>