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5" r:id="rId4"/>
    <p:sldId id="258" r:id="rId5"/>
    <p:sldId id="31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318" r:id="rId15"/>
    <p:sldId id="267" r:id="rId16"/>
    <p:sldId id="269" r:id="rId17"/>
    <p:sldId id="268" r:id="rId18"/>
    <p:sldId id="317" r:id="rId19"/>
    <p:sldId id="270" r:id="rId20"/>
    <p:sldId id="271" r:id="rId21"/>
    <p:sldId id="277" r:id="rId22"/>
    <p:sldId id="278" r:id="rId23"/>
    <p:sldId id="279" r:id="rId24"/>
    <p:sldId id="280" r:id="rId25"/>
    <p:sldId id="281" r:id="rId26"/>
    <p:sldId id="315" r:id="rId27"/>
    <p:sldId id="282" r:id="rId28"/>
    <p:sldId id="283" r:id="rId29"/>
    <p:sldId id="284" r:id="rId30"/>
    <p:sldId id="308" r:id="rId31"/>
    <p:sldId id="309" r:id="rId32"/>
    <p:sldId id="310" r:id="rId33"/>
    <p:sldId id="311" r:id="rId34"/>
    <p:sldId id="312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314" r:id="rId43"/>
    <p:sldId id="292" r:id="rId44"/>
    <p:sldId id="293" r:id="rId45"/>
    <p:sldId id="294" r:id="rId46"/>
    <p:sldId id="296" r:id="rId47"/>
    <p:sldId id="297" r:id="rId48"/>
    <p:sldId id="298" r:id="rId49"/>
    <p:sldId id="299" r:id="rId50"/>
    <p:sldId id="300" r:id="rId51"/>
    <p:sldId id="301" r:id="rId52"/>
    <p:sldId id="316" r:id="rId53"/>
    <p:sldId id="302" r:id="rId54"/>
    <p:sldId id="303" r:id="rId55"/>
    <p:sldId id="304" r:id="rId56"/>
    <p:sldId id="305" r:id="rId57"/>
    <p:sldId id="306" r:id="rId58"/>
    <p:sldId id="307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56" autoAdjust="0"/>
  </p:normalViewPr>
  <p:slideViewPr>
    <p:cSldViewPr showGuides="1">
      <p:cViewPr varScale="1">
        <p:scale>
          <a:sx n="61" d="100"/>
          <a:sy n="61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6A567D-5987-45FA-9AB3-51F5C85D60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965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B4A3D-ABB7-40F2-B6EE-F75AA9C824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89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D8C51-C55A-4C3F-B11A-16695DF919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79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9ED22-473D-4250-AFD3-74DB4692B0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66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015FC-8D6B-413C-9A2D-789707E3E5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96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D8DB13-0706-4C04-BFDA-45F3A2067C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04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B5972-BA1A-40D2-A611-88AB7A0A22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613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EB291-6192-4B24-B27D-CA29BD83C7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91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521AC-9DA3-4AF1-9FC6-D65D14F654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1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4E696-D0AD-4223-8352-48220EDF3B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440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53E5C1-CC64-4B69-A32D-ECDC0DDD7C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162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FFE611E-6F8D-43E4-B9B6-15F8FEADFB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3.wmf"/><Relationship Id="rId9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7.wmf"/><Relationship Id="rId9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21.bin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11" Type="http://schemas.openxmlformats.org/officeDocument/2006/relationships/image" Target="../media/image44.wmf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41.wmf"/><Relationship Id="rId9" Type="http://schemas.openxmlformats.org/officeDocument/2006/relationships/image" Target="../media/image4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28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5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6.png"/><Relationship Id="rId4" Type="http://schemas.openxmlformats.org/officeDocument/2006/relationships/image" Target="../media/image5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3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6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7" Type="http://schemas.openxmlformats.org/officeDocument/2006/relationships/image" Target="../media/image7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6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7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7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7" Type="http://schemas.openxmlformats.org/officeDocument/2006/relationships/image" Target="../media/image7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7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jpeg"/><Relationship Id="rId3" Type="http://schemas.openxmlformats.org/officeDocument/2006/relationships/oleObject" Target="../embeddings/oleObject53.bin"/><Relationship Id="rId7" Type="http://schemas.openxmlformats.org/officeDocument/2006/relationships/image" Target="../media/image8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7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5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8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92.png"/><Relationship Id="rId4" Type="http://schemas.openxmlformats.org/officeDocument/2006/relationships/image" Target="../media/image9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6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97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101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05.png"/><Relationship Id="rId4" Type="http://schemas.openxmlformats.org/officeDocument/2006/relationships/image" Target="../media/image104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77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115.wmf"/><Relationship Id="rId3" Type="http://schemas.openxmlformats.org/officeDocument/2006/relationships/oleObject" Target="../embeddings/oleObject79.bin"/><Relationship Id="rId7" Type="http://schemas.openxmlformats.org/officeDocument/2006/relationships/image" Target="../media/image112.wmf"/><Relationship Id="rId12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114.wmf"/><Relationship Id="rId5" Type="http://schemas.openxmlformats.org/officeDocument/2006/relationships/image" Target="../media/image81.png"/><Relationship Id="rId10" Type="http://schemas.openxmlformats.org/officeDocument/2006/relationships/oleObject" Target="../embeddings/oleObject82.bin"/><Relationship Id="rId4" Type="http://schemas.openxmlformats.org/officeDocument/2006/relationships/image" Target="../media/image111.wmf"/><Relationship Id="rId9" Type="http://schemas.openxmlformats.org/officeDocument/2006/relationships/image" Target="../media/image113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116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11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122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125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127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29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02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37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40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2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627313" y="476250"/>
            <a:ext cx="395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b="1"/>
              <a:t>原子物理教学大纲</a:t>
            </a:r>
          </a:p>
        </p:txBody>
      </p:sp>
      <p:pic>
        <p:nvPicPr>
          <p:cNvPr id="2054" name="Picture 6" descr="原子物理教学大纲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25538"/>
            <a:ext cx="6985000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2757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042988" y="476250"/>
          <a:ext cx="3303587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公式" r:id="rId3" imgW="3162240" imgH="977760" progId="Equation.3">
                  <p:embed/>
                </p:oleObj>
              </mc:Choice>
              <mc:Fallback>
                <p:oleObj name="公式" r:id="rId3" imgW="3162240" imgH="977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6250"/>
                        <a:ext cx="3303587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1028700" y="1628775"/>
          <a:ext cx="31051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公式" r:id="rId5" imgW="3098520" imgH="888840" progId="Equation.3">
                  <p:embed/>
                </p:oleObj>
              </mc:Choice>
              <mc:Fallback>
                <p:oleObj name="公式" r:id="rId5" imgW="3098520" imgH="888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628775"/>
                        <a:ext cx="310515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827088" y="2781300"/>
            <a:ext cx="4067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无关</a:t>
            </a:r>
            <a:r>
              <a:rPr lang="en-US" altLang="zh-CN" b="1"/>
              <a:t>. </a:t>
            </a:r>
            <a:r>
              <a:rPr lang="zh-CN" altLang="en-US" b="1"/>
              <a:t>与氢离子荷质比</a:t>
            </a:r>
            <a:endParaRPr lang="zh-CN" alt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4140200" y="1844675"/>
            <a:ext cx="3968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与气体种类</a:t>
            </a:r>
            <a:r>
              <a:rPr lang="en-US" altLang="zh-CN" b="1"/>
              <a:t>,</a:t>
            </a:r>
            <a:r>
              <a:rPr lang="zh-CN" altLang="en-US" b="1"/>
              <a:t>电极材料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4932363" y="2636838"/>
          <a:ext cx="29908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公式" r:id="rId7" imgW="2997000" imgH="888840" progId="Equation.3">
                  <p:embed/>
                </p:oleObj>
              </mc:Choice>
              <mc:Fallback>
                <p:oleObj name="公式" r:id="rId7" imgW="2997000" imgH="888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636838"/>
                        <a:ext cx="299085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27088" y="3573463"/>
            <a:ext cx="5986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比较，可知这种粒子不是氢离子</a:t>
            </a:r>
            <a:r>
              <a:rPr lang="en-US" altLang="zh-CN" b="1"/>
              <a:t>.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827088" y="4292600"/>
            <a:ext cx="3548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■</a:t>
            </a:r>
            <a:r>
              <a:rPr lang="zh-CN" altLang="en-US" b="1"/>
              <a:t>电子电量与质量</a:t>
            </a:r>
            <a:r>
              <a:rPr lang="zh-CN" altLang="en-US"/>
              <a:t> 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900113" y="5013325"/>
            <a:ext cx="5781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1899 </a:t>
            </a:r>
            <a:r>
              <a:rPr lang="zh-CN" altLang="en-US" b="1"/>
              <a:t>汤姆逊利用云雾室测定：</a:t>
            </a:r>
            <a:r>
              <a:rPr lang="zh-CN" altLang="en-US"/>
              <a:t> </a:t>
            </a:r>
          </a:p>
        </p:txBody>
      </p:sp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1042988" y="5805488"/>
          <a:ext cx="2635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公式" r:id="rId9" imgW="2628720" imgH="444240" progId="Equation.3">
                  <p:embed/>
                </p:oleObj>
              </mc:Choice>
              <mc:Fallback>
                <p:oleObj name="公式" r:id="rId9" imgW="262872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805488"/>
                        <a:ext cx="2635250" cy="444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  <p:bldP spid="10249" grpId="0"/>
      <p:bldP spid="10252" grpId="0"/>
      <p:bldP spid="10254" grpId="0"/>
      <p:bldP spid="102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971550" y="1557338"/>
          <a:ext cx="1981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公式" r:id="rId3" imgW="1981080" imgH="457200" progId="Equation.3">
                  <p:embed/>
                </p:oleObj>
              </mc:Choice>
              <mc:Fallback>
                <p:oleObj name="公式" r:id="rId3" imgW="198108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557338"/>
                        <a:ext cx="1981200" cy="463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2916238" y="1484313"/>
            <a:ext cx="2441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氢原子质量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827088" y="2133600"/>
            <a:ext cx="6888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1894</a:t>
            </a:r>
            <a:r>
              <a:rPr lang="zh-CN" altLang="en-US" b="1"/>
              <a:t>年</a:t>
            </a:r>
            <a:r>
              <a:rPr lang="en-US" altLang="zh-CN" b="1"/>
              <a:t>,</a:t>
            </a:r>
            <a:r>
              <a:rPr lang="zh-CN" altLang="en-US" b="1"/>
              <a:t>斯托尼命名阴极射线中带负电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827088" y="2852738"/>
            <a:ext cx="2328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粒子为电子</a:t>
            </a:r>
            <a:r>
              <a:rPr lang="en-US" altLang="zh-CN" b="1"/>
              <a:t>.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827088" y="3573463"/>
            <a:ext cx="343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■</a:t>
            </a:r>
            <a:r>
              <a:rPr lang="zh-CN" altLang="en-US" b="1"/>
              <a:t>汤姆逊原子模型</a:t>
            </a:r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755650" y="4292600"/>
            <a:ext cx="7253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1800" b="1"/>
              <a:t>▲</a:t>
            </a:r>
            <a:r>
              <a:rPr lang="zh-CN" altLang="en-US" b="1"/>
              <a:t>原子中正电荷分布在整个原子空间</a:t>
            </a:r>
            <a:r>
              <a:rPr lang="en-US" altLang="zh-CN" b="1"/>
              <a:t>,</a:t>
            </a:r>
            <a:r>
              <a:rPr lang="zh-CN" altLang="en-US" b="1"/>
              <a:t>即</a:t>
            </a:r>
            <a:r>
              <a:rPr lang="zh-CN" altLang="en-US"/>
              <a:t>  </a:t>
            </a:r>
          </a:p>
        </p:txBody>
      </p:sp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971550" y="476250"/>
          <a:ext cx="35877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公式" r:id="rId5" imgW="3593880" imgH="888840" progId="Equation.3">
                  <p:embed/>
                </p:oleObj>
              </mc:Choice>
              <mc:Fallback>
                <p:oleObj name="公式" r:id="rId5" imgW="3593880" imgH="8888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6250"/>
                        <a:ext cx="358775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827088" y="5013325"/>
            <a:ext cx="2735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在一个半径为</a:t>
            </a:r>
            <a:r>
              <a:rPr lang="zh-CN" altLang="en-US"/>
              <a:t> </a:t>
            </a:r>
          </a:p>
        </p:txBody>
      </p:sp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3419475" y="4868863"/>
          <a:ext cx="25923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公式" r:id="rId7" imgW="2768400" imgH="634680" progId="Equation.3">
                  <p:embed/>
                </p:oleObj>
              </mc:Choice>
              <mc:Fallback>
                <p:oleObj name="公式" r:id="rId7" imgW="2768400" imgH="6346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868863"/>
                        <a:ext cx="2592388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6011863" y="5013325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的区域；电</a:t>
            </a:r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827088" y="5734050"/>
            <a:ext cx="6099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子则均匀嵌在布满正电荷的球内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pic>
        <p:nvPicPr>
          <p:cNvPr id="11285" name="Picture 21" descr="u=447358804,3894874627&amp;fm=15&amp;gp=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2636838"/>
            <a:ext cx="1266825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" grpId="0"/>
      <p:bldP spid="11276" grpId="0"/>
      <p:bldP spid="11277" grpId="0"/>
      <p:bldP spid="11278" grpId="0"/>
      <p:bldP spid="11279" grpId="0"/>
      <p:bldP spid="11281" grpId="0"/>
      <p:bldP spid="11283" grpId="0"/>
      <p:bldP spid="112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900113" y="476250"/>
            <a:ext cx="7416800" cy="594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1800" b="1"/>
              <a:t>▲</a:t>
            </a:r>
            <a:r>
              <a:rPr lang="zh-CN" altLang="en-US" b="1"/>
              <a:t>当原子处于最低的能量状态时</a:t>
            </a:r>
            <a:r>
              <a:rPr lang="en-US" altLang="zh-CN" b="1"/>
              <a:t>,</a:t>
            </a:r>
            <a:r>
              <a:rPr lang="zh-CN" altLang="en-US" b="1"/>
              <a:t>电子处于平衡位置上</a:t>
            </a:r>
            <a:r>
              <a:rPr lang="en-US" altLang="zh-CN" b="1"/>
              <a:t>. </a:t>
            </a:r>
            <a:r>
              <a:rPr lang="zh-CN" altLang="en-US" b="1"/>
              <a:t>当原子被激发时</a:t>
            </a:r>
            <a:r>
              <a:rPr lang="en-US" altLang="zh-CN" b="1"/>
              <a:t>,</a:t>
            </a:r>
            <a:r>
              <a:rPr lang="zh-CN" altLang="en-US" b="1"/>
              <a:t>电子偏离平衡位置上</a:t>
            </a:r>
            <a:r>
              <a:rPr lang="en-US" altLang="zh-CN" b="1"/>
              <a:t>,</a:t>
            </a:r>
            <a:r>
              <a:rPr lang="zh-CN" altLang="en-US" b="1"/>
              <a:t>由于和正电荷之间的静电力</a:t>
            </a:r>
            <a:r>
              <a:rPr lang="en-US" altLang="zh-CN" b="1"/>
              <a:t>,</a:t>
            </a:r>
            <a:r>
              <a:rPr lang="zh-CN" altLang="en-US" b="1"/>
              <a:t>在它的平衡位置附近作简谐振动</a:t>
            </a:r>
            <a:r>
              <a:rPr lang="en-US" altLang="zh-CN" b="1"/>
              <a:t>,</a:t>
            </a:r>
            <a:r>
              <a:rPr lang="zh-CN" altLang="en-US" b="1"/>
              <a:t>并且辐射电磁波</a:t>
            </a:r>
            <a:r>
              <a:rPr lang="en-US" altLang="zh-CN" b="1"/>
              <a:t>,</a:t>
            </a:r>
            <a:r>
              <a:rPr lang="zh-CN" altLang="en-US" b="1"/>
              <a:t>其频率等于简谐振动频率</a:t>
            </a:r>
            <a:r>
              <a:rPr lang="en-US" altLang="zh-CN" b="1"/>
              <a:t>.</a:t>
            </a:r>
            <a:r>
              <a:rPr lang="zh-CN" altLang="en-US" b="1"/>
              <a:t>但只发射</a:t>
            </a:r>
            <a:r>
              <a:rPr lang="zh-CN" altLang="en-US" b="1">
                <a:solidFill>
                  <a:srgbClr val="FF3300"/>
                </a:solidFill>
              </a:rPr>
              <a:t>一种</a:t>
            </a:r>
            <a:r>
              <a:rPr lang="zh-CN" altLang="en-US" b="1"/>
              <a:t>频率的电磁波</a:t>
            </a:r>
            <a:r>
              <a:rPr lang="en-US" altLang="zh-CN" b="1"/>
              <a:t>,</a:t>
            </a:r>
            <a:r>
              <a:rPr lang="zh-CN" altLang="en-US" b="1"/>
              <a:t>而实验测得原子辐射谱线是</a:t>
            </a:r>
            <a:r>
              <a:rPr lang="zh-CN" altLang="en-US" b="1">
                <a:solidFill>
                  <a:srgbClr val="FF3300"/>
                </a:solidFill>
              </a:rPr>
              <a:t>非单一</a:t>
            </a:r>
            <a:r>
              <a:rPr lang="zh-CN" altLang="en-US" b="1"/>
              <a:t>的</a:t>
            </a:r>
            <a:r>
              <a:rPr lang="en-US" altLang="zh-CN" b="1"/>
              <a:t>.</a:t>
            </a:r>
          </a:p>
          <a:p>
            <a:pPr algn="just">
              <a:lnSpc>
                <a:spcPct val="150000"/>
              </a:lnSpc>
            </a:pP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971550" y="692150"/>
            <a:ext cx="6027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1.1.2</a:t>
            </a:r>
            <a:r>
              <a:rPr lang="en-US" altLang="zh-CN"/>
              <a:t> </a:t>
            </a:r>
            <a:r>
              <a:rPr lang="el-GR" altLang="zh-CN" b="1">
                <a:latin typeface="宋体" charset="-122"/>
              </a:rPr>
              <a:t>α</a:t>
            </a:r>
            <a:r>
              <a:rPr lang="zh-CN" altLang="en-US" b="1"/>
              <a:t>粒子散射实验</a:t>
            </a:r>
            <a:r>
              <a:rPr lang="en-US" altLang="zh-CN" b="1"/>
              <a:t>(1908</a:t>
            </a:r>
            <a:r>
              <a:rPr lang="zh-CN" altLang="en-US" b="1"/>
              <a:t>获奖</a:t>
            </a:r>
            <a:r>
              <a:rPr lang="en-US" altLang="zh-CN" b="1"/>
              <a:t>)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971550" y="1412875"/>
            <a:ext cx="2447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/>
              <a:t>■</a:t>
            </a:r>
            <a:r>
              <a:rPr lang="zh-CN" altLang="en-US" b="1"/>
              <a:t>实验装置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971550" y="2133600"/>
            <a:ext cx="696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l-GR" altLang="zh-CN" b="1"/>
              <a:t>α</a:t>
            </a:r>
            <a:r>
              <a:rPr lang="zh-CN" altLang="en-US" b="1"/>
              <a:t>粒子：高速运动的带两个正电荷的氦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971550" y="2852738"/>
            <a:ext cx="1109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离子</a:t>
            </a:r>
            <a:r>
              <a:rPr lang="en-US" altLang="zh-CN" b="1"/>
              <a:t>.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971550" y="3500438"/>
            <a:ext cx="2663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/>
              <a:t>■</a:t>
            </a:r>
            <a:r>
              <a:rPr lang="zh-CN" altLang="en-US" b="1"/>
              <a:t>实验结果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971550" y="4292600"/>
            <a:ext cx="7434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1800" b="1"/>
              <a:t>▲</a:t>
            </a:r>
            <a:r>
              <a:rPr lang="zh-CN" altLang="en-US" b="1"/>
              <a:t>绝大多数</a:t>
            </a:r>
            <a:r>
              <a:rPr lang="el-GR" altLang="zh-CN" b="1"/>
              <a:t>α</a:t>
            </a:r>
            <a:r>
              <a:rPr lang="zh-CN" altLang="en-US" b="1"/>
              <a:t>粒子经铂箔散射后</a:t>
            </a:r>
            <a:r>
              <a:rPr lang="en-US" altLang="zh-CN" b="1"/>
              <a:t>,</a:t>
            </a:r>
            <a:r>
              <a:rPr lang="zh-CN" altLang="en-US" b="1"/>
              <a:t>只有很小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48038" y="42926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971550" y="5013325"/>
            <a:ext cx="4602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角度的偏转</a:t>
            </a:r>
            <a:r>
              <a:rPr lang="en-US" altLang="zh-CN" b="1"/>
              <a:t>, </a:t>
            </a:r>
            <a:r>
              <a:rPr lang="zh-CN" altLang="en-US" b="1"/>
              <a:t>偏转角小于</a:t>
            </a:r>
            <a:r>
              <a:rPr lang="zh-CN" altLang="en-US"/>
              <a:t> 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5364163" y="5013325"/>
          <a:ext cx="4254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公式" r:id="rId3" imgW="482400" imgH="444240" progId="Equation.3">
                  <p:embed/>
                </p:oleObj>
              </mc:Choice>
              <mc:Fallback>
                <p:oleObj name="公式" r:id="rId3" imgW="482400" imgH="4442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013325"/>
                        <a:ext cx="42545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900113" y="5734050"/>
            <a:ext cx="1338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1800" b="1"/>
              <a:t>▲</a:t>
            </a:r>
            <a:r>
              <a:rPr lang="zh-CN" altLang="en-US" b="1"/>
              <a:t>有约</a:t>
            </a:r>
            <a:r>
              <a:rPr lang="zh-CN" altLang="en-US"/>
              <a:t> </a:t>
            </a:r>
          </a:p>
        </p:txBody>
      </p:sp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1979613" y="5734050"/>
          <a:ext cx="14192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公式" r:id="rId5" imgW="1130040" imgH="444240" progId="Equation.3">
                  <p:embed/>
                </p:oleObj>
              </mc:Choice>
              <mc:Fallback>
                <p:oleObj name="公式" r:id="rId5" imgW="1130040" imgH="4442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734050"/>
                        <a:ext cx="1419225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3635375" y="5734050"/>
            <a:ext cx="296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 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3348038" y="5734050"/>
            <a:ext cx="4879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的</a:t>
            </a:r>
            <a:r>
              <a:rPr lang="el-GR" altLang="zh-CN" b="1"/>
              <a:t>α</a:t>
            </a:r>
            <a:r>
              <a:rPr lang="zh-CN" altLang="en-US" b="1"/>
              <a:t>粒子</a:t>
            </a:r>
            <a:r>
              <a:rPr lang="en-US" altLang="zh-CN" b="1"/>
              <a:t>,</a:t>
            </a:r>
            <a:r>
              <a:rPr lang="zh-CN" altLang="en-US" b="1"/>
              <a:t>它的散射角大于</a:t>
            </a:r>
            <a:r>
              <a:rPr lang="zh-CN" altLang="en-US"/>
              <a:t> </a:t>
            </a:r>
          </a:p>
        </p:txBody>
      </p:sp>
      <p:graphicFrame>
        <p:nvGraphicFramePr>
          <p:cNvPr id="13337" name="Object 25"/>
          <p:cNvGraphicFramePr>
            <a:graphicFrameLocks noChangeAspect="1"/>
          </p:cNvGraphicFramePr>
          <p:nvPr/>
        </p:nvGraphicFramePr>
        <p:xfrm>
          <a:off x="8027988" y="5805488"/>
          <a:ext cx="57626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公式" r:id="rId7" imgW="660240" imgH="444240" progId="Equation.3">
                  <p:embed/>
                </p:oleObj>
              </mc:Choice>
              <mc:Fallback>
                <p:oleObj name="公式" r:id="rId7" imgW="660240" imgH="4442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5805488"/>
                        <a:ext cx="576262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38" name="Picture 26" descr="2012102415341593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13" y="0"/>
            <a:ext cx="1536700" cy="20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/>
      <p:bldP spid="13321" grpId="0"/>
      <p:bldP spid="13322" grpId="0"/>
      <p:bldP spid="13324" grpId="0"/>
      <p:bldP spid="13325" grpId="0"/>
      <p:bldP spid="13326" grpId="0"/>
      <p:bldP spid="13329" grpId="0"/>
      <p:bldP spid="13332" grpId="0"/>
      <p:bldP spid="133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8" name="Picture 4" descr="W0200907233065057857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0"/>
            <a:ext cx="4857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mz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9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900113" y="620713"/>
            <a:ext cx="3311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/>
              <a:t>■</a:t>
            </a:r>
            <a:r>
              <a:rPr lang="zh-CN" altLang="en-US" b="1"/>
              <a:t>实验结果分析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900113" y="1341438"/>
            <a:ext cx="3663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宋体" charset="-122"/>
              <a:buChar char="●"/>
            </a:pPr>
            <a:r>
              <a:rPr lang="zh-CN" altLang="zh-CN" sz="1800" b="1"/>
              <a:t>▲</a:t>
            </a:r>
            <a:r>
              <a:rPr lang="zh-CN" altLang="en-US" b="1"/>
              <a:t>汤姆逊原子模型：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1042988" y="2060575"/>
          <a:ext cx="3021012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公式" r:id="rId3" imgW="2070000" imgH="1066680" progId="Equation.3">
                  <p:embed/>
                </p:oleObj>
              </mc:Choice>
              <mc:Fallback>
                <p:oleObj name="公式" r:id="rId3" imgW="2070000" imgH="1066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60575"/>
                        <a:ext cx="3021012" cy="1385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900113" y="3357563"/>
            <a:ext cx="7488237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即粒子在球面处受到作用力最大</a:t>
            </a:r>
            <a:r>
              <a:rPr lang="en-US" altLang="zh-CN" b="1"/>
              <a:t>.</a:t>
            </a:r>
            <a:r>
              <a:rPr lang="zh-CN" altLang="en-US" b="1"/>
              <a:t>只能发生小角度散射</a:t>
            </a:r>
            <a:r>
              <a:rPr lang="en-US" altLang="zh-CN" b="1"/>
              <a:t>,</a:t>
            </a:r>
            <a:r>
              <a:rPr lang="zh-CN" altLang="en-US" b="1"/>
              <a:t>而且多次小角度散射也不可能引起大角度散射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/>
      <p:bldP spid="16397" grpId="0"/>
      <p:bldP spid="1640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mz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49275"/>
            <a:ext cx="7416800" cy="589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4" name="Picture 4" descr="bk_f2c10c1c5f3edcb1f1dcfd046719d688_NUqt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908050"/>
            <a:ext cx="5545138" cy="488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00113" y="549275"/>
            <a:ext cx="7200900" cy="375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/>
              <a:t>1.1.3</a:t>
            </a:r>
            <a:r>
              <a:rPr lang="zh-CN" altLang="en-US" b="1"/>
              <a:t>卢瑟福核式模型（</a:t>
            </a:r>
            <a:r>
              <a:rPr lang="en-US" altLang="zh-CN" b="1"/>
              <a:t>1911</a:t>
            </a:r>
            <a:r>
              <a:rPr lang="zh-CN" altLang="en-US" b="1"/>
              <a:t>）</a:t>
            </a:r>
            <a:endParaRPr lang="zh-CN" altLang="en-US"/>
          </a:p>
          <a:p>
            <a:pPr algn="just">
              <a:lnSpc>
                <a:spcPct val="150000"/>
              </a:lnSpc>
            </a:pPr>
            <a:r>
              <a:rPr lang="zh-CN" altLang="en-US" b="1"/>
              <a:t>原子中的电荷集中在原子中心很小的区域内</a:t>
            </a:r>
            <a:r>
              <a:rPr lang="en-US" altLang="zh-CN" b="1"/>
              <a:t>—</a:t>
            </a:r>
            <a:r>
              <a:rPr lang="zh-CN" altLang="en-US" b="1"/>
              <a:t>原子核，原子的几乎全部质量也集中在这一区域</a:t>
            </a:r>
            <a:r>
              <a:rPr lang="en-US" altLang="zh-CN" b="1"/>
              <a:t>,</a:t>
            </a:r>
            <a:r>
              <a:rPr lang="zh-CN" altLang="en-US" b="1"/>
              <a:t>电子则分布在原子核外</a:t>
            </a:r>
            <a:r>
              <a:rPr lang="en-US" altLang="zh-CN" b="1"/>
              <a:t>.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827088" y="4365625"/>
            <a:ext cx="73453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l-GR" altLang="zh-CN" b="1">
                <a:latin typeface="宋体" charset="-122"/>
              </a:rPr>
              <a:t>α</a:t>
            </a:r>
            <a:r>
              <a:rPr lang="zh-CN" altLang="en-US" b="1"/>
              <a:t>粒子进入原子时</a:t>
            </a:r>
            <a:r>
              <a:rPr lang="en-US" altLang="zh-CN" b="1"/>
              <a:t>,</a:t>
            </a:r>
            <a:r>
              <a:rPr lang="zh-CN" altLang="en-US" b="1"/>
              <a:t>基本上总在原子核外</a:t>
            </a:r>
            <a:r>
              <a:rPr lang="en-US" altLang="zh-CN" b="1"/>
              <a:t>,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971550" y="4910138"/>
          <a:ext cx="30226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公式" r:id="rId3" imgW="2171520" imgH="1002960" progId="Equation.3">
                  <p:embed/>
                </p:oleObj>
              </mc:Choice>
              <mc:Fallback>
                <p:oleObj name="公式" r:id="rId3" imgW="2171520" imgH="1002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910138"/>
                        <a:ext cx="3022600" cy="129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3995738" y="5300663"/>
            <a:ext cx="4081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当</a:t>
            </a:r>
            <a:r>
              <a:rPr lang="en-US" altLang="zh-CN" b="1"/>
              <a:t>r</a:t>
            </a:r>
            <a:r>
              <a:rPr lang="zh-CN" altLang="en-US" b="1"/>
              <a:t>很小时</a:t>
            </a:r>
            <a:r>
              <a:rPr lang="en-US" altLang="zh-CN" b="1"/>
              <a:t>,</a:t>
            </a:r>
            <a:r>
              <a:rPr lang="zh-CN" altLang="en-US" b="1"/>
              <a:t>正电荷对</a:t>
            </a:r>
            <a:r>
              <a:rPr lang="el-GR" altLang="zh-CN" b="1"/>
              <a:t>α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5" grpId="0"/>
      <p:bldP spid="174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原子物理教学大纲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620713"/>
            <a:ext cx="7416800" cy="57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971550" y="476250"/>
            <a:ext cx="734536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粒子作用力可以很大</a:t>
            </a:r>
            <a:r>
              <a:rPr lang="en-US" altLang="zh-CN" b="1"/>
              <a:t>,</a:t>
            </a:r>
            <a:r>
              <a:rPr lang="zh-CN" altLang="en-US" b="1"/>
              <a:t>因而可能发生大角度散射</a:t>
            </a:r>
            <a:r>
              <a:rPr lang="en-US" altLang="zh-CN" b="1"/>
              <a:t>.</a:t>
            </a:r>
          </a:p>
        </p:txBody>
      </p:sp>
      <p:pic>
        <p:nvPicPr>
          <p:cNvPr id="18437" name="Picture 5" descr="mz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916113"/>
            <a:ext cx="65532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971550" y="620713"/>
            <a:ext cx="2952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1.2</a:t>
            </a:r>
            <a:r>
              <a:rPr lang="zh-CN" altLang="en-US" b="1"/>
              <a:t>原子光谱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971550" y="1412875"/>
            <a:ext cx="2808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1. 2.1 </a:t>
            </a:r>
            <a:r>
              <a:rPr lang="zh-CN" altLang="en-US" b="1"/>
              <a:t>光谱</a:t>
            </a:r>
          </a:p>
        </p:txBody>
      </p:sp>
      <p:pic>
        <p:nvPicPr>
          <p:cNvPr id="24582" name="Picture 6" descr="mz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060575"/>
            <a:ext cx="7920037" cy="388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 descr="mz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8820150" cy="625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2195513" y="4365625"/>
            <a:ext cx="503237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900113" y="692150"/>
            <a:ext cx="4856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1.2.2 </a:t>
            </a:r>
            <a:r>
              <a:rPr lang="zh-CN" altLang="en-US" b="1"/>
              <a:t>氢原子光谱和光谱项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900113" y="1412875"/>
            <a:ext cx="4337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b="1"/>
              <a:t>巴耳末线系（</a:t>
            </a:r>
            <a:r>
              <a:rPr lang="en-US" altLang="zh-CN" b="1"/>
              <a:t>1885</a:t>
            </a:r>
            <a:r>
              <a:rPr lang="zh-CN" altLang="en-US" b="1"/>
              <a:t>）</a:t>
            </a:r>
          </a:p>
        </p:txBody>
      </p:sp>
      <p:pic>
        <p:nvPicPr>
          <p:cNvPr id="26630" name="Picture 6" descr="mz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857375"/>
            <a:ext cx="51847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971550" y="260350"/>
          <a:ext cx="4284663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公式" r:id="rId3" imgW="4190760" imgH="977760" progId="Equation.3">
                  <p:embed/>
                </p:oleObj>
              </mc:Choice>
              <mc:Fallback>
                <p:oleObj name="公式" r:id="rId3" imgW="4190760" imgH="977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60350"/>
                        <a:ext cx="4284663" cy="127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900113" y="1700213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其中</a:t>
            </a:r>
            <a:r>
              <a:rPr lang="zh-CN" altLang="en-US"/>
              <a:t> </a:t>
            </a:r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1908175" y="1773238"/>
          <a:ext cx="33496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公式" r:id="rId5" imgW="2311200" imgH="330120" progId="Equation.3">
                  <p:embed/>
                </p:oleObj>
              </mc:Choice>
              <mc:Fallback>
                <p:oleObj name="公式" r:id="rId5" imgW="2311200" imgH="330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773238"/>
                        <a:ext cx="3349625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7" name="Picture 9" descr="yw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420938"/>
            <a:ext cx="7632700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900113" y="3716338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FF3300"/>
                </a:solidFill>
              </a:rPr>
              <a:t>波数</a:t>
            </a:r>
            <a:r>
              <a:rPr lang="zh-CN" altLang="en-US"/>
              <a:t> 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1908175" y="3500438"/>
          <a:ext cx="95885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公式" r:id="rId8" imgW="939600" imgH="888840" progId="Equation.3">
                  <p:embed/>
                </p:oleObj>
              </mc:Choice>
              <mc:Fallback>
                <p:oleObj name="公式" r:id="rId8" imgW="939600" imgH="888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500438"/>
                        <a:ext cx="958850" cy="1155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3059113" y="3716338"/>
            <a:ext cx="5173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,</a:t>
            </a:r>
            <a:r>
              <a:rPr lang="zh-CN" altLang="en-US" b="1"/>
              <a:t>单位长度波列中所包含波长</a:t>
            </a: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900113" y="4557713"/>
            <a:ext cx="30241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的数目</a:t>
            </a:r>
            <a:r>
              <a:rPr lang="en-US" altLang="zh-CN" b="1"/>
              <a:t>.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63" name="Object 15"/>
          <p:cNvGraphicFramePr>
            <a:graphicFrameLocks noChangeAspect="1"/>
          </p:cNvGraphicFramePr>
          <p:nvPr/>
        </p:nvGraphicFramePr>
        <p:xfrm>
          <a:off x="971550" y="5013325"/>
          <a:ext cx="6345238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公式" r:id="rId10" imgW="6210000" imgH="1015920" progId="Equation.3">
                  <p:embed/>
                </p:oleObj>
              </mc:Choice>
              <mc:Fallback>
                <p:oleObj name="公式" r:id="rId10" imgW="6210000" imgH="10159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13325"/>
                        <a:ext cx="6345238" cy="1328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/>
      <p:bldP spid="27658" grpId="0"/>
      <p:bldP spid="27661" grpId="0"/>
      <p:bldP spid="2766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827088" y="692150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式中</a:t>
            </a:r>
            <a:r>
              <a:rPr lang="zh-CN" altLang="en-US"/>
              <a:t> 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835150" y="476250"/>
          <a:ext cx="5551488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公式" r:id="rId3" imgW="4787640" imgH="888840" progId="Equation.3">
                  <p:embed/>
                </p:oleObj>
              </mc:Choice>
              <mc:Fallback>
                <p:oleObj name="公式" r:id="rId3" imgW="478764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76250"/>
                        <a:ext cx="5551488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827088" y="1484313"/>
            <a:ext cx="2328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FF3300"/>
                </a:solidFill>
              </a:rPr>
              <a:t>里德伯常数</a:t>
            </a:r>
            <a:r>
              <a:rPr lang="en-US" altLang="zh-CN" b="1">
                <a:solidFill>
                  <a:srgbClr val="FF3300"/>
                </a:solidFill>
              </a:rPr>
              <a:t>.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7380288" y="620713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称为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827088" y="21336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当</a:t>
            </a:r>
            <a:r>
              <a:rPr lang="zh-CN" altLang="en-US"/>
              <a:t> </a:t>
            </a:r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1476375" y="2205038"/>
          <a:ext cx="10874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公式" r:id="rId5" imgW="939600" imgH="380880" progId="Equation.3">
                  <p:embed/>
                </p:oleObj>
              </mc:Choice>
              <mc:Fallback>
                <p:oleObj name="公式" r:id="rId5" imgW="939600" imgH="380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205038"/>
                        <a:ext cx="1087438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411413" y="2133600"/>
            <a:ext cx="2441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波长最长</a:t>
            </a:r>
            <a:r>
              <a:rPr lang="en-US" altLang="zh-CN" b="1"/>
              <a:t>,</a:t>
            </a:r>
            <a:r>
              <a:rPr lang="zh-CN" altLang="en-US" b="1"/>
              <a:t>即</a:t>
            </a:r>
            <a:r>
              <a:rPr lang="zh-CN" altLang="en-US"/>
              <a:t> </a:t>
            </a: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85" name="Object 13"/>
          <p:cNvGraphicFramePr>
            <a:graphicFrameLocks noChangeAspect="1"/>
          </p:cNvGraphicFramePr>
          <p:nvPr/>
        </p:nvGraphicFramePr>
        <p:xfrm>
          <a:off x="4716463" y="2205038"/>
          <a:ext cx="6381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公式" r:id="rId7" imgW="558720" imgH="457200" progId="Equation.3">
                  <p:embed/>
                </p:oleObj>
              </mc:Choice>
              <mc:Fallback>
                <p:oleObj name="公式" r:id="rId7" imgW="55872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205038"/>
                        <a:ext cx="638175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5292725" y="2133600"/>
            <a:ext cx="817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线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88" name="Object 16"/>
          <p:cNvGraphicFramePr>
            <a:graphicFrameLocks noChangeAspect="1"/>
          </p:cNvGraphicFramePr>
          <p:nvPr/>
        </p:nvGraphicFramePr>
        <p:xfrm>
          <a:off x="1403350" y="2997200"/>
          <a:ext cx="12398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公式" r:id="rId9" imgW="1066680" imgH="266400" progId="Equation.3">
                  <p:embed/>
                </p:oleObj>
              </mc:Choice>
              <mc:Fallback>
                <p:oleObj name="公式" r:id="rId9" imgW="1066680" imgH="266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97200"/>
                        <a:ext cx="1239838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2555875" y="2852738"/>
            <a:ext cx="58054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时</a:t>
            </a:r>
            <a:r>
              <a:rPr lang="en-US" altLang="zh-CN" b="1"/>
              <a:t>,</a:t>
            </a:r>
            <a:r>
              <a:rPr lang="zh-CN" altLang="en-US" b="1"/>
              <a:t>波长最短</a:t>
            </a:r>
            <a:r>
              <a:rPr lang="en-US" altLang="zh-CN" b="1"/>
              <a:t>,</a:t>
            </a:r>
            <a:r>
              <a:rPr lang="zh-CN" altLang="en-US" b="1"/>
              <a:t>该波长称为</a:t>
            </a:r>
            <a:r>
              <a:rPr lang="zh-CN" altLang="en-US" b="1">
                <a:solidFill>
                  <a:srgbClr val="FF3300"/>
                </a:solidFill>
              </a:rPr>
              <a:t>线系限</a:t>
            </a:r>
            <a:r>
              <a:rPr lang="en-US" altLang="zh-CN" b="1">
                <a:solidFill>
                  <a:srgbClr val="FF3300"/>
                </a:solidFill>
              </a:rPr>
              <a:t>.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755650" y="28527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当</a:t>
            </a:r>
            <a:r>
              <a:rPr lang="zh-CN" altLang="en-US"/>
              <a:t> </a:t>
            </a:r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827088" y="3500438"/>
            <a:ext cx="221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b="1"/>
              <a:t>光谱线系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827088" y="4292600"/>
            <a:ext cx="344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赖曼系（紫外区）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94" name="Object 22"/>
          <p:cNvGraphicFramePr>
            <a:graphicFrameLocks noChangeAspect="1"/>
          </p:cNvGraphicFramePr>
          <p:nvPr/>
        </p:nvGraphicFramePr>
        <p:xfrm>
          <a:off x="971550" y="5084763"/>
          <a:ext cx="51784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公式" r:id="rId11" imgW="4775040" imgH="965160" progId="Equation.3">
                  <p:embed/>
                </p:oleObj>
              </mc:Choice>
              <mc:Fallback>
                <p:oleObj name="公式" r:id="rId11" imgW="4775040" imgH="9651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84763"/>
                        <a:ext cx="5178425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79" grpId="0"/>
      <p:bldP spid="28680" grpId="0"/>
      <p:bldP spid="28681" grpId="0"/>
      <p:bldP spid="28684" grpId="0"/>
      <p:bldP spid="28690" grpId="0"/>
      <p:bldP spid="28691" grpId="0"/>
      <p:bldP spid="28692" grpId="0"/>
      <p:bldP spid="2869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6" name="Picture 4" descr="20090513152005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609600"/>
            <a:ext cx="73914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900113" y="692150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巴耳末系（可见光区）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971550" y="1341438"/>
          <a:ext cx="4684713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公式" r:id="rId3" imgW="4698720" imgH="965160" progId="Equation.3">
                  <p:embed/>
                </p:oleObj>
              </mc:Choice>
              <mc:Fallback>
                <p:oleObj name="公式" r:id="rId3" imgW="4698720" imgH="965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41438"/>
                        <a:ext cx="4684713" cy="1212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900113" y="2708275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帕邢系（近红外区）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971550" y="3284538"/>
          <a:ext cx="5400675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公式" r:id="rId5" imgW="4686120" imgH="965160" progId="Equation.3">
                  <p:embed/>
                </p:oleObj>
              </mc:Choice>
              <mc:Fallback>
                <p:oleObj name="公式" r:id="rId5" imgW="4686120" imgH="965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84538"/>
                        <a:ext cx="5400675" cy="1252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827088" y="4581525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布拉开系（红外区）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900113" y="5300663"/>
          <a:ext cx="5400675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公式" r:id="rId7" imgW="4686120" imgH="965160" progId="Equation.3">
                  <p:embed/>
                </p:oleObj>
              </mc:Choice>
              <mc:Fallback>
                <p:oleObj name="公式" r:id="rId7" imgW="4686120" imgH="965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300663"/>
                        <a:ext cx="5400675" cy="1252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03" grpId="0"/>
      <p:bldP spid="2970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827088" y="404813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普丰德系（远红外区）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971550" y="981075"/>
          <a:ext cx="5641975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公式" r:id="rId3" imgW="4673520" imgH="965160" progId="Equation.3">
                  <p:embed/>
                </p:oleObj>
              </mc:Choice>
              <mc:Fallback>
                <p:oleObj name="公式" r:id="rId3" imgW="4673520" imgH="965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981075"/>
                        <a:ext cx="5641975" cy="1252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7" name="Picture 7" descr="mz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320925"/>
            <a:ext cx="604837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900113" y="620713"/>
            <a:ext cx="140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表达式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293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971550" y="1341438"/>
          <a:ext cx="6557963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公式" r:id="rId3" imgW="5041800" imgH="1498320" progId="Equation.3">
                  <p:embed/>
                </p:oleObj>
              </mc:Choice>
              <mc:Fallback>
                <p:oleObj name="公式" r:id="rId3" imgW="5041800" imgH="1498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41438"/>
                        <a:ext cx="6557963" cy="1962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971550" y="3716338"/>
          <a:ext cx="2351088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公式" r:id="rId5" imgW="1930320" imgH="457200" progId="Equation.3">
                  <p:embed/>
                </p:oleObj>
              </mc:Choice>
              <mc:Fallback>
                <p:oleObj name="公式" r:id="rId5" imgW="193032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16338"/>
                        <a:ext cx="2351088" cy="5984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5148263" y="3789363"/>
            <a:ext cx="2328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称为</a:t>
            </a:r>
            <a:r>
              <a:rPr lang="zh-CN" altLang="en-US" b="1">
                <a:solidFill>
                  <a:srgbClr val="FF3300"/>
                </a:solidFill>
              </a:rPr>
              <a:t>光谱项</a:t>
            </a:r>
            <a:r>
              <a:rPr lang="en-US" altLang="zh-CN" b="1"/>
              <a:t>.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827088" y="4941888"/>
            <a:ext cx="1922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谱线频率</a:t>
            </a:r>
            <a:r>
              <a:rPr lang="zh-CN" altLang="en-US"/>
              <a:t> 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2627313" y="4652963"/>
          <a:ext cx="2246312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公式" r:id="rId7" imgW="1841400" imgH="888840" progId="Equation.3">
                  <p:embed/>
                </p:oleObj>
              </mc:Choice>
              <mc:Fallback>
                <p:oleObj name="公式" r:id="rId7" imgW="1841400" imgH="888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652963"/>
                        <a:ext cx="2246312" cy="1155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3708400" y="3573463"/>
          <a:ext cx="1358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公式" r:id="rId9" imgW="1358640" imgH="914400" progId="Equation.3">
                  <p:embed/>
                </p:oleObj>
              </mc:Choice>
              <mc:Fallback>
                <p:oleObj name="公式" r:id="rId9" imgW="1358640" imgH="914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573463"/>
                        <a:ext cx="1358900" cy="914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3" grpId="0"/>
      <p:bldP spid="317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203575" y="836613"/>
            <a:ext cx="26638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ea typeface="隶书" pitchFamily="49" charset="-122"/>
              </a:rPr>
              <a:t>本节要点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2843213" y="2060575"/>
            <a:ext cx="2879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</a:t>
            </a:r>
            <a:r>
              <a:rPr lang="zh-CN" altLang="en-US" b="1"/>
              <a:t>电子的发现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843213" y="2997200"/>
            <a:ext cx="3816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</a:t>
            </a:r>
            <a:r>
              <a:rPr lang="zh-CN" altLang="en-US" b="1"/>
              <a:t>卢瑟福核式模型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843213" y="3933825"/>
            <a:ext cx="2808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</a:t>
            </a:r>
            <a:r>
              <a:rPr lang="zh-CN" altLang="en-US" b="1"/>
              <a:t>氢原子光谱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2843213" y="4868863"/>
            <a:ext cx="34559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</a:t>
            </a:r>
            <a:r>
              <a:rPr lang="zh-CN" altLang="en-US" b="1"/>
              <a:t>玻尔氢原子理论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43013" grpId="0"/>
      <p:bldP spid="43014" grpId="0"/>
      <p:bldP spid="43015" grpId="0"/>
      <p:bldP spid="430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827088" y="1341438"/>
            <a:ext cx="51133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1.3.1 </a:t>
            </a:r>
            <a:r>
              <a:rPr lang="zh-CN" altLang="en-US" b="1"/>
              <a:t>原子行星模型的困难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900113" y="2133600"/>
            <a:ext cx="25193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b="1"/>
              <a:t>原子塌缩</a:t>
            </a:r>
          </a:p>
        </p:txBody>
      </p:sp>
      <p:pic>
        <p:nvPicPr>
          <p:cNvPr id="56324" name="Picture 4" descr="mz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276475"/>
            <a:ext cx="3887788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827088" y="620713"/>
            <a:ext cx="3705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1.3 </a:t>
            </a:r>
            <a:r>
              <a:rPr lang="zh-CN" altLang="en-US" b="1"/>
              <a:t>玻尔氢原子理论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3" grpId="0"/>
      <p:bldP spid="563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827088" y="692150"/>
            <a:ext cx="5905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电子作圆周运动受到的向心力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971550" y="1341438"/>
          <a:ext cx="74295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5" name="公式" r:id="rId3" imgW="6108480" imgH="1054080" progId="Equation.3">
                  <p:embed/>
                </p:oleObj>
              </mc:Choice>
              <mc:Fallback>
                <p:oleObj name="公式" r:id="rId3" imgW="6108480" imgH="1054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41438"/>
                        <a:ext cx="7429500" cy="13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755650" y="3068638"/>
            <a:ext cx="1922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电子动能</a:t>
            </a:r>
            <a:r>
              <a:rPr lang="zh-CN" altLang="en-US"/>
              <a:t> 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2843213" y="2781300"/>
          <a:ext cx="381952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6" name="公式" r:id="rId5" imgW="3136680" imgH="1054080" progId="Equation.3">
                  <p:embed/>
                </p:oleObj>
              </mc:Choice>
              <mc:Fallback>
                <p:oleObj name="公式" r:id="rId5" imgW="3136680" imgH="1054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781300"/>
                        <a:ext cx="3819525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827088" y="4437063"/>
            <a:ext cx="1922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电子势能</a:t>
            </a:r>
            <a:r>
              <a:rPr lang="zh-CN" altLang="en-US"/>
              <a:t> 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7354" name="Object 10"/>
          <p:cNvGraphicFramePr>
            <a:graphicFrameLocks noChangeAspect="1"/>
          </p:cNvGraphicFramePr>
          <p:nvPr/>
        </p:nvGraphicFramePr>
        <p:xfrm>
          <a:off x="2843213" y="4149725"/>
          <a:ext cx="3636962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7" name="公式" r:id="rId7" imgW="2984400" imgH="1054080" progId="Equation.3">
                  <p:embed/>
                </p:oleObj>
              </mc:Choice>
              <mc:Fallback>
                <p:oleObj name="公式" r:id="rId7" imgW="2984400" imgH="1054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149725"/>
                        <a:ext cx="3636962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827088" y="5589588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其中</a:t>
            </a:r>
            <a:r>
              <a:rPr lang="zh-CN" altLang="en-US"/>
              <a:t> 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7357" name="Object 13"/>
          <p:cNvGraphicFramePr>
            <a:graphicFrameLocks noChangeAspect="1"/>
          </p:cNvGraphicFramePr>
          <p:nvPr/>
        </p:nvGraphicFramePr>
        <p:xfrm>
          <a:off x="1835150" y="5734050"/>
          <a:ext cx="3556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8" name="公式" r:id="rId9" imgW="355320" imgH="317160" progId="Equation.3">
                  <p:embed/>
                </p:oleObj>
              </mc:Choice>
              <mc:Fallback>
                <p:oleObj name="公式" r:id="rId9" imgW="355320" imgH="317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734050"/>
                        <a:ext cx="35560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2124075" y="558958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是</a:t>
            </a:r>
            <a:r>
              <a:rPr lang="zh-CN" altLang="en-US"/>
              <a:t> </a:t>
            </a: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7360" name="Object 16"/>
          <p:cNvGraphicFramePr>
            <a:graphicFrameLocks noChangeAspect="1"/>
          </p:cNvGraphicFramePr>
          <p:nvPr/>
        </p:nvGraphicFramePr>
        <p:xfrm>
          <a:off x="2700338" y="5805488"/>
          <a:ext cx="10350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9" name="公式" r:id="rId11" imgW="1028520" imgH="266400" progId="Equation.3">
                  <p:embed/>
                </p:oleObj>
              </mc:Choice>
              <mc:Fallback>
                <p:oleObj name="公式" r:id="rId11" imgW="1028520" imgH="266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805488"/>
                        <a:ext cx="103505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3708400" y="5589588"/>
            <a:ext cx="2441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时的势能</a:t>
            </a:r>
            <a:r>
              <a:rPr lang="en-US" altLang="zh-CN" b="1"/>
              <a:t>,</a:t>
            </a:r>
            <a:r>
              <a:rPr lang="zh-CN" altLang="en-US" b="1"/>
              <a:t>取</a:t>
            </a:r>
            <a:r>
              <a:rPr lang="zh-CN" altLang="en-US"/>
              <a:t> </a:t>
            </a: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7363" name="Object 19"/>
          <p:cNvGraphicFramePr>
            <a:graphicFrameLocks noChangeAspect="1"/>
          </p:cNvGraphicFramePr>
          <p:nvPr/>
        </p:nvGraphicFramePr>
        <p:xfrm>
          <a:off x="5940425" y="5734050"/>
          <a:ext cx="10477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0" name="公式" r:id="rId13" imgW="1041120" imgH="380880" progId="Equation.3">
                  <p:embed/>
                </p:oleObj>
              </mc:Choice>
              <mc:Fallback>
                <p:oleObj name="公式" r:id="rId13" imgW="1041120" imgH="3808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734050"/>
                        <a:ext cx="104775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7164388" y="5589588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9" grpId="0"/>
      <p:bldP spid="57352" grpId="0"/>
      <p:bldP spid="57355" grpId="0"/>
      <p:bldP spid="57358" grpId="0"/>
      <p:bldP spid="57361" grpId="0"/>
      <p:bldP spid="5736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1042988" y="333375"/>
          <a:ext cx="312102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公式" r:id="rId3" imgW="2565360" imgH="1054080" progId="Equation.3">
                  <p:embed/>
                </p:oleObj>
              </mc:Choice>
              <mc:Fallback>
                <p:oleObj name="公式" r:id="rId3" imgW="2565360" imgH="1054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33375"/>
                        <a:ext cx="3121025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900113" y="1628775"/>
            <a:ext cx="215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总能量为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2538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900113" y="2108200"/>
          <a:ext cx="4805362" cy="474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7" name="公式" r:id="rId5" imgW="3949560" imgH="3657600" progId="Equation.3">
                  <p:embed/>
                </p:oleObj>
              </mc:Choice>
              <mc:Fallback>
                <p:oleObj name="公式" r:id="rId5" imgW="3949560" imgH="3657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08200"/>
                        <a:ext cx="4805362" cy="474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375" name="Picture 7" descr="28_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3822700"/>
            <a:ext cx="30353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900113" y="620713"/>
            <a:ext cx="5168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上式表明</a:t>
            </a:r>
            <a:r>
              <a:rPr lang="en-US" altLang="zh-CN" b="1"/>
              <a:t>,r</a:t>
            </a:r>
            <a:r>
              <a:rPr lang="zh-CN" altLang="en-US" b="1"/>
              <a:t>越小</a:t>
            </a:r>
            <a:r>
              <a:rPr lang="en-US" altLang="zh-CN" b="1"/>
              <a:t>,</a:t>
            </a:r>
            <a:r>
              <a:rPr lang="zh-CN" altLang="en-US" b="1"/>
              <a:t>则能量越小</a:t>
            </a:r>
            <a:r>
              <a:rPr lang="en-US" altLang="zh-CN" b="1"/>
              <a:t>.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900113" y="1268413"/>
            <a:ext cx="7200900" cy="375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/>
              <a:t>电子绕核旋转</a:t>
            </a:r>
            <a:r>
              <a:rPr lang="en-US" altLang="zh-CN" b="1"/>
              <a:t>,</a:t>
            </a:r>
            <a:r>
              <a:rPr lang="zh-CN" altLang="en-US" b="1"/>
              <a:t>发射电磁波</a:t>
            </a:r>
            <a:r>
              <a:rPr lang="en-US" altLang="zh-CN" b="1"/>
              <a:t>,</a:t>
            </a:r>
            <a:r>
              <a:rPr lang="zh-CN" altLang="en-US" b="1"/>
              <a:t>即原子发光</a:t>
            </a:r>
            <a:r>
              <a:rPr lang="en-US" altLang="zh-CN" b="1"/>
              <a:t>,</a:t>
            </a:r>
            <a:r>
              <a:rPr lang="zh-CN" altLang="en-US" b="1"/>
              <a:t>电子能量将逐渐减小</a:t>
            </a:r>
            <a:r>
              <a:rPr lang="en-US" altLang="zh-CN" b="1"/>
              <a:t>,</a:t>
            </a:r>
            <a:r>
              <a:rPr lang="zh-CN" altLang="en-US" b="1"/>
              <a:t>半径减小</a:t>
            </a:r>
            <a:r>
              <a:rPr lang="en-US" altLang="zh-CN" b="1"/>
              <a:t>,</a:t>
            </a:r>
            <a:r>
              <a:rPr lang="zh-CN" altLang="en-US" b="1"/>
              <a:t>最终落到原子核上</a:t>
            </a:r>
            <a:r>
              <a:rPr lang="en-US" altLang="zh-CN" b="1"/>
              <a:t>,</a:t>
            </a:r>
            <a:r>
              <a:rPr lang="zh-CN" altLang="en-US" b="1"/>
              <a:t>整个原子塌缩成只有原子核那样大小</a:t>
            </a:r>
            <a:r>
              <a:rPr lang="en-US" altLang="zh-CN" b="1"/>
              <a:t>.</a:t>
            </a:r>
            <a:r>
              <a:rPr lang="zh-CN" altLang="en-US" b="1"/>
              <a:t>但实验表明</a:t>
            </a:r>
            <a:r>
              <a:rPr lang="en-US" altLang="zh-CN" b="1"/>
              <a:t>,</a:t>
            </a:r>
            <a:r>
              <a:rPr lang="zh-CN" altLang="en-US" b="1"/>
              <a:t>原子大小是稳定的</a:t>
            </a:r>
            <a:r>
              <a:rPr lang="en-US" altLang="zh-CN" b="1"/>
              <a:t>,</a:t>
            </a:r>
            <a:r>
              <a:rPr lang="zh-CN" altLang="en-US" b="1"/>
              <a:t>其大小约为</a:t>
            </a:r>
            <a:r>
              <a:rPr lang="zh-CN" altLang="en-US"/>
              <a:t> 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3946525" y="4149725"/>
          <a:ext cx="6365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1" name="公式" r:id="rId3" imgW="723600" imgH="634680" progId="Equation.3">
                  <p:embed/>
                </p:oleObj>
              </mc:Choice>
              <mc:Fallback>
                <p:oleObj name="公式" r:id="rId3" imgW="723600" imgH="634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25" y="4149725"/>
                        <a:ext cx="636588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900113" y="4913313"/>
            <a:ext cx="741838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■</a:t>
            </a:r>
            <a:r>
              <a:rPr lang="zh-CN" altLang="en-US" b="1"/>
              <a:t>经典理论认为</a:t>
            </a:r>
            <a:r>
              <a:rPr lang="en-US" altLang="zh-CN" b="1"/>
              <a:t>,</a:t>
            </a:r>
            <a:r>
              <a:rPr lang="zh-CN" altLang="en-US" b="1"/>
              <a:t>原子发光频率等于原子中电子运动的频率为</a:t>
            </a:r>
            <a:r>
              <a:rPr lang="zh-CN" altLang="en-US"/>
              <a:t> 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4716463" y="5876925"/>
          <a:ext cx="21018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2" name="公式" r:id="rId5" imgW="1726920" imgH="444240" progId="Equation.3">
                  <p:embed/>
                </p:oleObj>
              </mc:Choice>
              <mc:Fallback>
                <p:oleObj name="公式" r:id="rId5" imgW="172692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876925"/>
                        <a:ext cx="210185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P spid="59395" grpId="0"/>
      <p:bldP spid="5939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971550" y="105251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而</a:t>
            </a:r>
            <a:r>
              <a:rPr lang="zh-CN" altLang="en-US"/>
              <a:t> 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1619250" y="620713"/>
          <a:ext cx="2989263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9" name="公式" r:id="rId3" imgW="2463480" imgH="1104840" progId="Equation.3">
                  <p:embed/>
                </p:oleObj>
              </mc:Choice>
              <mc:Fallback>
                <p:oleObj name="公式" r:id="rId3" imgW="2463480" imgH="1104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620713"/>
                        <a:ext cx="2989263" cy="144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4643438" y="1125538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所以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971550" y="2133600"/>
          <a:ext cx="39751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0" name="公式" r:id="rId5" imgW="3263760" imgH="1041120" progId="Equation.3">
                  <p:embed/>
                </p:oleObj>
              </mc:Choice>
              <mc:Fallback>
                <p:oleObj name="公式" r:id="rId5" imgW="3263760" imgH="1041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33600"/>
                        <a:ext cx="397510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827088" y="3328988"/>
            <a:ext cx="73437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随着电子能量将逐渐减小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半径减小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因此频率</a:t>
            </a:r>
            <a:endParaRPr lang="zh-CN" altLang="en-US"/>
          </a:p>
        </p:txBody>
      </p:sp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1835150" y="4365625"/>
          <a:ext cx="3365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1" name="公式" r:id="rId7" imgW="330120" imgH="406080" progId="Equation.3">
                  <p:embed/>
                </p:oleObj>
              </mc:Choice>
              <mc:Fallback>
                <p:oleObj name="公式" r:id="rId7" imgW="33012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365625"/>
                        <a:ext cx="3365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2051050" y="4292600"/>
            <a:ext cx="6099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也将不断增大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且是连续变化的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但</a:t>
            </a:r>
            <a:endParaRPr lang="zh-CN" altLang="en-US"/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827088" y="4797425"/>
            <a:ext cx="74898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实验原子光谱是一系列的分立线光谱</a:t>
            </a:r>
            <a:r>
              <a:rPr lang="en-US" altLang="zh-CN" b="1"/>
              <a:t>,</a:t>
            </a:r>
            <a:r>
              <a:rPr lang="zh-CN" altLang="en-US" b="1"/>
              <a:t>不是连续谱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  <p:bldP spid="60421" grpId="0"/>
      <p:bldP spid="60424" grpId="0"/>
      <p:bldP spid="60426" grpId="0"/>
      <p:bldP spid="604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827088" y="692150"/>
            <a:ext cx="4538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1.3 2 </a:t>
            </a:r>
            <a:r>
              <a:rPr lang="zh-CN" altLang="en-US" b="1"/>
              <a:t>玻尔假设（</a:t>
            </a:r>
            <a:r>
              <a:rPr lang="en-US" altLang="zh-CN" b="1"/>
              <a:t>1913</a:t>
            </a:r>
            <a:r>
              <a:rPr lang="zh-CN" altLang="en-US" b="1"/>
              <a:t>）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827088" y="1268413"/>
            <a:ext cx="68405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■</a:t>
            </a:r>
            <a:r>
              <a:rPr lang="zh-CN" altLang="en-US" b="1"/>
              <a:t>原子存在一系列具有确定能量的稳定状态</a:t>
            </a:r>
            <a:r>
              <a:rPr lang="en-US" altLang="zh-CN" b="1"/>
              <a:t>,</a:t>
            </a:r>
            <a:r>
              <a:rPr lang="zh-CN" altLang="en-US" b="1"/>
              <a:t>称为</a:t>
            </a:r>
            <a:r>
              <a:rPr lang="zh-CN" altLang="en-US" b="1">
                <a:solidFill>
                  <a:srgbClr val="FF3300"/>
                </a:solidFill>
              </a:rPr>
              <a:t>定态</a:t>
            </a:r>
            <a:r>
              <a:rPr lang="en-US" altLang="zh-CN" b="1"/>
              <a:t>,</a:t>
            </a:r>
            <a:r>
              <a:rPr lang="en-US" altLang="zh-CN"/>
              <a:t> 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4211638" y="2205038"/>
          <a:ext cx="25193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公式" r:id="rId3" imgW="2260440" imgH="457200" progId="Equation.3">
                  <p:embed/>
                </p:oleObj>
              </mc:Choice>
              <mc:Fallback>
                <p:oleObj name="公式" r:id="rId3" imgW="226044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205038"/>
                        <a:ext cx="2519362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827088" y="2636838"/>
            <a:ext cx="7416800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/>
              <a:t>■</a:t>
            </a:r>
            <a:r>
              <a:rPr lang="zh-CN" altLang="en-US" b="1"/>
              <a:t>当原子从一个定态跃迁到另一个定态时</a:t>
            </a:r>
            <a:r>
              <a:rPr lang="en-US" altLang="zh-CN" b="1"/>
              <a:t>,</a:t>
            </a:r>
            <a:r>
              <a:rPr lang="zh-CN" altLang="en-US" b="1"/>
              <a:t>原子的能量状态发生改变</a:t>
            </a:r>
            <a:r>
              <a:rPr lang="en-US" altLang="zh-CN" b="1"/>
              <a:t>,</a:t>
            </a:r>
            <a:r>
              <a:rPr lang="zh-CN" altLang="en-US" b="1"/>
              <a:t>这时原子发射或吸收电磁辐射</a:t>
            </a:r>
            <a:r>
              <a:rPr lang="en-US" altLang="zh-CN" b="1"/>
              <a:t>,</a:t>
            </a:r>
            <a:r>
              <a:rPr lang="zh-CN" altLang="en-US" b="1"/>
              <a:t>其频率为</a:t>
            </a:r>
            <a:r>
              <a:rPr lang="en-US" altLang="zh-CN" b="1"/>
              <a:t>·</a:t>
            </a:r>
          </a:p>
        </p:txBody>
      </p:sp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3779838" y="5157788"/>
          <a:ext cx="214947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公式" r:id="rId5" imgW="2209680" imgH="914400" progId="Equation.3">
                  <p:embed/>
                </p:oleObj>
              </mc:Choice>
              <mc:Fallback>
                <p:oleObj name="公式" r:id="rId5" imgW="2209680" imgH="914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157788"/>
                        <a:ext cx="2149475" cy="9921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81" name="Picture 13" descr="0130000009834212336365606040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0"/>
            <a:ext cx="1628775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  <p:bldP spid="32774" grpId="0"/>
      <p:bldP spid="3277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971550" y="692150"/>
            <a:ext cx="111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其中</a:t>
            </a:r>
            <a:r>
              <a:rPr lang="zh-CN" altLang="en-US"/>
              <a:t> 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1908175" y="765175"/>
          <a:ext cx="4635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公式" r:id="rId3" imgW="469800" imgH="457200" progId="Equation.3">
                  <p:embed/>
                </p:oleObj>
              </mc:Choice>
              <mc:Fallback>
                <p:oleObj name="公式" r:id="rId3" imgW="4698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765175"/>
                        <a:ext cx="4635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2339975" y="69215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和</a:t>
            </a:r>
            <a:r>
              <a:rPr lang="zh-CN" altLang="en-US"/>
              <a:t> 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2916238" y="765175"/>
          <a:ext cx="533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公式" r:id="rId5" imgW="533160" imgH="457200" progId="Equation.3">
                  <p:embed/>
                </p:oleObj>
              </mc:Choice>
              <mc:Fallback>
                <p:oleObj name="公式" r:id="rId5" imgW="53316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765175"/>
                        <a:ext cx="5334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276600" y="692150"/>
            <a:ext cx="5173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分别为跃迁前后原子的能量</a:t>
            </a:r>
            <a:r>
              <a:rPr lang="en-US" altLang="zh-CN" b="1"/>
              <a:t>.</a:t>
            </a:r>
          </a:p>
        </p:txBody>
      </p:sp>
      <p:pic>
        <p:nvPicPr>
          <p:cNvPr id="33803" name="Picture 11" descr="yw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89138"/>
            <a:ext cx="39243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4" name="Picture 12" descr="20131125173453-109365014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773238"/>
            <a:ext cx="62674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  <p:bldP spid="33799" grpId="0"/>
      <p:bldP spid="3380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900113" y="620713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/>
              <a:t>■</a:t>
            </a:r>
            <a:r>
              <a:rPr lang="zh-CN" altLang="en-US" b="1"/>
              <a:t>角动量量子化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1042988" y="1268413"/>
          <a:ext cx="57388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公式" r:id="rId3" imgW="4851360" imgH="888840" progId="Equation.3">
                  <p:embed/>
                </p:oleObj>
              </mc:Choice>
              <mc:Fallback>
                <p:oleObj name="公式" r:id="rId3" imgW="485136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268413"/>
                        <a:ext cx="5738812" cy="1054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900113" y="2349500"/>
            <a:ext cx="40433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1.3.3 </a:t>
            </a:r>
            <a:r>
              <a:rPr lang="zh-CN" altLang="en-US" b="1"/>
              <a:t>玻尔氢原子模型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827088" y="32131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b="1"/>
              <a:t>氢原子的大小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900113" y="4149725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根据</a:t>
            </a:r>
            <a:r>
              <a:rPr lang="zh-CN" altLang="en-US"/>
              <a:t> 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1979613" y="4221163"/>
          <a:ext cx="191928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公式" r:id="rId5" imgW="1612800" imgH="457200" progId="Equation.3">
                  <p:embed/>
                </p:oleObj>
              </mc:Choice>
              <mc:Fallback>
                <p:oleObj name="公式" r:id="rId5" imgW="16128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221163"/>
                        <a:ext cx="1919287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3924300" y="423862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和</a:t>
            </a:r>
            <a:r>
              <a:rPr lang="zh-CN" altLang="en-US"/>
              <a:t> 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9" name="Object 13"/>
          <p:cNvGraphicFramePr>
            <a:graphicFrameLocks noChangeAspect="1"/>
          </p:cNvGraphicFramePr>
          <p:nvPr/>
        </p:nvGraphicFramePr>
        <p:xfrm>
          <a:off x="4572000" y="3789363"/>
          <a:ext cx="33274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公式" r:id="rId7" imgW="2730240" imgH="1054080" progId="Equation.3">
                  <p:embed/>
                </p:oleObj>
              </mc:Choice>
              <mc:Fallback>
                <p:oleObj name="公式" r:id="rId7" imgW="2730240" imgH="1054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789363"/>
                        <a:ext cx="3327400" cy="13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900113" y="5229225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可得</a:t>
            </a:r>
            <a:r>
              <a:rPr lang="zh-CN" altLang="en-US"/>
              <a:t> 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32" name="Object 16"/>
          <p:cNvGraphicFramePr>
            <a:graphicFrameLocks noChangeAspect="1"/>
          </p:cNvGraphicFramePr>
          <p:nvPr/>
        </p:nvGraphicFramePr>
        <p:xfrm>
          <a:off x="1835150" y="5013325"/>
          <a:ext cx="1635125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公式" r:id="rId9" imgW="1384200" imgH="990360" progId="Equation.3">
                  <p:embed/>
                </p:oleObj>
              </mc:Choice>
              <mc:Fallback>
                <p:oleObj name="公式" r:id="rId9" imgW="1384200" imgH="9903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013325"/>
                        <a:ext cx="1635125" cy="1185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34" name="Object 18"/>
          <p:cNvGraphicFramePr>
            <a:graphicFrameLocks noChangeAspect="1"/>
          </p:cNvGraphicFramePr>
          <p:nvPr/>
        </p:nvGraphicFramePr>
        <p:xfrm>
          <a:off x="3708400" y="4941888"/>
          <a:ext cx="2919413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公式" r:id="rId11" imgW="2400120" imgH="1054080" progId="Equation.3">
                  <p:embed/>
                </p:oleObj>
              </mc:Choice>
              <mc:Fallback>
                <p:oleObj name="公式" r:id="rId11" imgW="2400120" imgH="1054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941888"/>
                        <a:ext cx="2919413" cy="13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3" grpId="0"/>
      <p:bldP spid="34824" grpId="0"/>
      <p:bldP spid="34825" grpId="0"/>
      <p:bldP spid="34828" grpId="0"/>
      <p:bldP spid="3483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900113" y="692150"/>
            <a:ext cx="4081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将以上两式相除</a:t>
            </a:r>
            <a:r>
              <a:rPr lang="en-US" altLang="zh-CN" b="1"/>
              <a:t>, </a:t>
            </a:r>
            <a:r>
              <a:rPr lang="zh-CN" altLang="en-US" b="1"/>
              <a:t>可得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900113" y="1412875"/>
          <a:ext cx="5056187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公式" r:id="rId3" imgW="4152600" imgH="1054080" progId="Equation.3">
                  <p:embed/>
                </p:oleObj>
              </mc:Choice>
              <mc:Fallback>
                <p:oleObj name="公式" r:id="rId3" imgW="4152600" imgH="1054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12875"/>
                        <a:ext cx="5056187" cy="13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900113" y="3068638"/>
          <a:ext cx="6954837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公式" r:id="rId5" imgW="5879880" imgH="1066680" progId="Equation.3">
                  <p:embed/>
                </p:oleObj>
              </mc:Choice>
              <mc:Fallback>
                <p:oleObj name="公式" r:id="rId5" imgW="5879880" imgH="1066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068638"/>
                        <a:ext cx="6954837" cy="12684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900113" y="4652963"/>
          <a:ext cx="5243512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公式" r:id="rId7" imgW="4419360" imgH="1066680" progId="Equation.3">
                  <p:embed/>
                </p:oleObj>
              </mc:Choice>
              <mc:Fallback>
                <p:oleObj name="公式" r:id="rId7" imgW="4419360" imgH="1066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652963"/>
                        <a:ext cx="5243512" cy="12684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6227763" y="4941888"/>
            <a:ext cx="1922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FF3300"/>
                </a:solidFill>
              </a:rPr>
              <a:t>玻尔半径</a:t>
            </a:r>
            <a:r>
              <a:rPr lang="en-US" altLang="zh-CN" b="1">
                <a:solidFill>
                  <a:srgbClr val="FF33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3585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971550" y="549275"/>
          <a:ext cx="41195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公式" r:id="rId3" imgW="3479760" imgH="533160" progId="Equation.3">
                  <p:embed/>
                </p:oleObj>
              </mc:Choice>
              <mc:Fallback>
                <p:oleObj name="公式" r:id="rId3" imgW="347976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9275"/>
                        <a:ext cx="4119563" cy="628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70" name="Picture 6" descr="yw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484313"/>
            <a:ext cx="473075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mz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14600"/>
            <a:ext cx="62642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68538" y="692150"/>
            <a:ext cx="5399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第</a:t>
            </a:r>
            <a:r>
              <a:rPr lang="en-US" altLang="zh-CN" b="1"/>
              <a:t>1</a:t>
            </a:r>
            <a:r>
              <a:rPr lang="zh-CN" altLang="en-US" b="1"/>
              <a:t>章  玻尔原子模型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95288" y="1412875"/>
            <a:ext cx="4681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buFontTx/>
              <a:buAutoNum type="arabicPeriod"/>
            </a:pPr>
            <a:r>
              <a:rPr lang="en-US" altLang="zh-CN" b="1"/>
              <a:t>1 </a:t>
            </a:r>
            <a:r>
              <a:rPr lang="zh-CN" altLang="en-US" b="1"/>
              <a:t>原子的核式结构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827088" y="2133600"/>
            <a:ext cx="37449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1. 1.1 </a:t>
            </a:r>
            <a:r>
              <a:rPr lang="zh-CN" altLang="en-US" b="1"/>
              <a:t>电子的发现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827088" y="2781300"/>
            <a:ext cx="2808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/>
              <a:t>■</a:t>
            </a:r>
            <a:r>
              <a:rPr lang="zh-CN" altLang="en-US" b="1"/>
              <a:t>阴极射线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2111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827088" y="3573463"/>
            <a:ext cx="2579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1800" b="1"/>
              <a:t>▲</a:t>
            </a:r>
            <a:r>
              <a:rPr lang="zh-CN" altLang="en-US" b="1">
                <a:latin typeface="Times New Roman" pitchFamily="18" charset="0"/>
              </a:rPr>
              <a:t>气体放电管</a:t>
            </a:r>
            <a:r>
              <a:rPr lang="en-US" altLang="zh-CN" b="1"/>
              <a:t>: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3276600" y="2924175"/>
            <a:ext cx="6264275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755650" y="4149725"/>
            <a:ext cx="2879725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b="1"/>
              <a:t>●</a:t>
            </a:r>
            <a:r>
              <a:rPr lang="zh-CN" altLang="en-US" b="1"/>
              <a:t>内充几毫米汞柱</a:t>
            </a:r>
            <a:r>
              <a:rPr lang="en-US" altLang="zh-CN" b="1"/>
              <a:t>(mmHg)</a:t>
            </a:r>
            <a:r>
              <a:rPr lang="zh-CN" altLang="en-US" b="1"/>
              <a:t>压力的稀薄气体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5" grpId="0"/>
      <p:bldP spid="5126" grpId="0"/>
      <p:bldP spid="5127" grpId="0"/>
      <p:bldP spid="5131" grpId="0"/>
      <p:bldP spid="513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887413" y="620713"/>
          <a:ext cx="3827462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公式" r:id="rId3" imgW="3149280" imgH="1054080" progId="Equation.3">
                  <p:embed/>
                </p:oleObj>
              </mc:Choice>
              <mc:Fallback>
                <p:oleObj name="公式" r:id="rId3" imgW="3149280" imgH="1054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620713"/>
                        <a:ext cx="3827462" cy="13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827088" y="2349500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其中</a:t>
            </a:r>
            <a:r>
              <a:rPr lang="zh-CN" altLang="en-US"/>
              <a:t> 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1763713" y="1989138"/>
          <a:ext cx="36512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公式" r:id="rId5" imgW="2844720" imgH="1054080" progId="Equation.3">
                  <p:embed/>
                </p:oleObj>
              </mc:Choice>
              <mc:Fallback>
                <p:oleObj name="公式" r:id="rId5" imgW="2844720" imgH="1054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989138"/>
                        <a:ext cx="3651250" cy="1339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5580063" y="2420938"/>
            <a:ext cx="2879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称为精细结构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827088" y="3500438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常数</a:t>
            </a:r>
            <a:r>
              <a:rPr lang="en-US" altLang="zh-CN" b="1"/>
              <a:t>.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827088" y="4292600"/>
            <a:ext cx="4681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b="1"/>
              <a:t>氢原子的定态能量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827088" y="537368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由</a:t>
            </a:r>
            <a:r>
              <a:rPr lang="zh-CN" altLang="en-US"/>
              <a:t> </a:t>
            </a: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901" name="Object 13"/>
          <p:cNvGraphicFramePr>
            <a:graphicFrameLocks noChangeAspect="1"/>
          </p:cNvGraphicFramePr>
          <p:nvPr/>
        </p:nvGraphicFramePr>
        <p:xfrm>
          <a:off x="1331913" y="5013325"/>
          <a:ext cx="3360737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公式" r:id="rId7" imgW="2755800" imgH="1054080" progId="Equation.3">
                  <p:embed/>
                </p:oleObj>
              </mc:Choice>
              <mc:Fallback>
                <p:oleObj name="公式" r:id="rId7" imgW="2755800" imgH="1054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013325"/>
                        <a:ext cx="3360737" cy="13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4643438" y="537368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和</a:t>
            </a:r>
            <a:r>
              <a:rPr lang="zh-CN" altLang="en-US"/>
              <a:t> </a:t>
            </a:r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904" name="Object 16"/>
          <p:cNvGraphicFramePr>
            <a:graphicFrameLocks noChangeAspect="1"/>
          </p:cNvGraphicFramePr>
          <p:nvPr/>
        </p:nvGraphicFramePr>
        <p:xfrm>
          <a:off x="5148263" y="5013325"/>
          <a:ext cx="3103562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name="公式" r:id="rId9" imgW="2628720" imgH="1066680" progId="Equation.3">
                  <p:embed/>
                </p:oleObj>
              </mc:Choice>
              <mc:Fallback>
                <p:oleObj name="公式" r:id="rId9" imgW="2628720" imgH="10666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013325"/>
                        <a:ext cx="3103562" cy="1268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/>
      <p:bldP spid="37897" grpId="0"/>
      <p:bldP spid="37899" grpId="0"/>
      <p:bldP spid="37900" grpId="0"/>
      <p:bldP spid="3790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827088" y="620713"/>
            <a:ext cx="12239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可得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819150" y="1484313"/>
          <a:ext cx="755967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公式" r:id="rId3" imgW="6222960" imgH="1091880" progId="Equation.3">
                  <p:embed/>
                </p:oleObj>
              </mc:Choice>
              <mc:Fallback>
                <p:oleObj name="公式" r:id="rId3" imgW="6222960" imgH="1091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1484313"/>
                        <a:ext cx="7559675" cy="1419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971550" y="3429000"/>
          <a:ext cx="6183313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公式" r:id="rId5" imgW="5079960" imgH="914400" progId="Equation.3">
                  <p:embed/>
                </p:oleObj>
              </mc:Choice>
              <mc:Fallback>
                <p:oleObj name="公式" r:id="rId5" imgW="507996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429000"/>
                        <a:ext cx="6183313" cy="11953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2" name="Picture 4" descr="1252344_1341575161_4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268413"/>
            <a:ext cx="5832475" cy="438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4" descr="mz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0"/>
            <a:ext cx="4781550" cy="676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971550" y="620713"/>
            <a:ext cx="14081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特点：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042988" y="1557338"/>
          <a:ext cx="164941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公式" r:id="rId3" imgW="1358640" imgH="317160" progId="Equation.3">
                  <p:embed/>
                </p:oleObj>
              </mc:Choice>
              <mc:Fallback>
                <p:oleObj name="公式" r:id="rId3" imgW="1358640" imgH="317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557338"/>
                        <a:ext cx="1649412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2700338" y="1412875"/>
            <a:ext cx="1746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势能为</a:t>
            </a:r>
            <a:r>
              <a:rPr lang="en-US" altLang="zh-CN" b="1"/>
              <a:t>0.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971550" y="2060575"/>
          <a:ext cx="572293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公式" r:id="rId5" imgW="4711680" imgH="888840" progId="Equation.3">
                  <p:embed/>
                </p:oleObj>
              </mc:Choice>
              <mc:Fallback>
                <p:oleObj name="公式" r:id="rId5" imgW="471168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060575"/>
                        <a:ext cx="5722938" cy="11525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900113" y="3573463"/>
            <a:ext cx="25669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●</a:t>
            </a:r>
            <a:r>
              <a:rPr lang="zh-CN" altLang="en-US" b="1"/>
              <a:t>激发态能级</a:t>
            </a:r>
            <a:r>
              <a:rPr lang="zh-CN" altLang="en-US"/>
              <a:t> 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3276600" y="3284538"/>
          <a:ext cx="4640263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公式" r:id="rId7" imgW="3809880" imgH="914400" progId="Equation.3">
                  <p:embed/>
                </p:oleObj>
              </mc:Choice>
              <mc:Fallback>
                <p:oleObj name="公式" r:id="rId7" imgW="3809880" imgH="914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84538"/>
                        <a:ext cx="4640263" cy="11953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900113" y="4797425"/>
            <a:ext cx="2963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●</a:t>
            </a:r>
            <a:r>
              <a:rPr lang="zh-CN" altLang="en-US" b="1"/>
              <a:t>能级非等间隔</a:t>
            </a:r>
            <a:r>
              <a:rPr lang="en-US" altLang="zh-CN" b="1"/>
              <a:t>.</a:t>
            </a: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900113" y="5661025"/>
            <a:ext cx="5597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●</a:t>
            </a:r>
            <a:r>
              <a:rPr lang="zh-CN" altLang="en-US" b="1"/>
              <a:t>电离能</a:t>
            </a:r>
            <a:r>
              <a:rPr lang="en-US" altLang="zh-CN" b="1"/>
              <a:t>13.6eV,</a:t>
            </a:r>
            <a:r>
              <a:rPr lang="zh-CN" altLang="en-US" b="1"/>
              <a:t>也称为结合能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  <p:bldP spid="40967" grpId="0"/>
      <p:bldP spid="40973" grpId="0"/>
      <p:bldP spid="4097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95288" y="620713"/>
            <a:ext cx="2963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●</a:t>
            </a:r>
            <a:r>
              <a:rPr lang="zh-CN" altLang="en-US" b="1"/>
              <a:t>自由电子动能</a:t>
            </a:r>
            <a:r>
              <a:rPr lang="zh-CN" altLang="en-US"/>
              <a:t> 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3276600" y="549275"/>
          <a:ext cx="21939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公式" r:id="rId3" imgW="1803240" imgH="533160" progId="Equation.3">
                  <p:embed/>
                </p:oleObj>
              </mc:Choice>
              <mc:Fallback>
                <p:oleObj name="公式" r:id="rId3" imgW="1803240" imgH="53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9275"/>
                        <a:ext cx="219392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364163" y="620713"/>
            <a:ext cx="3311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,</a:t>
            </a:r>
            <a:r>
              <a:rPr lang="zh-CN" altLang="en-US" b="1"/>
              <a:t>位于连续能量区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pic>
        <p:nvPicPr>
          <p:cNvPr id="41993" name="Picture 9" descr="yw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68413"/>
            <a:ext cx="8820150" cy="55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  <p:bldP spid="4199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900113" y="620713"/>
            <a:ext cx="3816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b="1"/>
              <a:t>氢原子的光谱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900113" y="1341438"/>
            <a:ext cx="3776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▲</a:t>
            </a:r>
            <a:r>
              <a:rPr lang="zh-CN" altLang="en-US" b="1"/>
              <a:t>里德伯常数理论值</a:t>
            </a:r>
            <a:r>
              <a:rPr lang="zh-CN" altLang="en-US"/>
              <a:t> 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4500563" y="1412875"/>
          <a:ext cx="482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公式" r:id="rId3" imgW="482400" imgH="457200" progId="Equation.3">
                  <p:embed/>
                </p:oleObj>
              </mc:Choice>
              <mc:Fallback>
                <p:oleObj name="公式" r:id="rId3" imgW="482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412875"/>
                        <a:ext cx="48260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827088" y="1844675"/>
            <a:ext cx="7488237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/>
              <a:t>说明：这里考虑到氢原子核式模型中原子核不动</a:t>
            </a:r>
            <a:r>
              <a:rPr lang="en-US" altLang="zh-CN" b="1"/>
              <a:t>,</a:t>
            </a:r>
            <a:r>
              <a:rPr lang="zh-CN" altLang="en-US" b="1"/>
              <a:t>即假设原子核质量无穷大</a:t>
            </a:r>
            <a:r>
              <a:rPr lang="en-US" altLang="zh-CN" b="1"/>
              <a:t>,</a:t>
            </a:r>
            <a:r>
              <a:rPr lang="zh-CN" altLang="en-US" b="1"/>
              <a:t>故将里德伯常数理论值写成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5003800" y="3644900"/>
          <a:ext cx="482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公式" r:id="rId5" imgW="482400" imgH="457200" progId="Equation.3">
                  <p:embed/>
                </p:oleObj>
              </mc:Choice>
              <mc:Fallback>
                <p:oleObj name="公式" r:id="rId5" imgW="4824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644900"/>
                        <a:ext cx="48260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5508625" y="3573463"/>
            <a:ext cx="2857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,</a:t>
            </a:r>
            <a:r>
              <a:rPr lang="zh-CN" altLang="en-US" b="1"/>
              <a:t>以区别实验值</a:t>
            </a:r>
            <a:r>
              <a:rPr lang="zh-CN" altLang="en-US"/>
              <a:t> 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971550" y="4365625"/>
          <a:ext cx="6683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公式" r:id="rId7" imgW="660240" imgH="457200" progId="Equation.3">
                  <p:embed/>
                </p:oleObj>
              </mc:Choice>
              <mc:Fallback>
                <p:oleObj name="公式" r:id="rId7" imgW="66024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65625"/>
                        <a:ext cx="668338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827088" y="5013325"/>
            <a:ext cx="478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设原子中的电子从高能级</a:t>
            </a:r>
            <a:r>
              <a:rPr lang="zh-CN" altLang="en-US"/>
              <a:t> </a:t>
            </a: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4046" name="Object 14"/>
          <p:cNvGraphicFramePr>
            <a:graphicFrameLocks noChangeAspect="1"/>
          </p:cNvGraphicFramePr>
          <p:nvPr/>
        </p:nvGraphicFramePr>
        <p:xfrm>
          <a:off x="5435600" y="5084763"/>
          <a:ext cx="4762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公式" r:id="rId9" imgW="469800" imgH="457200" progId="Equation.3">
                  <p:embed/>
                </p:oleObj>
              </mc:Choice>
              <mc:Fallback>
                <p:oleObj name="公式" r:id="rId9" imgW="4698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084763"/>
                        <a:ext cx="4762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5940425" y="5013325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跃迁到低能</a:t>
            </a:r>
            <a:endParaRPr lang="zh-CN" altLang="en-US"/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827088" y="5734050"/>
            <a:ext cx="592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级</a:t>
            </a:r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4050" name="Object 18"/>
          <p:cNvGraphicFramePr>
            <a:graphicFrameLocks noChangeAspect="1"/>
          </p:cNvGraphicFramePr>
          <p:nvPr/>
        </p:nvGraphicFramePr>
        <p:xfrm>
          <a:off x="1403350" y="5805488"/>
          <a:ext cx="5270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公式" r:id="rId11" imgW="533160" imgH="457200" progId="Equation.3">
                  <p:embed/>
                </p:oleObj>
              </mc:Choice>
              <mc:Fallback>
                <p:oleObj name="公式" r:id="rId11" imgW="53316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805488"/>
                        <a:ext cx="5270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1835150" y="5734050"/>
            <a:ext cx="3254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,</a:t>
            </a:r>
            <a:r>
              <a:rPr lang="zh-CN" altLang="en-US" b="1"/>
              <a:t>发射光子能量为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5" grpId="0"/>
      <p:bldP spid="44038" grpId="0"/>
      <p:bldP spid="44041" grpId="0"/>
      <p:bldP spid="44044" grpId="0"/>
      <p:bldP spid="44047" grpId="0"/>
      <p:bldP spid="44048" grpId="0"/>
      <p:bldP spid="4405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900113" y="620713"/>
          <a:ext cx="36718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公式" r:id="rId3" imgW="3429000" imgH="457200" progId="Equation.3">
                  <p:embed/>
                </p:oleObj>
              </mc:Choice>
              <mc:Fallback>
                <p:oleObj name="公式" r:id="rId3" imgW="34290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20713"/>
                        <a:ext cx="3671887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60" name="Picture 4" descr="yw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549275"/>
            <a:ext cx="37084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827088" y="1412875"/>
            <a:ext cx="233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相应波数为</a:t>
            </a:r>
            <a:r>
              <a:rPr lang="zh-CN" altLang="en-US"/>
              <a:t> 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900113" y="2133600"/>
          <a:ext cx="2376487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公式" r:id="rId6" imgW="2158920" imgH="888840" progId="Equation.3">
                  <p:embed/>
                </p:oleObj>
              </mc:Choice>
              <mc:Fallback>
                <p:oleObj name="公式" r:id="rId6" imgW="2158920" imgH="88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33600"/>
                        <a:ext cx="2376487" cy="1049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900113" y="3213100"/>
          <a:ext cx="62642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公式" r:id="rId8" imgW="5384520" imgH="914400" progId="Equation.3">
                  <p:embed/>
                </p:oleObj>
              </mc:Choice>
              <mc:Fallback>
                <p:oleObj name="公式" r:id="rId8" imgW="538452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13100"/>
                        <a:ext cx="6264275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900113" y="4365625"/>
          <a:ext cx="345598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公式" r:id="rId10" imgW="3047760" imgH="888840" progId="Equation.3">
                  <p:embed/>
                </p:oleObj>
              </mc:Choice>
              <mc:Fallback>
                <p:oleObj name="公式" r:id="rId10" imgW="3047760" imgH="888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365625"/>
                        <a:ext cx="3455987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1619250" y="5445125"/>
          <a:ext cx="6480175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公式" r:id="rId12" imgW="5752800" imgH="965160" progId="Equation.3">
                  <p:embed/>
                </p:oleObj>
              </mc:Choice>
              <mc:Fallback>
                <p:oleObj name="公式" r:id="rId12" imgW="5752800" imgH="965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445125"/>
                        <a:ext cx="6480175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230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971550" y="549275"/>
          <a:ext cx="3671888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公式" r:id="rId3" imgW="3251160" imgH="1015920" progId="Equation.3">
                  <p:embed/>
                </p:oleObj>
              </mc:Choice>
              <mc:Fallback>
                <p:oleObj name="公式" r:id="rId3" imgW="3251160" imgH="1015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9275"/>
                        <a:ext cx="3671888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827088" y="22050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又</a:t>
            </a:r>
            <a:r>
              <a:rPr lang="zh-CN" altLang="en-US"/>
              <a:t> 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1476375" y="1989138"/>
          <a:ext cx="36925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公式" r:id="rId5" imgW="3555720" imgH="914400" progId="Equation.3">
                  <p:embed/>
                </p:oleObj>
              </mc:Choice>
              <mc:Fallback>
                <p:oleObj name="公式" r:id="rId5" imgW="355572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89138"/>
                        <a:ext cx="36925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900113" y="3213100"/>
          <a:ext cx="7083425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公式" r:id="rId7" imgW="5829120" imgH="1015920" progId="Equation.3">
                  <p:embed/>
                </p:oleObj>
              </mc:Choice>
              <mc:Fallback>
                <p:oleObj name="公式" r:id="rId7" imgW="5829120" imgH="10159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13100"/>
                        <a:ext cx="7083425" cy="1328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755650" y="4724400"/>
            <a:ext cx="76327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比较上式两边</a:t>
            </a:r>
            <a:r>
              <a:rPr lang="en-US" altLang="zh-CN" b="1"/>
              <a:t>,</a:t>
            </a:r>
            <a:r>
              <a:rPr lang="zh-CN" altLang="en-US" b="1"/>
              <a:t>可得里德伯常数的理论值为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  <p:bldP spid="4608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2509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900113" y="333375"/>
          <a:ext cx="5838825" cy="352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公式" r:id="rId3" imgW="5155920" imgH="2920680" progId="Equation.3">
                  <p:embed/>
                </p:oleObj>
              </mc:Choice>
              <mc:Fallback>
                <p:oleObj name="公式" r:id="rId3" imgW="5155920" imgH="2920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3375"/>
                        <a:ext cx="5838825" cy="352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900113" y="4005263"/>
          <a:ext cx="6096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公式" r:id="rId5" imgW="5371920" imgH="533160" progId="Equation.3">
                  <p:embed/>
                </p:oleObj>
              </mc:Choice>
              <mc:Fallback>
                <p:oleObj name="公式" r:id="rId5" imgW="5371920" imgH="53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05263"/>
                        <a:ext cx="60960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827088" y="4868863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而德伯常数的实验值为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900113" y="5661025"/>
          <a:ext cx="462756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公式" r:id="rId7" imgW="4089240" imgH="533160" progId="Equation.3">
                  <p:embed/>
                </p:oleObj>
              </mc:Choice>
              <mc:Fallback>
                <p:oleObj name="公式" r:id="rId7" imgW="4089240" imgH="533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661025"/>
                        <a:ext cx="4627562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Picture 4" descr="u=2260961295,2852009468&amp;fm=23&amp;g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0713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6" name="Picture 6" descr="Elect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620713"/>
            <a:ext cx="3887787" cy="2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7" name="Picture 7" descr="2014312110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716338"/>
            <a:ext cx="3816350" cy="286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0" name="Picture 10" descr="56_20110818090513426xI_thum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573463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900113" y="476250"/>
            <a:ext cx="7272337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/>
              <a:t>两者非常接近</a:t>
            </a:r>
            <a:r>
              <a:rPr lang="en-US" altLang="zh-CN" b="1"/>
              <a:t>,</a:t>
            </a:r>
            <a:r>
              <a:rPr lang="zh-CN" altLang="en-US" b="1"/>
              <a:t>这有力说明玻尔假设的正确性（两者差别是由于原子核质量的影响</a:t>
            </a:r>
            <a:r>
              <a:rPr lang="en-US" altLang="zh-CN" b="1"/>
              <a:t>,</a:t>
            </a:r>
            <a:r>
              <a:rPr lang="zh-CN" altLang="en-US" b="1"/>
              <a:t>后面将进一步说明）</a:t>
            </a:r>
            <a:r>
              <a:rPr lang="en-US" altLang="zh-CN" b="1"/>
              <a:t>.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900113" y="2852738"/>
            <a:ext cx="25193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/>
              <a:t>▲</a:t>
            </a:r>
            <a:r>
              <a:rPr lang="zh-CN" altLang="en-US" b="1"/>
              <a:t>发射光谱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900113" y="3573463"/>
            <a:ext cx="5032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退激发过程</a:t>
            </a:r>
            <a:r>
              <a:rPr lang="en-US" altLang="zh-CN" b="1"/>
              <a:t>: </a:t>
            </a:r>
            <a:r>
              <a:rPr lang="zh-CN" altLang="en-US" b="1"/>
              <a:t>电子从高能级</a:t>
            </a:r>
            <a:r>
              <a:rPr lang="zh-CN" altLang="en-US"/>
              <a:t> 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5795963" y="3644900"/>
          <a:ext cx="4762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name="公式" r:id="rId3" imgW="469800" imgH="457200" progId="Equation.3">
                  <p:embed/>
                </p:oleObj>
              </mc:Choice>
              <mc:Fallback>
                <p:oleObj name="公式" r:id="rId3" imgW="469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644900"/>
                        <a:ext cx="4762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6227763" y="3573463"/>
            <a:ext cx="2232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跃迁到低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900113" y="4292600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能级</a:t>
            </a:r>
            <a:r>
              <a:rPr lang="zh-CN" altLang="en-US"/>
              <a:t> 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1835150" y="4365625"/>
          <a:ext cx="6397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公式" r:id="rId5" imgW="647640" imgH="457200" progId="Equation.3">
                  <p:embed/>
                </p:oleObj>
              </mc:Choice>
              <mc:Fallback>
                <p:oleObj name="公式" r:id="rId5" imgW="64764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365625"/>
                        <a:ext cx="639763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900113" y="4797425"/>
            <a:ext cx="74882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巴耳末线系：氢原子从</a:t>
            </a:r>
            <a:r>
              <a:rPr lang="en-US" altLang="zh-CN" b="1"/>
              <a:t>n&gt;2</a:t>
            </a:r>
            <a:r>
              <a:rPr lang="zh-CN" altLang="en-US" b="1"/>
              <a:t>激发态向</a:t>
            </a:r>
            <a:r>
              <a:rPr lang="en-US" altLang="zh-CN" b="1"/>
              <a:t>n=2</a:t>
            </a:r>
            <a:r>
              <a:rPr lang="zh-CN" altLang="en-US" b="1"/>
              <a:t>激发态跃迁产生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31" grpId="0"/>
      <p:bldP spid="48132" grpId="0"/>
      <p:bldP spid="48135" grpId="0"/>
      <p:bldP spid="48136" grpId="0"/>
      <p:bldP spid="4813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yw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0350"/>
            <a:ext cx="8208963" cy="659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4" descr="bk_c99d16771b74e97e6f5976d07ab996d1_KIVBg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765175"/>
            <a:ext cx="8604250" cy="516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971550" y="549275"/>
          <a:ext cx="546100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公式" r:id="rId3" imgW="4698720" imgH="965160" progId="Equation.3">
                  <p:embed/>
                </p:oleObj>
              </mc:Choice>
              <mc:Fallback>
                <p:oleObj name="公式" r:id="rId3" imgW="4698720" imgH="965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9275"/>
                        <a:ext cx="5461000" cy="126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900113" y="1773238"/>
            <a:ext cx="74168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赖曼系线系：氢原子从</a:t>
            </a:r>
            <a:r>
              <a:rPr lang="en-US" altLang="zh-CN" b="1"/>
              <a:t>n&gt;1</a:t>
            </a:r>
            <a:r>
              <a:rPr lang="zh-CN" altLang="en-US" b="1"/>
              <a:t>激发态向</a:t>
            </a:r>
            <a:r>
              <a:rPr lang="en-US" altLang="zh-CN" b="1"/>
              <a:t>n=1</a:t>
            </a:r>
            <a:r>
              <a:rPr lang="zh-CN" altLang="en-US" b="1"/>
              <a:t>基态跃迁产生</a:t>
            </a:r>
            <a:r>
              <a:rPr lang="en-US" altLang="zh-CN" b="1"/>
              <a:t>.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1042988" y="3357563"/>
          <a:ext cx="5454650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公式" r:id="rId5" imgW="4775040" imgH="965160" progId="Equation.3">
                  <p:embed/>
                </p:oleObj>
              </mc:Choice>
              <mc:Fallback>
                <p:oleObj name="公式" r:id="rId5" imgW="4775040" imgH="965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357563"/>
                        <a:ext cx="5454650" cy="1262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827088" y="4437063"/>
            <a:ext cx="74168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帕邢系线系：氢原子从</a:t>
            </a:r>
            <a:r>
              <a:rPr lang="en-US" altLang="zh-CN" b="1"/>
              <a:t>n&gt;3</a:t>
            </a:r>
            <a:r>
              <a:rPr lang="zh-CN" altLang="en-US" b="1"/>
              <a:t>激发态向</a:t>
            </a:r>
            <a:r>
              <a:rPr lang="en-US" altLang="zh-CN" b="1"/>
              <a:t>n=3</a:t>
            </a:r>
            <a:r>
              <a:rPr lang="zh-CN" altLang="en-US" b="1"/>
              <a:t>激发态跃迁产生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  <p:bldP spid="5018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900113" y="447675"/>
            <a:ext cx="77041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布拉开系：氢原子从</a:t>
            </a:r>
            <a:r>
              <a:rPr lang="en-US" altLang="zh-CN" b="1"/>
              <a:t>n&gt;4</a:t>
            </a:r>
            <a:r>
              <a:rPr lang="zh-CN" altLang="en-US" b="1"/>
              <a:t>激发态向</a:t>
            </a:r>
            <a:r>
              <a:rPr lang="en-US" altLang="zh-CN" b="1"/>
              <a:t>n=4</a:t>
            </a:r>
            <a:r>
              <a:rPr lang="zh-CN" altLang="en-US" b="1"/>
              <a:t>激发态跃迁产生</a:t>
            </a:r>
            <a:r>
              <a:rPr lang="en-US" altLang="zh-CN" b="1"/>
              <a:t>.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971550" y="2060575"/>
          <a:ext cx="5919788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公式" r:id="rId3" imgW="4686120" imgH="965160" progId="Equation.3">
                  <p:embed/>
                </p:oleObj>
              </mc:Choice>
              <mc:Fallback>
                <p:oleObj name="公式" r:id="rId3" imgW="4686120" imgH="965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060575"/>
                        <a:ext cx="5919788" cy="1243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755650" y="3284538"/>
            <a:ext cx="7704138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普丰德系：氢原子从</a:t>
            </a:r>
            <a:r>
              <a:rPr lang="en-US" altLang="zh-CN" b="1"/>
              <a:t>n&gt;5</a:t>
            </a:r>
            <a:r>
              <a:rPr lang="zh-CN" altLang="en-US" b="1"/>
              <a:t>激发态向</a:t>
            </a:r>
            <a:r>
              <a:rPr lang="en-US" altLang="zh-CN" b="1"/>
              <a:t>n=5</a:t>
            </a:r>
            <a:r>
              <a:rPr lang="zh-CN" altLang="en-US" b="1"/>
              <a:t>激发态跃迁产生</a:t>
            </a:r>
            <a:r>
              <a:rPr lang="en-US" altLang="zh-CN" b="1"/>
              <a:t>.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971550" y="5013325"/>
          <a:ext cx="61499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name="公式" r:id="rId5" imgW="4673520" imgH="965160" progId="Equation.3">
                  <p:embed/>
                </p:oleObj>
              </mc:Choice>
              <mc:Fallback>
                <p:oleObj name="公式" r:id="rId5" imgW="4673520" imgH="965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13325"/>
                        <a:ext cx="6149975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P spid="5120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971550" y="476250"/>
          <a:ext cx="3459163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公式" r:id="rId3" imgW="2971800" imgH="965160" progId="Equation.3">
                  <p:embed/>
                </p:oleObj>
              </mc:Choice>
              <mc:Fallback>
                <p:oleObj name="公式" r:id="rId3" imgW="2971800" imgH="965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6250"/>
                        <a:ext cx="3459163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971550" y="1844675"/>
          <a:ext cx="62642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公式" r:id="rId5" imgW="5041800" imgH="380880" progId="Equation.3">
                  <p:embed/>
                </p:oleObj>
              </mc:Choice>
              <mc:Fallback>
                <p:oleObj name="公式" r:id="rId5" imgW="5041800" imgH="380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44675"/>
                        <a:ext cx="626427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900113" y="2636838"/>
            <a:ext cx="3816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能级间跃迁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900113" y="3500438"/>
            <a:ext cx="1408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说明：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900113" y="4365625"/>
            <a:ext cx="1744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●</a:t>
            </a:r>
            <a:r>
              <a:rPr lang="zh-CN" altLang="en-US" b="1"/>
              <a:t>光谱项</a:t>
            </a:r>
            <a:r>
              <a:rPr lang="zh-CN" altLang="en-US"/>
              <a:t> </a:t>
            </a:r>
          </a:p>
        </p:txBody>
      </p:sp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2627313" y="4149725"/>
          <a:ext cx="148113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公式" r:id="rId7" imgW="1358640" imgH="914400" progId="Equation.3">
                  <p:embed/>
                </p:oleObj>
              </mc:Choice>
              <mc:Fallback>
                <p:oleObj name="公式" r:id="rId7" imgW="135864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149725"/>
                        <a:ext cx="1481137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900113" y="5300663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/>
              <a:t>●</a:t>
            </a:r>
            <a:r>
              <a:rPr lang="zh-CN" altLang="en-US" b="1"/>
              <a:t>能级与光谱项关系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30" grpId="0"/>
      <p:bldP spid="52231" grpId="0"/>
      <p:bldP spid="5223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971550" y="476250"/>
          <a:ext cx="49688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1" name="公式" r:id="rId3" imgW="4698720" imgH="888840" progId="Equation.3">
                  <p:embed/>
                </p:oleObj>
              </mc:Choice>
              <mc:Fallback>
                <p:oleObj name="公式" r:id="rId3" imgW="4698720" imgH="888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6250"/>
                        <a:ext cx="4968875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971550" y="1700213"/>
          <a:ext cx="55943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公式" r:id="rId5" imgW="5600520" imgH="914400" progId="Equation.3">
                  <p:embed/>
                </p:oleObj>
              </mc:Choice>
              <mc:Fallback>
                <p:oleObj name="公式" r:id="rId5" imgW="560052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00213"/>
                        <a:ext cx="5594350" cy="9080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3152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1042988" y="2886075"/>
          <a:ext cx="65532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name="公式" r:id="rId7" imgW="6159240" imgH="1041120" progId="Equation.3">
                  <p:embed/>
                </p:oleObj>
              </mc:Choice>
              <mc:Fallback>
                <p:oleObj name="公式" r:id="rId7" imgW="6159240" imgH="1041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886075"/>
                        <a:ext cx="6553200" cy="109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900113" y="4005263"/>
            <a:ext cx="72866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/>
              <a:t>●</a:t>
            </a:r>
            <a:r>
              <a:rPr lang="zh-CN" altLang="en-US" b="1"/>
              <a:t>最后两列表示取基态</a:t>
            </a:r>
            <a:r>
              <a:rPr lang="en-US" altLang="zh-CN" b="1"/>
              <a:t>n=1</a:t>
            </a:r>
            <a:r>
              <a:rPr lang="zh-CN" altLang="en-US" b="1"/>
              <a:t>能量为</a:t>
            </a:r>
            <a:r>
              <a:rPr lang="en-US" altLang="zh-CN" b="1"/>
              <a:t>0,</a:t>
            </a:r>
            <a:r>
              <a:rPr lang="zh-CN" altLang="en-US" b="1"/>
              <a:t>各激发态能量</a:t>
            </a:r>
            <a:r>
              <a:rPr lang="zh-CN" altLang="en-US"/>
              <a:t> </a:t>
            </a: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3203575" y="5013325"/>
          <a:ext cx="14605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4" name="公式" r:id="rId9" imgW="1460160" imgH="457200" progId="Equation.3">
                  <p:embed/>
                </p:oleObj>
              </mc:Choice>
              <mc:Fallback>
                <p:oleObj name="公式" r:id="rId9" imgW="146016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013325"/>
                        <a:ext cx="14605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260" name="Object 12"/>
          <p:cNvGraphicFramePr>
            <a:graphicFrameLocks noChangeAspect="1"/>
          </p:cNvGraphicFramePr>
          <p:nvPr/>
        </p:nvGraphicFramePr>
        <p:xfrm>
          <a:off x="1042988" y="5734050"/>
          <a:ext cx="51371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5" name="公式" r:id="rId11" imgW="5143320" imgH="457200" progId="Equation.3">
                  <p:embed/>
                </p:oleObj>
              </mc:Choice>
              <mc:Fallback>
                <p:oleObj name="公式" r:id="rId11" imgW="514332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734050"/>
                        <a:ext cx="513715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2838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1042988" y="549275"/>
          <a:ext cx="44958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公式" r:id="rId3" imgW="4495680" imgH="1904760" progId="Equation.3">
                  <p:embed/>
                </p:oleObj>
              </mc:Choice>
              <mc:Fallback>
                <p:oleObj name="公式" r:id="rId3" imgW="4495680" imgH="1904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49275"/>
                        <a:ext cx="4495800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2838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1042988" y="2636838"/>
          <a:ext cx="44831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公式" r:id="rId5" imgW="4483080" imgH="1904760" progId="Equation.3">
                  <p:embed/>
                </p:oleObj>
              </mc:Choice>
              <mc:Fallback>
                <p:oleObj name="公式" r:id="rId5" imgW="4483080" imgH="1904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636838"/>
                        <a:ext cx="4483100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2838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1042988" y="4581525"/>
          <a:ext cx="44958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公式" r:id="rId7" imgW="4495680" imgH="1904760" progId="Equation.3">
                  <p:embed/>
                </p:oleObj>
              </mc:Choice>
              <mc:Fallback>
                <p:oleObj name="公式" r:id="rId7" imgW="4495680" imgH="1904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581525"/>
                        <a:ext cx="4495800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2838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971550" y="549275"/>
          <a:ext cx="447833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9" name="公式" r:id="rId3" imgW="4483080" imgH="1904760" progId="Equation.3">
                  <p:embed/>
                </p:oleObj>
              </mc:Choice>
              <mc:Fallback>
                <p:oleObj name="公式" r:id="rId3" imgW="4483080" imgH="1904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9275"/>
                        <a:ext cx="4478338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971550" y="27813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……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971550" y="3716338"/>
          <a:ext cx="45815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name="公式" r:id="rId5" imgW="5257800" imgH="457200" progId="Equation.3">
                  <p:embed/>
                </p:oleObj>
              </mc:Choice>
              <mc:Fallback>
                <p:oleObj name="公式" r:id="rId5" imgW="5257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16338"/>
                        <a:ext cx="458152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5724525" y="3789363"/>
          <a:ext cx="15113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name="公式" r:id="rId7" imgW="1511280" imgH="330120" progId="Equation.3">
                  <p:embed/>
                </p:oleObj>
              </mc:Choice>
              <mc:Fallback>
                <p:oleObj name="公式" r:id="rId7" imgW="1511280" imgH="330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789363"/>
                        <a:ext cx="15113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900113" y="4724400"/>
            <a:ext cx="59769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作业  </a:t>
            </a:r>
            <a:r>
              <a:rPr lang="en-US" altLang="zh-CN" b="1"/>
              <a:t>p. 34 1-10,12,17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900113" y="549275"/>
            <a:ext cx="77771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/>
              <a:t>●</a:t>
            </a:r>
            <a:r>
              <a:rPr lang="zh-CN" altLang="en-US" b="1"/>
              <a:t>阴极和阳极之间加上几百到几千伏电压</a:t>
            </a:r>
            <a:r>
              <a:rPr lang="en-US" altLang="zh-CN" b="1"/>
              <a:t>,</a:t>
            </a:r>
            <a:r>
              <a:rPr lang="zh-CN" altLang="en-US" b="1"/>
              <a:t>气体放电</a:t>
            </a:r>
            <a:r>
              <a:rPr lang="en-US" altLang="zh-CN" b="1"/>
              <a:t>,</a:t>
            </a:r>
            <a:r>
              <a:rPr lang="zh-CN" altLang="en-US" b="1"/>
              <a:t>荧光屏上有荧光</a:t>
            </a:r>
            <a:r>
              <a:rPr lang="en-US" altLang="zh-CN" b="1"/>
              <a:t>.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900113" y="1989138"/>
            <a:ext cx="759618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/>
              <a:t>▲</a:t>
            </a:r>
            <a:r>
              <a:rPr lang="zh-CN" altLang="en-US" b="1"/>
              <a:t>阴极射线（汤姆孙）：来自于气体放电区</a:t>
            </a:r>
            <a:r>
              <a:rPr lang="en-US" altLang="zh-CN" b="1"/>
              <a:t>,</a:t>
            </a:r>
            <a:r>
              <a:rPr lang="zh-CN" altLang="en-US" b="1"/>
              <a:t>是高速运动的带负电粒子流</a:t>
            </a:r>
            <a:r>
              <a:rPr lang="en-US" altLang="zh-CN" b="1"/>
              <a:t>.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900113" y="3644900"/>
            <a:ext cx="6140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■</a:t>
            </a:r>
            <a:r>
              <a:rPr lang="zh-CN" altLang="en-US" b="1"/>
              <a:t>核质比</a:t>
            </a:r>
            <a:r>
              <a:rPr lang="en-US" altLang="zh-CN" b="1"/>
              <a:t>(1897</a:t>
            </a:r>
            <a:r>
              <a:rPr lang="zh-CN" altLang="en-US" b="1"/>
              <a:t>汤姆逊</a:t>
            </a:r>
            <a:r>
              <a:rPr lang="en-US" altLang="zh-CN" b="1"/>
              <a:t>,1906</a:t>
            </a:r>
            <a:r>
              <a:rPr lang="zh-CN" altLang="en-US" b="1"/>
              <a:t>获奖</a:t>
            </a:r>
            <a:r>
              <a:rPr lang="en-US" altLang="zh-CN" b="1"/>
              <a:t>.)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971550" y="4581525"/>
            <a:ext cx="3240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900113" y="4437063"/>
            <a:ext cx="22336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实验装置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971550" y="5229225"/>
            <a:ext cx="25209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存在稀薄气体的玻璃管</a:t>
            </a:r>
          </a:p>
        </p:txBody>
      </p:sp>
      <p:pic>
        <p:nvPicPr>
          <p:cNvPr id="6155" name="Picture 11" descr="2010-03-04-14-36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4395788"/>
            <a:ext cx="4176712" cy="246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0" grpId="0"/>
      <p:bldP spid="6151" grpId="0"/>
      <p:bldP spid="6153" grpId="0"/>
      <p:bldP spid="61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yw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04813"/>
            <a:ext cx="7200900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3" name="Group 5"/>
          <p:cNvGrpSpPr>
            <a:grpSpLocks noChangeAspect="1"/>
          </p:cNvGrpSpPr>
          <p:nvPr/>
        </p:nvGrpSpPr>
        <p:grpSpPr bwMode="auto">
          <a:xfrm>
            <a:off x="5940425" y="3644900"/>
            <a:ext cx="2493963" cy="2924175"/>
            <a:chOff x="3893" y="649"/>
            <a:chExt cx="2661" cy="3125"/>
          </a:xfrm>
        </p:grpSpPr>
        <p:sp>
          <p:nvSpPr>
            <p:cNvPr id="7174" name="AutoShape 6"/>
            <p:cNvSpPr>
              <a:spLocks noChangeAspect="1" noChangeArrowheads="1"/>
            </p:cNvSpPr>
            <p:nvPr/>
          </p:nvSpPr>
          <p:spPr bwMode="auto">
            <a:xfrm>
              <a:off x="3893" y="649"/>
              <a:ext cx="2661" cy="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" name="Oval 7"/>
            <p:cNvSpPr>
              <a:spLocks noChangeArrowheads="1"/>
            </p:cNvSpPr>
            <p:nvPr/>
          </p:nvSpPr>
          <p:spPr bwMode="auto">
            <a:xfrm>
              <a:off x="5301" y="2008"/>
              <a:ext cx="313" cy="40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 flipV="1">
              <a:off x="5458" y="1192"/>
              <a:ext cx="0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>
              <a:off x="5458" y="2415"/>
              <a:ext cx="1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78" name="Object 10"/>
            <p:cNvGraphicFramePr>
              <a:graphicFrameLocks noChangeAspect="1"/>
            </p:cNvGraphicFramePr>
            <p:nvPr/>
          </p:nvGraphicFramePr>
          <p:xfrm>
            <a:off x="5302" y="785"/>
            <a:ext cx="36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4" name="公式" r:id="rId4" imgW="279360" imgH="253800" progId="Equation.3">
                    <p:embed/>
                  </p:oleObj>
                </mc:Choice>
                <mc:Fallback>
                  <p:oleObj name="公式" r:id="rId4" imgW="279360" imgH="253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2" y="785"/>
                          <a:ext cx="365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9" name="Object 11"/>
            <p:cNvGraphicFramePr>
              <a:graphicFrameLocks noChangeAspect="1"/>
            </p:cNvGraphicFramePr>
            <p:nvPr/>
          </p:nvGraphicFramePr>
          <p:xfrm>
            <a:off x="5302" y="3231"/>
            <a:ext cx="366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5" name="公式" r:id="rId6" imgW="266400" imgH="253800" progId="Equation.3">
                    <p:embed/>
                  </p:oleObj>
                </mc:Choice>
                <mc:Fallback>
                  <p:oleObj name="公式" r:id="rId6" imgW="266400" imgH="253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2" y="3231"/>
                          <a:ext cx="366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971550" y="4868863"/>
          <a:ext cx="56896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公式" r:id="rId8" imgW="2705040" imgH="482400" progId="Equation.3">
                  <p:embed/>
                </p:oleObj>
              </mc:Choice>
              <mc:Fallback>
                <p:oleObj name="公式" r:id="rId8" imgW="2705040" imgH="48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868863"/>
                        <a:ext cx="56896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900113" y="4292600"/>
            <a:ext cx="3660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荧光屏上标尺</a:t>
            </a:r>
            <a:r>
              <a:rPr lang="en-US" altLang="zh-CN" b="1"/>
              <a:t>0</a:t>
            </a:r>
            <a:r>
              <a:rPr lang="zh-CN" altLang="en-US" b="1"/>
              <a:t>点：</a:t>
            </a:r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H="1">
            <a:off x="8172450" y="2420938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8027988" y="1700213"/>
            <a:ext cx="815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0</a:t>
            </a:r>
            <a:r>
              <a:rPr lang="zh-CN" altLang="en-US" b="1"/>
              <a:t>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1" grpId="0"/>
      <p:bldP spid="7182" grpId="0" animBg="1"/>
      <p:bldP spid="71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y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0"/>
            <a:ext cx="8243887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539750" y="4221163"/>
          <a:ext cx="10922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公式" r:id="rId4" imgW="1091880" imgH="330120" progId="Equation.3">
                  <p:embed/>
                </p:oleObj>
              </mc:Choice>
              <mc:Fallback>
                <p:oleObj name="公式" r:id="rId4" imgW="1091880" imgH="330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221163"/>
                        <a:ext cx="10922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835150" y="4076700"/>
            <a:ext cx="204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平行板内</a:t>
            </a:r>
            <a:r>
              <a:rPr lang="en-US" altLang="zh-CN" b="1"/>
              <a:t>,</a:t>
            </a:r>
            <a:r>
              <a:rPr lang="en-US" altLang="zh-CN"/>
              <a:t> 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611188" y="4724400"/>
          <a:ext cx="795020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公式" r:id="rId6" imgW="7937280" imgH="1155600" progId="Equation.3">
                  <p:embed/>
                </p:oleObj>
              </mc:Choice>
              <mc:Fallback>
                <p:oleObj name="公式" r:id="rId6" imgW="7937280" imgH="1155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24400"/>
                        <a:ext cx="7950200" cy="116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827088" y="692150"/>
            <a:ext cx="3592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平行板外</a:t>
            </a:r>
            <a:r>
              <a:rPr lang="en-US" altLang="zh-CN" b="1"/>
              <a:t>,</a:t>
            </a:r>
            <a:r>
              <a:rPr lang="en-US" altLang="zh-CN"/>
              <a:t> </a:t>
            </a:r>
            <a:r>
              <a:rPr lang="zh-CN" altLang="en-US" b="1"/>
              <a:t>受力为</a:t>
            </a:r>
            <a:r>
              <a:rPr lang="en-US" altLang="zh-CN" b="1"/>
              <a:t>0.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971550" y="1412875"/>
          <a:ext cx="229393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公式" r:id="rId3" imgW="2286000" imgH="888840" progId="Equation.3">
                  <p:embed/>
                </p:oleObj>
              </mc:Choice>
              <mc:Fallback>
                <p:oleObj name="公式" r:id="rId3" imgW="228600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12875"/>
                        <a:ext cx="2293938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2867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971550" y="2565400"/>
          <a:ext cx="5272088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公式" r:id="rId5" imgW="4825800" imgH="2133360" progId="Equation.3">
                  <p:embed/>
                </p:oleObj>
              </mc:Choice>
              <mc:Fallback>
                <p:oleObj name="公式" r:id="rId5" imgW="4825800" imgH="2133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565400"/>
                        <a:ext cx="5272088" cy="233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971550" y="4941888"/>
          <a:ext cx="62738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公式" r:id="rId7" imgW="6273720" imgH="1498320" progId="Equation.3">
                  <p:embed/>
                </p:oleObj>
              </mc:Choice>
              <mc:Fallback>
                <p:oleObj name="公式" r:id="rId7" imgW="6273720" imgH="14983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941888"/>
                        <a:ext cx="62738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1083</Words>
  <Application>Microsoft Office PowerPoint</Application>
  <PresentationFormat>全屏显示(4:3)</PresentationFormat>
  <Paragraphs>154</Paragraphs>
  <Slides>58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65" baseType="lpstr">
      <vt:lpstr>Arial</vt:lpstr>
      <vt:lpstr>宋体</vt:lpstr>
      <vt:lpstr>隶书</vt:lpstr>
      <vt:lpstr>Times New Roman</vt:lpstr>
      <vt:lpstr>默认设计模板</vt:lpstr>
      <vt:lpstr>Microsoft 公式 3.0</vt:lpstr>
      <vt:lpstr>Microsoft Equation 2007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Administrator</cp:lastModifiedBy>
  <cp:revision>236</cp:revision>
  <dcterms:created xsi:type="dcterms:W3CDTF">2013-05-03T04:20:55Z</dcterms:created>
  <dcterms:modified xsi:type="dcterms:W3CDTF">2015-11-13T16:17:08Z</dcterms:modified>
</cp:coreProperties>
</file>