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64" r:id="rId3"/>
    <p:sldId id="265" r:id="rId4"/>
    <p:sldId id="266" r:id="rId5"/>
    <p:sldId id="309" r:id="rId6"/>
    <p:sldId id="310" r:id="rId7"/>
    <p:sldId id="268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304" r:id="rId23"/>
    <p:sldId id="305" r:id="rId24"/>
    <p:sldId id="306" r:id="rId25"/>
    <p:sldId id="307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5" d="100"/>
          <a:sy n="55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5.wmf"/><Relationship Id="rId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12" Type="http://schemas.openxmlformats.org/officeDocument/2006/relationships/image" Target="../media/image9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11" Type="http://schemas.openxmlformats.org/officeDocument/2006/relationships/image" Target="../media/image91.wmf"/><Relationship Id="rId5" Type="http://schemas.openxmlformats.org/officeDocument/2006/relationships/image" Target="../media/image84.wmf"/><Relationship Id="rId10" Type="http://schemas.openxmlformats.org/officeDocument/2006/relationships/image" Target="../media/image90.wmf"/><Relationship Id="rId4" Type="http://schemas.openxmlformats.org/officeDocument/2006/relationships/image" Target="../media/image83.wmf"/><Relationship Id="rId9" Type="http://schemas.openxmlformats.org/officeDocument/2006/relationships/image" Target="../media/image8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4" Type="http://schemas.openxmlformats.org/officeDocument/2006/relationships/image" Target="../media/image167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53EF1-FD46-4E81-AF00-7EF9CCEBEE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0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340D1-8A04-4D37-9C72-4C9F33B8E7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8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86C2F-1B8D-46CC-A962-53A9398D18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5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58BB7-95C3-461F-9E20-319B7DC156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54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FF21F-18C1-4A94-A162-283A00A8E7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328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5F66A-4A17-4872-8988-B9B4873156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428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92B3E-717D-4367-A1A6-497A469241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86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8FC4C-14B3-4C4E-BCA9-4731E74270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21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DB59F-7E61-4368-A675-0BE767A252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5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0FA0E-ABF0-403B-8B50-0E00E2E3F5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73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9B692-7021-4732-84EF-7C98CD1BCC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55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CE92B75-FB97-4022-ADF6-A86D3C24F1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9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wmf"/><Relationship Id="rId11" Type="http://schemas.openxmlformats.org/officeDocument/2006/relationships/image" Target="../media/image54.png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69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wmf"/><Relationship Id="rId11" Type="http://schemas.openxmlformats.org/officeDocument/2006/relationships/image" Target="../media/image68.wmf"/><Relationship Id="rId5" Type="http://schemas.openxmlformats.org/officeDocument/2006/relationships/oleObject" Target="../embeddings/oleObject62.bin"/><Relationship Id="rId10" Type="http://schemas.openxmlformats.org/officeDocument/2006/relationships/oleObject" Target="../embeddings/oleObject65.bin"/><Relationship Id="rId4" Type="http://schemas.openxmlformats.org/officeDocument/2006/relationships/image" Target="../media/image65.wmf"/><Relationship Id="rId9" Type="http://schemas.openxmlformats.org/officeDocument/2006/relationships/image" Target="../media/image6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84.wmf"/><Relationship Id="rId18" Type="http://schemas.openxmlformats.org/officeDocument/2006/relationships/oleObject" Target="../embeddings/oleObject84.bin"/><Relationship Id="rId3" Type="http://schemas.openxmlformats.org/officeDocument/2006/relationships/image" Target="../media/image88.png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3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5" Type="http://schemas.openxmlformats.org/officeDocument/2006/relationships/image" Target="../media/image85.wmf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87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8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87.wmf"/><Relationship Id="rId26" Type="http://schemas.openxmlformats.org/officeDocument/2006/relationships/image" Target="../media/image92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91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5.wmf"/><Relationship Id="rId22" Type="http://schemas.openxmlformats.org/officeDocument/2006/relationships/image" Target="../media/image9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0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1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23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2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2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2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4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4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4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55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5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5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62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5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6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69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7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7" Type="http://schemas.openxmlformats.org/officeDocument/2006/relationships/image" Target="../media/image17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68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7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7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4.bin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9.png"/><Relationship Id="rId4" Type="http://schemas.openxmlformats.org/officeDocument/2006/relationships/image" Target="../media/image16.wmf"/><Relationship Id="rId9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900113" y="981075"/>
            <a:ext cx="20383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轨道磁矩</a:t>
            </a:r>
          </a:p>
          <a:p>
            <a:endParaRPr lang="en-US" altLang="zh-CN"/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1116013" y="1844675"/>
          <a:ext cx="14652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1" name="公式" r:id="rId3" imgW="1460160" imgH="495000" progId="Equation.3">
                  <p:embed/>
                </p:oleObj>
              </mc:Choice>
              <mc:Fallback>
                <p:oleObj name="公式" r:id="rId3" imgW="1460160" imgH="49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44675"/>
                        <a:ext cx="14652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4427538" y="1844675"/>
          <a:ext cx="15922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2" name="公式" r:id="rId5" imgW="1752480" imgH="457200" progId="Equation.3">
                  <p:embed/>
                </p:oleObj>
              </mc:Choice>
              <mc:Fallback>
                <p:oleObj name="公式" r:id="rId5" imgW="17524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844675"/>
                        <a:ext cx="15922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2916238" y="1773238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旋磁比</a:t>
            </a:r>
          </a:p>
        </p:txBody>
      </p:sp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1042988" y="2636838"/>
          <a:ext cx="10541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3" name="公式" r:id="rId7" imgW="1054080" imgH="457200" progId="Equation.3">
                  <p:embed/>
                </p:oleObj>
              </mc:Choice>
              <mc:Fallback>
                <p:oleObj name="公式" r:id="rId7" imgW="105408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36838"/>
                        <a:ext cx="10541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1" name="Object 11"/>
          <p:cNvGraphicFramePr>
            <a:graphicFrameLocks noChangeAspect="1"/>
          </p:cNvGraphicFramePr>
          <p:nvPr/>
        </p:nvGraphicFramePr>
        <p:xfrm>
          <a:off x="2339975" y="2636838"/>
          <a:ext cx="52260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4" name="公式" r:id="rId9" imgW="5219640" imgH="558720" progId="Equation.3">
                  <p:embed/>
                </p:oleObj>
              </mc:Choice>
              <mc:Fallback>
                <p:oleObj name="公式" r:id="rId9" imgW="5219640" imgH="5587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636838"/>
                        <a:ext cx="52260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2" name="Object 12"/>
          <p:cNvGraphicFramePr>
            <a:graphicFrameLocks noChangeAspect="1"/>
          </p:cNvGraphicFramePr>
          <p:nvPr/>
        </p:nvGraphicFramePr>
        <p:xfrm>
          <a:off x="1835150" y="4149725"/>
          <a:ext cx="5521325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5" name="公式" r:id="rId11" imgW="5524200" imgH="1091880" progId="Equation.3">
                  <p:embed/>
                </p:oleObj>
              </mc:Choice>
              <mc:Fallback>
                <p:oleObj name="公式" r:id="rId11" imgW="5524200" imgH="1091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149725"/>
                        <a:ext cx="5521325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900113" y="3357563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玻尔磁子</a:t>
            </a:r>
          </a:p>
        </p:txBody>
      </p:sp>
      <p:graphicFrame>
        <p:nvGraphicFramePr>
          <p:cNvPr id="66579" name="Object 19"/>
          <p:cNvGraphicFramePr>
            <a:graphicFrameLocks noChangeAspect="1"/>
          </p:cNvGraphicFramePr>
          <p:nvPr/>
        </p:nvGraphicFramePr>
        <p:xfrm>
          <a:off x="1763713" y="5589588"/>
          <a:ext cx="218757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6" name="公式" r:id="rId13" imgW="2184120" imgH="888840" progId="Equation.3">
                  <p:embed/>
                </p:oleObj>
              </mc:Choice>
              <mc:Fallback>
                <p:oleObj name="公式" r:id="rId13" imgW="2184120" imgH="8888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589588"/>
                        <a:ext cx="2187575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3276600" y="260350"/>
            <a:ext cx="2519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ea typeface="隶书" pitchFamily="49" charset="-122"/>
              </a:rPr>
              <a:t>上节小结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  <p:bldP spid="66569" grpId="0"/>
      <p:bldP spid="66573" grpId="0"/>
      <p:bldP spid="6658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971550" y="692150"/>
            <a:ext cx="5422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电子相对于原子核的位矢为</a:t>
            </a:r>
            <a:r>
              <a:rPr lang="zh-CN" altLang="en-US" sz="3200"/>
              <a:t> 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6300788" y="836613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公式" r:id="rId3" imgW="330120" imgH="342720" progId="Equation.3">
                  <p:embed/>
                </p:oleObj>
              </mc:Choice>
              <mc:Fallback>
                <p:oleObj name="公式" r:id="rId3" imgW="33012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836613"/>
                        <a:ext cx="33655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588125" y="692150"/>
            <a:ext cx="1928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并以速度</a:t>
            </a:r>
            <a:r>
              <a:rPr lang="zh-CN" altLang="en-US" sz="3200"/>
              <a:t> 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1042988" y="1557338"/>
          <a:ext cx="23653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公式" r:id="rId5" imgW="241200" imgH="291960" progId="Equation.3">
                  <p:embed/>
                </p:oleObj>
              </mc:Choice>
              <mc:Fallback>
                <p:oleObj name="公式" r:id="rId5" imgW="241200" imgH="291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557338"/>
                        <a:ext cx="236537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187450" y="1341438"/>
            <a:ext cx="4608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绕静止的原子核运动．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971550" y="2060575"/>
            <a:ext cx="1751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原子核</a:t>
            </a:r>
            <a:r>
              <a:rPr lang="zh-CN" altLang="en-US" sz="3200"/>
              <a:t> 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2555875" y="2205038"/>
          <a:ext cx="7572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公式" r:id="rId7" imgW="761760" imgH="330120" progId="Equation.3">
                  <p:embed/>
                </p:oleObj>
              </mc:Choice>
              <mc:Fallback>
                <p:oleObj name="公式" r:id="rId7" imgW="761760" imgH="3301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205038"/>
                        <a:ext cx="757238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3276600" y="2060575"/>
            <a:ext cx="1928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的位矢为</a:t>
            </a:r>
            <a:r>
              <a:rPr lang="zh-CN" altLang="en-US" sz="3200"/>
              <a:t> 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5076825" y="2205038"/>
          <a:ext cx="52546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公式" r:id="rId9" imgW="520560" imgH="279360" progId="Equation.3">
                  <p:embed/>
                </p:oleObj>
              </mc:Choice>
              <mc:Fallback>
                <p:oleObj name="公式" r:id="rId9" imgW="520560" imgH="279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205038"/>
                        <a:ext cx="525463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5651500" y="2060575"/>
            <a:ext cx="1928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并以速度</a:t>
            </a:r>
            <a:r>
              <a:rPr lang="zh-CN" altLang="en-US" sz="3200"/>
              <a:t> 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61" name="Object 17"/>
          <p:cNvGraphicFramePr>
            <a:graphicFrameLocks noChangeAspect="1"/>
          </p:cNvGraphicFramePr>
          <p:nvPr/>
        </p:nvGraphicFramePr>
        <p:xfrm>
          <a:off x="7524750" y="2276475"/>
          <a:ext cx="520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公式" r:id="rId11" imgW="520560" imgH="291960" progId="Equation.3">
                  <p:embed/>
                </p:oleObj>
              </mc:Choice>
              <mc:Fallback>
                <p:oleObj name="公式" r:id="rId11" imgW="520560" imgH="2919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2276475"/>
                        <a:ext cx="5207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971550" y="2852738"/>
            <a:ext cx="7200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绕静止的电子运动，相应电流密度为</a:t>
            </a:r>
            <a:r>
              <a:rPr lang="zh-CN" altLang="en-US" sz="3200"/>
              <a:t> 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64" name="Object 20"/>
          <p:cNvGraphicFramePr>
            <a:graphicFrameLocks noChangeAspect="1"/>
          </p:cNvGraphicFramePr>
          <p:nvPr/>
        </p:nvGraphicFramePr>
        <p:xfrm>
          <a:off x="1116013" y="3644900"/>
          <a:ext cx="159543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公式" r:id="rId13" imgW="1600200" imgH="457200" progId="Equation.3">
                  <p:embed/>
                </p:oleObj>
              </mc:Choice>
              <mc:Fallback>
                <p:oleObj name="公式" r:id="rId13" imgW="16002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644900"/>
                        <a:ext cx="1595437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2555875" y="3573463"/>
            <a:ext cx="5761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因此在电子所在处产生磁场为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67" name="Object 23"/>
          <p:cNvGraphicFramePr>
            <a:graphicFrameLocks noChangeAspect="1"/>
          </p:cNvGraphicFramePr>
          <p:nvPr/>
        </p:nvGraphicFramePr>
        <p:xfrm>
          <a:off x="1835150" y="4292600"/>
          <a:ext cx="54356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公式" r:id="rId15" imgW="5435280" imgH="2158920" progId="Equation.3">
                  <p:embed/>
                </p:oleObj>
              </mc:Choice>
              <mc:Fallback>
                <p:oleObj name="公式" r:id="rId15" imgW="5435280" imgH="21589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292600"/>
                        <a:ext cx="5435600" cy="212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9" grpId="0"/>
      <p:bldP spid="31752" grpId="0"/>
      <p:bldP spid="31753" grpId="0"/>
      <p:bldP spid="31756" grpId="0"/>
      <p:bldP spid="31759" grpId="0"/>
      <p:bldP spid="31762" grpId="0"/>
      <p:bldP spid="317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900113" y="620713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式中</a:t>
            </a:r>
            <a:r>
              <a:rPr lang="zh-CN" altLang="en-US" sz="3200"/>
              <a:t>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8175" y="404813"/>
          <a:ext cx="168433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公式" r:id="rId3" imgW="1688760" imgH="914400" progId="Equation.3">
                  <p:embed/>
                </p:oleObj>
              </mc:Choice>
              <mc:Fallback>
                <p:oleObj name="公式" r:id="rId3" imgW="168876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04813"/>
                        <a:ext cx="1684338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635375" y="620713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轨道角动量为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6227763" y="765175"/>
          <a:ext cx="18462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公式" r:id="rId5" imgW="1841400" imgH="469800" progId="Equation.3">
                  <p:embed/>
                </p:oleObj>
              </mc:Choice>
              <mc:Fallback>
                <p:oleObj name="公式" r:id="rId5" imgW="184140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765175"/>
                        <a:ext cx="1846262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900113" y="1412875"/>
            <a:ext cx="7129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相对于原子核静止的实验室坐标系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2916238" y="2133600"/>
          <a:ext cx="326866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公式" r:id="rId7" imgW="3263760" imgH="1002960" progId="Equation.3">
                  <p:embed/>
                </p:oleObj>
              </mc:Choice>
              <mc:Fallback>
                <p:oleObj name="公式" r:id="rId7" imgW="3263760" imgH="1002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133600"/>
                        <a:ext cx="3268662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827088" y="32131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上式表示原子内磁场的磁感应强度与轨道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827088" y="4005263"/>
            <a:ext cx="152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角动量</a:t>
            </a:r>
            <a:r>
              <a:rPr lang="zh-CN" altLang="en-US" sz="3200"/>
              <a:t> 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2195513" y="4149725"/>
          <a:ext cx="2190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公式" r:id="rId9" imgW="215640" imgH="380880" progId="Equation.3">
                  <p:embed/>
                </p:oleObj>
              </mc:Choice>
              <mc:Fallback>
                <p:oleObj name="公式" r:id="rId9" imgW="215640" imgH="380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149725"/>
                        <a:ext cx="2190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2339975" y="4005263"/>
            <a:ext cx="32654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成正比的磁场</a:t>
            </a:r>
            <a:r>
              <a:rPr lang="en-US" altLang="zh-CN" sz="3200" b="1"/>
              <a:t>,</a:t>
            </a:r>
            <a:r>
              <a:rPr lang="zh-CN" altLang="en-US" sz="3200" b="1"/>
              <a:t>且</a:t>
            </a:r>
            <a:r>
              <a:rPr lang="zh-CN" altLang="en-US" sz="3200"/>
              <a:t> </a:t>
            </a: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85" name="Object 17"/>
          <p:cNvGraphicFramePr>
            <a:graphicFrameLocks noChangeAspect="1"/>
          </p:cNvGraphicFramePr>
          <p:nvPr/>
        </p:nvGraphicFramePr>
        <p:xfrm>
          <a:off x="5364163" y="4149725"/>
          <a:ext cx="3175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公式" r:id="rId11" imgW="317160" imgH="355320" progId="Equation.3">
                  <p:embed/>
                </p:oleObj>
              </mc:Choice>
              <mc:Fallback>
                <p:oleObj name="公式" r:id="rId11" imgW="317160" imgH="3553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149725"/>
                        <a:ext cx="3175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5580063" y="40052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和</a:t>
            </a: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88" name="Object 20"/>
          <p:cNvGraphicFramePr>
            <a:graphicFrameLocks noChangeAspect="1"/>
          </p:cNvGraphicFramePr>
          <p:nvPr/>
        </p:nvGraphicFramePr>
        <p:xfrm>
          <a:off x="6084888" y="4149725"/>
          <a:ext cx="2190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公式" r:id="rId13" imgW="215640" imgH="380880" progId="Equation.3">
                  <p:embed/>
                </p:oleObj>
              </mc:Choice>
              <mc:Fallback>
                <p:oleObj name="公式" r:id="rId13" imgW="215640" imgH="3808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149725"/>
                        <a:ext cx="2190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6300788" y="4005263"/>
            <a:ext cx="122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同向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827088" y="4652963"/>
            <a:ext cx="7416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两个坐标系看起来是对称的</a:t>
            </a:r>
            <a:r>
              <a:rPr lang="en-US" altLang="zh-CN" sz="3200" b="1"/>
              <a:t>,</a:t>
            </a:r>
            <a:r>
              <a:rPr lang="zh-CN" altLang="en-US" sz="3200" b="1"/>
              <a:t>其实不然</a:t>
            </a:r>
            <a:r>
              <a:rPr lang="en-US" altLang="zh-CN" sz="3200" b="1"/>
              <a:t>,</a:t>
            </a:r>
            <a:r>
              <a:rPr lang="zh-CN" altLang="en-US" sz="3200" b="1"/>
              <a:t>在它们之间有一个相对时间差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3" grpId="0"/>
      <p:bldP spid="32776" grpId="0"/>
      <p:bldP spid="32779" grpId="0"/>
      <p:bldP spid="32780" grpId="0"/>
      <p:bldP spid="32783" grpId="0"/>
      <p:bldP spid="32786" grpId="0"/>
      <p:bldP spid="32789" grpId="0"/>
      <p:bldP spid="327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971550" y="549275"/>
            <a:ext cx="3392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自旋</a:t>
            </a:r>
            <a:r>
              <a:rPr lang="en-US" altLang="zh-CN" sz="3200" b="1"/>
              <a:t>-</a:t>
            </a:r>
            <a:r>
              <a:rPr lang="zh-CN" altLang="en-US" sz="3200" b="1"/>
              <a:t>轨道耦合能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900113" y="1125538"/>
            <a:ext cx="70564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原子内磁场中</a:t>
            </a:r>
            <a:r>
              <a:rPr lang="en-US" altLang="zh-CN" sz="3200" b="1"/>
              <a:t>,</a:t>
            </a:r>
            <a:r>
              <a:rPr lang="zh-CN" altLang="en-US" sz="3200" b="1"/>
              <a:t>由于电子自旋磁矩存在</a:t>
            </a:r>
            <a:r>
              <a:rPr lang="en-US" altLang="zh-CN" sz="3200" b="1"/>
              <a:t>,</a:t>
            </a:r>
            <a:r>
              <a:rPr lang="zh-CN" altLang="en-US" sz="3200" b="1"/>
              <a:t>电子具有势能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2268538" y="2781300"/>
          <a:ext cx="4660900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公式" r:id="rId3" imgW="4660560" imgH="2933640" progId="Equation.3">
                  <p:embed/>
                </p:oleObj>
              </mc:Choice>
              <mc:Fallback>
                <p:oleObj name="公式" r:id="rId3" imgW="4660560" imgH="2933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781300"/>
                        <a:ext cx="4660900" cy="290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827088" y="5876925"/>
            <a:ext cx="1079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因为</a:t>
            </a:r>
            <a:r>
              <a:rPr lang="zh-CN" altLang="en-US" sz="3200"/>
              <a:t> 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1763713" y="5949950"/>
          <a:ext cx="14859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公式" r:id="rId5" imgW="1485720" imgH="444240" progId="Equation.3">
                  <p:embed/>
                </p:oleObj>
              </mc:Choice>
              <mc:Fallback>
                <p:oleObj name="公式" r:id="rId5" imgW="148572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949950"/>
                        <a:ext cx="14859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3132138" y="5876925"/>
            <a:ext cx="447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在空间只能有两个取向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/>
      <p:bldP spid="33798" grpId="0"/>
      <p:bldP spid="338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042988" y="692150"/>
          <a:ext cx="8413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公式" r:id="rId3" imgW="622080" imgH="380880" progId="Equation.3">
                  <p:embed/>
                </p:oleObj>
              </mc:Choice>
              <mc:Fallback>
                <p:oleObj name="公式" r:id="rId3" imgW="622080" imgH="380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92150"/>
                        <a:ext cx="841375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908175" y="765175"/>
            <a:ext cx="6642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有两个值</a:t>
            </a:r>
            <a:r>
              <a:rPr lang="en-US" altLang="zh-CN" sz="3200" b="1"/>
              <a:t>,</a:t>
            </a:r>
            <a:r>
              <a:rPr lang="zh-CN" altLang="en-US" sz="3200" b="1"/>
              <a:t>对应能级分裂成双层结构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900113" y="1484313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但是</a:t>
            </a:r>
            <a:r>
              <a:rPr lang="zh-CN" altLang="en-US" sz="3200"/>
              <a:t> 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1908175" y="1628775"/>
          <a:ext cx="74612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公式" r:id="rId5" imgW="749160" imgH="330120" progId="Equation.3">
                  <p:embed/>
                </p:oleObj>
              </mc:Choice>
              <mc:Fallback>
                <p:oleObj name="公式" r:id="rId5" imgW="74916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628775"/>
                        <a:ext cx="746125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2627313" y="1484313"/>
            <a:ext cx="1928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的原子态</a:t>
            </a:r>
            <a:r>
              <a:rPr lang="zh-CN" altLang="en-US" sz="3200"/>
              <a:t> 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4427538" y="1628775"/>
          <a:ext cx="1244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公式" r:id="rId7" imgW="1244520" imgH="380880" progId="Equation.3">
                  <p:embed/>
                </p:oleObj>
              </mc:Choice>
              <mc:Fallback>
                <p:oleObj name="公式" r:id="rId7" imgW="1244520" imgH="380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628775"/>
                        <a:ext cx="1244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651500" y="1484313"/>
            <a:ext cx="233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能级不分裂</a:t>
            </a:r>
            <a:r>
              <a:rPr lang="en-US" altLang="zh-CN" sz="3200" b="1"/>
              <a:t>.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900113" y="2205038"/>
            <a:ext cx="5400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3.5.2 </a:t>
            </a:r>
            <a:r>
              <a:rPr lang="zh-CN" altLang="en-US" sz="3200" b="1"/>
              <a:t>总角动量和原子磁矩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900113" y="2852738"/>
            <a:ext cx="2663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总角动量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900113" y="3573463"/>
            <a:ext cx="7388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产生：自旋</a:t>
            </a:r>
            <a:r>
              <a:rPr lang="en-US" altLang="zh-CN" sz="3200" b="1"/>
              <a:t>-</a:t>
            </a:r>
            <a:r>
              <a:rPr lang="zh-CN" altLang="en-US" sz="3200" b="1"/>
              <a:t>轨道相互作用</a:t>
            </a:r>
            <a:r>
              <a:rPr lang="en-US" altLang="zh-CN" sz="3200" b="1"/>
              <a:t>,</a:t>
            </a:r>
            <a:r>
              <a:rPr lang="zh-CN" altLang="en-US" sz="3200" b="1"/>
              <a:t>即电子自旋</a:t>
            </a:r>
            <a:r>
              <a:rPr lang="zh-CN" altLang="en-US" sz="3200"/>
              <a:t>  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900113" y="4292600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磁矩</a:t>
            </a:r>
            <a:r>
              <a:rPr lang="zh-CN" altLang="en-US" sz="3200"/>
              <a:t> 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33" name="Object 17"/>
          <p:cNvGraphicFramePr>
            <a:graphicFrameLocks noChangeAspect="1"/>
          </p:cNvGraphicFramePr>
          <p:nvPr/>
        </p:nvGraphicFramePr>
        <p:xfrm>
          <a:off x="1908175" y="4365625"/>
          <a:ext cx="3984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公式" r:id="rId9" imgW="393480" imgH="457200" progId="Equation.3">
                  <p:embed/>
                </p:oleObj>
              </mc:Choice>
              <mc:Fallback>
                <p:oleObj name="公式" r:id="rId9" imgW="39348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365625"/>
                        <a:ext cx="3984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2339975" y="4292600"/>
            <a:ext cx="6008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在原子内磁场作用下受到一个力</a:t>
            </a:r>
            <a:r>
              <a:rPr lang="zh-CN" altLang="en-US" sz="3200"/>
              <a:t> </a:t>
            </a:r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900113" y="5013325"/>
            <a:ext cx="4306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矩作用</a:t>
            </a:r>
            <a:r>
              <a:rPr lang="en-US" altLang="zh-CN" sz="3200" b="1"/>
              <a:t>,</a:t>
            </a:r>
            <a:r>
              <a:rPr lang="zh-CN" altLang="en-US" sz="3200" b="1"/>
              <a:t>同样</a:t>
            </a:r>
            <a:r>
              <a:rPr lang="en-US" altLang="zh-CN" sz="3200" b="1"/>
              <a:t>, </a:t>
            </a:r>
            <a:r>
              <a:rPr lang="zh-CN" altLang="en-US" sz="3200" b="1"/>
              <a:t>轨道磁矩</a:t>
            </a:r>
            <a:r>
              <a:rPr lang="zh-CN" altLang="en-US" sz="3200"/>
              <a:t> </a:t>
            </a: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37" name="Object 21"/>
          <p:cNvGraphicFramePr>
            <a:graphicFrameLocks noChangeAspect="1"/>
          </p:cNvGraphicFramePr>
          <p:nvPr/>
        </p:nvGraphicFramePr>
        <p:xfrm>
          <a:off x="5076825" y="5084763"/>
          <a:ext cx="3635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公式" r:id="rId11" imgW="368280" imgH="457200" progId="Equation.3">
                  <p:embed/>
                </p:oleObj>
              </mc:Choice>
              <mc:Fallback>
                <p:oleObj name="公式" r:id="rId11" imgW="36828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084763"/>
                        <a:ext cx="3635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5364163" y="5013325"/>
            <a:ext cx="3040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也受到自旋磁矩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900113" y="5734050"/>
            <a:ext cx="5826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磁场的作用</a:t>
            </a:r>
            <a:r>
              <a:rPr lang="en-US" altLang="zh-CN" sz="3200" b="1"/>
              <a:t>,</a:t>
            </a:r>
            <a:r>
              <a:rPr lang="zh-CN" altLang="en-US" sz="3200" b="1"/>
              <a:t>这种相互作用使得</a:t>
            </a:r>
            <a:r>
              <a:rPr lang="zh-CN" altLang="en-US" sz="3200"/>
              <a:t>  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41" name="Object 25"/>
          <p:cNvGraphicFramePr>
            <a:graphicFrameLocks noChangeAspect="1"/>
          </p:cNvGraphicFramePr>
          <p:nvPr/>
        </p:nvGraphicFramePr>
        <p:xfrm>
          <a:off x="6516688" y="5805488"/>
          <a:ext cx="2190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公式" r:id="rId13" imgW="215640" imgH="380880" progId="Equation.3">
                  <p:embed/>
                </p:oleObj>
              </mc:Choice>
              <mc:Fallback>
                <p:oleObj name="公式" r:id="rId13" imgW="215640" imgH="3808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5805488"/>
                        <a:ext cx="21907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6732588" y="573405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44" name="Object 28"/>
          <p:cNvGraphicFramePr>
            <a:graphicFrameLocks noChangeAspect="1"/>
          </p:cNvGraphicFramePr>
          <p:nvPr/>
        </p:nvGraphicFramePr>
        <p:xfrm>
          <a:off x="7308850" y="5876925"/>
          <a:ext cx="22383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公式" r:id="rId15" imgW="228600" imgH="317160" progId="Equation.3">
                  <p:embed/>
                </p:oleObj>
              </mc:Choice>
              <mc:Fallback>
                <p:oleObj name="公式" r:id="rId15" imgW="228600" imgH="3171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5876925"/>
                        <a:ext cx="223838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7451725" y="5734050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彼此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  <p:bldP spid="34824" grpId="0"/>
      <p:bldP spid="34827" grpId="0"/>
      <p:bldP spid="34828" grpId="0"/>
      <p:bldP spid="34829" grpId="0"/>
      <p:bldP spid="34830" grpId="0"/>
      <p:bldP spid="34831" grpId="0"/>
      <p:bldP spid="34834" grpId="0"/>
      <p:bldP spid="34835" grpId="0"/>
      <p:bldP spid="34838" grpId="0"/>
      <p:bldP spid="34839" grpId="0"/>
      <p:bldP spid="34842" grpId="0"/>
      <p:bldP spid="348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900113" y="620713"/>
            <a:ext cx="1928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相关，故</a:t>
            </a:r>
            <a:r>
              <a:rPr lang="zh-CN" altLang="en-US" sz="3200"/>
              <a:t> 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771775" y="765175"/>
          <a:ext cx="2190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公式" r:id="rId3" imgW="215640" imgH="380880" progId="Equation.3">
                  <p:embed/>
                </p:oleObj>
              </mc:Choice>
              <mc:Fallback>
                <p:oleObj name="公式" r:id="rId3" imgW="215640" imgH="380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765175"/>
                        <a:ext cx="2190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987675" y="69215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3563938" y="765175"/>
          <a:ext cx="223837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公式" r:id="rId5" imgW="228600" imgH="317160" progId="Equation.3">
                  <p:embed/>
                </p:oleObj>
              </mc:Choice>
              <mc:Fallback>
                <p:oleObj name="公式" r:id="rId5" imgW="228600" imgH="317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765175"/>
                        <a:ext cx="223837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3779838" y="692150"/>
            <a:ext cx="315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都不再是守恒量</a:t>
            </a:r>
            <a:r>
              <a:rPr lang="en-US" altLang="zh-CN" sz="3200" b="1"/>
              <a:t>.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900113" y="1341438"/>
            <a:ext cx="3816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总角动量表达式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971550" y="2133600"/>
          <a:ext cx="34163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公式" r:id="rId7" imgW="3416040" imgH="1091880" progId="Equation.3">
                  <p:embed/>
                </p:oleObj>
              </mc:Choice>
              <mc:Fallback>
                <p:oleObj name="公式" r:id="rId7" imgW="3416040" imgH="1091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33600"/>
                        <a:ext cx="3416300" cy="1085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827088" y="3284538"/>
            <a:ext cx="73453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buFont typeface="宋体" charset="-122"/>
              <a:buChar char="●"/>
            </a:pPr>
            <a:r>
              <a:rPr lang="zh-CN" altLang="en-US" sz="3200" b="1"/>
              <a:t>自旋</a:t>
            </a:r>
            <a:r>
              <a:rPr lang="en-US" altLang="zh-CN" sz="3200" b="1"/>
              <a:t>-</a:t>
            </a:r>
            <a:r>
              <a:rPr lang="zh-CN" altLang="en-US" sz="3200" b="1"/>
              <a:t>轨道相互作用是原子内部的作用力</a:t>
            </a:r>
            <a:r>
              <a:rPr lang="en-US" altLang="zh-CN" sz="3200" b="1"/>
              <a:t>,</a:t>
            </a:r>
            <a:r>
              <a:rPr lang="zh-CN" altLang="en-US" sz="3200" b="1"/>
              <a:t>在原子没有外力矩作用下</a:t>
            </a:r>
            <a:r>
              <a:rPr lang="en-US" altLang="zh-CN" sz="3200" b="1"/>
              <a:t>, </a:t>
            </a:r>
            <a:r>
              <a:rPr lang="zh-CN" altLang="en-US" sz="3200" b="1"/>
              <a:t>总角动量守恒</a:t>
            </a:r>
            <a:r>
              <a:rPr lang="en-US" altLang="zh-CN" sz="3200" b="1"/>
              <a:t>.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900113" y="5013325"/>
          <a:ext cx="39528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公式" r:id="rId9" imgW="3949560" imgH="1117440" progId="Equation.3">
                  <p:embed/>
                </p:oleObj>
              </mc:Choice>
              <mc:Fallback>
                <p:oleObj name="公式" r:id="rId9" imgW="3949560" imgH="11174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13325"/>
                        <a:ext cx="3952875" cy="1111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4" grpId="0"/>
      <p:bldP spid="35847" grpId="0"/>
      <p:bldP spid="35848" grpId="0"/>
      <p:bldP spid="358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042988" y="692150"/>
          <a:ext cx="2286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公式" r:id="rId3" imgW="228600" imgH="406080" progId="Equation.3">
                  <p:embed/>
                </p:oleObj>
              </mc:Choice>
              <mc:Fallback>
                <p:oleObj name="公式" r:id="rId3" imgW="22860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92150"/>
                        <a:ext cx="2286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258888" y="549275"/>
            <a:ext cx="3968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称为总角动量量子数</a:t>
            </a:r>
            <a:r>
              <a:rPr lang="en-US" altLang="zh-CN" sz="3200" b="1"/>
              <a:t>.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971550" y="1341438"/>
          <a:ext cx="4229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公式" r:id="rId5" imgW="4228920" imgH="482400" progId="Equation.3">
                  <p:embed/>
                </p:oleObj>
              </mc:Choice>
              <mc:Fallback>
                <p:oleObj name="公式" r:id="rId5" imgW="422892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41438"/>
                        <a:ext cx="4229100" cy="482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900113" y="2060575"/>
          <a:ext cx="4800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公式" r:id="rId7" imgW="4800600" imgH="507960" progId="Equation.3">
                  <p:embed/>
                </p:oleObj>
              </mc:Choice>
              <mc:Fallback>
                <p:oleObj name="公式" r:id="rId7" imgW="4800600" imgH="507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60575"/>
                        <a:ext cx="4800600" cy="501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900113" y="2852738"/>
          <a:ext cx="4762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公式" r:id="rId9" imgW="469800" imgH="507960" progId="Equation.3">
                  <p:embed/>
                </p:oleObj>
              </mc:Choice>
              <mc:Fallback>
                <p:oleObj name="公式" r:id="rId9" imgW="469800" imgH="507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52738"/>
                        <a:ext cx="4762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1331913" y="2852738"/>
            <a:ext cx="43767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称为总角动量磁量子数</a:t>
            </a:r>
            <a:r>
              <a:rPr lang="en-US" altLang="zh-CN" sz="3200" b="1"/>
              <a:t>.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827088" y="3573463"/>
            <a:ext cx="1800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模型</a:t>
            </a:r>
          </a:p>
        </p:txBody>
      </p:sp>
      <p:pic>
        <p:nvPicPr>
          <p:cNvPr id="36877" name="Picture 13" descr="旋转 mz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500438"/>
            <a:ext cx="4248150" cy="306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  <p:bldP spid="36875" grpId="0"/>
      <p:bldP spid="368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900113" y="692150"/>
            <a:ext cx="664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电子的轨道角动量和自旋角动量绕</a:t>
            </a:r>
            <a:r>
              <a:rPr lang="zh-CN" altLang="en-US" sz="3200"/>
              <a:t> 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7493000" y="749300"/>
          <a:ext cx="2540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公式" r:id="rId3" imgW="253800" imgH="457200" progId="Equation.3">
                  <p:embed/>
                </p:oleObj>
              </mc:Choice>
              <mc:Fallback>
                <p:oleObj name="公式" r:id="rId3" imgW="253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0" y="749300"/>
                        <a:ext cx="2540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971550" y="1412875"/>
            <a:ext cx="110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进动</a:t>
            </a:r>
            <a:r>
              <a:rPr lang="en-US" altLang="zh-CN" sz="3200" b="1"/>
              <a:t>.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1042988" y="2205038"/>
          <a:ext cx="5000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公式" r:id="rId5" imgW="507960" imgH="482400" progId="Equation.3">
                  <p:embed/>
                </p:oleObj>
              </mc:Choice>
              <mc:Fallback>
                <p:oleObj name="公式" r:id="rId5" imgW="50796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05038"/>
                        <a:ext cx="50006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476375" y="21336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2051050" y="2205038"/>
          <a:ext cx="317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公式" r:id="rId7" imgW="317160" imgH="482400" progId="Equation.3">
                  <p:embed/>
                </p:oleObj>
              </mc:Choice>
              <mc:Fallback>
                <p:oleObj name="公式" r:id="rId7" imgW="31716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205038"/>
                        <a:ext cx="317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2268538" y="2133600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不守恒</a:t>
            </a:r>
            <a:r>
              <a:rPr lang="en-US" altLang="zh-CN" sz="3200" b="1"/>
              <a:t>.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900113" y="2636838"/>
            <a:ext cx="77390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电子的轨道角动量和自旋角动量的大小不变</a:t>
            </a:r>
            <a:r>
              <a:rPr lang="en-US" altLang="zh-CN" sz="3200" b="1"/>
              <a:t>.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900113" y="4292600"/>
            <a:ext cx="5218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总角动量的大小及其</a:t>
            </a:r>
            <a:r>
              <a:rPr lang="en-US" altLang="zh-CN" sz="3200" b="1"/>
              <a:t>z</a:t>
            </a:r>
            <a:r>
              <a:rPr lang="zh-CN" altLang="en-US" sz="3200" b="1"/>
              <a:t>分量</a:t>
            </a:r>
            <a:r>
              <a:rPr lang="zh-CN" altLang="en-US" sz="3200"/>
              <a:t> 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903" name="Object 15"/>
          <p:cNvGraphicFramePr>
            <a:graphicFrameLocks noChangeAspect="1"/>
          </p:cNvGraphicFramePr>
          <p:nvPr/>
        </p:nvGraphicFramePr>
        <p:xfrm>
          <a:off x="5940425" y="4365625"/>
          <a:ext cx="325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公式" r:id="rId9" imgW="330120" imgH="482400" progId="Equation.3">
                  <p:embed/>
                </p:oleObj>
              </mc:Choice>
              <mc:Fallback>
                <p:oleObj name="公式" r:id="rId9" imgW="330120" imgH="482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365625"/>
                        <a:ext cx="3254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6227763" y="4292600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不变</a:t>
            </a:r>
            <a:r>
              <a:rPr lang="en-US" altLang="zh-CN" sz="3200" b="1"/>
              <a:t>.</a:t>
            </a: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900113" y="5013325"/>
            <a:ext cx="338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原子状态表示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900113" y="5805488"/>
            <a:ext cx="5127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没有考虑自旋</a:t>
            </a:r>
            <a:r>
              <a:rPr lang="en-US" altLang="zh-CN" sz="3200" b="1"/>
              <a:t>,</a:t>
            </a:r>
            <a:r>
              <a:rPr lang="zh-CN" altLang="en-US" sz="3200" b="1"/>
              <a:t>可用量子数</a:t>
            </a:r>
            <a:r>
              <a:rPr lang="zh-CN" altLang="en-US" sz="3200"/>
              <a:t> </a:t>
            </a:r>
          </a:p>
        </p:txBody>
      </p:sp>
      <p:graphicFrame>
        <p:nvGraphicFramePr>
          <p:cNvPr id="37907" name="Object 19"/>
          <p:cNvGraphicFramePr>
            <a:graphicFrameLocks noChangeAspect="1"/>
          </p:cNvGraphicFramePr>
          <p:nvPr/>
        </p:nvGraphicFramePr>
        <p:xfrm>
          <a:off x="5867400" y="5949950"/>
          <a:ext cx="13509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公式" r:id="rId11" imgW="1346040" imgH="457200" progId="Equation.3">
                  <p:embed/>
                </p:oleObj>
              </mc:Choice>
              <mc:Fallback>
                <p:oleObj name="公式" r:id="rId11" imgW="13460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949950"/>
                        <a:ext cx="13509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7235825" y="5805488"/>
            <a:ext cx="1512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(</a:t>
            </a:r>
            <a:r>
              <a:rPr lang="zh-CN" altLang="en-US" sz="3200" b="1"/>
              <a:t>好量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3" grpId="0"/>
      <p:bldP spid="37896" grpId="0"/>
      <p:bldP spid="37899" grpId="0"/>
      <p:bldP spid="37900" grpId="0"/>
      <p:bldP spid="37901" grpId="0"/>
      <p:bldP spid="37904" grpId="0"/>
      <p:bldP spid="37905" grpId="0"/>
      <p:bldP spid="37906" grpId="0"/>
      <p:bldP spid="379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900113" y="549275"/>
            <a:ext cx="368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子数</a:t>
            </a:r>
            <a:r>
              <a:rPr lang="en-US" altLang="zh-CN" sz="3200" b="1"/>
              <a:t>)</a:t>
            </a:r>
            <a:r>
              <a:rPr lang="zh-CN" altLang="en-US" sz="3200" b="1"/>
              <a:t>描述原子状态</a:t>
            </a:r>
            <a:r>
              <a:rPr lang="en-US" altLang="zh-CN" sz="3200" b="1"/>
              <a:t>.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971550" y="1412875"/>
          <a:ext cx="59055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公式" r:id="rId3" imgW="6197400" imgH="520560" progId="Equation.3">
                  <p:embed/>
                </p:oleObj>
              </mc:Choice>
              <mc:Fallback>
                <p:oleObj name="公式" r:id="rId3" imgW="619740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75"/>
                        <a:ext cx="59055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971550" y="2133600"/>
          <a:ext cx="14017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公式" r:id="rId5" imgW="1396800" imgH="558720" progId="Equation.3">
                  <p:embed/>
                </p:oleObj>
              </mc:Choice>
              <mc:Fallback>
                <p:oleObj name="公式" r:id="rId5" imgW="1396800" imgH="558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33600"/>
                        <a:ext cx="1401763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2411413" y="2133600"/>
            <a:ext cx="233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都有确定值</a:t>
            </a:r>
            <a:r>
              <a:rPr lang="en-US" altLang="zh-CN" sz="3200" b="1"/>
              <a:t>.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971550" y="2852738"/>
            <a:ext cx="7561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考虑自旋</a:t>
            </a:r>
            <a:r>
              <a:rPr lang="en-US" altLang="zh-CN" sz="3200" b="1"/>
              <a:t>,</a:t>
            </a:r>
            <a:r>
              <a:rPr lang="zh-CN" altLang="en-US" sz="3200" b="1"/>
              <a:t>但不计自旋</a:t>
            </a:r>
            <a:r>
              <a:rPr lang="en-US" altLang="zh-CN" sz="3200" b="1"/>
              <a:t>-</a:t>
            </a:r>
            <a:r>
              <a:rPr lang="zh-CN" altLang="en-US" sz="3200" b="1"/>
              <a:t>轨道相互作用可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900113" y="3573463"/>
            <a:ext cx="1928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用量子数</a:t>
            </a:r>
            <a:r>
              <a:rPr lang="zh-CN" altLang="en-US" sz="3200"/>
              <a:t> 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2771775" y="3644900"/>
          <a:ext cx="19605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公式" r:id="rId7" imgW="1955520" imgH="457200" progId="Equation.3">
                  <p:embed/>
                </p:oleObj>
              </mc:Choice>
              <mc:Fallback>
                <p:oleObj name="公式" r:id="rId7" imgW="195552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644900"/>
                        <a:ext cx="19605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4716463" y="3573463"/>
            <a:ext cx="3743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(</a:t>
            </a:r>
            <a:r>
              <a:rPr lang="zh-CN" altLang="en-US" sz="3200" b="1"/>
              <a:t>好量子数</a:t>
            </a:r>
            <a:r>
              <a:rPr lang="en-US" altLang="zh-CN" sz="3200" b="1"/>
              <a:t>)</a:t>
            </a:r>
            <a:r>
              <a:rPr lang="zh-CN" altLang="en-US" sz="3200" b="1"/>
              <a:t>描述原</a:t>
            </a:r>
            <a:endParaRPr lang="zh-CN" altLang="en-US" sz="3200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827088" y="4292600"/>
            <a:ext cx="1633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子状态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29" name="Object 17"/>
          <p:cNvGraphicFramePr>
            <a:graphicFrameLocks noChangeAspect="1"/>
          </p:cNvGraphicFramePr>
          <p:nvPr/>
        </p:nvGraphicFramePr>
        <p:xfrm>
          <a:off x="2339975" y="4292600"/>
          <a:ext cx="238283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公式" r:id="rId9" imgW="2387520" imgH="558720" progId="Equation.3">
                  <p:embed/>
                </p:oleObj>
              </mc:Choice>
              <mc:Fallback>
                <p:oleObj name="公式" r:id="rId9" imgW="2387520" imgH="5587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292600"/>
                        <a:ext cx="2382838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4787900" y="4292600"/>
            <a:ext cx="233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都有确定值</a:t>
            </a:r>
            <a:r>
              <a:rPr lang="en-US" altLang="zh-CN" sz="3200" b="1"/>
              <a:t>.</a:t>
            </a:r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900113" y="5013325"/>
            <a:ext cx="72723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考虑自旋</a:t>
            </a:r>
            <a:r>
              <a:rPr lang="en-US" altLang="zh-CN" sz="3200" b="1"/>
              <a:t>-</a:t>
            </a:r>
            <a:r>
              <a:rPr lang="zh-CN" altLang="en-US" sz="3200" b="1"/>
              <a:t>轨道相互作用</a:t>
            </a:r>
            <a:r>
              <a:rPr lang="en-US" altLang="zh-CN" sz="3200" b="1"/>
              <a:t>, </a:t>
            </a:r>
            <a:r>
              <a:rPr lang="zh-CN" altLang="en-US" sz="3200" b="1"/>
              <a:t>可用量子数</a:t>
            </a:r>
            <a:r>
              <a:rPr lang="zh-CN" altLang="en-US" sz="3200"/>
              <a:t> </a:t>
            </a: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33" name="Object 21"/>
          <p:cNvGraphicFramePr>
            <a:graphicFrameLocks noChangeAspect="1"/>
          </p:cNvGraphicFramePr>
          <p:nvPr/>
        </p:nvGraphicFramePr>
        <p:xfrm>
          <a:off x="971550" y="5805488"/>
          <a:ext cx="16716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公式" r:id="rId11" imgW="1676160" imgH="507960" progId="Equation.3">
                  <p:embed/>
                </p:oleObj>
              </mc:Choice>
              <mc:Fallback>
                <p:oleObj name="公式" r:id="rId11" imgW="1676160" imgH="5079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805488"/>
                        <a:ext cx="167163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4" name="Rectangle 22"/>
          <p:cNvSpPr>
            <a:spLocks noChangeArrowheads="1"/>
          </p:cNvSpPr>
          <p:nvPr/>
        </p:nvSpPr>
        <p:spPr bwMode="auto">
          <a:xfrm>
            <a:off x="2627313" y="5734050"/>
            <a:ext cx="4759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(</a:t>
            </a:r>
            <a:r>
              <a:rPr lang="zh-CN" altLang="en-US" sz="3200" b="1"/>
              <a:t>好量子数</a:t>
            </a:r>
            <a:r>
              <a:rPr lang="en-US" altLang="zh-CN" sz="3200" b="1"/>
              <a:t>)</a:t>
            </a:r>
            <a:r>
              <a:rPr lang="zh-CN" altLang="en-US" sz="3200" b="1"/>
              <a:t>描述原子状态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21" grpId="0"/>
      <p:bldP spid="38922" grpId="0"/>
      <p:bldP spid="38923" grpId="0"/>
      <p:bldP spid="38926" grpId="0"/>
      <p:bldP spid="38927" grpId="0"/>
      <p:bldP spid="38930" grpId="0"/>
      <p:bldP spid="38931" grpId="0"/>
      <p:bldP spid="389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900113" y="692150"/>
          <a:ext cx="21971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公式" r:id="rId3" imgW="2197080" imgH="507960" progId="Equation.3">
                  <p:embed/>
                </p:oleObj>
              </mc:Choice>
              <mc:Fallback>
                <p:oleObj name="公式" r:id="rId3" imgW="219708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92150"/>
                        <a:ext cx="21971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059113" y="620713"/>
            <a:ext cx="233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都有确定值</a:t>
            </a:r>
            <a:r>
              <a:rPr lang="en-US" altLang="zh-CN" sz="3200" b="1"/>
              <a:t>.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900113" y="1412875"/>
            <a:ext cx="2447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多重态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900113" y="2133600"/>
            <a:ext cx="6937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在没有外磁场的情况下</a:t>
            </a:r>
            <a:r>
              <a:rPr lang="en-US" altLang="zh-CN" sz="3200" b="1"/>
              <a:t>,</a:t>
            </a:r>
            <a:r>
              <a:rPr lang="zh-CN" altLang="en-US" sz="3200" b="1"/>
              <a:t>原子的能量与</a:t>
            </a:r>
            <a:r>
              <a:rPr lang="zh-CN" altLang="en-US" sz="3200"/>
              <a:t> 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7667625" y="2205038"/>
          <a:ext cx="4762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公式" r:id="rId5" imgW="469800" imgH="507960" progId="Equation.3">
                  <p:embed/>
                </p:oleObj>
              </mc:Choice>
              <mc:Fallback>
                <p:oleObj name="公式" r:id="rId5" imgW="469800" imgH="507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2205038"/>
                        <a:ext cx="4762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827088" y="2852738"/>
            <a:ext cx="3254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无关</a:t>
            </a:r>
            <a:r>
              <a:rPr lang="en-US" altLang="zh-CN" sz="3200" b="1"/>
              <a:t>,</a:t>
            </a:r>
            <a:r>
              <a:rPr lang="zh-CN" altLang="en-US" sz="3200" b="1"/>
              <a:t>即对量子数</a:t>
            </a:r>
            <a:r>
              <a:rPr lang="zh-CN" altLang="en-US" sz="3200"/>
              <a:t> </a:t>
            </a:r>
          </a:p>
        </p:txBody>
      </p:sp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3995738" y="2852738"/>
          <a:ext cx="4762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公式" r:id="rId7" imgW="469800" imgH="507960" progId="Equation.3">
                  <p:embed/>
                </p:oleObj>
              </mc:Choice>
              <mc:Fallback>
                <p:oleObj name="公式" r:id="rId7" imgW="469800" imgH="507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852738"/>
                        <a:ext cx="4762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4500563" y="2852738"/>
            <a:ext cx="3660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简并</a:t>
            </a:r>
            <a:r>
              <a:rPr lang="en-US" altLang="zh-CN" sz="3200" b="1"/>
              <a:t>,</a:t>
            </a:r>
            <a:r>
              <a:rPr lang="zh-CN" altLang="en-US" sz="3200" b="1"/>
              <a:t>因此</a:t>
            </a:r>
            <a:r>
              <a:rPr lang="en-US" altLang="zh-CN" sz="3200" b="1"/>
              <a:t>,</a:t>
            </a:r>
            <a:r>
              <a:rPr lang="zh-CN" altLang="en-US" sz="3200" b="1"/>
              <a:t>具有相同</a:t>
            </a:r>
            <a:endParaRPr lang="zh-CN" altLang="en-US" sz="3200"/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900113" y="3573463"/>
            <a:ext cx="2627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的</a:t>
            </a:r>
            <a:r>
              <a:rPr lang="en-US" altLang="zh-CN" sz="3200" b="1"/>
              <a:t>n,l,j</a:t>
            </a:r>
            <a:r>
              <a:rPr lang="zh-CN" altLang="en-US" sz="3200" b="1"/>
              <a:t>而不同</a:t>
            </a:r>
            <a:r>
              <a:rPr lang="zh-CN" altLang="en-US" sz="3200"/>
              <a:t> </a:t>
            </a:r>
          </a:p>
        </p:txBody>
      </p:sp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3348038" y="3644900"/>
          <a:ext cx="4762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公式" r:id="rId8" imgW="469800" imgH="507960" progId="Equation.3">
                  <p:embed/>
                </p:oleObj>
              </mc:Choice>
              <mc:Fallback>
                <p:oleObj name="公式" r:id="rId8" imgW="469800" imgH="507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644900"/>
                        <a:ext cx="4762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3779838" y="3573463"/>
            <a:ext cx="3265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的状态为简并态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827088" y="4292600"/>
            <a:ext cx="3673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子的多重态</a:t>
            </a:r>
            <a:r>
              <a:rPr lang="en-US" altLang="zh-CN" sz="3200" b="1"/>
              <a:t>,</a:t>
            </a:r>
            <a:r>
              <a:rPr lang="zh-CN" altLang="en-US" sz="3200" b="1"/>
              <a:t>符号为</a:t>
            </a:r>
            <a:r>
              <a:rPr lang="zh-CN" altLang="en-US" sz="3200"/>
              <a:t> </a:t>
            </a: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6877050" y="3573463"/>
            <a:ext cx="1582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也称原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54" name="Object 18"/>
          <p:cNvGraphicFramePr>
            <a:graphicFrameLocks noChangeAspect="1"/>
          </p:cNvGraphicFramePr>
          <p:nvPr/>
        </p:nvGraphicFramePr>
        <p:xfrm>
          <a:off x="4284663" y="4365625"/>
          <a:ext cx="85883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公式" r:id="rId10" imgW="863280" imgH="583920" progId="Equation.3">
                  <p:embed/>
                </p:oleObj>
              </mc:Choice>
              <mc:Fallback>
                <p:oleObj name="公式" r:id="rId10" imgW="863280" imgH="5839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365625"/>
                        <a:ext cx="858837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5076825" y="4292600"/>
            <a:ext cx="3313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.l=0,1,2,3,</a:t>
            </a:r>
            <a:r>
              <a:rPr lang="zh-CN" altLang="en-US" sz="3200" b="1"/>
              <a:t>对应</a:t>
            </a:r>
            <a:r>
              <a:rPr lang="en-US" altLang="zh-CN" sz="3200" b="1"/>
              <a:t>S, </a:t>
            </a:r>
            <a:endParaRPr lang="en-US" altLang="zh-CN" sz="3200"/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900113" y="5013325"/>
            <a:ext cx="1855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P,D,F</a:t>
            </a:r>
            <a:r>
              <a:rPr lang="zh-CN" altLang="en-US" sz="3200" b="1"/>
              <a:t>态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2484438" y="5013325"/>
            <a:ext cx="5794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2s+1</a:t>
            </a:r>
            <a:r>
              <a:rPr lang="zh-CN" altLang="en-US" sz="3200" b="1"/>
              <a:t>代表能级结构的多重数</a:t>
            </a:r>
            <a:r>
              <a:rPr lang="en-US" altLang="zh-CN" sz="3200" b="1"/>
              <a:t>,</a:t>
            </a:r>
            <a:r>
              <a:rPr lang="zh-CN" altLang="en-US" sz="3200" b="1"/>
              <a:t>如</a:t>
            </a:r>
            <a:r>
              <a:rPr lang="zh-CN" altLang="en-US" sz="3200"/>
              <a:t> </a:t>
            </a:r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971550" y="5805488"/>
          <a:ext cx="28448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公式" r:id="rId12" imgW="2844720" imgH="444240" progId="Equation.3">
                  <p:embed/>
                </p:oleObj>
              </mc:Choice>
              <mc:Fallback>
                <p:oleObj name="公式" r:id="rId12" imgW="284472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805488"/>
                        <a:ext cx="2844800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3851275" y="5734050"/>
            <a:ext cx="4376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即表示能级有双重结构</a:t>
            </a:r>
            <a:r>
              <a:rPr lang="en-US" altLang="zh-CN" sz="3200" b="1"/>
              <a:t>.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39941" grpId="0"/>
      <p:bldP spid="39942" grpId="0"/>
      <p:bldP spid="39945" grpId="0"/>
      <p:bldP spid="39947" grpId="0"/>
      <p:bldP spid="39948" grpId="0"/>
      <p:bldP spid="39950" grpId="0"/>
      <p:bldP spid="39951" grpId="0"/>
      <p:bldP spid="39952" grpId="0"/>
      <p:bldP spid="39955" grpId="0"/>
      <p:bldP spid="39956" grpId="0"/>
      <p:bldP spid="39957" grpId="0"/>
      <p:bldP spid="399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971550" y="620713"/>
            <a:ext cx="315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对于氢原子基态</a:t>
            </a:r>
            <a:r>
              <a:rPr lang="zh-CN" altLang="en-US" sz="3200"/>
              <a:t> 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995738" y="692150"/>
          <a:ext cx="9207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公式" r:id="rId3" imgW="927000" imgH="583920" progId="Equation.3">
                  <p:embed/>
                </p:oleObj>
              </mc:Choice>
              <mc:Fallback>
                <p:oleObj name="公式" r:id="rId3" imgW="927000" imgH="583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692150"/>
                        <a:ext cx="92075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932363" y="620713"/>
            <a:ext cx="140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激发态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1042988" y="1412875"/>
          <a:ext cx="35750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公式" r:id="rId5" imgW="4038480" imgH="583920" progId="Equation.3">
                  <p:embed/>
                </p:oleObj>
              </mc:Choice>
              <mc:Fallback>
                <p:oleObj name="公式" r:id="rId5" imgW="4038480" imgH="583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357505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4859338" y="1484313"/>
          <a:ext cx="32210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公式" r:id="rId7" imgW="3225600" imgH="482400" progId="Equation.3">
                  <p:embed/>
                </p:oleObj>
              </mc:Choice>
              <mc:Fallback>
                <p:oleObj name="公式" r:id="rId7" imgW="322560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484313"/>
                        <a:ext cx="32210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900113" y="2133600"/>
            <a:ext cx="2951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原子磁矩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900113" y="2852738"/>
            <a:ext cx="3167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原子总磁矩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971550" y="3573463"/>
            <a:ext cx="6350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altLang="zh-CN" sz="3200" b="1"/>
              <a:t>=</a:t>
            </a:r>
            <a:r>
              <a:rPr lang="zh-CN" altLang="en-US" sz="3200" b="1"/>
              <a:t>电子的轨道磁矩</a:t>
            </a:r>
            <a:r>
              <a:rPr lang="en-US" altLang="zh-CN" sz="3200" b="1"/>
              <a:t>+</a:t>
            </a:r>
            <a:r>
              <a:rPr lang="zh-CN" altLang="en-US" sz="3200" b="1"/>
              <a:t>电子的自旋磁矩</a:t>
            </a:r>
            <a:endParaRPr lang="zh-CN" altLang="en-US" sz="3200"/>
          </a:p>
          <a:p>
            <a:pPr algn="just">
              <a:lnSpc>
                <a:spcPct val="150000"/>
              </a:lnSpc>
            </a:pPr>
            <a:r>
              <a:rPr lang="en-US" altLang="zh-CN" sz="3200" b="1"/>
              <a:t>+</a:t>
            </a:r>
            <a:r>
              <a:rPr lang="zh-CN" altLang="en-US" sz="3200" b="1"/>
              <a:t>原子核磁矩，</a:t>
            </a: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900113" y="5013325"/>
            <a:ext cx="315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其中原子核磁矩</a:t>
            </a:r>
            <a:r>
              <a:rPr lang="zh-CN" altLang="en-US" sz="3200"/>
              <a:t> </a:t>
            </a:r>
          </a:p>
        </p:txBody>
      </p:sp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3924300" y="5084763"/>
          <a:ext cx="2368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公式" r:id="rId9" imgW="2361960" imgH="457200" progId="Equation.3">
                  <p:embed/>
                </p:oleObj>
              </mc:Choice>
              <mc:Fallback>
                <p:oleObj name="公式" r:id="rId9" imgW="236196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084763"/>
                        <a:ext cx="23685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6300788" y="5013325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由于</a:t>
            </a:r>
            <a:r>
              <a:rPr lang="zh-CN" altLang="en-US" sz="3200"/>
              <a:t> </a:t>
            </a:r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78" name="Object 18"/>
          <p:cNvGraphicFramePr>
            <a:graphicFrameLocks noChangeAspect="1"/>
          </p:cNvGraphicFramePr>
          <p:nvPr/>
        </p:nvGraphicFramePr>
        <p:xfrm>
          <a:off x="1042988" y="5734050"/>
          <a:ext cx="2349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name="公式" r:id="rId11" imgW="2349360" imgH="457200" progId="Equation.3">
                  <p:embed/>
                </p:oleObj>
              </mc:Choice>
              <mc:Fallback>
                <p:oleObj name="公式" r:id="rId11" imgW="234936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734050"/>
                        <a:ext cx="2349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3348038" y="5661025"/>
            <a:ext cx="5184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核磁矩比电子磁矩小三个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5" grpId="0"/>
      <p:bldP spid="40970" grpId="0"/>
      <p:bldP spid="40971" grpId="0"/>
      <p:bldP spid="40972" grpId="0"/>
      <p:bldP spid="40973" grpId="0"/>
      <p:bldP spid="40976" grpId="0"/>
      <p:bldP spid="409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042988" y="476250"/>
          <a:ext cx="698500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公式" r:id="rId3" imgW="6324480" imgH="1574640" progId="Equation.3">
                  <p:embed/>
                </p:oleObj>
              </mc:Choice>
              <mc:Fallback>
                <p:oleObj name="公式" r:id="rId3" imgW="6324480" imgH="1574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6250"/>
                        <a:ext cx="698500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042988" y="2565400"/>
          <a:ext cx="168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公式" r:id="rId5" imgW="1688760" imgH="457200" progId="Equation.3">
                  <p:embed/>
                </p:oleObj>
              </mc:Choice>
              <mc:Fallback>
                <p:oleObj name="公式" r:id="rId5" imgW="168876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65400"/>
                        <a:ext cx="168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052763" y="2276475"/>
          <a:ext cx="20447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公式" r:id="rId7" imgW="2044440" imgH="888840" progId="Equation.3">
                  <p:embed/>
                </p:oleObj>
              </mc:Choice>
              <mc:Fallback>
                <p:oleObj name="公式" r:id="rId7" imgW="204444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2276475"/>
                        <a:ext cx="20447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5441950" y="2565400"/>
          <a:ext cx="1189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公式" r:id="rId9" imgW="1193760" imgH="444240" progId="Equation.3">
                  <p:embed/>
                </p:oleObj>
              </mc:Choice>
              <mc:Fallback>
                <p:oleObj name="公式" r:id="rId9" imgW="11937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2565400"/>
                        <a:ext cx="11890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900113" y="3284538"/>
            <a:ext cx="2851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正常塞曼效应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971550" y="4221163"/>
          <a:ext cx="51562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公式" r:id="rId11" imgW="5155920" imgH="482400" progId="Equation.3">
                  <p:embed/>
                </p:oleObj>
              </mc:Choice>
              <mc:Fallback>
                <p:oleObj name="公式" r:id="rId11" imgW="515592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21163"/>
                        <a:ext cx="51562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971550" y="5013325"/>
          <a:ext cx="69850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公式" r:id="rId13" imgW="5892480" imgH="457200" progId="Equation.3">
                  <p:embed/>
                </p:oleObj>
              </mc:Choice>
              <mc:Fallback>
                <p:oleObj name="公式" r:id="rId13" imgW="58924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13325"/>
                        <a:ext cx="69850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919163" y="5876925"/>
          <a:ext cx="18716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公式" r:id="rId15" imgW="1866600" imgH="457200" progId="Equation.3">
                  <p:embed/>
                </p:oleObj>
              </mc:Choice>
              <mc:Fallback>
                <p:oleObj name="公式" r:id="rId15" imgW="18666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5876925"/>
                        <a:ext cx="18716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900113" y="692150"/>
            <a:ext cx="2449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数量级</a:t>
            </a:r>
            <a:r>
              <a:rPr lang="en-US" altLang="zh-CN" sz="3200" b="1"/>
              <a:t>,</a:t>
            </a:r>
            <a:r>
              <a:rPr lang="zh-CN" altLang="en-US" sz="3200" b="1"/>
              <a:t>可略</a:t>
            </a:r>
            <a:r>
              <a:rPr lang="en-US" altLang="zh-CN" sz="3200" b="1"/>
              <a:t>.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900113" y="1412875"/>
            <a:ext cx="4392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单电子原子总磁矩为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971550" y="1989138"/>
          <a:ext cx="471963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公式" r:id="rId3" imgW="4724280" imgH="888840" progId="Equation.3">
                  <p:embed/>
                </p:oleObj>
              </mc:Choice>
              <mc:Fallback>
                <p:oleObj name="公式" r:id="rId3" imgW="472428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89138"/>
                        <a:ext cx="4719638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900113" y="2852738"/>
            <a:ext cx="2159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模型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27088" y="3573463"/>
            <a:ext cx="3560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总磁矩绕总角动量</a:t>
            </a:r>
            <a:r>
              <a:rPr lang="zh-CN" altLang="en-US" sz="3200"/>
              <a:t> 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4284663" y="3644900"/>
          <a:ext cx="2540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公式" r:id="rId5" imgW="253800" imgH="457200" progId="Equation.3">
                  <p:embed/>
                </p:oleObj>
              </mc:Choice>
              <mc:Fallback>
                <p:oleObj name="公式" r:id="rId5" imgW="2538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644900"/>
                        <a:ext cx="2540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4643438" y="3573463"/>
            <a:ext cx="3560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方向进动，其中总</a:t>
            </a:r>
            <a:r>
              <a:rPr lang="zh-CN" altLang="en-US" sz="3200"/>
              <a:t> 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827088" y="4292600"/>
            <a:ext cx="233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磁矩在垂直</a:t>
            </a:r>
            <a:r>
              <a:rPr lang="zh-CN" altLang="en-US" sz="3200"/>
              <a:t> 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3059113" y="4365625"/>
          <a:ext cx="2540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公式" r:id="rId7" imgW="253800" imgH="457200" progId="Equation.3">
                  <p:embed/>
                </p:oleObj>
              </mc:Choice>
              <mc:Fallback>
                <p:oleObj name="公式" r:id="rId7" imgW="2538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365625"/>
                        <a:ext cx="2540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3276600" y="4292600"/>
            <a:ext cx="2744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方向的分量绕</a:t>
            </a:r>
            <a:r>
              <a:rPr lang="zh-CN" altLang="en-US" sz="3200"/>
              <a:t> </a:t>
            </a:r>
          </a:p>
        </p:txBody>
      </p:sp>
      <p:graphicFrame>
        <p:nvGraphicFramePr>
          <p:cNvPr id="41999" name="Object 15"/>
          <p:cNvGraphicFramePr>
            <a:graphicFrameLocks noChangeAspect="1"/>
          </p:cNvGraphicFramePr>
          <p:nvPr/>
        </p:nvGraphicFramePr>
        <p:xfrm>
          <a:off x="5867400" y="4365625"/>
          <a:ext cx="2540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公式" r:id="rId9" imgW="253800" imgH="457200" progId="Equation.3">
                  <p:embed/>
                </p:oleObj>
              </mc:Choice>
              <mc:Fallback>
                <p:oleObj name="公式" r:id="rId9" imgW="253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365625"/>
                        <a:ext cx="2540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6156325" y="4292600"/>
            <a:ext cx="2232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进动而不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755650" y="4941888"/>
            <a:ext cx="748823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断改变方向</a:t>
            </a:r>
            <a:r>
              <a:rPr lang="en-US" altLang="zh-CN" sz="3200" b="1"/>
              <a:t>,</a:t>
            </a:r>
            <a:r>
              <a:rPr lang="zh-CN" altLang="en-US" sz="3200" b="1"/>
              <a:t>只要进动的角速度足够大</a:t>
            </a:r>
            <a:r>
              <a:rPr lang="en-US" altLang="zh-CN" sz="3200" b="1"/>
              <a:t>,</a:t>
            </a:r>
            <a:r>
              <a:rPr lang="zh-CN" altLang="en-US" sz="3200" b="1"/>
              <a:t>在一个短的时间内对时间平均为零，而在</a:t>
            </a:r>
            <a:r>
              <a:rPr lang="zh-CN" altLang="en-US" sz="3200"/>
              <a:t>  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2003" name="Object 19"/>
          <p:cNvGraphicFramePr>
            <a:graphicFrameLocks noChangeAspect="1"/>
          </p:cNvGraphicFramePr>
          <p:nvPr/>
        </p:nvGraphicFramePr>
        <p:xfrm>
          <a:off x="7812088" y="5805488"/>
          <a:ext cx="2540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公式" r:id="rId11" imgW="253800" imgH="457200" progId="Equation.3">
                  <p:embed/>
                </p:oleObj>
              </mc:Choice>
              <mc:Fallback>
                <p:oleObj name="公式" r:id="rId11" imgW="253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5805488"/>
                        <a:ext cx="25400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7" grpId="0"/>
      <p:bldP spid="41990" grpId="0"/>
      <p:bldP spid="41991" grpId="0"/>
      <p:bldP spid="41994" grpId="0"/>
      <p:bldP spid="41995" grpId="0"/>
      <p:bldP spid="41998" grpId="0"/>
      <p:bldP spid="42000" grpId="0"/>
      <p:bldP spid="420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 descr="旋转 mz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81075"/>
            <a:ext cx="3411537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971550" y="620713"/>
            <a:ext cx="4376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方向的分量具有确定值</a:t>
            </a:r>
            <a:r>
              <a:rPr lang="en-US" altLang="zh-CN" sz="3200" b="1"/>
              <a:t>.</a:t>
            </a:r>
          </a:p>
        </p:txBody>
      </p:sp>
      <p:grpSp>
        <p:nvGrpSpPr>
          <p:cNvPr id="43013" name="Group 5"/>
          <p:cNvGrpSpPr>
            <a:grpSpLocks noChangeAspect="1"/>
          </p:cNvGrpSpPr>
          <p:nvPr/>
        </p:nvGrpSpPr>
        <p:grpSpPr bwMode="auto">
          <a:xfrm>
            <a:off x="3348038" y="1412875"/>
            <a:ext cx="6337300" cy="4967288"/>
            <a:chOff x="2797" y="4232"/>
            <a:chExt cx="3287" cy="4077"/>
          </a:xfrm>
        </p:grpSpPr>
        <p:sp>
          <p:nvSpPr>
            <p:cNvPr id="43014" name="AutoShape 6"/>
            <p:cNvSpPr>
              <a:spLocks noChangeAspect="1" noChangeArrowheads="1"/>
            </p:cNvSpPr>
            <p:nvPr/>
          </p:nvSpPr>
          <p:spPr bwMode="auto">
            <a:xfrm>
              <a:off x="2797" y="4232"/>
              <a:ext cx="3287" cy="4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 flipH="1">
              <a:off x="4206" y="4368"/>
              <a:ext cx="626" cy="33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H="1">
              <a:off x="3736" y="5591"/>
              <a:ext cx="1252" cy="10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4362" y="4911"/>
              <a:ext cx="313" cy="20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flipH="1">
              <a:off x="3893" y="5998"/>
              <a:ext cx="626" cy="16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3736" y="6814"/>
              <a:ext cx="157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3893" y="6950"/>
              <a:ext cx="782" cy="6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4362" y="4368"/>
              <a:ext cx="470" cy="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4832" y="4368"/>
              <a:ext cx="156" cy="1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23" name="Object 15"/>
            <p:cNvGraphicFramePr>
              <a:graphicFrameLocks noChangeAspect="1"/>
            </p:cNvGraphicFramePr>
            <p:nvPr/>
          </p:nvGraphicFramePr>
          <p:xfrm>
            <a:off x="4988" y="4368"/>
            <a:ext cx="261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8" name="公式" r:id="rId4" imgW="253800" imgH="457200" progId="Equation.3">
                    <p:embed/>
                  </p:oleObj>
                </mc:Choice>
                <mc:Fallback>
                  <p:oleObj name="公式" r:id="rId4" imgW="253800" imgH="457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8" y="4368"/>
                          <a:ext cx="261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4" name="Object 16"/>
            <p:cNvGraphicFramePr>
              <a:graphicFrameLocks noChangeAspect="1"/>
            </p:cNvGraphicFramePr>
            <p:nvPr/>
          </p:nvGraphicFramePr>
          <p:xfrm>
            <a:off x="5145" y="5319"/>
            <a:ext cx="22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9" name="公式" r:id="rId6" imgW="228600" imgH="291960" progId="Equation.3">
                    <p:embed/>
                  </p:oleObj>
                </mc:Choice>
                <mc:Fallback>
                  <p:oleObj name="公式" r:id="rId6" imgW="228600" imgH="2919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5" y="5319"/>
                          <a:ext cx="22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5" name="Object 17"/>
            <p:cNvGraphicFramePr>
              <a:graphicFrameLocks noChangeAspect="1"/>
            </p:cNvGraphicFramePr>
            <p:nvPr/>
          </p:nvGraphicFramePr>
          <p:xfrm>
            <a:off x="4049" y="5455"/>
            <a:ext cx="243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0" name="公式" r:id="rId8" imgW="215640" imgH="380880" progId="Equation.3">
                    <p:embed/>
                  </p:oleObj>
                </mc:Choice>
                <mc:Fallback>
                  <p:oleObj name="公式" r:id="rId8" imgW="215640" imgH="3808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" y="5455"/>
                          <a:ext cx="243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6" name="Object 18"/>
            <p:cNvGraphicFramePr>
              <a:graphicFrameLocks noChangeAspect="1"/>
            </p:cNvGraphicFramePr>
            <p:nvPr/>
          </p:nvGraphicFramePr>
          <p:xfrm>
            <a:off x="4988" y="6814"/>
            <a:ext cx="331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1" name="公式" r:id="rId10" imgW="368280" imgH="457200" progId="Equation.3">
                    <p:embed/>
                  </p:oleObj>
                </mc:Choice>
                <mc:Fallback>
                  <p:oleObj name="公式" r:id="rId10" imgW="368280" imgH="457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8" y="6814"/>
                          <a:ext cx="331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7" name="Object 19"/>
            <p:cNvGraphicFramePr>
              <a:graphicFrameLocks noChangeAspect="1"/>
            </p:cNvGraphicFramePr>
            <p:nvPr/>
          </p:nvGraphicFramePr>
          <p:xfrm>
            <a:off x="3110" y="6406"/>
            <a:ext cx="348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2" name="公式" r:id="rId12" imgW="393480" imgH="457200" progId="Equation.3">
                    <p:embed/>
                  </p:oleObj>
                </mc:Choice>
                <mc:Fallback>
                  <p:oleObj name="公式" r:id="rId12" imgW="393480" imgH="457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0" y="6406"/>
                          <a:ext cx="348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8" name="Object 20"/>
            <p:cNvGraphicFramePr>
              <a:graphicFrameLocks noChangeAspect="1"/>
            </p:cNvGraphicFramePr>
            <p:nvPr/>
          </p:nvGraphicFramePr>
          <p:xfrm>
            <a:off x="3423" y="7493"/>
            <a:ext cx="261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3" name="公式" r:id="rId14" imgW="291960" imgH="368280" progId="Equation.3">
                    <p:embed/>
                  </p:oleObj>
                </mc:Choice>
                <mc:Fallback>
                  <p:oleObj name="公式" r:id="rId14" imgW="291960" imgH="3682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" y="7493"/>
                          <a:ext cx="261" cy="331"/>
                        </a:xfrm>
                        <a:prstGeom prst="rect">
                          <a:avLst/>
                        </a:prstGeom>
                        <a:solidFill>
                          <a:srgbClr val="3366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 flipH="1">
              <a:off x="4206" y="5999"/>
              <a:ext cx="313" cy="17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>
              <a:off x="3893" y="7629"/>
              <a:ext cx="313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31" name="Object 23"/>
            <p:cNvGraphicFramePr>
              <a:graphicFrameLocks noChangeAspect="1"/>
            </p:cNvGraphicFramePr>
            <p:nvPr/>
          </p:nvGraphicFramePr>
          <p:xfrm>
            <a:off x="4049" y="7765"/>
            <a:ext cx="348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4" name="公式" r:id="rId16" imgW="406080" imgH="507960" progId="Equation.3">
                    <p:embed/>
                  </p:oleObj>
                </mc:Choice>
                <mc:Fallback>
                  <p:oleObj name="公式" r:id="rId16" imgW="406080" imgH="50796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" y="7765"/>
                          <a:ext cx="348" cy="436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2" name="Arc 24"/>
            <p:cNvSpPr>
              <a:spLocks/>
            </p:cNvSpPr>
            <p:nvPr/>
          </p:nvSpPr>
          <p:spPr bwMode="auto">
            <a:xfrm rot="11178300">
              <a:off x="4048" y="5725"/>
              <a:ext cx="988" cy="1074"/>
            </a:xfrm>
            <a:custGeom>
              <a:avLst/>
              <a:gdLst>
                <a:gd name="G0" fmla="+- 0 0 0"/>
                <a:gd name="G1" fmla="+- 18532 0 0"/>
                <a:gd name="G2" fmla="+- 21600 0 0"/>
                <a:gd name="T0" fmla="*/ 11095 w 17060"/>
                <a:gd name="T1" fmla="*/ 0 h 18532"/>
                <a:gd name="T2" fmla="*/ 17060 w 17060"/>
                <a:gd name="T3" fmla="*/ 5283 h 18532"/>
                <a:gd name="T4" fmla="*/ 0 w 17060"/>
                <a:gd name="T5" fmla="*/ 18532 h 18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060" h="18532" fill="none" extrusionOk="0">
                  <a:moveTo>
                    <a:pt x="11095" y="-1"/>
                  </a:moveTo>
                  <a:cubicBezTo>
                    <a:pt x="13393" y="1375"/>
                    <a:pt x="15416" y="3167"/>
                    <a:pt x="17059" y="5283"/>
                  </a:cubicBezTo>
                </a:path>
                <a:path w="17060" h="18532" stroke="0" extrusionOk="0">
                  <a:moveTo>
                    <a:pt x="11095" y="-1"/>
                  </a:moveTo>
                  <a:cubicBezTo>
                    <a:pt x="13393" y="1375"/>
                    <a:pt x="15416" y="3167"/>
                    <a:pt x="17059" y="5283"/>
                  </a:cubicBezTo>
                  <a:lnTo>
                    <a:pt x="0" y="18532"/>
                  </a:lnTo>
                  <a:close/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Arc 25"/>
            <p:cNvSpPr>
              <a:spLocks/>
            </p:cNvSpPr>
            <p:nvPr/>
          </p:nvSpPr>
          <p:spPr bwMode="auto">
            <a:xfrm rot="9796439" flipV="1">
              <a:off x="4362" y="5183"/>
              <a:ext cx="363" cy="134"/>
            </a:xfrm>
            <a:custGeom>
              <a:avLst/>
              <a:gdLst>
                <a:gd name="G0" fmla="+- 4651 0 0"/>
                <a:gd name="G1" fmla="+- 21600 0 0"/>
                <a:gd name="G2" fmla="+- 21600 0 0"/>
                <a:gd name="T0" fmla="*/ 0 w 24896"/>
                <a:gd name="T1" fmla="*/ 507 h 21600"/>
                <a:gd name="T2" fmla="*/ 24896 w 24896"/>
                <a:gd name="T3" fmla="*/ 14070 h 21600"/>
                <a:gd name="T4" fmla="*/ 4651 w 2489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896" h="21600" fill="none" extrusionOk="0">
                  <a:moveTo>
                    <a:pt x="-1" y="506"/>
                  </a:moveTo>
                  <a:cubicBezTo>
                    <a:pt x="1527" y="169"/>
                    <a:pt x="3086" y="-1"/>
                    <a:pt x="4651" y="0"/>
                  </a:cubicBezTo>
                  <a:cubicBezTo>
                    <a:pt x="13676" y="0"/>
                    <a:pt x="21749" y="5611"/>
                    <a:pt x="24895" y="14070"/>
                  </a:cubicBezTo>
                </a:path>
                <a:path w="24896" h="21600" stroke="0" extrusionOk="0">
                  <a:moveTo>
                    <a:pt x="-1" y="506"/>
                  </a:moveTo>
                  <a:cubicBezTo>
                    <a:pt x="1527" y="169"/>
                    <a:pt x="3086" y="-1"/>
                    <a:pt x="4651" y="0"/>
                  </a:cubicBezTo>
                  <a:cubicBezTo>
                    <a:pt x="13676" y="0"/>
                    <a:pt x="21749" y="5611"/>
                    <a:pt x="24895" y="14070"/>
                  </a:cubicBezTo>
                  <a:lnTo>
                    <a:pt x="4651" y="21600"/>
                  </a:lnTo>
                  <a:close/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>
              <a:off x="4519" y="4368"/>
              <a:ext cx="1" cy="3805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35" name="Object 27"/>
            <p:cNvGraphicFramePr>
              <a:graphicFrameLocks noChangeAspect="1"/>
            </p:cNvGraphicFramePr>
            <p:nvPr/>
          </p:nvGraphicFramePr>
          <p:xfrm>
            <a:off x="4206" y="4368"/>
            <a:ext cx="13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5" name="公式" r:id="rId18" imgW="215640" imgH="266400" progId="Equation.3">
                    <p:embed/>
                  </p:oleObj>
                </mc:Choice>
                <mc:Fallback>
                  <p:oleObj name="公式" r:id="rId18" imgW="215640" imgH="2664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6" y="4368"/>
                          <a:ext cx="132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6" name="Arc 28"/>
            <p:cNvSpPr>
              <a:spLocks/>
            </p:cNvSpPr>
            <p:nvPr/>
          </p:nvSpPr>
          <p:spPr bwMode="auto">
            <a:xfrm>
              <a:off x="4675" y="5591"/>
              <a:ext cx="157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7" name="Arc 29"/>
            <p:cNvSpPr>
              <a:spLocks/>
            </p:cNvSpPr>
            <p:nvPr/>
          </p:nvSpPr>
          <p:spPr bwMode="auto">
            <a:xfrm flipV="1">
              <a:off x="4362" y="6542"/>
              <a:ext cx="313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6167"/>
                <a:gd name="T2" fmla="*/ 21112 w 21600"/>
                <a:gd name="T3" fmla="*/ 26167 h 26167"/>
                <a:gd name="T4" fmla="*/ 0 w 21600"/>
                <a:gd name="T5" fmla="*/ 21600 h 26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616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135"/>
                    <a:pt x="21436" y="24666"/>
                    <a:pt x="21111" y="26166"/>
                  </a:cubicBezTo>
                </a:path>
                <a:path w="21600" h="2616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135"/>
                    <a:pt x="21436" y="24666"/>
                    <a:pt x="21111" y="261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900113" y="476250"/>
            <a:ext cx="1922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有效磁矩</a:t>
            </a:r>
            <a:r>
              <a:rPr lang="zh-CN" altLang="en-US" sz="3200"/>
              <a:t> </a:t>
            </a:r>
          </a:p>
        </p:txBody>
      </p:sp>
      <p:grpSp>
        <p:nvGrpSpPr>
          <p:cNvPr id="53251" name="Group 3"/>
          <p:cNvGrpSpPr>
            <a:grpSpLocks noChangeAspect="1"/>
          </p:cNvGrpSpPr>
          <p:nvPr/>
        </p:nvGrpSpPr>
        <p:grpSpPr bwMode="auto">
          <a:xfrm>
            <a:off x="5508625" y="1268413"/>
            <a:ext cx="4011613" cy="4967287"/>
            <a:chOff x="2797" y="4232"/>
            <a:chExt cx="3287" cy="4077"/>
          </a:xfrm>
        </p:grpSpPr>
        <p:sp>
          <p:nvSpPr>
            <p:cNvPr id="53252" name="AutoShape 4"/>
            <p:cNvSpPr>
              <a:spLocks noChangeAspect="1" noChangeArrowheads="1"/>
            </p:cNvSpPr>
            <p:nvPr/>
          </p:nvSpPr>
          <p:spPr bwMode="auto">
            <a:xfrm>
              <a:off x="2797" y="4232"/>
              <a:ext cx="3287" cy="4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3" name="Line 5"/>
            <p:cNvSpPr>
              <a:spLocks noChangeShapeType="1"/>
            </p:cNvSpPr>
            <p:nvPr/>
          </p:nvSpPr>
          <p:spPr bwMode="auto">
            <a:xfrm flipH="1">
              <a:off x="4206" y="4368"/>
              <a:ext cx="626" cy="33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4" name="Line 6"/>
            <p:cNvSpPr>
              <a:spLocks noChangeShapeType="1"/>
            </p:cNvSpPr>
            <p:nvPr/>
          </p:nvSpPr>
          <p:spPr bwMode="auto">
            <a:xfrm flipH="1">
              <a:off x="3736" y="5591"/>
              <a:ext cx="1252" cy="10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5" name="Line 7"/>
            <p:cNvSpPr>
              <a:spLocks noChangeShapeType="1"/>
            </p:cNvSpPr>
            <p:nvPr/>
          </p:nvSpPr>
          <p:spPr bwMode="auto">
            <a:xfrm>
              <a:off x="4362" y="4911"/>
              <a:ext cx="313" cy="20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6" name="Line 8"/>
            <p:cNvSpPr>
              <a:spLocks noChangeShapeType="1"/>
            </p:cNvSpPr>
            <p:nvPr/>
          </p:nvSpPr>
          <p:spPr bwMode="auto">
            <a:xfrm flipH="1">
              <a:off x="3893" y="5998"/>
              <a:ext cx="626" cy="16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7" name="Line 9"/>
            <p:cNvSpPr>
              <a:spLocks noChangeShapeType="1"/>
            </p:cNvSpPr>
            <p:nvPr/>
          </p:nvSpPr>
          <p:spPr bwMode="auto">
            <a:xfrm>
              <a:off x="3736" y="6814"/>
              <a:ext cx="157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8" name="Line 10"/>
            <p:cNvSpPr>
              <a:spLocks noChangeShapeType="1"/>
            </p:cNvSpPr>
            <p:nvPr/>
          </p:nvSpPr>
          <p:spPr bwMode="auto">
            <a:xfrm flipV="1">
              <a:off x="3893" y="6950"/>
              <a:ext cx="782" cy="6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9" name="Line 11"/>
            <p:cNvSpPr>
              <a:spLocks noChangeShapeType="1"/>
            </p:cNvSpPr>
            <p:nvPr/>
          </p:nvSpPr>
          <p:spPr bwMode="auto">
            <a:xfrm flipV="1">
              <a:off x="4362" y="4368"/>
              <a:ext cx="470" cy="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Line 12"/>
            <p:cNvSpPr>
              <a:spLocks noChangeShapeType="1"/>
            </p:cNvSpPr>
            <p:nvPr/>
          </p:nvSpPr>
          <p:spPr bwMode="auto">
            <a:xfrm>
              <a:off x="4832" y="4368"/>
              <a:ext cx="156" cy="1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261" name="Object 13"/>
            <p:cNvGraphicFramePr>
              <a:graphicFrameLocks noChangeAspect="1"/>
            </p:cNvGraphicFramePr>
            <p:nvPr/>
          </p:nvGraphicFramePr>
          <p:xfrm>
            <a:off x="4988" y="4368"/>
            <a:ext cx="261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83" name="公式" r:id="rId3" imgW="253800" imgH="457200" progId="Equation.3">
                    <p:embed/>
                  </p:oleObj>
                </mc:Choice>
                <mc:Fallback>
                  <p:oleObj name="公式" r:id="rId3" imgW="253800" imgH="457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8" y="4368"/>
                          <a:ext cx="261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2" name="Object 14"/>
            <p:cNvGraphicFramePr>
              <a:graphicFrameLocks noChangeAspect="1"/>
            </p:cNvGraphicFramePr>
            <p:nvPr/>
          </p:nvGraphicFramePr>
          <p:xfrm>
            <a:off x="5145" y="5319"/>
            <a:ext cx="22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84" name="公式" r:id="rId5" imgW="228600" imgH="291960" progId="Equation.3">
                    <p:embed/>
                  </p:oleObj>
                </mc:Choice>
                <mc:Fallback>
                  <p:oleObj name="公式" r:id="rId5" imgW="228600" imgH="2919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5" y="5319"/>
                          <a:ext cx="22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3" name="Object 15"/>
            <p:cNvGraphicFramePr>
              <a:graphicFrameLocks noChangeAspect="1"/>
            </p:cNvGraphicFramePr>
            <p:nvPr/>
          </p:nvGraphicFramePr>
          <p:xfrm>
            <a:off x="4049" y="5455"/>
            <a:ext cx="243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85" name="公式" r:id="rId7" imgW="215640" imgH="380880" progId="Equation.3">
                    <p:embed/>
                  </p:oleObj>
                </mc:Choice>
                <mc:Fallback>
                  <p:oleObj name="公式" r:id="rId7" imgW="215640" imgH="3808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" y="5455"/>
                          <a:ext cx="243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4" name="Object 16"/>
            <p:cNvGraphicFramePr>
              <a:graphicFrameLocks noChangeAspect="1"/>
            </p:cNvGraphicFramePr>
            <p:nvPr/>
          </p:nvGraphicFramePr>
          <p:xfrm>
            <a:off x="4988" y="6814"/>
            <a:ext cx="331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86" name="公式" r:id="rId9" imgW="368280" imgH="457200" progId="Equation.3">
                    <p:embed/>
                  </p:oleObj>
                </mc:Choice>
                <mc:Fallback>
                  <p:oleObj name="公式" r:id="rId9" imgW="368280" imgH="457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8" y="6814"/>
                          <a:ext cx="331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5" name="Object 17"/>
            <p:cNvGraphicFramePr>
              <a:graphicFrameLocks noChangeAspect="1"/>
            </p:cNvGraphicFramePr>
            <p:nvPr/>
          </p:nvGraphicFramePr>
          <p:xfrm>
            <a:off x="3110" y="6406"/>
            <a:ext cx="348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87" name="公式" r:id="rId11" imgW="393480" imgH="457200" progId="Equation.3">
                    <p:embed/>
                  </p:oleObj>
                </mc:Choice>
                <mc:Fallback>
                  <p:oleObj name="公式" r:id="rId11" imgW="393480" imgH="457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0" y="6406"/>
                          <a:ext cx="348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6" name="Object 18"/>
            <p:cNvGraphicFramePr>
              <a:graphicFrameLocks noChangeAspect="1"/>
            </p:cNvGraphicFramePr>
            <p:nvPr/>
          </p:nvGraphicFramePr>
          <p:xfrm>
            <a:off x="3423" y="7493"/>
            <a:ext cx="261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88" name="公式" r:id="rId13" imgW="291960" imgH="368280" progId="Equation.3">
                    <p:embed/>
                  </p:oleObj>
                </mc:Choice>
                <mc:Fallback>
                  <p:oleObj name="公式" r:id="rId13" imgW="291960" imgH="3682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" y="7493"/>
                          <a:ext cx="261" cy="331"/>
                        </a:xfrm>
                        <a:prstGeom prst="rect">
                          <a:avLst/>
                        </a:prstGeom>
                        <a:solidFill>
                          <a:srgbClr val="3366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 flipH="1">
              <a:off x="4206" y="5999"/>
              <a:ext cx="313" cy="17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20"/>
            <p:cNvSpPr>
              <a:spLocks noChangeShapeType="1"/>
            </p:cNvSpPr>
            <p:nvPr/>
          </p:nvSpPr>
          <p:spPr bwMode="auto">
            <a:xfrm>
              <a:off x="3893" y="7629"/>
              <a:ext cx="313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269" name="Object 21"/>
            <p:cNvGraphicFramePr>
              <a:graphicFrameLocks noChangeAspect="1"/>
            </p:cNvGraphicFramePr>
            <p:nvPr/>
          </p:nvGraphicFramePr>
          <p:xfrm>
            <a:off x="4049" y="7765"/>
            <a:ext cx="348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89" name="公式" r:id="rId15" imgW="406080" imgH="507960" progId="Equation.3">
                    <p:embed/>
                  </p:oleObj>
                </mc:Choice>
                <mc:Fallback>
                  <p:oleObj name="公式" r:id="rId15" imgW="406080" imgH="5079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" y="7765"/>
                          <a:ext cx="348" cy="436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0" name="Arc 22"/>
            <p:cNvSpPr>
              <a:spLocks/>
            </p:cNvSpPr>
            <p:nvPr/>
          </p:nvSpPr>
          <p:spPr bwMode="auto">
            <a:xfrm rot="11178300">
              <a:off x="4048" y="5725"/>
              <a:ext cx="988" cy="1074"/>
            </a:xfrm>
            <a:custGeom>
              <a:avLst/>
              <a:gdLst>
                <a:gd name="G0" fmla="+- 0 0 0"/>
                <a:gd name="G1" fmla="+- 18532 0 0"/>
                <a:gd name="G2" fmla="+- 21600 0 0"/>
                <a:gd name="T0" fmla="*/ 11095 w 17060"/>
                <a:gd name="T1" fmla="*/ 0 h 18532"/>
                <a:gd name="T2" fmla="*/ 17060 w 17060"/>
                <a:gd name="T3" fmla="*/ 5283 h 18532"/>
                <a:gd name="T4" fmla="*/ 0 w 17060"/>
                <a:gd name="T5" fmla="*/ 18532 h 18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060" h="18532" fill="none" extrusionOk="0">
                  <a:moveTo>
                    <a:pt x="11095" y="-1"/>
                  </a:moveTo>
                  <a:cubicBezTo>
                    <a:pt x="13393" y="1375"/>
                    <a:pt x="15416" y="3167"/>
                    <a:pt x="17059" y="5283"/>
                  </a:cubicBezTo>
                </a:path>
                <a:path w="17060" h="18532" stroke="0" extrusionOk="0">
                  <a:moveTo>
                    <a:pt x="11095" y="-1"/>
                  </a:moveTo>
                  <a:cubicBezTo>
                    <a:pt x="13393" y="1375"/>
                    <a:pt x="15416" y="3167"/>
                    <a:pt x="17059" y="5283"/>
                  </a:cubicBezTo>
                  <a:lnTo>
                    <a:pt x="0" y="18532"/>
                  </a:lnTo>
                  <a:close/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1" name="Arc 23"/>
            <p:cNvSpPr>
              <a:spLocks/>
            </p:cNvSpPr>
            <p:nvPr/>
          </p:nvSpPr>
          <p:spPr bwMode="auto">
            <a:xfrm rot="9796439" flipV="1">
              <a:off x="4362" y="5183"/>
              <a:ext cx="363" cy="134"/>
            </a:xfrm>
            <a:custGeom>
              <a:avLst/>
              <a:gdLst>
                <a:gd name="G0" fmla="+- 4651 0 0"/>
                <a:gd name="G1" fmla="+- 21600 0 0"/>
                <a:gd name="G2" fmla="+- 21600 0 0"/>
                <a:gd name="T0" fmla="*/ 0 w 24896"/>
                <a:gd name="T1" fmla="*/ 507 h 21600"/>
                <a:gd name="T2" fmla="*/ 24896 w 24896"/>
                <a:gd name="T3" fmla="*/ 14070 h 21600"/>
                <a:gd name="T4" fmla="*/ 4651 w 2489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896" h="21600" fill="none" extrusionOk="0">
                  <a:moveTo>
                    <a:pt x="-1" y="506"/>
                  </a:moveTo>
                  <a:cubicBezTo>
                    <a:pt x="1527" y="169"/>
                    <a:pt x="3086" y="-1"/>
                    <a:pt x="4651" y="0"/>
                  </a:cubicBezTo>
                  <a:cubicBezTo>
                    <a:pt x="13676" y="0"/>
                    <a:pt x="21749" y="5611"/>
                    <a:pt x="24895" y="14070"/>
                  </a:cubicBezTo>
                </a:path>
                <a:path w="24896" h="21600" stroke="0" extrusionOk="0">
                  <a:moveTo>
                    <a:pt x="-1" y="506"/>
                  </a:moveTo>
                  <a:cubicBezTo>
                    <a:pt x="1527" y="169"/>
                    <a:pt x="3086" y="-1"/>
                    <a:pt x="4651" y="0"/>
                  </a:cubicBezTo>
                  <a:cubicBezTo>
                    <a:pt x="13676" y="0"/>
                    <a:pt x="21749" y="5611"/>
                    <a:pt x="24895" y="14070"/>
                  </a:cubicBezTo>
                  <a:lnTo>
                    <a:pt x="4651" y="21600"/>
                  </a:lnTo>
                  <a:close/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2" name="Line 24"/>
            <p:cNvSpPr>
              <a:spLocks noChangeShapeType="1"/>
            </p:cNvSpPr>
            <p:nvPr/>
          </p:nvSpPr>
          <p:spPr bwMode="auto">
            <a:xfrm>
              <a:off x="4519" y="4368"/>
              <a:ext cx="1" cy="3805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273" name="Object 25"/>
            <p:cNvGraphicFramePr>
              <a:graphicFrameLocks noChangeAspect="1"/>
            </p:cNvGraphicFramePr>
            <p:nvPr/>
          </p:nvGraphicFramePr>
          <p:xfrm>
            <a:off x="4206" y="4368"/>
            <a:ext cx="13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0" name="公式" r:id="rId17" imgW="215640" imgH="266400" progId="Equation.3">
                    <p:embed/>
                  </p:oleObj>
                </mc:Choice>
                <mc:Fallback>
                  <p:oleObj name="公式" r:id="rId17" imgW="215640" imgH="2664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6" y="4368"/>
                          <a:ext cx="132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4" name="Arc 26"/>
            <p:cNvSpPr>
              <a:spLocks/>
            </p:cNvSpPr>
            <p:nvPr/>
          </p:nvSpPr>
          <p:spPr bwMode="auto">
            <a:xfrm>
              <a:off x="4675" y="5591"/>
              <a:ext cx="157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Arc 27"/>
            <p:cNvSpPr>
              <a:spLocks/>
            </p:cNvSpPr>
            <p:nvPr/>
          </p:nvSpPr>
          <p:spPr bwMode="auto">
            <a:xfrm flipV="1">
              <a:off x="4362" y="6542"/>
              <a:ext cx="313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6167"/>
                <a:gd name="T2" fmla="*/ 21112 w 21600"/>
                <a:gd name="T3" fmla="*/ 26167 h 26167"/>
                <a:gd name="T4" fmla="*/ 0 w 21600"/>
                <a:gd name="T5" fmla="*/ 21600 h 26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616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135"/>
                    <a:pt x="21436" y="24666"/>
                    <a:pt x="21111" y="26166"/>
                  </a:cubicBezTo>
                </a:path>
                <a:path w="21600" h="2616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135"/>
                    <a:pt x="21436" y="24666"/>
                    <a:pt x="21111" y="261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827088" y="1341438"/>
            <a:ext cx="1928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总磁矩在</a:t>
            </a:r>
            <a:r>
              <a:rPr lang="zh-CN" altLang="en-US" sz="3200"/>
              <a:t> </a:t>
            </a:r>
          </a:p>
        </p:txBody>
      </p:sp>
      <p:sp>
        <p:nvSpPr>
          <p:cNvPr id="53277" name="Rectangle 2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78" name="Object 30"/>
          <p:cNvGraphicFramePr>
            <a:graphicFrameLocks noChangeAspect="1"/>
          </p:cNvGraphicFramePr>
          <p:nvPr/>
        </p:nvGraphicFramePr>
        <p:xfrm>
          <a:off x="2627313" y="1412875"/>
          <a:ext cx="2540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1" name="公式" r:id="rId19" imgW="253800" imgH="457200" progId="Equation.3">
                  <p:embed/>
                </p:oleObj>
              </mc:Choice>
              <mc:Fallback>
                <p:oleObj name="公式" r:id="rId19" imgW="253800" imgH="457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412875"/>
                        <a:ext cx="2540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9" name="Rectangle 31"/>
          <p:cNvSpPr>
            <a:spLocks noChangeArrowheads="1"/>
          </p:cNvSpPr>
          <p:nvPr/>
        </p:nvSpPr>
        <p:spPr bwMode="auto">
          <a:xfrm>
            <a:off x="2843213" y="1341438"/>
            <a:ext cx="2808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方向的分量</a:t>
            </a:r>
          </a:p>
        </p:txBody>
      </p:sp>
      <p:graphicFrame>
        <p:nvGraphicFramePr>
          <p:cNvPr id="53280" name="Object 32"/>
          <p:cNvGraphicFramePr>
            <a:graphicFrameLocks noChangeAspect="1"/>
          </p:cNvGraphicFramePr>
          <p:nvPr/>
        </p:nvGraphicFramePr>
        <p:xfrm>
          <a:off x="971550" y="2349500"/>
          <a:ext cx="4635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2" name="公式" r:id="rId21" imgW="4635360" imgH="520560" progId="Equation.3">
                  <p:embed/>
                </p:oleObj>
              </mc:Choice>
              <mc:Fallback>
                <p:oleObj name="公式" r:id="rId21" imgW="4635360" imgH="5205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349500"/>
                        <a:ext cx="4635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1" name="Object 33"/>
          <p:cNvGraphicFramePr>
            <a:graphicFrameLocks noChangeAspect="1"/>
          </p:cNvGraphicFramePr>
          <p:nvPr/>
        </p:nvGraphicFramePr>
        <p:xfrm>
          <a:off x="900113" y="3284538"/>
          <a:ext cx="43307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3" name="公式" r:id="rId23" imgW="4330440" imgH="1244520" progId="Equation.3">
                  <p:embed/>
                </p:oleObj>
              </mc:Choice>
              <mc:Fallback>
                <p:oleObj name="公式" r:id="rId23" imgW="4330440" imgH="124452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84538"/>
                        <a:ext cx="43307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2" name="Object 34"/>
          <p:cNvGraphicFramePr>
            <a:graphicFrameLocks noChangeAspect="1"/>
          </p:cNvGraphicFramePr>
          <p:nvPr/>
        </p:nvGraphicFramePr>
        <p:xfrm>
          <a:off x="827088" y="4868863"/>
          <a:ext cx="43434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4" name="公式" r:id="rId25" imgW="4343400" imgH="1244520" progId="Equation.3">
                  <p:embed/>
                </p:oleObj>
              </mc:Choice>
              <mc:Fallback>
                <p:oleObj name="公式" r:id="rId25" imgW="4343400" imgH="124452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868863"/>
                        <a:ext cx="43434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3276" grpId="0"/>
      <p:bldP spid="532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514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042988" y="620713"/>
          <a:ext cx="6654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公式" r:id="rId3" imgW="6654600" imgH="1041120" progId="Equation.3">
                  <p:embed/>
                </p:oleObj>
              </mc:Choice>
              <mc:Fallback>
                <p:oleObj name="公式" r:id="rId3" imgW="6654600" imgH="1041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20713"/>
                        <a:ext cx="6654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187450" y="1989138"/>
          <a:ext cx="6934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公式" r:id="rId5" imgW="6933960" imgH="1041120" progId="Equation.3">
                  <p:embed/>
                </p:oleObj>
              </mc:Choice>
              <mc:Fallback>
                <p:oleObj name="公式" r:id="rId5" imgW="6933960" imgH="1041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89138"/>
                        <a:ext cx="6934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971550" y="3357563"/>
          <a:ext cx="5562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公式" r:id="rId7" imgW="5562360" imgH="1041120" progId="Equation.3">
                  <p:embed/>
                </p:oleObj>
              </mc:Choice>
              <mc:Fallback>
                <p:oleObj name="公式" r:id="rId7" imgW="5562360" imgH="1041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57563"/>
                        <a:ext cx="5562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1187450" y="4724400"/>
          <a:ext cx="5499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公式" r:id="rId9" imgW="5499000" imgH="1041120" progId="Equation.3">
                  <p:embed/>
                </p:oleObj>
              </mc:Choice>
              <mc:Fallback>
                <p:oleObj name="公式" r:id="rId9" imgW="5499000" imgH="1041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724400"/>
                        <a:ext cx="5499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395288" y="4724400"/>
          <a:ext cx="26638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公式" r:id="rId3" imgW="2539800" imgH="482400" progId="Equation.3">
                  <p:embed/>
                </p:oleObj>
              </mc:Choice>
              <mc:Fallback>
                <p:oleObj name="公式" r:id="rId3" imgW="253980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24400"/>
                        <a:ext cx="2663825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79388" y="566102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900113" y="5661025"/>
          <a:ext cx="30607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9" name="公式" r:id="rId5" imgW="3060360" imgH="533160" progId="Equation.3">
                  <p:embed/>
                </p:oleObj>
              </mc:Choice>
              <mc:Fallback>
                <p:oleObj name="公式" r:id="rId5" imgW="306036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661025"/>
                        <a:ext cx="3060700" cy="5286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4140200" y="5589588"/>
            <a:ext cx="1223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式中</a:t>
            </a:r>
          </a:p>
        </p:txBody>
      </p:sp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250825" y="476250"/>
          <a:ext cx="6451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公式" r:id="rId7" imgW="6451560" imgH="977760" progId="Equation.3">
                  <p:embed/>
                </p:oleObj>
              </mc:Choice>
              <mc:Fallback>
                <p:oleObj name="公式" r:id="rId7" imgW="6451560" imgH="977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76250"/>
                        <a:ext cx="6451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323850" y="1989138"/>
          <a:ext cx="8242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公式" r:id="rId9" imgW="8242200" imgH="990360" progId="Equation.3">
                  <p:embed/>
                </p:oleObj>
              </mc:Choice>
              <mc:Fallback>
                <p:oleObj name="公式" r:id="rId9" imgW="8242200" imgH="990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989138"/>
                        <a:ext cx="8242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323850" y="3357563"/>
          <a:ext cx="7137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" name="公式" r:id="rId11" imgW="7137360" imgH="1015920" progId="Equation.3">
                  <p:embed/>
                </p:oleObj>
              </mc:Choice>
              <mc:Fallback>
                <p:oleObj name="公式" r:id="rId11" imgW="7137360" imgH="10159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357563"/>
                        <a:ext cx="7137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  <p:bldP spid="5530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900113" y="2852738"/>
            <a:ext cx="3105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称为朗德</a:t>
            </a:r>
            <a:r>
              <a:rPr lang="en-US" altLang="zh-CN" sz="3200" b="1"/>
              <a:t>g</a:t>
            </a:r>
            <a:r>
              <a:rPr lang="zh-CN" altLang="en-US" sz="3200" b="1"/>
              <a:t>因子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1042988" y="3573463"/>
          <a:ext cx="216376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9" name="公式" r:id="rId3" imgW="2158920" imgH="888840" progId="Equation.3">
                  <p:embed/>
                </p:oleObj>
              </mc:Choice>
              <mc:Fallback>
                <p:oleObj name="公式" r:id="rId3" imgW="215892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73463"/>
                        <a:ext cx="2163762" cy="8842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2981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971550" y="4724400"/>
          <a:ext cx="3684588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0" name="公式" r:id="rId5" imgW="3670200" imgH="1523880" progId="Equation.3">
                  <p:embed/>
                </p:oleObj>
              </mc:Choice>
              <mc:Fallback>
                <p:oleObj name="公式" r:id="rId5" imgW="3670200" imgH="1523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24400"/>
                        <a:ext cx="3684588" cy="15128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12"/>
          <p:cNvGraphicFramePr>
            <a:graphicFrameLocks noChangeAspect="1"/>
          </p:cNvGraphicFramePr>
          <p:nvPr/>
        </p:nvGraphicFramePr>
        <p:xfrm>
          <a:off x="971550" y="476250"/>
          <a:ext cx="5656263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1" name="公式" r:id="rId7" imgW="5651280" imgH="2260440" progId="Equation.3">
                  <p:embed/>
                </p:oleObj>
              </mc:Choice>
              <mc:Fallback>
                <p:oleObj name="公式" r:id="rId7" imgW="5651280" imgH="22604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6250"/>
                        <a:ext cx="5656263" cy="2254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2981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900113" y="692150"/>
            <a:ext cx="6119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3.6 </a:t>
            </a:r>
            <a:r>
              <a:rPr lang="zh-CN" altLang="en-US" sz="3200" b="1"/>
              <a:t>单电子原子能级的精细结构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900113" y="1412875"/>
            <a:ext cx="30241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3.6.1</a:t>
            </a:r>
            <a:r>
              <a:rPr lang="zh-CN" altLang="en-US" sz="3200" b="1"/>
              <a:t>精细结构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900113" y="2133600"/>
            <a:ext cx="41767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1.</a:t>
            </a:r>
            <a:r>
              <a:rPr lang="zh-CN" altLang="en-US" sz="3200" b="1"/>
              <a:t>动能的相对论修正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900113" y="2852738"/>
            <a:ext cx="628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相对论情况下自由粒子的总能量为</a:t>
            </a:r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2987675" y="3644900"/>
          <a:ext cx="29956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3" name="公式" r:id="rId3" imgW="2984400" imgH="533160" progId="Equation.3">
                  <p:embed/>
                </p:oleObj>
              </mc:Choice>
              <mc:Fallback>
                <p:oleObj name="公式" r:id="rId3" imgW="2984400" imgH="533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644900"/>
                        <a:ext cx="29956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900113" y="42926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动能为</a:t>
            </a:r>
          </a:p>
        </p:txBody>
      </p:sp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2339975" y="4365625"/>
          <a:ext cx="5961063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4" name="公式" r:id="rId5" imgW="5943600" imgH="1879560" progId="Equation.3">
                  <p:embed/>
                </p:oleObj>
              </mc:Choice>
              <mc:Fallback>
                <p:oleObj name="公式" r:id="rId5" imgW="5943600" imgH="1879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365625"/>
                        <a:ext cx="5961063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/>
      <p:bldP spid="69637" grpId="0"/>
      <p:bldP spid="69638" grpId="0"/>
      <p:bldP spid="69639" grpId="0"/>
      <p:bldP spid="696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971550" y="62071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若</a:t>
            </a:r>
            <a:r>
              <a:rPr lang="zh-CN" altLang="en-US" sz="3200"/>
              <a:t> 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1619250" y="404813"/>
          <a:ext cx="17907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8" name="公式" r:id="rId3" imgW="1790640" imgH="1066680" progId="Equation.3">
                  <p:embed/>
                </p:oleObj>
              </mc:Choice>
              <mc:Fallback>
                <p:oleObj name="公式" r:id="rId3" imgW="1790640" imgH="1066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04813"/>
                        <a:ext cx="1790700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3635375" y="692150"/>
            <a:ext cx="110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利用</a:t>
            </a:r>
            <a:r>
              <a:rPr lang="zh-CN" altLang="en-US" sz="3200"/>
              <a:t> 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1908175" y="1412875"/>
          <a:ext cx="5256213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9" name="公式" r:id="rId5" imgW="4444920" imgH="952200" progId="Equation.3">
                  <p:embed/>
                </p:oleObj>
              </mc:Choice>
              <mc:Fallback>
                <p:oleObj name="公式" r:id="rId5" imgW="4444920" imgH="952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412875"/>
                        <a:ext cx="5256213" cy="112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900113" y="2852738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则有</a:t>
            </a:r>
          </a:p>
        </p:txBody>
      </p:sp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2195513" y="2781300"/>
          <a:ext cx="5832475" cy="368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0" name="公式" r:id="rId7" imgW="5803560" imgH="3682800" progId="Equation.3">
                  <p:embed/>
                </p:oleObj>
              </mc:Choice>
              <mc:Fallback>
                <p:oleObj name="公式" r:id="rId7" imgW="5803560" imgH="3682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781300"/>
                        <a:ext cx="5832475" cy="368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  <p:bldP spid="70663" grpId="0"/>
      <p:bldP spid="706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2038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900113" y="2060575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1979613" y="1773238"/>
          <a:ext cx="14986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3" name="公式" r:id="rId3" imgW="1498320" imgH="1066680" progId="Equation.3">
                  <p:embed/>
                </p:oleObj>
              </mc:Choice>
              <mc:Fallback>
                <p:oleObj name="公式" r:id="rId3" imgW="1498320" imgH="1066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773238"/>
                        <a:ext cx="1498600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3419475" y="2060575"/>
            <a:ext cx="5256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是非相对论动能</a:t>
            </a:r>
            <a:r>
              <a:rPr lang="en-US" altLang="zh-CN" sz="3200" b="1"/>
              <a:t>.</a:t>
            </a:r>
            <a:r>
              <a:rPr lang="zh-CN" altLang="en-US" sz="3200" b="1"/>
              <a:t>若只考虑</a:t>
            </a:r>
          </a:p>
        </p:txBody>
      </p:sp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2627313" y="620713"/>
          <a:ext cx="3162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4" name="公式" r:id="rId5" imgW="3162240" imgH="1028520" progId="Equation.3">
                  <p:embed/>
                </p:oleObj>
              </mc:Choice>
              <mc:Fallback>
                <p:oleObj name="公式" r:id="rId5" imgW="3162240" imgH="10285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620713"/>
                        <a:ext cx="31623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971550" y="2997200"/>
            <a:ext cx="1922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一级修正</a:t>
            </a:r>
            <a:r>
              <a:rPr lang="zh-CN" altLang="en-US" sz="3200"/>
              <a:t> </a:t>
            </a:r>
          </a:p>
        </p:txBody>
      </p:sp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2700338" y="2997200"/>
          <a:ext cx="1682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5" name="公式" r:id="rId7" imgW="1676160" imgH="533160" progId="Equation.3">
                  <p:embed/>
                </p:oleObj>
              </mc:Choice>
              <mc:Fallback>
                <p:oleObj name="公式" r:id="rId7" imgW="1676160" imgH="533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997200"/>
                        <a:ext cx="16827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4427538" y="2997200"/>
            <a:ext cx="417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自由粒子动能的相对</a:t>
            </a: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900113" y="3860800"/>
            <a:ext cx="2232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论修正为</a:t>
            </a:r>
          </a:p>
        </p:txBody>
      </p:sp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1692275" y="4652963"/>
          <a:ext cx="5384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" name="公式" r:id="rId9" imgW="5384520" imgH="1155600" progId="Equation.3">
                  <p:embed/>
                </p:oleObj>
              </mc:Choice>
              <mc:Fallback>
                <p:oleObj name="公式" r:id="rId9" imgW="5384520" imgH="1155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652963"/>
                        <a:ext cx="53848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/>
      <p:bldP spid="71686" grpId="0"/>
      <p:bldP spid="71688" grpId="0"/>
      <p:bldP spid="71690" grpId="0"/>
      <p:bldP spid="7169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2052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1042988" y="692150"/>
          <a:ext cx="6648450" cy="375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2" name="公式" r:id="rId3" imgW="6642000" imgH="3759120" progId="Equation.3">
                  <p:embed/>
                </p:oleObj>
              </mc:Choice>
              <mc:Fallback>
                <p:oleObj name="公式" r:id="rId3" imgW="6642000" imgH="3759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92150"/>
                        <a:ext cx="6648450" cy="375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827088" y="4941888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说明：</a:t>
            </a:r>
          </a:p>
        </p:txBody>
      </p:sp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971550" y="5734050"/>
          <a:ext cx="6905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3" name="公式" r:id="rId5" imgW="698400" imgH="457200" progId="Equation.3">
                  <p:embed/>
                </p:oleObj>
              </mc:Choice>
              <mc:Fallback>
                <p:oleObj name="公式" r:id="rId5" imgW="6984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734050"/>
                        <a:ext cx="690563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1619250" y="5661025"/>
            <a:ext cx="6799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是非相对论薛定谔方程的能量本征值</a:t>
            </a:r>
            <a:r>
              <a:rPr lang="en-US" altLang="zh-CN" sz="3200" b="1"/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/>
      <p:bldP spid="727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旋转 mz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3375"/>
            <a:ext cx="78486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971550" y="62071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49106"/>
              </p:ext>
            </p:extLst>
          </p:nvPr>
        </p:nvGraphicFramePr>
        <p:xfrm>
          <a:off x="1685925" y="614363"/>
          <a:ext cx="17065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2" name="公式" r:id="rId3" imgW="1701720" imgH="507960" progId="Equation.3">
                  <p:embed/>
                </p:oleObj>
              </mc:Choice>
              <mc:Fallback>
                <p:oleObj name="公式" r:id="rId3" imgW="1701720" imgH="507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614363"/>
                        <a:ext cx="170656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37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0234"/>
              </p:ext>
            </p:extLst>
          </p:nvPr>
        </p:nvGraphicFramePr>
        <p:xfrm>
          <a:off x="1042988" y="1412875"/>
          <a:ext cx="9842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3" name="公式" r:id="rId5" imgW="977760" imgH="431640" progId="Equation.3">
                  <p:embed/>
                </p:oleObj>
              </mc:Choice>
              <mc:Fallback>
                <p:oleObj name="公式" r:id="rId5" imgW="9777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98425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1979613" y="1341438"/>
            <a:ext cx="569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是电子在原子核静电场中势能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900113" y="2060575"/>
            <a:ext cx="1516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</a:rPr>
              <a:t>由于在</a:t>
            </a:r>
            <a:r>
              <a:rPr lang="zh-CN" altLang="en-US" sz="3200"/>
              <a:t> </a:t>
            </a:r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37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684635"/>
              </p:ext>
            </p:extLst>
          </p:nvPr>
        </p:nvGraphicFramePr>
        <p:xfrm>
          <a:off x="2417763" y="2133600"/>
          <a:ext cx="133826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4" name="公式" r:id="rId7" imgW="1333440" imgH="457200" progId="Equation.3">
                  <p:embed/>
                </p:oleObj>
              </mc:Choice>
              <mc:Fallback>
                <p:oleObj name="公式" r:id="rId7" imgW="133344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2133600"/>
                        <a:ext cx="1338262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3779838" y="2060575"/>
            <a:ext cx="3413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</a:rPr>
              <a:t>态下</a:t>
            </a:r>
            <a:r>
              <a:rPr lang="en-US" altLang="zh-CN" sz="3200" b="1">
                <a:solidFill>
                  <a:srgbClr val="FF3300"/>
                </a:solidFill>
              </a:rPr>
              <a:t>r</a:t>
            </a:r>
            <a:r>
              <a:rPr lang="zh-CN" altLang="en-US" sz="3200" b="1">
                <a:solidFill>
                  <a:srgbClr val="FF3300"/>
                </a:solidFill>
              </a:rPr>
              <a:t>无确定值</a:t>
            </a:r>
            <a:r>
              <a:rPr lang="en-US" altLang="zh-CN" sz="3200" b="1">
                <a:solidFill>
                  <a:srgbClr val="FF3300"/>
                </a:solidFill>
              </a:rPr>
              <a:t>,</a:t>
            </a:r>
            <a:r>
              <a:rPr lang="zh-CN" altLang="en-US" sz="3200" b="1">
                <a:solidFill>
                  <a:srgbClr val="FF3300"/>
                </a:solidFill>
              </a:rPr>
              <a:t>故</a:t>
            </a:r>
            <a:r>
              <a:rPr lang="zh-CN" altLang="en-US" sz="3200"/>
              <a:t> </a:t>
            </a:r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37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546162"/>
              </p:ext>
            </p:extLst>
          </p:nvPr>
        </p:nvGraphicFramePr>
        <p:xfrm>
          <a:off x="6948488" y="2133600"/>
          <a:ext cx="75406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5" name="公式" r:id="rId9" imgW="749160" imgH="431640" progId="Equation.3">
                  <p:embed/>
                </p:oleObj>
              </mc:Choice>
              <mc:Fallback>
                <p:oleObj name="公式" r:id="rId9" imgW="74916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2133600"/>
                        <a:ext cx="754062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3" name="Rectangle 15"/>
          <p:cNvSpPr>
            <a:spLocks noChangeArrowheads="1"/>
          </p:cNvSpPr>
          <p:nvPr/>
        </p:nvSpPr>
        <p:spPr bwMode="auto">
          <a:xfrm>
            <a:off x="900113" y="2852738"/>
            <a:ext cx="4067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</a:rPr>
              <a:t>没有确定值</a:t>
            </a:r>
            <a:r>
              <a:rPr lang="en-US" altLang="zh-CN" sz="3200" b="1">
                <a:solidFill>
                  <a:srgbClr val="FF3300"/>
                </a:solidFill>
              </a:rPr>
              <a:t>,</a:t>
            </a:r>
            <a:r>
              <a:rPr lang="zh-CN" altLang="en-US" sz="3200" b="1">
                <a:solidFill>
                  <a:srgbClr val="FF3300"/>
                </a:solidFill>
              </a:rPr>
              <a:t>因此计算</a:t>
            </a:r>
            <a:r>
              <a:rPr lang="zh-CN" altLang="en-US" sz="3200"/>
              <a:t> </a:t>
            </a:r>
          </a:p>
        </p:txBody>
      </p:sp>
      <p:sp>
        <p:nvSpPr>
          <p:cNvPr id="73744" name="Rectangle 16"/>
          <p:cNvSpPr>
            <a:spLocks noChangeArrowheads="1"/>
          </p:cNvSpPr>
          <p:nvPr/>
        </p:nvSpPr>
        <p:spPr bwMode="auto">
          <a:xfrm>
            <a:off x="7596188" y="1989138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</a:rPr>
              <a:t>也</a:t>
            </a:r>
          </a:p>
        </p:txBody>
      </p:sp>
      <p:sp>
        <p:nvSpPr>
          <p:cNvPr id="73745" name="Rectangle 1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37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338209"/>
              </p:ext>
            </p:extLst>
          </p:nvPr>
        </p:nvGraphicFramePr>
        <p:xfrm>
          <a:off x="4787900" y="2924175"/>
          <a:ext cx="64293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6" name="公式" r:id="rId11" imgW="647640" imgH="342720" progId="Equation.3">
                  <p:embed/>
                </p:oleObj>
              </mc:Choice>
              <mc:Fallback>
                <p:oleObj name="公式" r:id="rId11" imgW="647640" imgH="3427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924175"/>
                        <a:ext cx="642938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7" name="Rectangle 19"/>
          <p:cNvSpPr>
            <a:spLocks noChangeArrowheads="1"/>
          </p:cNvSpPr>
          <p:nvPr/>
        </p:nvSpPr>
        <p:spPr bwMode="auto">
          <a:xfrm>
            <a:off x="5364163" y="2852738"/>
            <a:ext cx="3168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</a:rPr>
              <a:t>时</a:t>
            </a:r>
            <a:r>
              <a:rPr lang="en-US" altLang="zh-CN" sz="3200" b="1">
                <a:solidFill>
                  <a:srgbClr val="FF3300"/>
                </a:solidFill>
              </a:rPr>
              <a:t>,</a:t>
            </a:r>
            <a:r>
              <a:rPr lang="zh-CN" altLang="en-US" sz="3200" b="1">
                <a:solidFill>
                  <a:srgbClr val="FF3300"/>
                </a:solidFill>
              </a:rPr>
              <a:t>应取</a:t>
            </a:r>
            <a:r>
              <a:rPr lang="en-US" altLang="zh-CN" sz="3200" b="1">
                <a:solidFill>
                  <a:srgbClr val="FF3300"/>
                </a:solidFill>
              </a:rPr>
              <a:t>r</a:t>
            </a:r>
            <a:r>
              <a:rPr lang="zh-CN" altLang="en-US" sz="3200" b="1">
                <a:solidFill>
                  <a:srgbClr val="FF3300"/>
                </a:solidFill>
              </a:rPr>
              <a:t>的平均</a:t>
            </a:r>
            <a:endParaRPr lang="zh-CN" altLang="en-US" sz="3200">
              <a:solidFill>
                <a:srgbClr val="FF3300"/>
              </a:solidFill>
            </a:endParaRPr>
          </a:p>
        </p:txBody>
      </p:sp>
      <p:sp>
        <p:nvSpPr>
          <p:cNvPr id="73748" name="Rectangle 20"/>
          <p:cNvSpPr>
            <a:spLocks noChangeArrowheads="1"/>
          </p:cNvSpPr>
          <p:nvPr/>
        </p:nvSpPr>
        <p:spPr bwMode="auto">
          <a:xfrm>
            <a:off x="900113" y="3573463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</a:rPr>
              <a:t>值</a:t>
            </a:r>
          </a:p>
        </p:txBody>
      </p:sp>
      <p:graphicFrame>
        <p:nvGraphicFramePr>
          <p:cNvPr id="73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237904"/>
              </p:ext>
            </p:extLst>
          </p:nvPr>
        </p:nvGraphicFramePr>
        <p:xfrm>
          <a:off x="1476375" y="3716338"/>
          <a:ext cx="53816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7" name="公式" r:id="rId13" imgW="533160" imgH="482400" progId="Equation.3">
                  <p:embed/>
                </p:oleObj>
              </mc:Choice>
              <mc:Fallback>
                <p:oleObj name="公式" r:id="rId13" imgW="533160" imgH="482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716338"/>
                        <a:ext cx="538163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0" name="Object 22"/>
          <p:cNvGraphicFramePr>
            <a:graphicFrameLocks noChangeAspect="1"/>
          </p:cNvGraphicFramePr>
          <p:nvPr/>
        </p:nvGraphicFramePr>
        <p:xfrm>
          <a:off x="3348038" y="3789363"/>
          <a:ext cx="2233612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8" name="公式" r:id="rId15" imgW="1841400" imgH="1015920" progId="Equation.3">
                  <p:embed/>
                </p:oleObj>
              </mc:Choice>
              <mc:Fallback>
                <p:oleObj name="公式" r:id="rId15" imgW="1841400" imgH="10159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789363"/>
                        <a:ext cx="2233612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1" name="Object 23"/>
          <p:cNvGraphicFramePr>
            <a:graphicFrameLocks noChangeAspect="1"/>
          </p:cNvGraphicFramePr>
          <p:nvPr/>
        </p:nvGraphicFramePr>
        <p:xfrm>
          <a:off x="2627313" y="5157788"/>
          <a:ext cx="37433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9" name="公式" r:id="rId17" imgW="3327120" imgH="1066680" progId="Equation.3">
                  <p:embed/>
                </p:oleObj>
              </mc:Choice>
              <mc:Fallback>
                <p:oleObj name="公式" r:id="rId17" imgW="3327120" imgH="10666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157788"/>
                        <a:ext cx="374332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/>
      <p:bldP spid="73736" grpId="0"/>
      <p:bldP spid="73740" grpId="0"/>
      <p:bldP spid="73743" grpId="0"/>
      <p:bldP spid="73744" grpId="0"/>
      <p:bldP spid="737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900113" y="620713"/>
          <a:ext cx="7129462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2" name="公式" r:id="rId3" imgW="8673840" imgH="1600200" progId="Equation.3">
                  <p:embed/>
                </p:oleObj>
              </mc:Choice>
              <mc:Fallback>
                <p:oleObj name="公式" r:id="rId3" imgW="8673840" imgH="1600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20713"/>
                        <a:ext cx="7129462" cy="159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827088" y="2276475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835150" y="2349500"/>
          <a:ext cx="3730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3" name="公式" r:id="rId5" imgW="368280" imgH="457200" progId="Equation.3">
                  <p:embed/>
                </p:oleObj>
              </mc:Choice>
              <mc:Fallback>
                <p:oleObj name="公式" r:id="rId5" imgW="3682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349500"/>
                        <a:ext cx="373063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2124075" y="2276475"/>
            <a:ext cx="2441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是玻尔半径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2843213" y="3284538"/>
          <a:ext cx="3330575" cy="224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" name="公式" r:id="rId7" imgW="3327120" imgH="2234880" progId="Equation.3">
                  <p:embed/>
                </p:oleObj>
              </mc:Choice>
              <mc:Fallback>
                <p:oleObj name="公式" r:id="rId7" imgW="3327120" imgH="2234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284538"/>
                        <a:ext cx="3330575" cy="224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/>
      <p:bldP spid="747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0" y="620713"/>
          <a:ext cx="9144000" cy="547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0" name="公式" r:id="rId3" imgW="10728000" imgH="4744466" progId="Equation.3">
                  <p:embed/>
                </p:oleObj>
              </mc:Choice>
              <mc:Fallback>
                <p:oleObj name="公式" r:id="rId3" imgW="10728000" imgH="474446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20713"/>
                        <a:ext cx="9144000" cy="547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0" y="1844675"/>
          <a:ext cx="9144000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5" name="公式" r:id="rId3" imgW="9423360" imgH="5079960" progId="Equation.3">
                  <p:embed/>
                </p:oleObj>
              </mc:Choice>
              <mc:Fallback>
                <p:oleObj name="公式" r:id="rId3" imgW="9423360" imgH="5079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44675"/>
                        <a:ext cx="9144000" cy="453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0" y="476250"/>
          <a:ext cx="91440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公式" r:id="rId5" imgW="11794680" imgH="1168042" progId="Equation.3">
                  <p:embed/>
                </p:oleObj>
              </mc:Choice>
              <mc:Fallback>
                <p:oleObj name="公式" r:id="rId5" imgW="11794680" imgH="116804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6250"/>
                        <a:ext cx="914400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755650" y="333375"/>
            <a:ext cx="76327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上式表明</a:t>
            </a:r>
            <a:r>
              <a:rPr lang="en-US" altLang="zh-CN" sz="3200" b="1"/>
              <a:t>,</a:t>
            </a:r>
            <a:r>
              <a:rPr lang="zh-CN" altLang="en-US" sz="3200" b="1"/>
              <a:t>能量与量子数</a:t>
            </a:r>
            <a:r>
              <a:rPr lang="en-US" altLang="zh-CN" sz="3200" b="1"/>
              <a:t>n,l</a:t>
            </a:r>
            <a:r>
              <a:rPr lang="zh-CN" altLang="en-US" sz="3200" b="1"/>
              <a:t>有关</a:t>
            </a:r>
            <a:r>
              <a:rPr lang="en-US" altLang="zh-CN" sz="3200" b="1"/>
              <a:t>,</a:t>
            </a:r>
            <a:r>
              <a:rPr lang="zh-CN" altLang="en-US" sz="3200" b="1"/>
              <a:t>故能级对</a:t>
            </a:r>
            <a:r>
              <a:rPr lang="en-US" altLang="zh-CN" sz="3200" b="1"/>
              <a:t>l</a:t>
            </a:r>
            <a:r>
              <a:rPr lang="zh-CN" altLang="en-US" sz="3200" b="1"/>
              <a:t>的简并消除</a:t>
            </a:r>
            <a:r>
              <a:rPr lang="en-US" altLang="zh-CN" sz="3200" b="1"/>
              <a:t>,</a:t>
            </a:r>
            <a:r>
              <a:rPr lang="zh-CN" altLang="en-US" sz="3200" b="1"/>
              <a:t>并且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900113" y="1916113"/>
          <a:ext cx="374332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4" name="公式" r:id="rId3" imgW="3416040" imgH="990360" progId="Equation.3">
                  <p:embed/>
                </p:oleObj>
              </mc:Choice>
              <mc:Fallback>
                <p:oleObj name="公式" r:id="rId3" imgW="3416040" imgH="990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16113"/>
                        <a:ext cx="3743325" cy="1068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643438" y="2060575"/>
            <a:ext cx="3548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是一个微小的修正</a:t>
            </a:r>
            <a:r>
              <a:rPr lang="en-US" altLang="zh-CN" sz="3200" b="1"/>
              <a:t>.</a:t>
            </a: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900113" y="2997200"/>
            <a:ext cx="5122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2. </a:t>
            </a:r>
            <a:r>
              <a:rPr lang="zh-CN" altLang="en-US" sz="3200" b="1"/>
              <a:t>自旋与轨道相互作用能量</a:t>
            </a:r>
          </a:p>
        </p:txBody>
      </p:sp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900113" y="3789363"/>
          <a:ext cx="7561262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5" name="公式" r:id="rId5" imgW="7886520" imgH="1803240" progId="Equation.3">
                  <p:embed/>
                </p:oleObj>
              </mc:Choice>
              <mc:Fallback>
                <p:oleObj name="公式" r:id="rId5" imgW="7886520" imgH="1803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89363"/>
                        <a:ext cx="7561262" cy="178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900113" y="5764213"/>
          <a:ext cx="7437437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6" name="公式" r:id="rId7" imgW="7429320" imgH="1104840" progId="Equation.3">
                  <p:embed/>
                </p:oleObj>
              </mc:Choice>
              <mc:Fallback>
                <p:oleObj name="公式" r:id="rId7" imgW="7429320" imgH="1104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764213"/>
                        <a:ext cx="7437437" cy="109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  <p:bldP spid="77830" grpId="0"/>
      <p:bldP spid="778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611188" y="404813"/>
          <a:ext cx="73564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7" name="公式" r:id="rId3" imgW="7073640" imgH="888840" progId="Equation.3">
                  <p:embed/>
                </p:oleObj>
              </mc:Choice>
              <mc:Fallback>
                <p:oleObj name="公式" r:id="rId3" imgW="7073640" imgH="888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4813"/>
                        <a:ext cx="7356475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611188" y="1196975"/>
          <a:ext cx="4424362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8" name="公式" r:id="rId5" imgW="4419360" imgH="1066680" progId="Equation.3">
                  <p:embed/>
                </p:oleObj>
              </mc:Choice>
              <mc:Fallback>
                <p:oleObj name="公式" r:id="rId5" imgW="4419360" imgH="1066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96975"/>
                        <a:ext cx="4424362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611188" y="2349500"/>
          <a:ext cx="4330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9" name="公式" r:id="rId7" imgW="4330440" imgH="1066680" progId="Equation.3">
                  <p:embed/>
                </p:oleObj>
              </mc:Choice>
              <mc:Fallback>
                <p:oleObj name="公式" r:id="rId7" imgW="4330440" imgH="1066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349500"/>
                        <a:ext cx="4330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635000" y="3429000"/>
          <a:ext cx="8509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0" name="公式" r:id="rId9" imgW="8508960" imgH="1104840" progId="Equation.3">
                  <p:embed/>
                </p:oleObj>
              </mc:Choice>
              <mc:Fallback>
                <p:oleObj name="公式" r:id="rId9" imgW="8508960" imgH="1104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3429000"/>
                        <a:ext cx="85090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611188" y="4521200"/>
          <a:ext cx="68326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1" name="公式" r:id="rId11" imgW="6832440" imgH="2336760" progId="Equation.3">
                  <p:embed/>
                </p:oleObj>
              </mc:Choice>
              <mc:Fallback>
                <p:oleObj name="公式" r:id="rId11" imgW="6832440" imgH="2336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521200"/>
                        <a:ext cx="683260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755650" y="549275"/>
          <a:ext cx="6819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公式" r:id="rId3" imgW="6819840" imgH="1066680" progId="Equation.3">
                  <p:embed/>
                </p:oleObj>
              </mc:Choice>
              <mc:Fallback>
                <p:oleObj name="公式" r:id="rId3" imgW="6819840" imgH="1066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49275"/>
                        <a:ext cx="6819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684213" y="1844675"/>
          <a:ext cx="6477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2" name="公式" r:id="rId5" imgW="6476760" imgH="1041120" progId="Equation.3">
                  <p:embed/>
                </p:oleObj>
              </mc:Choice>
              <mc:Fallback>
                <p:oleObj name="公式" r:id="rId5" imgW="6476760" imgH="1041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844675"/>
                        <a:ext cx="6477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684213" y="3068638"/>
          <a:ext cx="78359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3" name="公式" r:id="rId7" imgW="7835760" imgH="1104840" progId="Equation.3">
                  <p:embed/>
                </p:oleObj>
              </mc:Choice>
              <mc:Fallback>
                <p:oleObj name="公式" r:id="rId7" imgW="7835760" imgH="1104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068638"/>
                        <a:ext cx="78359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684213" y="4365625"/>
          <a:ext cx="7391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4" name="公式" r:id="rId9" imgW="7391160" imgH="1041120" progId="Equation.3">
                  <p:embed/>
                </p:oleObj>
              </mc:Choice>
              <mc:Fallback>
                <p:oleObj name="公式" r:id="rId9" imgW="7391160" imgH="1041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365625"/>
                        <a:ext cx="7391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539750" y="5661025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1547813" y="5445125"/>
          <a:ext cx="24399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5" name="公式" r:id="rId11" imgW="2882880" imgH="977760" progId="Equation.3">
                  <p:embed/>
                </p:oleObj>
              </mc:Choice>
              <mc:Fallback>
                <p:oleObj name="公式" r:id="rId11" imgW="2882880" imgH="977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445125"/>
                        <a:ext cx="2439987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2252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858838" y="484188"/>
          <a:ext cx="7434262" cy="436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4" name="公式" r:id="rId3" imgW="9029520" imgH="4267080" progId="Equation.3">
                  <p:embed/>
                </p:oleObj>
              </mc:Choice>
              <mc:Fallback>
                <p:oleObj name="公式" r:id="rId3" imgW="9029520" imgH="4267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484188"/>
                        <a:ext cx="7434262" cy="436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830263" y="4941888"/>
          <a:ext cx="12604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公式" r:id="rId5" imgW="1257120" imgH="444240" progId="Equation.3">
                  <p:embed/>
                </p:oleObj>
              </mc:Choice>
              <mc:Fallback>
                <p:oleObj name="公式" r:id="rId5" imgW="125712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4941888"/>
                        <a:ext cx="1260475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793750" y="5457825"/>
          <a:ext cx="798671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6" name="公式" r:id="rId7" imgW="9181800" imgH="1015920" progId="Equation.3">
                  <p:embed/>
                </p:oleObj>
              </mc:Choice>
              <mc:Fallback>
                <p:oleObj name="公式" r:id="rId7" imgW="9181800" imgH="1015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5457825"/>
                        <a:ext cx="7986713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0" y="549275"/>
          <a:ext cx="37639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9" name="公式" r:id="rId3" imgW="3759120" imgH="444240" progId="Equation.3">
                  <p:embed/>
                </p:oleObj>
              </mc:Choice>
              <mc:Fallback>
                <p:oleObj name="公式" r:id="rId3" imgW="375912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9275"/>
                        <a:ext cx="3763963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0" y="1341438"/>
          <a:ext cx="283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0" name="公式" r:id="rId5" imgW="2831760" imgH="457200" progId="Equation.3">
                  <p:embed/>
                </p:oleObj>
              </mc:Choice>
              <mc:Fallback>
                <p:oleObj name="公式" r:id="rId5" imgW="28317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41438"/>
                        <a:ext cx="2832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0" y="1916113"/>
          <a:ext cx="91440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1" name="公式" r:id="rId7" imgW="9893160" imgH="1041120" progId="Equation.3">
                  <p:embed/>
                </p:oleObj>
              </mc:Choice>
              <mc:Fallback>
                <p:oleObj name="公式" r:id="rId7" imgW="9893160" imgH="1041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16113"/>
                        <a:ext cx="91440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0" y="3068638"/>
          <a:ext cx="8864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2" name="公式" r:id="rId9" imgW="8864280" imgH="1041120" progId="Equation.3">
                  <p:embed/>
                </p:oleObj>
              </mc:Choice>
              <mc:Fallback>
                <p:oleObj name="公式" r:id="rId9" imgW="8864280" imgH="1041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68638"/>
                        <a:ext cx="8864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0" y="4292600"/>
          <a:ext cx="7226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3" name="公式" r:id="rId11" imgW="7226280" imgH="1104840" progId="Equation.3">
                  <p:embed/>
                </p:oleObj>
              </mc:Choice>
              <mc:Fallback>
                <p:oleObj name="公式" r:id="rId11" imgW="7226280" imgH="1104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92600"/>
                        <a:ext cx="72263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0" y="5516563"/>
          <a:ext cx="5664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4" name="公式" r:id="rId13" imgW="5663880" imgH="1066680" progId="Equation.3">
                  <p:embed/>
                </p:oleObj>
              </mc:Choice>
              <mc:Fallback>
                <p:oleObj name="公式" r:id="rId13" imgW="5663880" imgH="1066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5664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404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971550" y="476250"/>
          <a:ext cx="4897438" cy="479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8" name="公式" r:id="rId3" imgW="5918040" imgH="4622760" progId="Equation.3">
                  <p:embed/>
                </p:oleObj>
              </mc:Choice>
              <mc:Fallback>
                <p:oleObj name="公式" r:id="rId3" imgW="5918040" imgH="4622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6250"/>
                        <a:ext cx="4897438" cy="479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mz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765175"/>
            <a:ext cx="8208963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0" y="404813"/>
          <a:ext cx="37639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7" name="公式" r:id="rId3" imgW="3759120" imgH="444240" progId="Equation.3">
                  <p:embed/>
                </p:oleObj>
              </mc:Choice>
              <mc:Fallback>
                <p:oleObj name="公式" r:id="rId3" imgW="375912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4813"/>
                        <a:ext cx="3763963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0" y="1125538"/>
          <a:ext cx="283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8" name="公式" r:id="rId5" imgW="2831760" imgH="457200" progId="Equation.3">
                  <p:embed/>
                </p:oleObj>
              </mc:Choice>
              <mc:Fallback>
                <p:oleObj name="公式" r:id="rId5" imgW="28317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25538"/>
                        <a:ext cx="2832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0" y="1844675"/>
          <a:ext cx="91440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9" name="公式" r:id="rId7" imgW="10439280" imgH="1041120" progId="Equation.3">
                  <p:embed/>
                </p:oleObj>
              </mc:Choice>
              <mc:Fallback>
                <p:oleObj name="公式" r:id="rId7" imgW="10439280" imgH="1041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44675"/>
                        <a:ext cx="91440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0" y="3068638"/>
          <a:ext cx="91440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0" name="公式" r:id="rId9" imgW="9423360" imgH="1041120" progId="Equation.3">
                  <p:embed/>
                </p:oleObj>
              </mc:Choice>
              <mc:Fallback>
                <p:oleObj name="公式" r:id="rId9" imgW="9423360" imgH="1041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68638"/>
                        <a:ext cx="91440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0" y="4292600"/>
          <a:ext cx="8534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1" name="公式" r:id="rId11" imgW="8534160" imgH="1104840" progId="Equation.3">
                  <p:embed/>
                </p:oleObj>
              </mc:Choice>
              <mc:Fallback>
                <p:oleObj name="公式" r:id="rId11" imgW="8534160" imgH="1104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92600"/>
                        <a:ext cx="85344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0" y="5516563"/>
          <a:ext cx="8204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2" name="公式" r:id="rId13" imgW="8204040" imgH="1041120" progId="Equation.3">
                  <p:embed/>
                </p:oleObj>
              </mc:Choice>
              <mc:Fallback>
                <p:oleObj name="公式" r:id="rId13" imgW="8204040" imgH="1041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8204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468313" y="404813"/>
          <a:ext cx="7810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9" name="公式" r:id="rId3" imgW="7810200" imgH="1054080" progId="Equation.3">
                  <p:embed/>
                </p:oleObj>
              </mc:Choice>
              <mc:Fallback>
                <p:oleObj name="公式" r:id="rId3" imgW="7810200" imgH="1054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4813"/>
                        <a:ext cx="7810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419100" y="1700213"/>
          <a:ext cx="8724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0" name="公式" r:id="rId5" imgW="8724600" imgH="1054080" progId="Equation.3">
                  <p:embed/>
                </p:oleObj>
              </mc:Choice>
              <mc:Fallback>
                <p:oleObj name="公式" r:id="rId5" imgW="8724600" imgH="1054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700213"/>
                        <a:ext cx="8724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395288" y="2997200"/>
          <a:ext cx="80899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1" name="公式" r:id="rId7" imgW="8089560" imgH="1130040" progId="Equation.3">
                  <p:embed/>
                </p:oleObj>
              </mc:Choice>
              <mc:Fallback>
                <p:oleObj name="公式" r:id="rId7" imgW="8089560" imgH="1130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997200"/>
                        <a:ext cx="80899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395288" y="4292600"/>
          <a:ext cx="7099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2" name="公式" r:id="rId9" imgW="7099200" imgH="1104840" progId="Equation.3">
                  <p:embed/>
                </p:oleObj>
              </mc:Choice>
              <mc:Fallback>
                <p:oleObj name="公式" r:id="rId9" imgW="7099200" imgH="1104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92600"/>
                        <a:ext cx="70993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395288" y="5445125"/>
          <a:ext cx="6883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3" name="公式" r:id="rId11" imgW="6883200" imgH="1104840" progId="Equation.3">
                  <p:embed/>
                </p:oleObj>
              </mc:Choice>
              <mc:Fallback>
                <p:oleObj name="公式" r:id="rId11" imgW="6883200" imgH="1104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445125"/>
                        <a:ext cx="68834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-690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971550" y="549275"/>
          <a:ext cx="5761038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7" name="公式" r:id="rId3" imgW="6883200" imgH="2234880" progId="Equation.3">
                  <p:embed/>
                </p:oleObj>
              </mc:Choice>
              <mc:Fallback>
                <p:oleObj name="公式" r:id="rId3" imgW="6883200" imgH="223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9275"/>
                        <a:ext cx="5761038" cy="239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827088" y="3068638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总之</a:t>
            </a:r>
            <a:r>
              <a:rPr lang="zh-CN" altLang="en-US" sz="3200"/>
              <a:t> </a:t>
            </a:r>
          </a:p>
        </p:txBody>
      </p:sp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1908175" y="3141663"/>
          <a:ext cx="37877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公式" r:id="rId5" imgW="3784320" imgH="444240" progId="Equation.3">
                  <p:embed/>
                </p:oleObj>
              </mc:Choice>
              <mc:Fallback>
                <p:oleObj name="公式" r:id="rId5" imgW="378432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141663"/>
                        <a:ext cx="3787775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971550" y="3860800"/>
          <a:ext cx="452596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9" name="公式" r:id="rId7" imgW="4622760" imgH="1650960" progId="Equation.3">
                  <p:embed/>
                </p:oleObj>
              </mc:Choice>
              <mc:Fallback>
                <p:oleObj name="公式" r:id="rId7" imgW="4622760" imgH="1650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60800"/>
                        <a:ext cx="4525963" cy="173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900113" y="5661025"/>
            <a:ext cx="63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3.</a:t>
            </a:r>
            <a:r>
              <a:rPr lang="en-US" altLang="zh-CN" sz="3200"/>
              <a:t> </a:t>
            </a:r>
          </a:p>
        </p:txBody>
      </p:sp>
      <p:graphicFrame>
        <p:nvGraphicFramePr>
          <p:cNvPr id="86025" name="Object 9"/>
          <p:cNvGraphicFramePr>
            <a:graphicFrameLocks noChangeAspect="1"/>
          </p:cNvGraphicFramePr>
          <p:nvPr/>
        </p:nvGraphicFramePr>
        <p:xfrm>
          <a:off x="1403350" y="5805488"/>
          <a:ext cx="74612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0" name="公式" r:id="rId9" imgW="749160" imgH="330120" progId="Equation.3">
                  <p:embed/>
                </p:oleObj>
              </mc:Choice>
              <mc:Fallback>
                <p:oleObj name="公式" r:id="rId9" imgW="749160" imgH="330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805488"/>
                        <a:ext cx="746125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2124075" y="5661025"/>
            <a:ext cx="14398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/>
      <p:bldP spid="86024" grpId="0"/>
      <p:bldP spid="860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971550" y="692150"/>
          <a:ext cx="12954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8" name="公式" r:id="rId3" imgW="1396800" imgH="431640" progId="Equation.3">
                  <p:embed/>
                </p:oleObj>
              </mc:Choice>
              <mc:Fallback>
                <p:oleObj name="公式" r:id="rId3" imgW="139680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92150"/>
                        <a:ext cx="12954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2339975" y="620713"/>
            <a:ext cx="3832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并且在</a:t>
            </a:r>
            <a:r>
              <a:rPr lang="en-US" altLang="zh-CN" sz="3200" b="1"/>
              <a:t>r</a:t>
            </a:r>
            <a:r>
              <a:rPr lang="zh-CN" altLang="en-US" sz="3200" b="1"/>
              <a:t>很小的区域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6084888" y="765175"/>
          <a:ext cx="11604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9" name="公式" r:id="rId5" imgW="1473120" imgH="457200" progId="Equation.3">
                  <p:embed/>
                </p:oleObj>
              </mc:Choice>
              <mc:Fallback>
                <p:oleObj name="公式" r:id="rId5" imgW="14731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765175"/>
                        <a:ext cx="1160462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7047" name="Picture 7" descr="h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68413"/>
            <a:ext cx="6769100" cy="552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971550" y="404813"/>
          <a:ext cx="2522538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8" name="公式" r:id="rId3" imgW="2361960" imgH="1054080" progId="Equation.3">
                  <p:embed/>
                </p:oleObj>
              </mc:Choice>
              <mc:Fallback>
                <p:oleObj name="公式" r:id="rId3" imgW="2361960" imgH="1054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4813"/>
                        <a:ext cx="2522538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492500" y="549275"/>
            <a:ext cx="467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条件不成立，所产生的相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827088" y="1412875"/>
            <a:ext cx="2224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对论修正为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8071" name="Object 7"/>
          <p:cNvGraphicFramePr>
            <a:graphicFrameLocks noChangeAspect="1"/>
          </p:cNvGraphicFramePr>
          <p:nvPr/>
        </p:nvGraphicFramePr>
        <p:xfrm>
          <a:off x="971550" y="1989138"/>
          <a:ext cx="720090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9" name="公式" r:id="rId5" imgW="7149960" imgH="1625400" progId="Equation.3">
                  <p:embed/>
                </p:oleObj>
              </mc:Choice>
              <mc:Fallback>
                <p:oleObj name="公式" r:id="rId5" imgW="7149960" imgH="1625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89138"/>
                        <a:ext cx="7200900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827088" y="3860800"/>
            <a:ext cx="2154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于是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  <a:r>
              <a:rPr lang="zh-CN" altLang="en-US" sz="3200" b="1"/>
              <a:t>对应</a:t>
            </a:r>
            <a:r>
              <a:rPr lang="zh-CN" altLang="en-US" sz="3200"/>
              <a:t> </a:t>
            </a: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8074" name="Object 10"/>
          <p:cNvGraphicFramePr>
            <a:graphicFrameLocks noChangeAspect="1"/>
          </p:cNvGraphicFramePr>
          <p:nvPr/>
        </p:nvGraphicFramePr>
        <p:xfrm>
          <a:off x="2843213" y="4005263"/>
          <a:ext cx="74612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0" name="公式" r:id="rId7" imgW="749160" imgH="330120" progId="Equation.3">
                  <p:embed/>
                </p:oleObj>
              </mc:Choice>
              <mc:Fallback>
                <p:oleObj name="公式" r:id="rId7" imgW="749160" imgH="3301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005263"/>
                        <a:ext cx="746125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3635375" y="3860800"/>
            <a:ext cx="344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态相对论总修正为</a:t>
            </a:r>
          </a:p>
        </p:txBody>
      </p:sp>
      <p:graphicFrame>
        <p:nvGraphicFramePr>
          <p:cNvPr id="88076" name="Object 12"/>
          <p:cNvGraphicFramePr>
            <a:graphicFrameLocks noChangeAspect="1"/>
          </p:cNvGraphicFramePr>
          <p:nvPr/>
        </p:nvGraphicFramePr>
        <p:xfrm>
          <a:off x="971550" y="4724400"/>
          <a:ext cx="2654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1" name="公式" r:id="rId9" imgW="2654280" imgH="342720" progId="Equation.3">
                  <p:embed/>
                </p:oleObj>
              </mc:Choice>
              <mc:Fallback>
                <p:oleObj name="公式" r:id="rId9" imgW="2654280" imgH="3427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24400"/>
                        <a:ext cx="2654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7" name="Object 13"/>
          <p:cNvGraphicFramePr>
            <a:graphicFrameLocks noChangeAspect="1"/>
          </p:cNvGraphicFramePr>
          <p:nvPr/>
        </p:nvGraphicFramePr>
        <p:xfrm>
          <a:off x="971550" y="5229225"/>
          <a:ext cx="5245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2" name="公式" r:id="rId11" imgW="5244840" imgH="1041120" progId="Equation.3">
                  <p:embed/>
                </p:oleObj>
              </mc:Choice>
              <mc:Fallback>
                <p:oleObj name="公式" r:id="rId11" imgW="5244840" imgH="10411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229225"/>
                        <a:ext cx="5245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  <p:bldP spid="88069" grpId="0"/>
      <p:bldP spid="88072" grpId="0"/>
      <p:bldP spid="8807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2157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1042988" y="692150"/>
          <a:ext cx="4249737" cy="281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7" name="公式" r:id="rId3" imgW="4254480" imgH="2793960" progId="Equation.3">
                  <p:embed/>
                </p:oleObj>
              </mc:Choice>
              <mc:Fallback>
                <p:oleObj name="公式" r:id="rId3" imgW="4254480" imgH="2793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92150"/>
                        <a:ext cx="4249737" cy="281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900113" y="3789363"/>
            <a:ext cx="6418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总之</a:t>
            </a:r>
            <a:r>
              <a:rPr lang="en-US" altLang="zh-CN" sz="3200" b="1"/>
              <a:t>,</a:t>
            </a:r>
            <a:r>
              <a:rPr lang="zh-CN" altLang="en-US" sz="3200" b="1"/>
              <a:t>氢原子能级为（</a:t>
            </a:r>
            <a:r>
              <a:rPr lang="en-US" altLang="zh-CN" sz="3200" b="1"/>
              <a:t>l=0,2,…n-1</a:t>
            </a:r>
            <a:r>
              <a:rPr lang="zh-CN" altLang="en-US" sz="3200" b="1"/>
              <a:t>）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2595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900113" y="4567238"/>
          <a:ext cx="7302500" cy="229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8" name="公式" r:id="rId5" imgW="7302240" imgH="2286000" progId="Equation.3">
                  <p:embed/>
                </p:oleObj>
              </mc:Choice>
              <mc:Fallback>
                <p:oleObj name="公式" r:id="rId5" imgW="7302240" imgH="2286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67238"/>
                        <a:ext cx="7302500" cy="22907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6827648" y="5785991"/>
            <a:ext cx="230346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 dirty="0"/>
              <a:t>作业</a:t>
            </a:r>
            <a:r>
              <a:rPr lang="en-US" altLang="zh-CN" sz="3200" b="1" dirty="0"/>
              <a:t>p.119 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      3.14,24</a:t>
            </a:r>
            <a:endParaRPr lang="en-US" altLang="zh-C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/>
      <p:bldP spid="890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611188" y="620713"/>
            <a:ext cx="3960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史特恩</a:t>
            </a:r>
            <a:r>
              <a:rPr lang="en-US" altLang="zh-CN" sz="3200" b="1"/>
              <a:t>-</a:t>
            </a:r>
            <a:r>
              <a:rPr lang="zh-CN" altLang="en-US" sz="3200" b="1"/>
              <a:t>盖拉赫实验</a:t>
            </a:r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1258888" y="1989138"/>
          <a:ext cx="34290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5" name="公式" r:id="rId3" imgW="3429000" imgH="914400" progId="Equation.3">
                  <p:embed/>
                </p:oleObj>
              </mc:Choice>
              <mc:Fallback>
                <p:oleObj name="公式" r:id="rId3" imgW="34290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89138"/>
                        <a:ext cx="34290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827088" y="1341438"/>
            <a:ext cx="2663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基态银原子</a:t>
            </a:r>
          </a:p>
        </p:txBody>
      </p:sp>
      <p:pic>
        <p:nvPicPr>
          <p:cNvPr id="67589" name="Picture 5" descr="旋转 mz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052513"/>
            <a:ext cx="1535113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728663" y="3873500"/>
          <a:ext cx="34385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6" name="公式" r:id="rId6" imgW="4101840" imgH="990360" progId="Equation.3">
                  <p:embed/>
                </p:oleObj>
              </mc:Choice>
              <mc:Fallback>
                <p:oleObj name="公式" r:id="rId6" imgW="4101840" imgH="990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3873500"/>
                        <a:ext cx="343852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4211638" y="3860800"/>
            <a:ext cx="436086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电子还存在固有角动量</a:t>
            </a:r>
            <a:r>
              <a:rPr lang="en-US" altLang="zh-CN" sz="3200" b="1"/>
              <a:t>.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611188" y="4797425"/>
            <a:ext cx="80645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3200" b="1"/>
              <a:t>原子内层电子的角动量和磁矩都相互抵消了</a:t>
            </a:r>
            <a:r>
              <a:rPr lang="en-US" altLang="zh-CN" sz="3200" b="1"/>
              <a:t>,</a:t>
            </a:r>
            <a:r>
              <a:rPr lang="zh-CN" altLang="en-US" sz="3200" b="1"/>
              <a:t>实验测量的只是最外层电子的效应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graphicFrame>
        <p:nvGraphicFramePr>
          <p:cNvPr id="67594" name="Object 10"/>
          <p:cNvGraphicFramePr>
            <a:graphicFrameLocks noChangeAspect="1"/>
          </p:cNvGraphicFramePr>
          <p:nvPr/>
        </p:nvGraphicFramePr>
        <p:xfrm>
          <a:off x="1763713" y="2924175"/>
          <a:ext cx="2425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7" name="公式" r:id="rId8" imgW="2425680" imgH="914400" progId="Equation.3">
                  <p:embed/>
                </p:oleObj>
              </mc:Choice>
              <mc:Fallback>
                <p:oleObj name="公式" r:id="rId8" imgW="2425680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24175"/>
                        <a:ext cx="2425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8" grpId="0"/>
      <p:bldP spid="67591" grpId="0"/>
      <p:bldP spid="675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827088" y="620713"/>
            <a:ext cx="2305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电子自旋</a:t>
            </a: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1042988" y="1557338"/>
          <a:ext cx="3529012" cy="225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4" name="公式" r:id="rId3" imgW="3759120" imgH="2247840" progId="Equation.3">
                  <p:embed/>
                </p:oleObj>
              </mc:Choice>
              <mc:Fallback>
                <p:oleObj name="公式" r:id="rId3" imgW="3759120" imgH="2247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557338"/>
                        <a:ext cx="3529012" cy="225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971550" y="4076700"/>
          <a:ext cx="62230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5" name="公式" r:id="rId5" imgW="6197400" imgH="888840" progId="Equation.3">
                  <p:embed/>
                </p:oleObj>
              </mc:Choice>
              <mc:Fallback>
                <p:oleObj name="公式" r:id="rId5" imgW="619740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76700"/>
                        <a:ext cx="62230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971550" y="5157788"/>
          <a:ext cx="37369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公式" r:id="rId7" imgW="3733560" imgH="888840" progId="Equation.3">
                  <p:embed/>
                </p:oleObj>
              </mc:Choice>
              <mc:Fallback>
                <p:oleObj name="公式" r:id="rId7" imgW="373356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157788"/>
                        <a:ext cx="37369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419475" y="1052513"/>
            <a:ext cx="2305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ea typeface="隶书" pitchFamily="49" charset="-122"/>
              </a:rPr>
              <a:t>本节要点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799431" y="2133600"/>
            <a:ext cx="51133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dirty="0"/>
              <a:t>■</a:t>
            </a:r>
            <a:r>
              <a:rPr lang="zh-CN" altLang="en-US" sz="3200" b="1" dirty="0"/>
              <a:t>自旋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轨道耦合能</a:t>
            </a:r>
          </a:p>
          <a:p>
            <a:endParaRPr lang="en-US" altLang="zh-CN" sz="3200" b="1" dirty="0">
              <a:solidFill>
                <a:srgbClr val="FF3300"/>
              </a:solidFill>
              <a:ea typeface="隶书" pitchFamily="49" charset="-122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818138" y="3068638"/>
            <a:ext cx="43027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/>
              <a:t>■</a:t>
            </a:r>
            <a:r>
              <a:rPr lang="zh-CN" altLang="en-US" sz="3200" b="1" dirty="0"/>
              <a:t>总角动量和原子磁矩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799431" y="3856966"/>
            <a:ext cx="5616575" cy="855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</a:pPr>
            <a:r>
              <a:rPr lang="en-US" altLang="zh-CN" sz="3200" dirty="0"/>
              <a:t>■</a:t>
            </a:r>
            <a:r>
              <a:rPr lang="zh-CN" altLang="en-US" sz="3200" b="1" dirty="0"/>
              <a:t>单电子原子能级的精细结构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42" grpId="0"/>
      <p:bldP spid="14343" grpId="0"/>
      <p:bldP spid="143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-684213" y="256540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971550" y="692150"/>
            <a:ext cx="5472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3.5  </a:t>
            </a:r>
            <a:r>
              <a:rPr lang="zh-CN" altLang="en-US" sz="3200" b="1"/>
              <a:t>自旋与轨道相互作用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900113" y="1412875"/>
            <a:ext cx="4178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3.5.1 </a:t>
            </a:r>
            <a:r>
              <a:rPr lang="zh-CN" altLang="en-US" sz="3200" b="1"/>
              <a:t>自旋</a:t>
            </a:r>
            <a:r>
              <a:rPr lang="en-US" altLang="zh-CN" sz="3200" b="1"/>
              <a:t>-</a:t>
            </a:r>
            <a:r>
              <a:rPr lang="zh-CN" altLang="en-US" sz="3200" b="1"/>
              <a:t>轨道耦合能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900113" y="2133600"/>
            <a:ext cx="3097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原子内磁场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900113" y="2636838"/>
            <a:ext cx="78041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▲</a:t>
            </a:r>
            <a:r>
              <a:rPr lang="zh-CN" altLang="en-US" sz="3200" b="1"/>
              <a:t>原子内部由于带电粒子运动所产生的磁场．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900113" y="4076700"/>
            <a:ext cx="720090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b="1"/>
              <a:t>▲</a:t>
            </a:r>
            <a:r>
              <a:rPr lang="zh-CN" altLang="en-US" sz="3200" b="1"/>
              <a:t>置于内磁场中的电子，其自旋磁矩与内磁场发生相互作用，称为自旋与轨道相互作用（内磁场与电子轨道角动量直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1" grpId="0"/>
      <p:bldP spid="29702" grpId="0"/>
      <p:bldP spid="29703" grpId="0"/>
      <p:bldP spid="297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900113" y="404813"/>
            <a:ext cx="74882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接相关）．这种相互作用与库仑作用相比较弱，使能级细微变化．</a:t>
            </a:r>
            <a:r>
              <a:rPr lang="zh-CN" altLang="en-US" sz="3200"/>
              <a:t>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971550" y="2133600"/>
            <a:ext cx="2557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磁感应强度</a:t>
            </a:r>
            <a:r>
              <a:rPr lang="zh-CN" altLang="en-US" sz="3200"/>
              <a:t> 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3419475" y="2276475"/>
          <a:ext cx="3175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公式" r:id="rId3" imgW="317160" imgH="355320" progId="Equation.3">
                  <p:embed/>
                </p:oleObj>
              </mc:Choice>
              <mc:Fallback>
                <p:oleObj name="公式" r:id="rId3" imgW="317160" imgH="355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276475"/>
                        <a:ext cx="3175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6" name="Picture 6" descr="旋转 mz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4175"/>
            <a:ext cx="9144000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845</Words>
  <Application>Microsoft Office PowerPoint</Application>
  <PresentationFormat>全屏显示(4:3)</PresentationFormat>
  <Paragraphs>161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1" baseType="lpstr">
      <vt:lpstr>Arial</vt:lpstr>
      <vt:lpstr>宋体</vt:lpstr>
      <vt:lpstr>隶书</vt:lpstr>
      <vt:lpstr>默认设计模板</vt:lpstr>
      <vt:lpstr>Microsoft Equation 2007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Administrator</cp:lastModifiedBy>
  <cp:revision>83</cp:revision>
  <dcterms:created xsi:type="dcterms:W3CDTF">2014-12-08T14:39:38Z</dcterms:created>
  <dcterms:modified xsi:type="dcterms:W3CDTF">2015-12-10T13:43:43Z</dcterms:modified>
</cp:coreProperties>
</file>