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9CD9F-8672-4735-950D-3D67EB6A3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57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65EAD-265B-4850-A09C-D81D3DFCC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71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0C1BF-4B43-4AE3-9CB5-73D05C4994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1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8507E-EBD7-47E7-83FB-0BD9EC1EA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4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ED08D-E094-4738-924A-954427531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20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39F7B-164D-4569-AF20-A014A3B644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0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C75AF-DEFA-4CE2-8C59-A46A66311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2E1B7-CFD5-4ECF-9BEE-05C06F123F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3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A1730-CF7D-44D3-A98A-FCCD22E04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8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5ABBA-1E2C-47E2-99CE-7A9671E02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7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E2721-621E-4217-9F96-8D0DE0545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9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1BCEF4-DCFB-4947-BB6C-25DA321E01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6.png"/><Relationship Id="rId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21.png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3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27088" y="1196975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自旋与轨道相互作用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276600" y="1916113"/>
          <a:ext cx="33131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3" imgW="3263760" imgH="1002960" progId="Equation.3">
                  <p:embed/>
                </p:oleObj>
              </mc:Choice>
              <mc:Fallback>
                <p:oleObj name="公式" r:id="rId3" imgW="3263760" imgH="1002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16113"/>
                        <a:ext cx="33131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1989138"/>
            <a:ext cx="2376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原子内磁场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27088" y="2924175"/>
            <a:ext cx="3163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自旋</a:t>
            </a:r>
            <a:r>
              <a:rPr lang="en-US" altLang="zh-CN" sz="3200" b="1"/>
              <a:t>-</a:t>
            </a:r>
            <a:r>
              <a:rPr lang="zh-CN" altLang="en-US" sz="3200" b="1"/>
              <a:t>轨道耦合能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403350" y="3429000"/>
          <a:ext cx="62611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5" imgW="6260760" imgH="1066680" progId="Equation.3">
                  <p:embed/>
                </p:oleObj>
              </mc:Choice>
              <mc:Fallback>
                <p:oleObj name="公式" r:id="rId5" imgW="626076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62611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00113" y="4437063"/>
            <a:ext cx="314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分裂成双层结构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995738" y="4581525"/>
          <a:ext cx="746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7" imgW="749160" imgH="330120" progId="Equation.3">
                  <p:embed/>
                </p:oleObj>
              </mc:Choice>
              <mc:Fallback>
                <p:oleObj name="公式" r:id="rId7" imgW="74916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81525"/>
                        <a:ext cx="7461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787900" y="4508500"/>
            <a:ext cx="232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能级不分裂</a:t>
            </a:r>
            <a:r>
              <a:rPr lang="en-US" altLang="zh-CN" sz="3200" b="1"/>
              <a:t>.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27088" y="5157788"/>
            <a:ext cx="24479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总角动量</a:t>
            </a:r>
          </a:p>
          <a:p>
            <a:endParaRPr lang="en-US" altLang="zh-CN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827088" y="5949950"/>
            <a:ext cx="715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产生：自旋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</a:t>
            </a:r>
            <a:r>
              <a:rPr lang="en-US" altLang="zh-CN" sz="3200" b="1"/>
              <a:t>,</a:t>
            </a:r>
            <a:r>
              <a:rPr lang="zh-CN" altLang="en-US" sz="3200" b="1"/>
              <a:t>即电子自旋</a:t>
            </a:r>
            <a:r>
              <a:rPr lang="zh-CN" altLang="en-US" sz="3200"/>
              <a:t>  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276600" y="260350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/>
      <p:bldP spid="19461" grpId="0"/>
      <p:bldP spid="19463" grpId="0"/>
      <p:bldP spid="19465" grpId="0"/>
      <p:bldP spid="19466" grpId="0"/>
      <p:bldP spid="19467" grpId="0"/>
      <p:bldP spid="194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00113" y="765175"/>
          <a:ext cx="9223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3" imgW="914400" imgH="507960" progId="Equation.3">
                  <p:embed/>
                </p:oleObj>
              </mc:Choice>
              <mc:Fallback>
                <p:oleObj name="公式" r:id="rId3" imgW="9144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9223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92275" y="692150"/>
            <a:ext cx="652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en-US" altLang="zh-CN" sz="3200" b="1"/>
              <a:t>l</a:t>
            </a:r>
            <a:r>
              <a:rPr lang="zh-CN" altLang="en-US" sz="3200" b="1"/>
              <a:t>无关，即同一</a:t>
            </a:r>
            <a:r>
              <a:rPr lang="en-US" altLang="zh-CN" sz="3200" b="1"/>
              <a:t>j</a:t>
            </a:r>
            <a:r>
              <a:rPr lang="zh-CN" altLang="en-US" sz="3200" b="1"/>
              <a:t>值所对应的两个不</a:t>
            </a:r>
            <a:endParaRPr lang="zh-CN" altLang="en-US" sz="32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0113" y="14128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同</a:t>
            </a:r>
            <a:r>
              <a:rPr lang="en-US" altLang="zh-CN" sz="3200" b="1"/>
              <a:t>l</a:t>
            </a:r>
            <a:r>
              <a:rPr lang="zh-CN" altLang="en-US" sz="3200" b="1"/>
              <a:t>值</a:t>
            </a:r>
            <a:r>
              <a:rPr lang="zh-CN" altLang="en-US" sz="3200"/>
              <a:t>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051050" y="1557338"/>
          <a:ext cx="16208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5" imgW="1625400" imgH="444240" progId="Equation.3">
                  <p:embed/>
                </p:oleObj>
              </mc:Choice>
              <mc:Fallback>
                <p:oleObj name="公式" r:id="rId5" imgW="16254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7338"/>
                        <a:ext cx="16208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635375" y="141287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对应的能量相同</a:t>
            </a:r>
            <a:r>
              <a:rPr lang="en-US" altLang="zh-CN" sz="3200" b="1"/>
              <a:t>,</a:t>
            </a:r>
            <a:r>
              <a:rPr lang="zh-CN" altLang="en-US" sz="3200" b="1"/>
              <a:t>故氢原子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00113" y="2133600"/>
            <a:ext cx="5305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能量对</a:t>
            </a:r>
            <a:r>
              <a:rPr lang="en-US" altLang="zh-CN" sz="3200" b="1"/>
              <a:t>l</a:t>
            </a:r>
            <a:r>
              <a:rPr lang="zh-CN" altLang="en-US" sz="3200" b="1"/>
              <a:t>的简并仍未完全消除</a:t>
            </a:r>
            <a:r>
              <a:rPr lang="en-US" altLang="zh-CN" sz="3200" b="1"/>
              <a:t>.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971550" y="2924175"/>
          <a:ext cx="1200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7" imgW="1079280" imgH="380880" progId="Equation.3">
                  <p:embed/>
                </p:oleObj>
              </mc:Choice>
              <mc:Fallback>
                <p:oleObj name="公式" r:id="rId7" imgW="107928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1200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2268538" y="2852738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单层能级；</a:t>
            </a:r>
            <a:r>
              <a:rPr lang="zh-CN" altLang="en-US" sz="3200"/>
              <a:t> 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8949"/>
              </p:ext>
            </p:extLst>
          </p:nvPr>
        </p:nvGraphicFramePr>
        <p:xfrm>
          <a:off x="4292705" y="3000375"/>
          <a:ext cx="946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9" imgW="850680" imgH="380880" progId="Equation.3">
                  <p:embed/>
                </p:oleObj>
              </mc:Choice>
              <mc:Fallback>
                <p:oleObj name="公式" r:id="rId9" imgW="85068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705" y="3000375"/>
                        <a:ext cx="946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292725" y="2852738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双层能级</a:t>
            </a:r>
            <a:r>
              <a:rPr lang="en-US" altLang="zh-CN" sz="3200" b="1"/>
              <a:t>.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900113" y="35004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 b="1"/>
              <a:t>n</a:t>
            </a:r>
            <a:r>
              <a:rPr lang="zh-CN" altLang="en-US" sz="3200" b="1"/>
              <a:t>一定</a:t>
            </a:r>
            <a:r>
              <a:rPr lang="en-US" altLang="zh-CN" sz="3200" b="1"/>
              <a:t>,l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851275" y="3644900"/>
          <a:ext cx="612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1" imgW="558720" imgH="317160" progId="Equation.3">
                  <p:embed/>
                </p:oleObj>
              </mc:Choice>
              <mc:Fallback>
                <p:oleObj name="公式" r:id="rId11" imgW="55872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44900"/>
                        <a:ext cx="612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356100" y="35004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减小</a:t>
            </a:r>
            <a:r>
              <a:rPr lang="en-US" altLang="zh-CN" sz="3200" b="1"/>
              <a:t>.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71550" y="4221163"/>
            <a:ext cx="3035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l</a:t>
            </a:r>
            <a:r>
              <a:rPr lang="zh-CN" altLang="en-US" sz="3200" b="1"/>
              <a:t>一定</a:t>
            </a:r>
            <a:r>
              <a:rPr lang="en-US" altLang="zh-CN" sz="3200" b="1"/>
              <a:t>, 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3851275" y="4292600"/>
          <a:ext cx="612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3" imgW="558720" imgH="317160" progId="Equation.3">
                  <p:embed/>
                </p:oleObj>
              </mc:Choice>
              <mc:Fallback>
                <p:oleObj name="公式" r:id="rId13" imgW="55872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292600"/>
                        <a:ext cx="612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427538" y="42211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减小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979488" y="4941888"/>
          <a:ext cx="24209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15" imgW="2184120" imgH="533160" progId="Equation.3">
                  <p:embed/>
                </p:oleObj>
              </mc:Choice>
              <mc:Fallback>
                <p:oleObj name="公式" r:id="rId15" imgW="218412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941888"/>
                        <a:ext cx="2420937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900113" y="5734050"/>
            <a:ext cx="327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电偶极选择定则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4427538" y="5876925"/>
          <a:ext cx="2952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17" imgW="2857320" imgH="406080" progId="Equation.3">
                  <p:embed/>
                </p:oleObj>
              </mc:Choice>
              <mc:Fallback>
                <p:oleObj name="公式" r:id="rId17" imgW="285732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876925"/>
                        <a:ext cx="2952750" cy="427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2" grpId="0"/>
      <p:bldP spid="6153" grpId="0"/>
      <p:bldP spid="6156" grpId="0"/>
      <p:bldP spid="6159" grpId="0"/>
      <p:bldP spid="6160" grpId="0"/>
      <p:bldP spid="6163" grpId="0"/>
      <p:bldP spid="6164" grpId="0"/>
      <p:bldP spid="6166" grpId="0"/>
      <p:bldP spid="6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088" y="620713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氢原子精细结构之间跃迁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71550" y="1341438"/>
          <a:ext cx="61960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5600520" imgH="583920" progId="Equation.3">
                  <p:embed/>
                </p:oleObj>
              </mc:Choice>
              <mc:Fallback>
                <p:oleObj name="公式" r:id="rId3" imgW="560052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6196013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971550" y="2060575"/>
          <a:ext cx="61960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5600520" imgH="583920" progId="Equation.3">
                  <p:embed/>
                </p:oleObj>
              </mc:Choice>
              <mc:Fallback>
                <p:oleObj name="公式" r:id="rId5" imgW="560052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6196013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971550" y="2924175"/>
          <a:ext cx="695166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7" imgW="6273720" imgH="1143000" progId="Equation.3">
                  <p:embed/>
                </p:oleObj>
              </mc:Choice>
              <mc:Fallback>
                <p:oleObj name="公式" r:id="rId7" imgW="627372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951663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843213" y="386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827088" y="4365625"/>
            <a:ext cx="3151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﹡</a:t>
            </a:r>
            <a:r>
              <a:rPr lang="zh-CN" altLang="en-US" sz="3200" b="1"/>
              <a:t>精细结构常数</a:t>
            </a:r>
            <a:r>
              <a:rPr lang="zh-CN" altLang="en-US" sz="3200"/>
              <a:t> 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900113" y="5084763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两电子相距一个康普顿波长</a:t>
            </a:r>
            <a:r>
              <a:rPr lang="zh-CN" altLang="en-US" sz="3200"/>
              <a:t> 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5953125" y="5121275"/>
          <a:ext cx="19208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1739880" imgH="469800" progId="Equation.3">
                  <p:embed/>
                </p:oleObj>
              </mc:Choice>
              <mc:Fallback>
                <p:oleObj name="公式" r:id="rId9" imgW="173988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5121275"/>
                        <a:ext cx="19208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900113" y="5876925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zh-CN" altLang="en-US" sz="3200" b="1"/>
              <a:t>它们之间的静电相互作用能为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8" grpId="0"/>
      <p:bldP spid="7179" grpId="0"/>
      <p:bldP spid="71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00113" y="476250"/>
          <a:ext cx="32686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3" imgW="2946240" imgH="1054080" progId="Equation.3">
                  <p:embed/>
                </p:oleObj>
              </mc:Choice>
              <mc:Fallback>
                <p:oleObj name="公式" r:id="rId3" imgW="294624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3268662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356100" y="836613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与电子静能量</a:t>
            </a:r>
            <a:r>
              <a:rPr lang="zh-CN" altLang="en-US" sz="3200"/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948488" y="765175"/>
          <a:ext cx="9191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5" imgW="825480" imgH="533160" progId="Equation.3">
                  <p:embed/>
                </p:oleObj>
              </mc:Choice>
              <mc:Fallback>
                <p:oleObj name="公式" r:id="rId5" imgW="82548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765175"/>
                        <a:ext cx="9191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827088" y="17732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之比为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971550" y="2492375"/>
          <a:ext cx="67452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7" imgW="6083280" imgH="1066680" progId="Equation.3">
                  <p:embed/>
                </p:oleObj>
              </mc:Choice>
              <mc:Fallback>
                <p:oleObj name="公式" r:id="rId7" imgW="6083280" imgH="1066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6745288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900113" y="4076700"/>
            <a:ext cx="235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氢原子基态</a:t>
            </a:r>
            <a:r>
              <a:rPr lang="en-US" altLang="zh-CN" sz="3200" b="1"/>
              <a:t>: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900113" y="494188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能量</a:t>
            </a:r>
            <a:r>
              <a:rPr lang="zh-CN" altLang="en-US" sz="3200"/>
              <a:t> 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979613" y="4941888"/>
          <a:ext cx="3335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9" imgW="3009600" imgH="533160" progId="Equation.3">
                  <p:embed/>
                </p:oleObj>
              </mc:Choice>
              <mc:Fallback>
                <p:oleObj name="公式" r:id="rId9" imgW="300960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3353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900113" y="580548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玻尔半径</a:t>
            </a:r>
            <a:r>
              <a:rPr lang="zh-CN" altLang="en-US" sz="3200"/>
              <a:t> 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843213" y="5516563"/>
          <a:ext cx="2736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11" imgW="2539800" imgH="990360" progId="Equation.3">
                  <p:embed/>
                </p:oleObj>
              </mc:Choice>
              <mc:Fallback>
                <p:oleObj name="公式" r:id="rId11" imgW="2539800" imgH="990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16563"/>
                        <a:ext cx="27368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8202" grpId="0"/>
      <p:bldP spid="8203" grpId="0"/>
      <p:bldP spid="8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00113" y="620713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基态速度</a:t>
            </a:r>
            <a:r>
              <a:rPr lang="zh-CN" altLang="en-US" sz="3200"/>
              <a:t>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771775" y="692150"/>
          <a:ext cx="1358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3" imgW="1231560" imgH="457200" progId="Equation.3">
                  <p:embed/>
                </p:oleObj>
              </mc:Choice>
              <mc:Fallback>
                <p:oleObj name="公式" r:id="rId3" imgW="1231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92150"/>
                        <a:ext cx="13589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00113" y="1412875"/>
            <a:ext cx="3695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</a:t>
            </a:r>
            <a:r>
              <a:rPr lang="en-US" altLang="zh-CN" sz="3200" b="1"/>
              <a:t>-</a:t>
            </a:r>
            <a:r>
              <a:rPr lang="zh-CN" altLang="en-US" sz="3200" b="1"/>
              <a:t>自旋相互作用</a:t>
            </a:r>
            <a:r>
              <a:rPr lang="zh-CN" altLang="en-US" sz="3200"/>
              <a:t> 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643438" y="1484313"/>
          <a:ext cx="20542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5" imgW="1993680" imgH="444240" progId="Equation.3">
                  <p:embed/>
                </p:oleObj>
              </mc:Choice>
              <mc:Fallback>
                <p:oleObj name="公式" r:id="rId5" imgW="19936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4313"/>
                        <a:ext cx="205422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971550" y="1989138"/>
          <a:ext cx="456406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7" imgW="5308560" imgH="2209680" progId="Equation.3">
                  <p:embed/>
                </p:oleObj>
              </mc:Choice>
              <mc:Fallback>
                <p:oleObj name="公式" r:id="rId7" imgW="5308560" imgH="220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564063" cy="204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971550" y="4221163"/>
          <a:ext cx="42132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9" imgW="4559040" imgH="2082600" progId="Equation.3">
                  <p:embed/>
                </p:oleObj>
              </mc:Choice>
              <mc:Fallback>
                <p:oleObj name="公式" r:id="rId9" imgW="4559040" imgH="20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4213225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971550" y="620713"/>
            <a:ext cx="659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计算氢原子</a:t>
            </a:r>
            <a:r>
              <a:rPr lang="en-US" altLang="zh-CN" sz="3200" b="1"/>
              <a:t>2p</a:t>
            </a:r>
            <a:r>
              <a:rPr lang="zh-CN" altLang="en-US" sz="3200" b="1"/>
              <a:t>态能级的精细结构</a:t>
            </a:r>
            <a:r>
              <a:rPr lang="en-US" altLang="zh-CN" sz="3200" b="1"/>
              <a:t>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341438"/>
            <a:ext cx="169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解 </a:t>
            </a:r>
            <a:r>
              <a:rPr lang="en-US" altLang="zh-CN" sz="3200" b="1"/>
              <a:t>2p</a:t>
            </a:r>
            <a:r>
              <a:rPr lang="zh-CN" altLang="en-US" sz="3200" b="1"/>
              <a:t>态</a:t>
            </a:r>
            <a:r>
              <a:rPr lang="zh-CN" altLang="en-US" sz="3200"/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627313" y="1412875"/>
          <a:ext cx="2687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2819160" imgH="444240" progId="Equation.3">
                  <p:embed/>
                </p:oleObj>
              </mc:Choice>
              <mc:Fallback>
                <p:oleObj name="公式" r:id="rId3" imgW="2819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26876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042988" y="2060575"/>
          <a:ext cx="7058025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5" imgW="6553080" imgH="4470120" progId="Equation.3">
                  <p:embed/>
                </p:oleObj>
              </mc:Choice>
              <mc:Fallback>
                <p:oleObj name="公式" r:id="rId5" imgW="6553080" imgH="447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7058025" cy="417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042988" y="333375"/>
          <a:ext cx="72009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3" imgW="7365960" imgH="3377880" progId="Equation.3">
                  <p:embed/>
                </p:oleObj>
              </mc:Choice>
              <mc:Fallback>
                <p:oleObj name="公式" r:id="rId3" imgW="7365960" imgH="3377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7200900" cy="320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 descr="旋转 mz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17032"/>
            <a:ext cx="67691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24075" y="620713"/>
            <a:ext cx="50101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第</a:t>
            </a:r>
            <a:r>
              <a:rPr lang="en-US" altLang="zh-CN" sz="3200" b="1"/>
              <a:t>4</a:t>
            </a:r>
            <a:r>
              <a:rPr lang="zh-CN" altLang="en-US" sz="3200" b="1"/>
              <a:t>章 氦原子和多电子原子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0113" y="1412875"/>
            <a:ext cx="3195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4.1</a:t>
            </a:r>
            <a:r>
              <a:rPr lang="zh-CN" altLang="en-US" sz="3200" b="1"/>
              <a:t>氦原子的能级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00113" y="2205038"/>
            <a:ext cx="4743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4.1.1</a:t>
            </a:r>
            <a:r>
              <a:rPr lang="zh-CN" altLang="en-US" sz="3200" b="1"/>
              <a:t>氦原子的光谱和能级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00113" y="29241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光谱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00113" y="3500438"/>
            <a:ext cx="74056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两套光谱</a:t>
            </a:r>
            <a:r>
              <a:rPr lang="en-US" altLang="zh-CN" sz="3200" b="1"/>
              <a:t>,</a:t>
            </a:r>
            <a:r>
              <a:rPr lang="zh-CN" altLang="en-US" sz="3200" b="1"/>
              <a:t>一套全是单线；另一套有复杂结构</a:t>
            </a:r>
            <a:r>
              <a:rPr lang="en-US" altLang="zh-CN" sz="3200" b="1"/>
              <a:t>.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900113" y="5157788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能级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294" grpId="0"/>
      <p:bldP spid="12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7272338" cy="724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5650" y="376238"/>
            <a:ext cx="77771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b="1"/>
              <a:t>▲</a:t>
            </a:r>
            <a:r>
              <a:rPr lang="zh-CN" altLang="en-US" sz="3200" b="1"/>
              <a:t>两套能级</a:t>
            </a:r>
            <a:r>
              <a:rPr lang="en-US" altLang="zh-CN" sz="3200" b="1"/>
              <a:t>:</a:t>
            </a:r>
            <a:r>
              <a:rPr lang="zh-CN" altLang="en-US" sz="3200" b="1"/>
              <a:t>单层（仲氦），三层（正氦）</a:t>
            </a:r>
            <a:r>
              <a:rPr lang="en-US" altLang="zh-CN" sz="3200" b="1"/>
              <a:t>.</a:t>
            </a:r>
            <a:r>
              <a:rPr lang="zh-CN" altLang="en-US" sz="3200" b="1"/>
              <a:t>这两套能级之间没有相互跃迁</a:t>
            </a:r>
            <a:r>
              <a:rPr lang="en-US" altLang="zh-CN" sz="3200" b="1"/>
              <a:t>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55650" y="206057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▲</a:t>
            </a:r>
            <a:r>
              <a:rPr lang="zh-CN" altLang="en-US" sz="3200" b="1"/>
              <a:t>产生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55650" y="2636838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一个电子处于</a:t>
            </a:r>
            <a:r>
              <a:rPr lang="en-US" altLang="zh-CN" sz="3200" b="1"/>
              <a:t>1s</a:t>
            </a:r>
            <a:r>
              <a:rPr lang="zh-CN" altLang="en-US" sz="3200" b="1"/>
              <a:t>态</a:t>
            </a:r>
            <a:r>
              <a:rPr lang="en-US" altLang="zh-CN" sz="3200" b="1"/>
              <a:t>,</a:t>
            </a:r>
            <a:r>
              <a:rPr lang="zh-CN" altLang="en-US" sz="3200" b="1"/>
              <a:t>另一个电子处于激发态</a:t>
            </a:r>
            <a:r>
              <a:rPr lang="en-US" altLang="zh-CN" sz="3200" b="1"/>
              <a:t>,2s,2p,3s,3p,3d</a:t>
            </a:r>
            <a:r>
              <a:rPr lang="zh-CN" altLang="en-US" sz="3200" b="1"/>
              <a:t>等态形成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0713"/>
            <a:ext cx="7345362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088" y="6921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磁矩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835150" y="765175"/>
          <a:ext cx="398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公式" r:id="rId3" imgW="393480" imgH="457200" progId="Equation.3">
                  <p:embed/>
                </p:oleObj>
              </mc:Choice>
              <mc:Fallback>
                <p:oleObj name="公式" r:id="rId3" imgW="3934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765175"/>
                        <a:ext cx="398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95513" y="69215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在原子内磁场作用下受到一个力</a:t>
            </a:r>
            <a:r>
              <a:rPr lang="zh-CN" altLang="en-US" sz="3200"/>
              <a:t>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827088" y="1484313"/>
            <a:ext cx="430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矩作用</a:t>
            </a:r>
            <a:r>
              <a:rPr lang="en-US" altLang="zh-CN" sz="3200" b="1"/>
              <a:t>,</a:t>
            </a:r>
            <a:r>
              <a:rPr lang="zh-CN" altLang="en-US" sz="3200" b="1"/>
              <a:t>同样</a:t>
            </a:r>
            <a:r>
              <a:rPr lang="en-US" altLang="zh-CN" sz="3200" b="1"/>
              <a:t>, </a:t>
            </a:r>
            <a:r>
              <a:rPr lang="zh-CN" altLang="en-US" sz="3200" b="1"/>
              <a:t>轨道磁矩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076825" y="1484313"/>
          <a:ext cx="363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公式" r:id="rId5" imgW="368280" imgH="457200" progId="Equation.3">
                  <p:embed/>
                </p:oleObj>
              </mc:Choice>
              <mc:Fallback>
                <p:oleObj name="公式" r:id="rId5" imgW="368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84313"/>
                        <a:ext cx="363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435600" y="1412875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也受到自旋磁矩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827088" y="2276475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磁场的作用</a:t>
            </a:r>
            <a:r>
              <a:rPr lang="en-US" altLang="zh-CN" sz="3200" b="1"/>
              <a:t>,</a:t>
            </a:r>
            <a:r>
              <a:rPr lang="zh-CN" altLang="en-US" sz="3200" b="1"/>
              <a:t>这种相互作用使得</a:t>
            </a:r>
            <a:r>
              <a:rPr lang="zh-CN" altLang="en-US" sz="3200"/>
              <a:t>  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6372225" y="2349500"/>
          <a:ext cx="219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7" imgW="215640" imgH="380880" progId="Equation.3">
                  <p:embed/>
                </p:oleObj>
              </mc:Choice>
              <mc:Fallback>
                <p:oleObj name="公式" r:id="rId7" imgW="21564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49500"/>
                        <a:ext cx="219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588125" y="22764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092950" y="2420938"/>
          <a:ext cx="2238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9" imgW="228600" imgH="317160" progId="Equation.3">
                  <p:embed/>
                </p:oleObj>
              </mc:Choice>
              <mc:Fallback>
                <p:oleObj name="公式" r:id="rId9" imgW="22860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420938"/>
                        <a:ext cx="22383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08850" y="22764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彼此</a:t>
            </a:r>
            <a:r>
              <a:rPr lang="zh-CN" altLang="en-US" sz="3200"/>
              <a:t> 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827088" y="306863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相关，故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627313" y="3141663"/>
          <a:ext cx="2190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11" imgW="215640" imgH="380880" progId="Equation.3">
                  <p:embed/>
                </p:oleObj>
              </mc:Choice>
              <mc:Fallback>
                <p:oleObj name="公式" r:id="rId11" imgW="21564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141663"/>
                        <a:ext cx="2190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916238" y="30686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492500" y="3213100"/>
          <a:ext cx="2238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12" imgW="228600" imgH="317160" progId="Equation.3">
                  <p:embed/>
                </p:oleObj>
              </mc:Choice>
              <mc:Fallback>
                <p:oleObj name="公式" r:id="rId12" imgW="22860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213100"/>
                        <a:ext cx="2238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635375" y="3068638"/>
            <a:ext cx="314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都不再是守恒量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971550" y="3965575"/>
          <a:ext cx="4660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14" imgW="4660560" imgH="457200" progId="Equation.3">
                  <p:embed/>
                </p:oleObj>
              </mc:Choice>
              <mc:Fallback>
                <p:oleObj name="公式" r:id="rId14" imgW="46605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5575"/>
                        <a:ext cx="4660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971550" y="4797425"/>
          <a:ext cx="6456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公式" r:id="rId16" imgW="6451560" imgH="545760" progId="Equation.3">
                  <p:embed/>
                </p:oleObj>
              </mc:Choice>
              <mc:Fallback>
                <p:oleObj name="公式" r:id="rId16" imgW="6451560" imgH="545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64563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971550" y="5734050"/>
          <a:ext cx="422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公式" r:id="rId18" imgW="4228920" imgH="482400" progId="Equation.3">
                  <p:embed/>
                </p:oleObj>
              </mc:Choice>
              <mc:Fallback>
                <p:oleObj name="公式" r:id="rId18" imgW="422892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4229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5" grpId="0"/>
      <p:bldP spid="20487" grpId="0"/>
      <p:bldP spid="20488" grpId="0"/>
      <p:bldP spid="20490" grpId="0"/>
      <p:bldP spid="20492" grpId="0"/>
      <p:bldP spid="20493" grpId="0"/>
      <p:bldP spid="20495" grpId="0"/>
      <p:bldP spid="204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27088" y="404813"/>
            <a:ext cx="77041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573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基态能量设为</a:t>
            </a:r>
            <a:r>
              <a:rPr lang="en-US" altLang="zh-CN" sz="3200" b="1"/>
              <a:t>E=0 ,</a:t>
            </a:r>
            <a:r>
              <a:rPr lang="zh-CN" altLang="en-US" sz="3200" b="1"/>
              <a:t>即</a:t>
            </a:r>
            <a:r>
              <a:rPr lang="en-US" altLang="zh-CN" sz="3200" b="1"/>
              <a:t>1s1s</a:t>
            </a:r>
            <a:r>
              <a:rPr lang="zh-CN" altLang="en-US" sz="3200" b="1"/>
              <a:t>电子组态 </a:t>
            </a:r>
            <a:r>
              <a:rPr lang="en-US" altLang="zh-CN" sz="3200" b="1"/>
              <a:t>(</a:t>
            </a:r>
            <a:r>
              <a:rPr lang="zh-CN" altLang="en-US" sz="3200" b="1"/>
              <a:t>与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27088" y="2133600"/>
            <a:ext cx="470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存在着几个亚稳态，如</a:t>
            </a:r>
            <a:r>
              <a:rPr lang="zh-CN" altLang="en-US" sz="3200"/>
              <a:t> 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508625" y="2133600"/>
          <a:ext cx="68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3" imgW="736560" imgH="533160" progId="Equation.3">
                  <p:embed/>
                </p:oleObj>
              </mc:Choice>
              <mc:Fallback>
                <p:oleObj name="公式" r:id="rId3" imgW="73656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33600"/>
                        <a:ext cx="6858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084888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659563" y="2133600"/>
          <a:ext cx="9271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5" imgW="876240" imgH="533160" progId="Equation.3">
                  <p:embed/>
                </p:oleObj>
              </mc:Choice>
              <mc:Fallback>
                <p:oleObj name="公式" r:id="rId5" imgW="87624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133600"/>
                        <a:ext cx="9271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55650" y="2708275"/>
            <a:ext cx="77041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停留时间较长</a:t>
            </a:r>
            <a:r>
              <a:rPr lang="en-US" altLang="zh-CN" sz="3200" b="1"/>
              <a:t>,</a:t>
            </a:r>
            <a:r>
              <a:rPr lang="zh-CN" altLang="en-US" sz="3200" b="1"/>
              <a:t>为</a:t>
            </a:r>
            <a:r>
              <a:rPr lang="en-US" altLang="zh-CN" sz="3200" b="1"/>
              <a:t>19.5ms,</a:t>
            </a:r>
            <a:r>
              <a:rPr lang="zh-CN" altLang="en-US" sz="3200" b="1"/>
              <a:t>经辐射跃迁到基态的概率极小</a:t>
            </a:r>
            <a:r>
              <a:rPr lang="en-US" altLang="zh-CN" sz="3200" b="1"/>
              <a:t>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380288" y="21336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原子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55650" y="4365625"/>
            <a:ext cx="2963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氦原子的基态</a:t>
            </a:r>
            <a:r>
              <a:rPr lang="zh-CN" altLang="en-US" sz="3200"/>
              <a:t> 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779838" y="4365625"/>
          <a:ext cx="6619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7" imgW="723600" imgH="533160" progId="Equation.3">
                  <p:embed/>
                </p:oleObj>
              </mc:Choice>
              <mc:Fallback>
                <p:oleObj name="公式" r:id="rId7" imgW="72360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65625"/>
                        <a:ext cx="661987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427538" y="4365625"/>
            <a:ext cx="81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5076825" y="4365625"/>
          <a:ext cx="742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9" imgW="799920" imgH="520560" progId="Equation.3">
                  <p:embed/>
                </p:oleObj>
              </mc:Choice>
              <mc:Fallback>
                <p:oleObj name="公式" r:id="rId9" imgW="79992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365625"/>
                        <a:ext cx="7429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84213" y="5084763"/>
            <a:ext cx="558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自旋取向相反）和第一激发态</a:t>
            </a:r>
            <a:r>
              <a:rPr lang="zh-CN" altLang="en-US" sz="3200"/>
              <a:t> 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5795963" y="436562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组态（两电子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6084888" y="5084763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11" imgW="736560" imgH="533160" progId="Equation.3">
                  <p:embed/>
                </p:oleObj>
              </mc:Choice>
              <mc:Fallback>
                <p:oleObj name="公式" r:id="rId11" imgW="73656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84763"/>
                        <a:ext cx="6858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877050" y="5229225"/>
          <a:ext cx="7318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3" imgW="787320" imgH="330120" progId="Equation.3">
                  <p:embed/>
                </p:oleObj>
              </mc:Choice>
              <mc:Fallback>
                <p:oleObj name="公式" r:id="rId13" imgW="787320" imgH="330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229225"/>
                        <a:ext cx="7318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755650" y="5805488"/>
            <a:ext cx="749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态（两电子自旋取向相同）之间能量相差</a:t>
            </a:r>
            <a:endParaRPr lang="zh-CN" altLang="en-US" sz="3200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7596188" y="50847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组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55650" y="1196975"/>
            <a:ext cx="33893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氢原子能级不同</a:t>
            </a:r>
            <a:r>
              <a:rPr lang="en-US" altLang="zh-CN" sz="3200" b="1"/>
              <a:t>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90" grpId="0"/>
      <p:bldP spid="16393" grpId="0"/>
      <p:bldP spid="16394" grpId="0"/>
      <p:bldP spid="16395" grpId="0"/>
      <p:bldP spid="16398" grpId="0"/>
      <p:bldP spid="16401" grpId="0"/>
      <p:bldP spid="16402" grpId="0"/>
      <p:bldP spid="16407" grpId="0"/>
      <p:bldP spid="16408" grpId="0"/>
      <p:bldP spid="164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00113" y="620713"/>
            <a:ext cx="711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很大（相对氢原子而言）</a:t>
            </a:r>
            <a:r>
              <a:rPr lang="en-US" altLang="zh-CN" sz="3200" b="1"/>
              <a:t>,</a:t>
            </a:r>
            <a:r>
              <a:rPr lang="zh-CN" altLang="en-US" sz="3200" b="1"/>
              <a:t>有</a:t>
            </a:r>
            <a:r>
              <a:rPr lang="en-US" altLang="zh-CN" sz="3200" b="1"/>
              <a:t>19.77eV</a:t>
            </a:r>
            <a:r>
              <a:rPr lang="zh-CN" altLang="en-US" sz="3200" b="1"/>
              <a:t>；</a:t>
            </a:r>
            <a:endParaRPr lang="zh-CN" altLang="en-US" sz="32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00113" y="1341438"/>
            <a:ext cx="75199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电离能也是所有元素中最大的有</a:t>
            </a:r>
            <a:r>
              <a:rPr lang="en-US" altLang="zh-CN" sz="3200" b="1"/>
              <a:t>24.58eV,</a:t>
            </a:r>
            <a:endParaRPr lang="en-US" altLang="zh-CN" sz="3200"/>
          </a:p>
          <a:p>
            <a:r>
              <a:rPr lang="en-US" altLang="zh-CN" sz="3200"/>
              <a:t> 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0605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对应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908175" y="2133600"/>
          <a:ext cx="2117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3" imgW="2286000" imgH="520560" progId="Equation.3">
                  <p:embed/>
                </p:oleObj>
              </mc:Choice>
              <mc:Fallback>
                <p:oleObj name="公式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21177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067175" y="20605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跃迁</a:t>
            </a:r>
            <a:r>
              <a:rPr lang="en-US" altLang="zh-CN" sz="3200" b="1"/>
              <a:t>.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900113" y="2852738"/>
            <a:ext cx="377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在三层结构中没有</a:t>
            </a:r>
            <a:r>
              <a:rPr lang="zh-CN" altLang="en-US" sz="3200"/>
              <a:t> 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643438" y="2852738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5" imgW="736560" imgH="533160" progId="Equation.3">
                  <p:embed/>
                </p:oleObj>
              </mc:Choice>
              <mc:Fallback>
                <p:oleObj name="公式" r:id="rId5" imgW="73656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52738"/>
                        <a:ext cx="6858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292725" y="2852738"/>
            <a:ext cx="817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zh-CN" altLang="en-US" sz="3200"/>
              <a:t> 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54854"/>
              </p:ext>
            </p:extLst>
          </p:nvPr>
        </p:nvGraphicFramePr>
        <p:xfrm>
          <a:off x="5957888" y="2852738"/>
          <a:ext cx="708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7" imgW="761760" imgH="520560" progId="Equation.3">
                  <p:embed/>
                </p:oleObj>
              </mc:Choice>
              <mc:Fallback>
                <p:oleObj name="公式" r:id="rId7" imgW="76176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2852738"/>
                        <a:ext cx="7080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27088" y="357346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自旋取向相同）能级</a:t>
            </a:r>
            <a:r>
              <a:rPr lang="en-US" altLang="zh-CN" sz="3200" b="1"/>
              <a:t>.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443663" y="28527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（两电子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827088" y="414972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同一电子组态</a:t>
            </a:r>
            <a:r>
              <a:rPr lang="en-US" altLang="zh-CN" sz="3200" b="1"/>
              <a:t>,</a:t>
            </a:r>
            <a:r>
              <a:rPr lang="zh-CN" altLang="en-US" sz="3200" b="1"/>
              <a:t>三重态的能级总是低于单态中相应的能级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  <p:bldP spid="17415" grpId="0"/>
      <p:bldP spid="17416" grpId="0"/>
      <p:bldP spid="17419" grpId="0"/>
      <p:bldP spid="17422" grpId="0"/>
      <p:bldP spid="17423" grpId="0"/>
      <p:bldP spid="174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00113" y="1125538"/>
            <a:ext cx="76327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/>
              <a:t>氦原子的主要能量为两个电子的动能和库仑相互作用势能</a:t>
            </a:r>
            <a:r>
              <a:rPr lang="en-US" altLang="zh-CN" sz="3200" b="1"/>
              <a:t>,</a:t>
            </a:r>
            <a:r>
              <a:rPr lang="zh-CN" altLang="en-US" sz="3200" b="1"/>
              <a:t>相应哈密顿算符为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71550" y="2924175"/>
          <a:ext cx="72342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3" imgW="7823160" imgH="1054080" progId="Equation.3">
                  <p:embed/>
                </p:oleObj>
              </mc:Choice>
              <mc:Fallback>
                <p:oleObj name="公式" r:id="rId3" imgW="782316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7234238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979613" y="4292600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轨道</a:t>
            </a:r>
            <a:r>
              <a:rPr lang="en-US" altLang="zh-CN" sz="3200" b="1"/>
              <a:t>-</a:t>
            </a:r>
            <a:r>
              <a:rPr lang="zh-CN" altLang="en-US" sz="3200" b="1"/>
              <a:t>自旋之间的磁相互作用能量</a:t>
            </a:r>
            <a:endParaRPr lang="zh-CN" altLang="en-US" sz="32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908175" y="5084763"/>
          <a:ext cx="1511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5" imgW="1333440" imgH="444240" progId="Equation.3">
                  <p:embed/>
                </p:oleObj>
              </mc:Choice>
              <mc:Fallback>
                <p:oleObj name="公式" r:id="rId5" imgW="13334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15113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900113" y="549275"/>
            <a:ext cx="497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氦原子基态能量（</a:t>
            </a:r>
            <a:r>
              <a:rPr lang="en-US" altLang="zh-CN" sz="3200" b="1"/>
              <a:t>1s1s</a:t>
            </a:r>
            <a:r>
              <a:rPr lang="zh-CN" altLang="en-US" sz="3200" b="1"/>
              <a:t>）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042988" y="4437063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7" imgW="977760" imgH="330120" progId="Equation.3">
                  <p:embed/>
                </p:oleObj>
              </mc:Choice>
              <mc:Fallback>
                <p:oleObj name="公式" r:id="rId7" imgW="97776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00113" y="5876925"/>
            <a:ext cx="555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4.1.2</a:t>
            </a:r>
            <a:r>
              <a:rPr lang="zh-CN" altLang="en-US" sz="3200" b="1"/>
              <a:t>氦原子的能级的简单讨论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900113" y="508476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约为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/>
      <p:bldP spid="25608" grpId="0"/>
      <p:bldP spid="25610" grpId="0"/>
      <p:bldP spid="256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27088" y="404813"/>
            <a:ext cx="58086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▲</a:t>
            </a:r>
            <a:r>
              <a:rPr lang="zh-CN" altLang="en-US" sz="3200" b="1"/>
              <a:t>忽略两个电子的库仑排斥势能</a:t>
            </a:r>
            <a:r>
              <a:rPr lang="en-US" altLang="zh-CN" sz="3200" b="1"/>
              <a:t>.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 b="1"/>
              <a:t>氦原子的薛定谔方程为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42988" y="2060575"/>
          <a:ext cx="712946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3" imgW="6946560" imgH="1676160" progId="Equation.3">
                  <p:embed/>
                </p:oleObj>
              </mc:Choice>
              <mc:Fallback>
                <p:oleObj name="公式" r:id="rId3" imgW="6946560" imgH="1676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7129462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27088" y="3860800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因为两个电子的运动彼此独立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  <a:r>
              <a:rPr lang="zh-CN" altLang="en-US" sz="3200" b="1"/>
              <a:t>可设</a:t>
            </a:r>
            <a:r>
              <a:rPr lang="zh-CN" altLang="en-US" sz="3200"/>
              <a:t>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71550" y="4652963"/>
          <a:ext cx="64087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5" imgW="5333760" imgH="457200" progId="Equation.3">
                  <p:embed/>
                </p:oleObj>
              </mc:Choice>
              <mc:Fallback>
                <p:oleObj name="公式" r:id="rId5" imgW="5333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64087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27088" y="5445125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  <a:r>
              <a:rPr lang="en-US" altLang="zh-CN" sz="3200" b="1"/>
              <a:t>, </a:t>
            </a:r>
            <a:r>
              <a:rPr lang="zh-CN" altLang="en-US" sz="3200" b="1"/>
              <a:t>薛定谔方程可写为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9" grpId="0"/>
      <p:bldP spid="266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71550" y="549275"/>
          <a:ext cx="7129463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3" imgW="7289640" imgH="1676160" progId="Equation.3">
                  <p:embed/>
                </p:oleObj>
              </mc:Choice>
              <mc:Fallback>
                <p:oleObj name="公式" r:id="rId3" imgW="7289640" imgH="1676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129463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00113" y="2420938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以上方程可分解成两个方程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71550" y="3213100"/>
          <a:ext cx="72009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5" imgW="7277040" imgH="1104840" progId="Equation.3">
                  <p:embed/>
                </p:oleObj>
              </mc:Choice>
              <mc:Fallback>
                <p:oleObj name="公式" r:id="rId5" imgW="7277040" imgH="1104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72009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00113" y="4365625"/>
          <a:ext cx="73437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7" imgW="7302240" imgH="1104840" progId="Equation.3">
                  <p:embed/>
                </p:oleObj>
              </mc:Choice>
              <mc:Fallback>
                <p:oleObj name="公式" r:id="rId7" imgW="730224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73437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27088" y="558958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187450" y="549275"/>
          <a:ext cx="69135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3" imgW="5715000" imgH="1104840" progId="Equation.3">
                  <p:embed/>
                </p:oleObj>
              </mc:Choice>
              <mc:Fallback>
                <p:oleObj name="公式" r:id="rId3" imgW="571500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9275"/>
                        <a:ext cx="69135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116013" y="1844675"/>
          <a:ext cx="6985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5" imgW="5778360" imgH="1104840" progId="Equation.3">
                  <p:embed/>
                </p:oleObj>
              </mc:Choice>
              <mc:Fallback>
                <p:oleObj name="公式" r:id="rId5" imgW="577836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69850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042988" y="299720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以上为类氢离子方程</a:t>
            </a:r>
            <a:r>
              <a:rPr lang="en-US" altLang="zh-CN" sz="3200" b="1"/>
              <a:t>,</a:t>
            </a:r>
            <a:r>
              <a:rPr lang="zh-CN" altLang="en-US" sz="3200" b="1"/>
              <a:t>于是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116013" y="3716338"/>
          <a:ext cx="5468937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公式" r:id="rId7" imgW="5473440" imgH="2781000" progId="Equation.3">
                  <p:embed/>
                </p:oleObj>
              </mc:Choice>
              <mc:Fallback>
                <p:oleObj name="公式" r:id="rId7" imgW="5473440" imgH="27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5468937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900113" y="620713"/>
            <a:ext cx="4995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▲</a:t>
            </a:r>
            <a:r>
              <a:rPr lang="zh-CN" altLang="en-US" sz="3200" b="1"/>
              <a:t>两个电子的库仑排斥势能</a:t>
            </a:r>
            <a:r>
              <a:rPr lang="zh-CN" altLang="en-US" sz="320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724525" y="404813"/>
          <a:ext cx="2659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3" imgW="2654280" imgH="1054080" progId="Equation.3">
                  <p:embed/>
                </p:oleObj>
              </mc:Choice>
              <mc:Fallback>
                <p:oleObj name="公式" r:id="rId3" imgW="26542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4813"/>
                        <a:ext cx="2659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827088" y="1412875"/>
            <a:ext cx="5487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用零级近似的波函数计算可得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900113" y="2133600"/>
          <a:ext cx="37211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5" imgW="3720960" imgH="1054080" progId="Equation.3">
                  <p:embed/>
                </p:oleObj>
              </mc:Choice>
              <mc:Fallback>
                <p:oleObj name="公式" r:id="rId5" imgW="372096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37211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55650" y="33575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于是氦原子基态能量为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900113" y="4149725"/>
          <a:ext cx="6337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7" imgW="6337080" imgH="507960" progId="Equation.3">
                  <p:embed/>
                </p:oleObj>
              </mc:Choice>
              <mc:Fallback>
                <p:oleObj name="公式" r:id="rId7" imgW="633708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63373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827088" y="479742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氦原子电离能为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900113" y="5661025"/>
          <a:ext cx="5073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9" imgW="5219640" imgH="482400" progId="Equation.3">
                  <p:embed/>
                </p:oleObj>
              </mc:Choice>
              <mc:Fallback>
                <p:oleObj name="公式" r:id="rId9" imgW="521964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50736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1" grpId="0"/>
      <p:bldP spid="29704" grpId="0"/>
      <p:bldP spid="297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71550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与实验值</a:t>
            </a:r>
            <a:r>
              <a:rPr lang="zh-CN" altLang="en-US" sz="3200"/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771775" y="765175"/>
          <a:ext cx="13922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3" imgW="1396800" imgH="330120" progId="Equation.3">
                  <p:embed/>
                </p:oleObj>
              </mc:Choice>
              <mc:Fallback>
                <p:oleObj name="公式" r:id="rId3" imgW="13968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13922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67175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比较接近</a:t>
            </a:r>
            <a:r>
              <a:rPr lang="en-US" altLang="zh-CN" sz="3200" b="1"/>
              <a:t>.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71550" y="1412875"/>
            <a:ext cx="366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氦原子激发态能量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71550" y="2133600"/>
            <a:ext cx="588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激发态电子组态（</a:t>
            </a:r>
            <a:r>
              <a:rPr lang="en-US" altLang="zh-CN" sz="3200" b="1"/>
              <a:t>1snl</a:t>
            </a:r>
            <a:r>
              <a:rPr lang="zh-CN" altLang="en-US" sz="3200" b="1"/>
              <a:t>，</a:t>
            </a:r>
            <a:r>
              <a:rPr lang="en-US" altLang="zh-CN" sz="3200" b="1"/>
              <a:t>n&gt;1</a:t>
            </a:r>
            <a:r>
              <a:rPr lang="zh-CN" altLang="en-US" sz="3200" b="1"/>
              <a:t>）</a:t>
            </a:r>
            <a:r>
              <a:rPr lang="zh-CN" altLang="en-US" sz="3200"/>
              <a:t>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900113" y="28527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库仑势能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042988" y="3357563"/>
          <a:ext cx="703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5" imgW="7607160" imgH="1054080" progId="Equation.3">
                  <p:embed/>
                </p:oleObj>
              </mc:Choice>
              <mc:Fallback>
                <p:oleObj name="公式" r:id="rId5" imgW="760716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703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27088" y="4508500"/>
            <a:ext cx="734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</a:t>
            </a:r>
            <a:r>
              <a:rPr lang="en-US" altLang="zh-CN" sz="3200" b="1"/>
              <a:t>nl</a:t>
            </a:r>
            <a:r>
              <a:rPr lang="zh-CN" altLang="en-US" sz="3200" b="1"/>
              <a:t>电子而言</a:t>
            </a:r>
            <a:r>
              <a:rPr lang="en-US" altLang="zh-CN" sz="3200" b="1"/>
              <a:t>,1s</a:t>
            </a:r>
            <a:r>
              <a:rPr lang="zh-CN" altLang="en-US" sz="3200" b="1"/>
              <a:t>态电子起着屏蔽的作</a:t>
            </a:r>
            <a:r>
              <a:rPr lang="zh-CN" altLang="en-US" sz="3200"/>
              <a:t> 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27088" y="5229225"/>
            <a:ext cx="659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用</a:t>
            </a:r>
            <a:r>
              <a:rPr lang="en-US" altLang="zh-CN" sz="3200" b="1"/>
              <a:t>, </a:t>
            </a:r>
            <a:r>
              <a:rPr lang="zh-CN" altLang="en-US" sz="3200" b="1"/>
              <a:t>因此</a:t>
            </a:r>
            <a:r>
              <a:rPr lang="en-US" altLang="zh-CN" sz="3200" b="1"/>
              <a:t>nl</a:t>
            </a:r>
            <a:r>
              <a:rPr lang="zh-CN" altLang="en-US" sz="3200" b="1"/>
              <a:t>电子等效受到一个核电荷</a:t>
            </a:r>
            <a:r>
              <a:rPr lang="zh-CN" altLang="en-US" sz="3200"/>
              <a:t> 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7308850" y="5229225"/>
          <a:ext cx="452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7" imgW="457200" imgH="431640" progId="Equation.3">
                  <p:embed/>
                </p:oleObj>
              </mc:Choice>
              <mc:Fallback>
                <p:oleObj name="公式" r:id="rId7" imgW="457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229225"/>
                        <a:ext cx="452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827088" y="59499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的静电作用</a:t>
            </a:r>
            <a:r>
              <a:rPr lang="en-US" altLang="zh-CN" sz="3200" b="1"/>
              <a:t>,</a:t>
            </a:r>
            <a:r>
              <a:rPr lang="zh-CN" altLang="en-US" sz="3200" b="1"/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  <p:bldP spid="30726" grpId="0"/>
      <p:bldP spid="30727" grpId="0"/>
      <p:bldP spid="30728" grpId="0"/>
      <p:bldP spid="30731" grpId="0"/>
      <p:bldP spid="30732" grpId="0"/>
      <p:bldP spid="307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27088" y="476250"/>
          <a:ext cx="741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3" imgW="6502320" imgH="1054080" progId="Equation.3">
                  <p:embed/>
                </p:oleObj>
              </mc:Choice>
              <mc:Fallback>
                <p:oleObj name="公式" r:id="rId3" imgW="650232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250"/>
                        <a:ext cx="74168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4213" y="1484313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nl</a:t>
            </a:r>
            <a:r>
              <a:rPr lang="zh-CN" altLang="en-US" sz="3200" b="1"/>
              <a:t>越大</a:t>
            </a:r>
            <a:r>
              <a:rPr lang="en-US" altLang="zh-CN" sz="3200" b="1"/>
              <a:t>, </a:t>
            </a:r>
            <a:r>
              <a:rPr lang="zh-CN" altLang="en-US" sz="3200" b="1"/>
              <a:t>屏蔽就越完全</a:t>
            </a:r>
            <a:r>
              <a:rPr lang="en-US" altLang="zh-CN" sz="3200" b="1"/>
              <a:t>.</a:t>
            </a:r>
            <a:r>
              <a:rPr lang="zh-CN" altLang="en-US" sz="3200" b="1"/>
              <a:t>当</a:t>
            </a:r>
            <a:r>
              <a:rPr lang="en-US" altLang="zh-CN" sz="3200" b="1"/>
              <a:t>n</a:t>
            </a:r>
            <a:r>
              <a:rPr lang="zh-CN" altLang="en-US" sz="3200" b="1"/>
              <a:t>很大时</a:t>
            </a:r>
            <a:r>
              <a:rPr lang="en-US" altLang="zh-CN" sz="3200" b="1"/>
              <a:t>, nl</a:t>
            </a:r>
            <a:r>
              <a:rPr lang="zh-CN" altLang="en-US" sz="3200" b="1"/>
              <a:t>电子远离原子核</a:t>
            </a:r>
            <a:r>
              <a:rPr lang="en-US" altLang="zh-CN" sz="3200" b="1"/>
              <a:t>,</a:t>
            </a:r>
            <a:r>
              <a:rPr lang="zh-CN" altLang="en-US" sz="3200" b="1"/>
              <a:t>被完全屏蔽</a:t>
            </a:r>
            <a:r>
              <a:rPr lang="en-US" altLang="zh-CN" sz="3200" b="1"/>
              <a:t>,</a:t>
            </a:r>
            <a:r>
              <a:rPr lang="zh-CN" altLang="en-US" sz="3200" b="1"/>
              <a:t>相当于</a:t>
            </a:r>
            <a:r>
              <a:rPr lang="zh-CN" altLang="en-US" sz="3200"/>
              <a:t>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372225" y="2492375"/>
          <a:ext cx="4921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5" imgW="1130040" imgH="444240" progId="Equation.3">
                  <p:embed/>
                </p:oleObj>
              </mc:Choice>
              <mc:Fallback>
                <p:oleObj name="公式" r:id="rId5" imgW="1130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492375"/>
                        <a:ext cx="4921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84213" y="31416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11188" y="3716338"/>
            <a:ext cx="81375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 </a:t>
            </a:r>
            <a:r>
              <a:rPr lang="en-US" altLang="zh-CN" sz="3200" b="1"/>
              <a:t>E=0 ,</a:t>
            </a:r>
            <a:r>
              <a:rPr lang="zh-CN" altLang="en-US" sz="3200" b="1"/>
              <a:t>即</a:t>
            </a:r>
            <a:r>
              <a:rPr lang="en-US" altLang="zh-CN" sz="3200" b="1"/>
              <a:t>1s</a:t>
            </a:r>
            <a:r>
              <a:rPr lang="zh-CN" altLang="en-US" sz="3200" b="1"/>
              <a:t>电子和无穷远动能为</a:t>
            </a:r>
            <a:r>
              <a:rPr lang="en-US" altLang="zh-CN" sz="3200" b="1"/>
              <a:t>0</a:t>
            </a:r>
            <a:r>
              <a:rPr lang="zh-CN" altLang="en-US" sz="3200" b="1"/>
              <a:t>电子所组成系统能量</a:t>
            </a:r>
            <a:r>
              <a:rPr lang="en-US" altLang="zh-CN" sz="3200" b="1"/>
              <a:t>.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39750" y="5445125"/>
            <a:ext cx="822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 b="1"/>
              <a:t>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氦原子能级与氢原子能级越来越接近</a:t>
            </a:r>
            <a:r>
              <a:rPr lang="en-US" altLang="zh-CN" sz="3200" b="1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1" grpId="0"/>
      <p:bldP spid="31752" grpId="0"/>
      <p:bldP spid="317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71550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与实验值</a:t>
            </a:r>
            <a:r>
              <a:rPr lang="zh-CN" altLang="en-US" sz="3200"/>
              <a:t>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771775" y="765175"/>
          <a:ext cx="13922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3" imgW="1396800" imgH="330120" progId="Equation.3">
                  <p:embed/>
                </p:oleObj>
              </mc:Choice>
              <mc:Fallback>
                <p:oleObj name="公式" r:id="rId3" imgW="13968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765175"/>
                        <a:ext cx="13922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067175" y="620713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比较接近</a:t>
            </a:r>
            <a:r>
              <a:rPr lang="en-US" altLang="zh-CN" sz="3200" b="1"/>
              <a:t>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971550" y="1412875"/>
            <a:ext cx="366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氦原子激发态能量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971550" y="2133600"/>
            <a:ext cx="588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激发态电子组态（</a:t>
            </a:r>
            <a:r>
              <a:rPr lang="en-US" altLang="zh-CN" sz="3200" b="1"/>
              <a:t>1snl</a:t>
            </a:r>
            <a:r>
              <a:rPr lang="zh-CN" altLang="en-US" sz="3200" b="1"/>
              <a:t>，</a:t>
            </a:r>
            <a:r>
              <a:rPr lang="en-US" altLang="zh-CN" sz="3200" b="1"/>
              <a:t>n&gt;1</a:t>
            </a:r>
            <a:r>
              <a:rPr lang="zh-CN" altLang="en-US" sz="3200" b="1"/>
              <a:t>）</a:t>
            </a:r>
            <a:r>
              <a:rPr lang="zh-CN" altLang="en-US" sz="3200"/>
              <a:t>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00113" y="285273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库仑势能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042988" y="3357563"/>
          <a:ext cx="703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5" imgW="7607160" imgH="1054080" progId="Equation.3">
                  <p:embed/>
                </p:oleObj>
              </mc:Choice>
              <mc:Fallback>
                <p:oleObj name="公式" r:id="rId5" imgW="760716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703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27088" y="4508500"/>
            <a:ext cx="734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</a:t>
            </a:r>
            <a:r>
              <a:rPr lang="en-US" altLang="zh-CN" sz="3200" b="1"/>
              <a:t>nl</a:t>
            </a:r>
            <a:r>
              <a:rPr lang="zh-CN" altLang="en-US" sz="3200" b="1"/>
              <a:t>电子而言</a:t>
            </a:r>
            <a:r>
              <a:rPr lang="en-US" altLang="zh-CN" sz="3200" b="1"/>
              <a:t>,1s</a:t>
            </a:r>
            <a:r>
              <a:rPr lang="zh-CN" altLang="en-US" sz="3200" b="1"/>
              <a:t>态电子起着屏蔽的作</a:t>
            </a:r>
            <a:r>
              <a:rPr lang="zh-CN" altLang="en-US" sz="3200"/>
              <a:t> 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27088" y="5229225"/>
            <a:ext cx="659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用</a:t>
            </a:r>
            <a:r>
              <a:rPr lang="en-US" altLang="zh-CN" sz="3200" b="1"/>
              <a:t>, </a:t>
            </a:r>
            <a:r>
              <a:rPr lang="zh-CN" altLang="en-US" sz="3200" b="1"/>
              <a:t>因此</a:t>
            </a:r>
            <a:r>
              <a:rPr lang="en-US" altLang="zh-CN" sz="3200" b="1"/>
              <a:t>nl</a:t>
            </a:r>
            <a:r>
              <a:rPr lang="zh-CN" altLang="en-US" sz="3200" b="1"/>
              <a:t>电子等效受到一个核电荷</a:t>
            </a:r>
            <a:r>
              <a:rPr lang="zh-CN" altLang="en-US" sz="3200"/>
              <a:t> 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7308850" y="5229225"/>
          <a:ext cx="452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7" imgW="457200" imgH="431640" progId="Equation.3">
                  <p:embed/>
                </p:oleObj>
              </mc:Choice>
              <mc:Fallback>
                <p:oleObj name="公式" r:id="rId7" imgW="457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229225"/>
                        <a:ext cx="452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827088" y="59499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的静电作用</a:t>
            </a:r>
            <a:r>
              <a:rPr lang="en-US" altLang="zh-CN" sz="3200" b="1"/>
              <a:t>,</a:t>
            </a:r>
            <a:r>
              <a:rPr lang="zh-CN" altLang="en-US" sz="3200" b="1"/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3" grpId="0"/>
      <p:bldP spid="32774" grpId="0"/>
      <p:bldP spid="32775" grpId="0"/>
      <p:bldP spid="32776" grpId="0"/>
      <p:bldP spid="32779" grpId="0"/>
      <p:bldP spid="32780" grpId="0"/>
      <p:bldP spid="327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71550" y="620713"/>
          <a:ext cx="457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3" imgW="4572000" imgH="507960" progId="Equation.3">
                  <p:embed/>
                </p:oleObj>
              </mc:Choice>
              <mc:Fallback>
                <p:oleObj name="公式" r:id="rId3" imgW="457200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4572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 descr="旋转 mz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68413"/>
            <a:ext cx="45005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68538" y="1557338"/>
          <a:ext cx="254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6" imgW="253800" imgH="457200" progId="Equation.3">
                  <p:embed/>
                </p:oleObj>
              </mc:Choice>
              <mc:Fallback>
                <p:oleObj name="公式" r:id="rId6" imgW="253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2540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411413" y="148431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进动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71550" y="1484313"/>
          <a:ext cx="1152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8" imgW="927000" imgH="431640" progId="Equation.3">
                  <p:embed/>
                </p:oleObj>
              </mc:Choice>
              <mc:Fallback>
                <p:oleObj name="公式" r:id="rId8" imgW="9270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11525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971550" y="2276475"/>
          <a:ext cx="27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10" imgW="279360" imgH="482400" progId="Equation.3">
                  <p:embed/>
                </p:oleObj>
              </mc:Choice>
              <mc:Fallback>
                <p:oleObj name="公式" r:id="rId10" imgW="2793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276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31913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979613" y="2276475"/>
          <a:ext cx="31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12" imgW="317160" imgH="482400" progId="Equation.3">
                  <p:embed/>
                </p:oleObj>
              </mc:Choice>
              <mc:Fallback>
                <p:oleObj name="公式" r:id="rId12" imgW="31716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317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268538" y="227647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不守恒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71550" y="2997200"/>
          <a:ext cx="8842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公式" r:id="rId14" imgW="711000" imgH="507960" progId="Equation.3">
                  <p:embed/>
                </p:oleObj>
              </mc:Choice>
              <mc:Fallback>
                <p:oleObj name="公式" r:id="rId14" imgW="71100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884238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908175" y="29972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不变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920750" y="3789363"/>
          <a:ext cx="431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16" imgW="431640" imgH="507960" progId="Equation.3">
                  <p:embed/>
                </p:oleObj>
              </mc:Choice>
              <mc:Fallback>
                <p:oleObj name="公式" r:id="rId16" imgW="43164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789363"/>
                        <a:ext cx="4318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763713" y="3789363"/>
          <a:ext cx="325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18" imgW="330120" imgH="482400" progId="Equation.3">
                  <p:embed/>
                </p:oleObj>
              </mc:Choice>
              <mc:Fallback>
                <p:oleObj name="公式" r:id="rId18" imgW="3301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325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124075" y="3789363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不变</a:t>
            </a:r>
            <a:r>
              <a:rPr lang="en-US" altLang="zh-CN" sz="3200" b="1"/>
              <a:t>.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827088" y="450850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原子状态表示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27088" y="5300663"/>
            <a:ext cx="5108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没有考虑自旋</a:t>
            </a:r>
            <a:r>
              <a:rPr lang="en-US" altLang="zh-CN" sz="3200" b="1"/>
              <a:t>,</a:t>
            </a:r>
            <a:r>
              <a:rPr lang="zh-CN" altLang="en-US" sz="3200" b="1"/>
              <a:t>可用量子数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5822950" y="5373688"/>
          <a:ext cx="1439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20" imgW="1434960" imgH="457200" progId="Equation.3">
                  <p:embed/>
                </p:oleObj>
              </mc:Choice>
              <mc:Fallback>
                <p:oleObj name="公式" r:id="rId20" imgW="14349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5373688"/>
                        <a:ext cx="14398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2" grpId="0"/>
      <p:bldP spid="21514" grpId="0"/>
      <p:bldP spid="21516" grpId="0"/>
      <p:bldP spid="21519" grpId="0"/>
      <p:bldP spid="21520" grpId="0"/>
      <p:bldP spid="215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3375"/>
            <a:ext cx="61150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042988" y="765175"/>
          <a:ext cx="2362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3" imgW="2361960" imgH="1498320" progId="Equation.3">
                  <p:embed/>
                </p:oleObj>
              </mc:Choice>
              <mc:Fallback>
                <p:oleObj name="公式" r:id="rId3" imgW="2361960" imgH="1498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65175"/>
                        <a:ext cx="2362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042988" y="2852738"/>
          <a:ext cx="690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5" imgW="6908760" imgH="1523880" progId="Equation.3">
                  <p:embed/>
                </p:oleObj>
              </mc:Choice>
              <mc:Fallback>
                <p:oleObj name="公式" r:id="rId5" imgW="6908760" imgH="1523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690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27088" y="549275"/>
            <a:ext cx="737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>
                <a:solidFill>
                  <a:srgbClr val="FF0000"/>
                </a:solidFill>
              </a:rPr>
              <a:t>能级对</a:t>
            </a:r>
            <a:r>
              <a:rPr lang="en-US" altLang="zh-CN" sz="3200" b="1">
                <a:solidFill>
                  <a:srgbClr val="FF0000"/>
                </a:solidFill>
              </a:rPr>
              <a:t>l</a:t>
            </a:r>
            <a:r>
              <a:rPr lang="zh-CN" altLang="en-US" sz="3200" b="1">
                <a:solidFill>
                  <a:srgbClr val="FF0000"/>
                </a:solidFill>
              </a:rPr>
              <a:t>的简并消失</a:t>
            </a:r>
            <a:r>
              <a:rPr lang="en-US" altLang="zh-CN" sz="3200" b="1">
                <a:solidFill>
                  <a:srgbClr val="FF0000"/>
                </a:solidFill>
              </a:rPr>
              <a:t>.</a:t>
            </a:r>
            <a:r>
              <a:rPr lang="zh-CN" altLang="en-US" sz="3200" b="1"/>
              <a:t>例</a:t>
            </a:r>
            <a:r>
              <a:rPr lang="en-US" altLang="zh-CN" sz="3200" b="1"/>
              <a:t>n=2,1s2p</a:t>
            </a:r>
            <a:r>
              <a:rPr lang="zh-CN" altLang="en-US" sz="3200" b="1"/>
              <a:t>组态比</a:t>
            </a:r>
            <a:r>
              <a:rPr lang="zh-CN" altLang="en-US" sz="3200"/>
              <a:t>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27088" y="1341438"/>
            <a:ext cx="487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1s2s</a:t>
            </a:r>
            <a:r>
              <a:rPr lang="zh-CN" altLang="en-US" sz="3200" b="1"/>
              <a:t>组态的能量平均约大</a:t>
            </a:r>
            <a:r>
              <a:rPr lang="zh-CN" altLang="en-US" sz="3200"/>
              <a:t>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508625" y="1412875"/>
          <a:ext cx="1854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3" imgW="1854000" imgH="380880" progId="Equation.3">
                  <p:embed/>
                </p:oleObj>
              </mc:Choice>
              <mc:Fallback>
                <p:oleObj name="公式" r:id="rId3" imgW="18540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12875"/>
                        <a:ext cx="1854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55650" y="1916113"/>
            <a:ext cx="74882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这是因为</a:t>
            </a:r>
            <a:r>
              <a:rPr lang="en-US" altLang="zh-CN" sz="3200" b="1"/>
              <a:t>n</a:t>
            </a:r>
            <a:r>
              <a:rPr lang="zh-CN" altLang="en-US" sz="3200" b="1"/>
              <a:t>相同而</a:t>
            </a:r>
            <a:r>
              <a:rPr lang="en-US" altLang="zh-CN" sz="3200" b="1"/>
              <a:t>l</a:t>
            </a:r>
            <a:r>
              <a:rPr lang="zh-CN" altLang="en-US" sz="3200" b="1"/>
              <a:t>不同的电子出现在空间各处的概率不同</a:t>
            </a:r>
            <a:r>
              <a:rPr lang="en-US" altLang="zh-CN" sz="3200" b="1"/>
              <a:t>,</a:t>
            </a:r>
            <a:r>
              <a:rPr lang="zh-CN" altLang="en-US" sz="3200" b="1"/>
              <a:t>原子核被屏蔽的程度也就不同</a:t>
            </a:r>
            <a:r>
              <a:rPr lang="en-US" altLang="zh-CN" sz="3200" b="1"/>
              <a:t>.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55650" y="4076700"/>
            <a:ext cx="7488238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同一电子组态中三重态的能量比单态要低</a:t>
            </a:r>
            <a:r>
              <a:rPr lang="en-US" altLang="zh-CN" sz="3200" b="1"/>
              <a:t>,</a:t>
            </a:r>
            <a:r>
              <a:rPr lang="zh-CN" altLang="en-US" sz="3200" b="1"/>
              <a:t>且差别相当大</a:t>
            </a:r>
            <a:r>
              <a:rPr lang="en-US" altLang="zh-CN" sz="3200" b="1"/>
              <a:t>,</a:t>
            </a:r>
            <a:r>
              <a:rPr lang="zh-CN" altLang="en-US" sz="3200" b="1"/>
              <a:t>如</a:t>
            </a:r>
            <a:r>
              <a:rPr lang="en-US" altLang="zh-CN" sz="3200" b="1"/>
              <a:t>1s2s</a:t>
            </a:r>
            <a:r>
              <a:rPr lang="zh-CN" altLang="en-US" sz="3200" b="1"/>
              <a:t>组态中两者的能量差约为</a:t>
            </a:r>
            <a:r>
              <a:rPr lang="zh-CN" altLang="en-US" sz="3200"/>
              <a:t>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627313" y="5734050"/>
          <a:ext cx="2133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公式" r:id="rId5" imgW="2133360" imgH="444240" progId="Equation.3">
                  <p:embed/>
                </p:oleObj>
              </mc:Choice>
              <mc:Fallback>
                <p:oleObj name="公式" r:id="rId5" imgW="21333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34050"/>
                        <a:ext cx="21336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6" grpId="0"/>
      <p:bldP spid="358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620713"/>
            <a:ext cx="575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4.2 </a:t>
            </a:r>
            <a:r>
              <a:rPr lang="zh-CN" altLang="en-US" sz="3200" b="1"/>
              <a:t>全同粒子和泡利不相容原理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00113" y="1341438"/>
            <a:ext cx="6910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4.2.1 </a:t>
            </a:r>
            <a:r>
              <a:rPr lang="zh-CN" altLang="en-US" sz="3200" b="1"/>
              <a:t>全同粒子与波函数的交换对称性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00113" y="2060575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全同粒子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00113" y="2636838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內禀属性（如电量，质量，自旋以及磁矩等与外界条件无关）完全相同的粒子</a:t>
            </a:r>
            <a:r>
              <a:rPr lang="en-US" altLang="zh-CN" sz="3200" b="1"/>
              <a:t>.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00113" y="4076700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经典物理中全同粒子可以通过轨道（确定的位置和速度）来区分</a:t>
            </a:r>
            <a:r>
              <a:rPr lang="en-US" altLang="zh-CN" sz="3200" b="1"/>
              <a:t>.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00113" y="5734050"/>
            <a:ext cx="732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量子物理中全同粒子的位置和速度不能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8" grpId="0"/>
      <p:bldP spid="36869" grpId="0"/>
      <p:bldP spid="36870" grpId="0"/>
      <p:bldP spid="368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00113" y="549275"/>
            <a:ext cx="74168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同时确定，轨道已不具有任何物理意义</a:t>
            </a:r>
            <a:r>
              <a:rPr lang="en-US" altLang="zh-CN" sz="3200" b="1"/>
              <a:t>.</a:t>
            </a:r>
            <a:r>
              <a:rPr lang="zh-CN" altLang="en-US" sz="3200" b="1"/>
              <a:t>因此不可能用轨道加以区分</a:t>
            </a:r>
            <a:r>
              <a:rPr lang="en-US" altLang="zh-CN" sz="3200" b="1"/>
              <a:t>.</a:t>
            </a:r>
            <a:r>
              <a:rPr lang="zh-CN" altLang="en-US" sz="3200" b="1"/>
              <a:t>特别是当两个全同粒子靠近时</a:t>
            </a:r>
            <a:r>
              <a:rPr lang="en-US" altLang="zh-CN" sz="3200" b="1"/>
              <a:t>,</a:t>
            </a:r>
            <a:r>
              <a:rPr lang="zh-CN" altLang="en-US" sz="3200" b="1"/>
              <a:t>两个粒子波函数的发生重叠</a:t>
            </a:r>
            <a:r>
              <a:rPr lang="en-US" altLang="zh-CN" sz="3200" b="1"/>
              <a:t>,</a:t>
            </a:r>
            <a:r>
              <a:rPr lang="zh-CN" altLang="en-US" sz="3200" b="1"/>
              <a:t>根本不可能分辨</a:t>
            </a:r>
            <a:r>
              <a:rPr lang="en-US" altLang="zh-CN" sz="3200" b="1"/>
              <a:t>,</a:t>
            </a:r>
            <a:r>
              <a:rPr lang="zh-CN" altLang="en-US" sz="3200" b="1"/>
              <a:t>故微观世界中全同粒子是不可区分的</a:t>
            </a:r>
            <a:r>
              <a:rPr lang="en-US" altLang="zh-CN" sz="3200" b="1"/>
              <a:t>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00113" y="4365625"/>
            <a:ext cx="407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波函数的交换对称性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00113" y="4941888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由于微观世界中全同粒子是不可分辨性</a:t>
            </a:r>
            <a:r>
              <a:rPr lang="en-US" altLang="zh-CN" sz="3200" b="1"/>
              <a:t>,</a:t>
            </a:r>
            <a:r>
              <a:rPr lang="zh-CN" altLang="en-US" sz="3200" b="1"/>
              <a:t>所以系统中任何两个粒子的交换并不会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55650" y="549275"/>
            <a:ext cx="41036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改变系统的物理状态</a:t>
            </a:r>
            <a:r>
              <a:rPr lang="en-US" altLang="zh-CN" sz="3200" b="1"/>
              <a:t>.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4213" y="1268413"/>
            <a:ext cx="77041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对于两粒子系统</a:t>
            </a:r>
            <a:r>
              <a:rPr lang="en-US" altLang="zh-CN" sz="3200" b="1"/>
              <a:t>, </a:t>
            </a:r>
            <a:r>
              <a:rPr lang="zh-CN" altLang="en-US" sz="3200" b="1"/>
              <a:t>波函数的交换对称性意味着两粒子交换前后的量子态不变</a:t>
            </a:r>
            <a:r>
              <a:rPr lang="en-US" altLang="zh-CN" sz="3200" b="1"/>
              <a:t>,</a:t>
            </a:r>
            <a:r>
              <a:rPr lang="zh-CN" altLang="en-US" sz="3200" b="1"/>
              <a:t>即系统波函数不变</a:t>
            </a:r>
            <a:r>
              <a:rPr lang="en-US" altLang="zh-CN" sz="3200" b="1"/>
              <a:t>,</a:t>
            </a:r>
            <a:r>
              <a:rPr lang="zh-CN" altLang="en-US" sz="3200" b="1"/>
              <a:t>概率密度不变</a:t>
            </a:r>
            <a:r>
              <a:rPr lang="en-US" altLang="zh-CN" sz="3200" b="1"/>
              <a:t>,</a:t>
            </a:r>
            <a:r>
              <a:rPr lang="zh-CN" altLang="en-US" sz="3200" b="1"/>
              <a:t>亦即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827088" y="3644900"/>
          <a:ext cx="38052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公式" r:id="rId3" imgW="3809880" imgH="571320" progId="Equation.3">
                  <p:embed/>
                </p:oleObj>
              </mc:Choice>
              <mc:Fallback>
                <p:oleObj name="公式" r:id="rId3" imgW="3809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805237" cy="566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4213" y="4365625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908175" y="4437063"/>
          <a:ext cx="328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5" imgW="3288960" imgH="457200" progId="Equation.3">
                  <p:embed/>
                </p:oleObj>
              </mc:Choice>
              <mc:Fallback>
                <p:oleObj name="公式" r:id="rId5" imgW="32889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32893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219700" y="4365625"/>
            <a:ext cx="331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即波函数满足交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84213" y="50133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换对称性</a:t>
            </a:r>
            <a:r>
              <a:rPr lang="en-US" altLang="zh-CN" sz="3200" b="1"/>
              <a:t>.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11188" y="56610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zh-CN" altLang="en-US" sz="3200"/>
              <a:t> 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1403350" y="5734050"/>
          <a:ext cx="35353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7" imgW="3530520" imgH="457200" progId="Equation.3">
                  <p:embed/>
                </p:oleObj>
              </mc:Choice>
              <mc:Fallback>
                <p:oleObj name="公式" r:id="rId7" imgW="35305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734050"/>
                        <a:ext cx="3535363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148263" y="566102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即波函数满足交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8" grpId="0"/>
      <p:bldP spid="38921" grpId="0"/>
      <p:bldP spid="38922" grpId="0"/>
      <p:bldP spid="38923" grpId="0"/>
      <p:bldP spid="389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71550" y="620713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换反对称性</a:t>
            </a:r>
            <a:r>
              <a:rPr lang="en-US" altLang="zh-CN" sz="3200" b="1"/>
              <a:t>.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71550" y="1341438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763713" y="1412875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公式" r:id="rId3" imgW="1104840" imgH="457200" progId="Equation.3">
                  <p:embed/>
                </p:oleObj>
              </mc:Choice>
              <mc:Fallback>
                <p:oleObj name="公式" r:id="rId3" imgW="11048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1104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916238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492500" y="1412875"/>
          <a:ext cx="1117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公式" r:id="rId5" imgW="1117440" imgH="507960" progId="Equation.3">
                  <p:embed/>
                </p:oleObj>
              </mc:Choice>
              <mc:Fallback>
                <p:oleObj name="公式" r:id="rId5" imgW="11174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117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643438" y="1412875"/>
            <a:ext cx="2970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表示粒子</a:t>
            </a:r>
            <a:r>
              <a:rPr lang="en-US" altLang="zh-CN" sz="3200" b="1"/>
              <a:t>1</a:t>
            </a:r>
            <a:r>
              <a:rPr lang="zh-CN" altLang="en-US" sz="3200" b="1"/>
              <a:t>处于</a:t>
            </a:r>
            <a:r>
              <a:rPr lang="zh-CN" altLang="en-US" sz="3200"/>
              <a:t> 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7524750" y="1557338"/>
          <a:ext cx="2921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公式" r:id="rId7" imgW="291960" imgH="253800" progId="Equation.3">
                  <p:embed/>
                </p:oleObj>
              </mc:Choice>
              <mc:Fallback>
                <p:oleObj name="公式" r:id="rId7" imgW="29196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557338"/>
                        <a:ext cx="292100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7740650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状</a:t>
            </a:r>
            <a:r>
              <a:rPr lang="zh-CN" altLang="en-US" sz="3200"/>
              <a:t> 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900113" y="2133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态，</a:t>
            </a:r>
            <a:r>
              <a:rPr lang="zh-CN" altLang="en-US" sz="3200"/>
              <a:t> 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276475"/>
          <a:ext cx="3127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公式" r:id="rId9" imgW="317160" imgH="406080" progId="Equation.3">
                  <p:embed/>
                </p:oleObj>
              </mc:Choice>
              <mc:Fallback>
                <p:oleObj name="公式" r:id="rId9" imgW="3171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3127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979613" y="213360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状态的波函数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643438" y="2205038"/>
          <a:ext cx="1123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公式" r:id="rId11" imgW="1130040" imgH="457200" progId="Equation.3">
                  <p:embed/>
                </p:oleObj>
              </mc:Choice>
              <mc:Fallback>
                <p:oleObj name="公式" r:id="rId11" imgW="11300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05038"/>
                        <a:ext cx="1123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795963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6300788" y="2205038"/>
          <a:ext cx="11493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公式" r:id="rId13" imgW="1143000" imgH="507960" progId="Equation.3">
                  <p:embed/>
                </p:oleObj>
              </mc:Choice>
              <mc:Fallback>
                <p:oleObj name="公式" r:id="rId13" imgW="1143000" imgH="507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205038"/>
                        <a:ext cx="11493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900113" y="2852738"/>
            <a:ext cx="2154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粒子</a:t>
            </a:r>
            <a:r>
              <a:rPr lang="en-US" altLang="zh-CN" sz="3200" b="1"/>
              <a:t>2</a:t>
            </a:r>
            <a:r>
              <a:rPr lang="zh-CN" altLang="en-US" sz="3200" b="1"/>
              <a:t>处于</a:t>
            </a:r>
            <a:r>
              <a:rPr lang="zh-CN" altLang="en-US" sz="3200"/>
              <a:t> 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7380288" y="2133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表示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843213" y="2997200"/>
          <a:ext cx="2921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公式" r:id="rId15" imgW="291960" imgH="253800" progId="Equation.3">
                  <p:embed/>
                </p:oleObj>
              </mc:Choice>
              <mc:Fallback>
                <p:oleObj name="公式" r:id="rId15" imgW="29196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97200"/>
                        <a:ext cx="292100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3132138" y="28527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状态，</a:t>
            </a:r>
            <a:r>
              <a:rPr lang="zh-CN" altLang="en-US" sz="3200"/>
              <a:t> 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284663" y="2924175"/>
          <a:ext cx="312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公式" r:id="rId17" imgW="317160" imgH="406080" progId="Equation.3">
                  <p:embed/>
                </p:oleObj>
              </mc:Choice>
              <mc:Fallback>
                <p:oleObj name="公式" r:id="rId17" imgW="317160" imgH="4060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24175"/>
                        <a:ext cx="312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572000" y="2852738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状态的波函数</a:t>
            </a:r>
            <a:r>
              <a:rPr lang="en-US" altLang="zh-CN" sz="3200" b="1"/>
              <a:t>,</a:t>
            </a:r>
            <a:r>
              <a:rPr lang="zh-CN" altLang="en-US" sz="3200" b="1"/>
              <a:t>那么系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900113" y="357346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统的波函数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971550" y="4365625"/>
          <a:ext cx="27241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公式" r:id="rId19" imgW="3047760" imgH="507960" progId="Equation.3">
                  <p:embed/>
                </p:oleObj>
              </mc:Choice>
              <mc:Fallback>
                <p:oleObj name="公式" r:id="rId19" imgW="3047760" imgH="507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27241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635375" y="43656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4211638" y="4365625"/>
          <a:ext cx="29003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公式" r:id="rId21" imgW="3136680" imgH="507960" progId="Equation.3">
                  <p:embed/>
                </p:oleObj>
              </mc:Choice>
              <mc:Fallback>
                <p:oleObj name="公式" r:id="rId21" imgW="3136680" imgH="5079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365625"/>
                        <a:ext cx="2900362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827088" y="5084763"/>
            <a:ext cx="7612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系统薛定谔方程的解</a:t>
            </a:r>
            <a:r>
              <a:rPr lang="en-US" altLang="zh-CN" sz="3200" b="1"/>
              <a:t>,</a:t>
            </a:r>
            <a:r>
              <a:rPr lang="zh-CN" altLang="en-US" sz="3200" b="1"/>
              <a:t>但是并不一定满足对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7164388" y="42926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都是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827088" y="5805488"/>
            <a:ext cx="325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称性的要求</a:t>
            </a:r>
            <a:r>
              <a:rPr lang="en-US" altLang="zh-CN" sz="3200" b="1"/>
              <a:t>.</a:t>
            </a:r>
            <a:r>
              <a:rPr lang="zh-CN" altLang="en-US" sz="3200" b="1"/>
              <a:t>但是</a:t>
            </a:r>
            <a:r>
              <a:rPr lang="zh-CN" altLang="en-US" sz="3200"/>
              <a:t> </a:t>
            </a: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3924300" y="5805488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公式" r:id="rId23" imgW="431640" imgH="457200" progId="Equation.3">
                  <p:embed/>
                </p:oleObj>
              </mc:Choice>
              <mc:Fallback>
                <p:oleObj name="公式" r:id="rId23" imgW="43164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805488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4356100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4932363" y="5805488"/>
          <a:ext cx="538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公式" r:id="rId25" imgW="533160" imgH="457200" progId="Equation.3">
                  <p:embed/>
                </p:oleObj>
              </mc:Choice>
              <mc:Fallback>
                <p:oleObj name="公式" r:id="rId25" imgW="53316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805488"/>
                        <a:ext cx="5381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364163" y="5734050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的线性组合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2" grpId="0"/>
      <p:bldP spid="39945" grpId="0"/>
      <p:bldP spid="39948" grpId="0"/>
      <p:bldP spid="39949" grpId="0"/>
      <p:bldP spid="39952" grpId="0"/>
      <p:bldP spid="39955" grpId="0"/>
      <p:bldP spid="39958" grpId="0"/>
      <p:bldP spid="39959" grpId="0"/>
      <p:bldP spid="39962" grpId="0"/>
      <p:bldP spid="39965" grpId="0"/>
      <p:bldP spid="39966" grpId="0"/>
      <p:bldP spid="39969" grpId="0"/>
      <p:bldP spid="39972" grpId="0"/>
      <p:bldP spid="39973" grpId="0"/>
      <p:bldP spid="39974" grpId="0"/>
      <p:bldP spid="39977" grpId="0"/>
      <p:bldP spid="399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900113" y="549275"/>
          <a:ext cx="72009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公式" r:id="rId3" imgW="7467480" imgH="901440" progId="Equation.3">
                  <p:embed/>
                </p:oleObj>
              </mc:Choice>
              <mc:Fallback>
                <p:oleObj name="公式" r:id="rId3" imgW="746748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200900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827088" y="1844675"/>
          <a:ext cx="73437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5" imgW="7467480" imgH="901440" progId="Equation.3">
                  <p:embed/>
                </p:oleObj>
              </mc:Choice>
              <mc:Fallback>
                <p:oleObj name="公式" r:id="rId5" imgW="746748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73437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84213" y="32131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763713" y="3284538"/>
          <a:ext cx="846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7" imgW="838080" imgH="469800" progId="Equation.3">
                  <p:embed/>
                </p:oleObj>
              </mc:Choice>
              <mc:Fallback>
                <p:oleObj name="公式" r:id="rId7" imgW="8380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84613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2627313" y="321310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是归一化常数</a:t>
            </a:r>
            <a:r>
              <a:rPr lang="en-US" altLang="zh-CN" sz="3200" b="1"/>
              <a:t>,</a:t>
            </a:r>
            <a:r>
              <a:rPr lang="zh-CN" altLang="en-US" sz="3200" b="1"/>
              <a:t>显然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827088" y="4076700"/>
          <a:ext cx="38242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9" imgW="3682800" imgH="457200" progId="Equation.3">
                  <p:embed/>
                </p:oleObj>
              </mc:Choice>
              <mc:Fallback>
                <p:oleObj name="公式" r:id="rId9" imgW="3682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3824287" cy="471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827088" y="5013325"/>
          <a:ext cx="3903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11" imgW="3924000" imgH="457200" progId="Equation.3">
                  <p:embed/>
                </p:oleObj>
              </mc:Choice>
              <mc:Fallback>
                <p:oleObj name="公式" r:id="rId11" imgW="3924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3325"/>
                        <a:ext cx="3903662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755650" y="5734050"/>
            <a:ext cx="405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4.2.2 </a:t>
            </a:r>
            <a:r>
              <a:rPr lang="zh-CN" altLang="en-US" sz="3200" b="1"/>
              <a:t>泡利不相容原理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9" grpId="0"/>
      <p:bldP spid="409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4213" y="549275"/>
            <a:ext cx="565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（</a:t>
            </a:r>
            <a:r>
              <a:rPr lang="en-US" altLang="zh-CN" sz="3200" b="1"/>
              <a:t>1925</a:t>
            </a:r>
            <a:r>
              <a:rPr lang="zh-CN" altLang="en-US" sz="3200" b="1"/>
              <a:t>年提出，</a:t>
            </a:r>
            <a:r>
              <a:rPr lang="en-US" altLang="zh-CN" sz="3200" b="1"/>
              <a:t>1945</a:t>
            </a:r>
            <a:r>
              <a:rPr lang="zh-CN" altLang="en-US" sz="3200" b="1"/>
              <a:t>年获奖）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00113" y="1341438"/>
            <a:ext cx="716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在多电子原子中</a:t>
            </a:r>
            <a:r>
              <a:rPr lang="en-US" altLang="zh-CN" sz="3200" b="1"/>
              <a:t>,</a:t>
            </a:r>
            <a:r>
              <a:rPr lang="zh-CN" altLang="en-US" sz="3200" b="1"/>
              <a:t>任何两个电子都不可</a:t>
            </a:r>
            <a:r>
              <a:rPr lang="zh-CN" altLang="en-US" sz="3200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00113" y="2060575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能存在相同的量子态</a:t>
            </a:r>
            <a:r>
              <a:rPr lang="en-US" altLang="zh-CN" sz="3200" b="1"/>
              <a:t>.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27088" y="2565400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任何两个电子不可能有完全相同的四个量子数</a:t>
            </a:r>
            <a:r>
              <a:rPr lang="zh-CN" altLang="en-US" sz="3200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411413" y="3500438"/>
          <a:ext cx="1484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3" imgW="1434960" imgH="507960" progId="Equation.3">
                  <p:embed/>
                </p:oleObj>
              </mc:Choice>
              <mc:Fallback>
                <p:oleObj name="公式" r:id="rId3" imgW="14349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00438"/>
                        <a:ext cx="1484312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95738" y="35004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zh-CN" altLang="en-US" sz="3200"/>
              <a:t> 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4643438" y="3573463"/>
          <a:ext cx="18557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5" imgW="1790640" imgH="457200" progId="Equation.3">
                  <p:embed/>
                </p:oleObj>
              </mc:Choice>
              <mc:Fallback>
                <p:oleObj name="公式" r:id="rId5" imgW="17906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3463"/>
                        <a:ext cx="1855787" cy="471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971550" y="4221163"/>
          <a:ext cx="3752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公式" r:id="rId7" imgW="3632040" imgH="583920" progId="Equation.3">
                  <p:embed/>
                </p:oleObj>
              </mc:Choice>
              <mc:Fallback>
                <p:oleObj name="公式" r:id="rId7" imgW="363204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375285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27088" y="4941888"/>
            <a:ext cx="7434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当两个电子处于完全相同量子状态，即</a:t>
            </a:r>
            <a:r>
              <a:rPr lang="zh-CN" altLang="en-US" sz="3200"/>
              <a:t> 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1042988" y="5734050"/>
          <a:ext cx="4105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公式" r:id="rId9" imgW="3962160" imgH="457200" progId="Equation.3">
                  <p:embed/>
                </p:oleObj>
              </mc:Choice>
              <mc:Fallback>
                <p:oleObj name="公式" r:id="rId9" imgW="39621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4105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  <p:bldP spid="41989" grpId="0"/>
      <p:bldP spid="41992" grpId="0"/>
      <p:bldP spid="419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42988" y="549275"/>
          <a:ext cx="7058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公式" r:id="rId3" imgW="8051760" imgH="901440" progId="Equation.3">
                  <p:embed/>
                </p:oleObj>
              </mc:Choice>
              <mc:Fallback>
                <p:oleObj name="公式" r:id="rId3" imgW="805176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7058025" cy="822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27088" y="1341438"/>
            <a:ext cx="756126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该式表明反对称波函数满足泡利不相容原理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</a:t>
            </a:r>
            <a:r>
              <a:rPr lang="zh-CN" altLang="en-US" sz="3200" b="1"/>
              <a:t>多电子系统波函数一定是反对称的</a:t>
            </a:r>
            <a:r>
              <a:rPr lang="en-US" altLang="zh-CN" sz="3200" b="1"/>
              <a:t>.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00113" y="3573463"/>
            <a:ext cx="7548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（</a:t>
            </a:r>
            <a:r>
              <a:rPr lang="en-US" altLang="zh-CN" sz="3200" b="1"/>
              <a:t>1940</a:t>
            </a:r>
            <a:r>
              <a:rPr lang="zh-CN" altLang="en-US" sz="3200" b="1"/>
              <a:t>）凡是自旋量子数为半整数（自</a:t>
            </a:r>
            <a:r>
              <a:rPr lang="zh-CN" altLang="en-US" sz="3200"/>
              <a:t>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27088" y="4292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旋为</a:t>
            </a:r>
            <a:r>
              <a:rPr lang="zh-CN" altLang="en-US" sz="3200"/>
              <a:t> 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012950" y="4365625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公式" r:id="rId5" imgW="1993680" imgH="444240" progId="Equation.3">
                  <p:embed/>
                </p:oleObj>
              </mc:Choice>
              <mc:Fallback>
                <p:oleObj name="公式" r:id="rId5" imgW="19936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365625"/>
                        <a:ext cx="2070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140200" y="42926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）的粒子组成的全同粒</a:t>
            </a:r>
            <a:r>
              <a:rPr lang="zh-CN" altLang="en-US" sz="3200"/>
              <a:t> 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55650" y="4868863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子系统（如电子或质子等）的波函数一定是交换反对称的</a:t>
            </a:r>
            <a:r>
              <a:rPr lang="en-US" altLang="zh-CN" sz="3200" b="1"/>
              <a:t>.</a:t>
            </a:r>
            <a:r>
              <a:rPr lang="zh-CN" altLang="en-US" sz="3200" b="1"/>
              <a:t>它们遵守费米</a:t>
            </a:r>
            <a:r>
              <a:rPr lang="en-US" altLang="zh-CN" sz="3200" b="1"/>
              <a:t>-</a:t>
            </a:r>
            <a:r>
              <a:rPr lang="zh-CN" altLang="en-US" sz="3200" b="1"/>
              <a:t>狄拉克统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7" grpId="0"/>
      <p:bldP spid="430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00113" y="620713"/>
            <a:ext cx="756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考虑自旋</a:t>
            </a:r>
            <a:r>
              <a:rPr lang="en-US" altLang="zh-CN" sz="3200" b="1"/>
              <a:t>,</a:t>
            </a:r>
            <a:r>
              <a:rPr lang="zh-CN" altLang="en-US" sz="3200" b="1"/>
              <a:t>但不计自旋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轨道相互作用可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004888" y="1484313"/>
          <a:ext cx="2036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3" imgW="2031840" imgH="457200" progId="Equation.3">
                  <p:embed/>
                </p:oleObj>
              </mc:Choice>
              <mc:Fallback>
                <p:oleObj name="公式" r:id="rId3" imgW="20318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484313"/>
                        <a:ext cx="20367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00113" y="2205038"/>
            <a:ext cx="7272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考虑自旋</a:t>
            </a:r>
            <a:r>
              <a:rPr lang="en-US" altLang="zh-CN" sz="3200" b="1"/>
              <a:t>-</a:t>
            </a:r>
            <a:r>
              <a:rPr lang="zh-CN" altLang="en-US" sz="3200" b="1"/>
              <a:t>轨道相互作用</a:t>
            </a:r>
            <a:r>
              <a:rPr lang="en-US" altLang="zh-CN" sz="3200" b="1"/>
              <a:t>, </a:t>
            </a:r>
            <a:r>
              <a:rPr lang="zh-CN" altLang="en-US" sz="3200" b="1"/>
              <a:t>可用量子数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42988" y="2997200"/>
          <a:ext cx="1671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5" imgW="1676160" imgH="507960" progId="Equation.3">
                  <p:embed/>
                </p:oleObj>
              </mc:Choice>
              <mc:Fallback>
                <p:oleObj name="公式" r:id="rId5" imgW="16761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16716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563938" y="2997200"/>
          <a:ext cx="8588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7" imgW="863280" imgH="583920" progId="Equation.3">
                  <p:embed/>
                </p:oleObj>
              </mc:Choice>
              <mc:Fallback>
                <p:oleObj name="公式" r:id="rId7" imgW="86328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97200"/>
                        <a:ext cx="85883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00113" y="3716338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原子磁矩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132138" y="3573463"/>
          <a:ext cx="47196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9" imgW="4724280" imgH="888840" progId="Equation.3">
                  <p:embed/>
                </p:oleObj>
              </mc:Choice>
              <mc:Fallback>
                <p:oleObj name="公式" r:id="rId9" imgW="47242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4719637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116013" y="46529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有效磁矩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059113" y="4724400"/>
          <a:ext cx="30607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1" imgW="3060360" imgH="533160" progId="Equation.3">
                  <p:embed/>
                </p:oleObj>
              </mc:Choice>
              <mc:Fallback>
                <p:oleObj name="公式" r:id="rId11" imgW="306036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24400"/>
                        <a:ext cx="30607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116013" y="5589588"/>
            <a:ext cx="205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朗德</a:t>
            </a:r>
            <a:r>
              <a:rPr lang="en-US" altLang="zh-CN" sz="3200" b="1"/>
              <a:t>g</a:t>
            </a:r>
            <a:r>
              <a:rPr lang="zh-CN" altLang="en-US" sz="3200" b="1"/>
              <a:t>因子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238500" y="5418138"/>
          <a:ext cx="35067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公式" r:id="rId13" imgW="3504960" imgH="1015920" progId="Equation.3">
                  <p:embed/>
                </p:oleObj>
              </mc:Choice>
              <mc:Fallback>
                <p:oleObj name="公式" r:id="rId13" imgW="350496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418138"/>
                        <a:ext cx="35067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22535" grpId="0"/>
      <p:bldP spid="22537" grpId="0"/>
      <p:bldP spid="225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27088" y="476250"/>
            <a:ext cx="44735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计</a:t>
            </a:r>
            <a:r>
              <a:rPr lang="en-US" altLang="zh-CN" sz="3200" b="1"/>
              <a:t>,</a:t>
            </a:r>
            <a:r>
              <a:rPr lang="zh-CN" altLang="en-US" sz="3200" b="1"/>
              <a:t>相应粒子称作费米子</a:t>
            </a:r>
            <a:r>
              <a:rPr lang="en-US" altLang="zh-CN" sz="3200" b="1"/>
              <a:t>.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27088" y="1412875"/>
            <a:ext cx="6008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凡是自旋量子数为整数（自旋为</a:t>
            </a:r>
            <a:r>
              <a:rPr lang="zh-CN" altLang="en-US" sz="3200"/>
              <a:t>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738938" y="1458913"/>
          <a:ext cx="1387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公式" r:id="rId3" imgW="1333440" imgH="431640" progId="Equation.3">
                  <p:embed/>
                </p:oleObj>
              </mc:Choice>
              <mc:Fallback>
                <p:oleObj name="公式" r:id="rId3" imgW="1333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1458913"/>
                        <a:ext cx="1387475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55650" y="1916113"/>
            <a:ext cx="74882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的粒子组成的全同粒子系统（如光子等）的波函数一定是交换对称的</a:t>
            </a:r>
            <a:r>
              <a:rPr lang="en-US" altLang="zh-CN" sz="3200" b="1"/>
              <a:t>. </a:t>
            </a:r>
            <a:r>
              <a:rPr lang="zh-CN" altLang="en-US" sz="3200" b="1"/>
              <a:t>它们遵守玻色</a:t>
            </a:r>
            <a:r>
              <a:rPr lang="en-US" altLang="zh-CN" sz="3200" b="1"/>
              <a:t>-</a:t>
            </a:r>
            <a:r>
              <a:rPr lang="zh-CN" altLang="en-US" sz="3200" b="1"/>
              <a:t>爱因斯坦统计</a:t>
            </a:r>
            <a:r>
              <a:rPr lang="en-US" altLang="zh-CN" sz="3200" b="1"/>
              <a:t>,</a:t>
            </a:r>
            <a:r>
              <a:rPr lang="zh-CN" altLang="en-US" sz="3200" b="1"/>
              <a:t>相应粒子称作玻色子</a:t>
            </a:r>
            <a:r>
              <a:rPr lang="en-US" altLang="zh-CN" sz="3200" b="1"/>
              <a:t>.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827088" y="4365625"/>
            <a:ext cx="271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4.2.3</a:t>
            </a:r>
            <a:r>
              <a:rPr lang="zh-CN" altLang="en-US" sz="3200" b="1"/>
              <a:t>交换效应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827088" y="50847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两个电子系统波函数为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8" grpId="0"/>
      <p:bldP spid="44039" grpId="0"/>
      <p:bldP spid="440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827088" y="476250"/>
          <a:ext cx="72009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3" imgW="7467480" imgH="1549080" progId="Equation.3">
                  <p:embed/>
                </p:oleObj>
              </mc:Choice>
              <mc:Fallback>
                <p:oleObj name="公式" r:id="rId3" imgW="7467480" imgH="1549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250"/>
                        <a:ext cx="7200900" cy="167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4213" y="25654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692275" y="2636838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5" imgW="431640" imgH="457200" progId="Equation.3">
                  <p:embed/>
                </p:oleObj>
              </mc:Choice>
              <mc:Fallback>
                <p:oleObj name="公式" r:id="rId5" imgW="431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438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51050" y="25654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为反对称空间波函数，</a:t>
            </a:r>
            <a:r>
              <a:rPr lang="zh-CN" altLang="en-US" sz="3200"/>
              <a:t>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6372225" y="2492375"/>
          <a:ext cx="457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公式" r:id="rId7" imgW="457200" imgH="533160" progId="Equation.3">
                  <p:embed/>
                </p:oleObj>
              </mc:Choice>
              <mc:Fallback>
                <p:oleObj name="公式" r:id="rId7" imgW="45720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492375"/>
                        <a:ext cx="457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804025" y="25654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为对称</a:t>
            </a:r>
            <a:r>
              <a:rPr lang="zh-CN" altLang="en-US" sz="3200"/>
              <a:t> 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55650" y="3357563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自旋波函数；</a:t>
            </a:r>
            <a:r>
              <a:rPr lang="zh-CN" altLang="en-US" sz="3200"/>
              <a:t> 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3132138" y="34290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公式" r:id="rId9" imgW="419040" imgH="457200" progId="Equation.3">
                  <p:embed/>
                </p:oleObj>
              </mc:Choice>
              <mc:Fallback>
                <p:oleObj name="公式" r:id="rId9" imgW="4190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429000"/>
                        <a:ext cx="41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63938" y="335756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为对称空间波函数，</a:t>
            </a:r>
            <a:r>
              <a:rPr lang="zh-CN" altLang="en-US" sz="3200"/>
              <a:t> 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7235825" y="3357563"/>
          <a:ext cx="4699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公式" r:id="rId11" imgW="469800" imgH="533160" progId="Equation.3">
                  <p:embed/>
                </p:oleObj>
              </mc:Choice>
              <mc:Fallback>
                <p:oleObj name="公式" r:id="rId11" imgW="46980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357563"/>
                        <a:ext cx="4699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755650" y="4149725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为反对称自旋波函数</a:t>
            </a:r>
            <a:r>
              <a:rPr lang="en-US" altLang="zh-CN" sz="3200" b="1"/>
              <a:t>.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1149350" y="4724400"/>
          <a:ext cx="6416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公式" r:id="rId13" imgW="6654600" imgH="901440" progId="Equation.3">
                  <p:embed/>
                </p:oleObj>
              </mc:Choice>
              <mc:Fallback>
                <p:oleObj name="公式" r:id="rId13" imgW="6654600" imgH="901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724400"/>
                        <a:ext cx="64166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1116013" y="5886450"/>
          <a:ext cx="6416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公式" r:id="rId15" imgW="6654600" imgH="901440" progId="Equation.3">
                  <p:embed/>
                </p:oleObj>
              </mc:Choice>
              <mc:Fallback>
                <p:oleObj name="公式" r:id="rId15" imgW="6654600" imgH="901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86450"/>
                        <a:ext cx="64166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8064500" y="4754563"/>
            <a:ext cx="10795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作业</a:t>
            </a:r>
            <a:r>
              <a:rPr lang="en-US" altLang="zh-CN" sz="2000" b="1"/>
              <a:t>p.119 3. 17,18,19,20,22,23((4)</a:t>
            </a:r>
            <a:r>
              <a:rPr lang="zh-CN" altLang="en-US" sz="2000" b="1"/>
              <a:t>不要求）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  <p:bldP spid="45066" grpId="0"/>
      <p:bldP spid="45067" grpId="0"/>
      <p:bldP spid="45070" grpId="0"/>
      <p:bldP spid="45073" grpId="0"/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 noChangeAspect="1"/>
          </p:cNvGrpSpPr>
          <p:nvPr/>
        </p:nvGrpSpPr>
        <p:grpSpPr bwMode="auto">
          <a:xfrm>
            <a:off x="4500563" y="549275"/>
            <a:ext cx="4932362" cy="3865563"/>
            <a:chOff x="2797" y="4232"/>
            <a:chExt cx="3287" cy="4077"/>
          </a:xfrm>
        </p:grpSpPr>
        <p:sp>
          <p:nvSpPr>
            <p:cNvPr id="23555" name="AutoShape 3"/>
            <p:cNvSpPr>
              <a:spLocks noChangeAspect="1" noChangeArrowheads="1"/>
            </p:cNvSpPr>
            <p:nvPr/>
          </p:nvSpPr>
          <p:spPr bwMode="auto">
            <a:xfrm>
              <a:off x="2797" y="4232"/>
              <a:ext cx="3287" cy="4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H="1">
              <a:off x="4206" y="4368"/>
              <a:ext cx="626" cy="3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 flipH="1">
              <a:off x="3736" y="5591"/>
              <a:ext cx="1252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4362" y="4911"/>
              <a:ext cx="313" cy="20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H="1">
              <a:off x="3893" y="5998"/>
              <a:ext cx="626" cy="16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3736" y="6814"/>
              <a:ext cx="157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V="1">
              <a:off x="3893" y="6950"/>
              <a:ext cx="782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V="1">
              <a:off x="4362" y="4368"/>
              <a:ext cx="47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4832" y="4368"/>
              <a:ext cx="156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4988" y="4368"/>
            <a:ext cx="26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4" name="公式" r:id="rId3" imgW="253800" imgH="457200" progId="Equation.3">
                    <p:embed/>
                  </p:oleObj>
                </mc:Choice>
                <mc:Fallback>
                  <p:oleObj name="公式" r:id="rId3" imgW="2538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4368"/>
                          <a:ext cx="26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5145" y="5319"/>
            <a:ext cx="22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" name="公式" r:id="rId5" imgW="228600" imgH="291960" progId="Equation.3">
                    <p:embed/>
                  </p:oleObj>
                </mc:Choice>
                <mc:Fallback>
                  <p:oleObj name="公式" r:id="rId5" imgW="228600" imgH="291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5319"/>
                          <a:ext cx="22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049" y="5455"/>
            <a:ext cx="2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6" name="公式" r:id="rId7" imgW="215640" imgH="380880" progId="Equation.3">
                    <p:embed/>
                  </p:oleObj>
                </mc:Choice>
                <mc:Fallback>
                  <p:oleObj name="公式" r:id="rId7" imgW="21564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5455"/>
                          <a:ext cx="2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4988" y="6814"/>
            <a:ext cx="33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7" name="公式" r:id="rId9" imgW="368280" imgH="457200" progId="Equation.3">
                    <p:embed/>
                  </p:oleObj>
                </mc:Choice>
                <mc:Fallback>
                  <p:oleObj name="公式" r:id="rId9" imgW="36828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6814"/>
                          <a:ext cx="33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3110" y="6406"/>
            <a:ext cx="348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8" name="公式" r:id="rId11" imgW="393480" imgH="457200" progId="Equation.3">
                    <p:embed/>
                  </p:oleObj>
                </mc:Choice>
                <mc:Fallback>
                  <p:oleObj name="公式" r:id="rId11" imgW="39348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6406"/>
                          <a:ext cx="348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7"/>
            <p:cNvGraphicFramePr>
              <a:graphicFrameLocks noChangeAspect="1"/>
            </p:cNvGraphicFramePr>
            <p:nvPr/>
          </p:nvGraphicFramePr>
          <p:xfrm>
            <a:off x="3423" y="7493"/>
            <a:ext cx="26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9" name="公式" r:id="rId13" imgW="291960" imgH="368280" progId="Equation.3">
                    <p:embed/>
                  </p:oleObj>
                </mc:Choice>
                <mc:Fallback>
                  <p:oleObj name="公式" r:id="rId13" imgW="291960" imgH="3682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7493"/>
                          <a:ext cx="261" cy="331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>
              <a:off x="4206" y="5999"/>
              <a:ext cx="313" cy="17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3893" y="7629"/>
              <a:ext cx="313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4049" y="7765"/>
            <a:ext cx="34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0" name="公式" r:id="rId15" imgW="406080" imgH="507960" progId="Equation.3">
                    <p:embed/>
                  </p:oleObj>
                </mc:Choice>
                <mc:Fallback>
                  <p:oleObj name="公式" r:id="rId15" imgW="406080" imgH="5079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7765"/>
                          <a:ext cx="348" cy="43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Arc 21"/>
            <p:cNvSpPr>
              <a:spLocks/>
            </p:cNvSpPr>
            <p:nvPr/>
          </p:nvSpPr>
          <p:spPr bwMode="auto">
            <a:xfrm rot="11178300">
              <a:off x="4048" y="5725"/>
              <a:ext cx="988" cy="1074"/>
            </a:xfrm>
            <a:custGeom>
              <a:avLst/>
              <a:gdLst>
                <a:gd name="G0" fmla="+- 0 0 0"/>
                <a:gd name="G1" fmla="+- 18532 0 0"/>
                <a:gd name="G2" fmla="+- 21600 0 0"/>
                <a:gd name="T0" fmla="*/ 11095 w 17060"/>
                <a:gd name="T1" fmla="*/ 0 h 18532"/>
                <a:gd name="T2" fmla="*/ 17060 w 17060"/>
                <a:gd name="T3" fmla="*/ 5283 h 18532"/>
                <a:gd name="T4" fmla="*/ 0 w 17060"/>
                <a:gd name="T5" fmla="*/ 18532 h 18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60" h="18532" fill="none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</a:path>
                <a:path w="17060" h="18532" stroke="0" extrusionOk="0">
                  <a:moveTo>
                    <a:pt x="11095" y="-1"/>
                  </a:moveTo>
                  <a:cubicBezTo>
                    <a:pt x="13393" y="1375"/>
                    <a:pt x="15416" y="3167"/>
                    <a:pt x="17059" y="5283"/>
                  </a:cubicBezTo>
                  <a:lnTo>
                    <a:pt x="0" y="18532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Arc 22"/>
            <p:cNvSpPr>
              <a:spLocks/>
            </p:cNvSpPr>
            <p:nvPr/>
          </p:nvSpPr>
          <p:spPr bwMode="auto">
            <a:xfrm rot="9796439" flipV="1">
              <a:off x="4362" y="5183"/>
              <a:ext cx="363" cy="134"/>
            </a:xfrm>
            <a:custGeom>
              <a:avLst/>
              <a:gdLst>
                <a:gd name="G0" fmla="+- 4651 0 0"/>
                <a:gd name="G1" fmla="+- 21600 0 0"/>
                <a:gd name="G2" fmla="+- 21600 0 0"/>
                <a:gd name="T0" fmla="*/ 0 w 24896"/>
                <a:gd name="T1" fmla="*/ 507 h 21600"/>
                <a:gd name="T2" fmla="*/ 24896 w 24896"/>
                <a:gd name="T3" fmla="*/ 14070 h 21600"/>
                <a:gd name="T4" fmla="*/ 4651 w 248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96" h="21600" fill="none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</a:path>
                <a:path w="24896" h="21600" stroke="0" extrusionOk="0">
                  <a:moveTo>
                    <a:pt x="-1" y="506"/>
                  </a:moveTo>
                  <a:cubicBezTo>
                    <a:pt x="1527" y="169"/>
                    <a:pt x="3086" y="-1"/>
                    <a:pt x="4651" y="0"/>
                  </a:cubicBezTo>
                  <a:cubicBezTo>
                    <a:pt x="13676" y="0"/>
                    <a:pt x="21749" y="5611"/>
                    <a:pt x="24895" y="14070"/>
                  </a:cubicBezTo>
                  <a:lnTo>
                    <a:pt x="4651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519" y="4368"/>
              <a:ext cx="1" cy="3805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6" name="Object 24"/>
            <p:cNvGraphicFramePr>
              <a:graphicFrameLocks noChangeAspect="1"/>
            </p:cNvGraphicFramePr>
            <p:nvPr/>
          </p:nvGraphicFramePr>
          <p:xfrm>
            <a:off x="4206" y="4368"/>
            <a:ext cx="1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公式" r:id="rId17" imgW="215640" imgH="266400" progId="Equation.3">
                    <p:embed/>
                  </p:oleObj>
                </mc:Choice>
                <mc:Fallback>
                  <p:oleObj name="公式" r:id="rId17" imgW="215640" imgH="266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4368"/>
                          <a:ext cx="1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Arc 25"/>
            <p:cNvSpPr>
              <a:spLocks/>
            </p:cNvSpPr>
            <p:nvPr/>
          </p:nvSpPr>
          <p:spPr bwMode="auto">
            <a:xfrm>
              <a:off x="4675" y="5591"/>
              <a:ext cx="157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Arc 26"/>
            <p:cNvSpPr>
              <a:spLocks/>
            </p:cNvSpPr>
            <p:nvPr/>
          </p:nvSpPr>
          <p:spPr bwMode="auto">
            <a:xfrm flipV="1">
              <a:off x="4362" y="6542"/>
              <a:ext cx="313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167"/>
                <a:gd name="T2" fmla="*/ 21112 w 21600"/>
                <a:gd name="T3" fmla="*/ 26167 h 26167"/>
                <a:gd name="T4" fmla="*/ 0 w 21600"/>
                <a:gd name="T5" fmla="*/ 21600 h 26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16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</a:path>
                <a:path w="21600" h="2616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35"/>
                    <a:pt x="21436" y="24666"/>
                    <a:pt x="21111" y="26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1042988" y="620713"/>
          <a:ext cx="21637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19" imgW="2158920" imgH="888840" progId="Equation.3">
                  <p:embed/>
                </p:oleObj>
              </mc:Choice>
              <mc:Fallback>
                <p:oleObj name="公式" r:id="rId19" imgW="2158920" imgH="8888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21637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971550" y="1773238"/>
          <a:ext cx="368458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21" imgW="3670200" imgH="1447560" progId="Equation.3">
                  <p:embed/>
                </p:oleObj>
              </mc:Choice>
              <mc:Fallback>
                <p:oleObj name="公式" r:id="rId21" imgW="3670200" imgH="1447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3684588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900113" y="4292600"/>
            <a:ext cx="530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单电子原子能级的精细结构</a:t>
            </a:r>
          </a:p>
        </p:txBody>
      </p:sp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1028700" y="5229225"/>
          <a:ext cx="7175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23" imgW="7175160" imgH="1104840" progId="Equation.3">
                  <p:embed/>
                </p:oleObj>
              </mc:Choice>
              <mc:Fallback>
                <p:oleObj name="公式" r:id="rId23" imgW="7175160" imgH="1104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229225"/>
                        <a:ext cx="7175500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971550" y="3141663"/>
          <a:ext cx="299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25" imgW="2997000" imgH="507960" progId="Equation.3">
                  <p:embed/>
                </p:oleObj>
              </mc:Choice>
              <mc:Fallback>
                <p:oleObj name="公式" r:id="rId25" imgW="299700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299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419475" y="620713"/>
            <a:ext cx="2305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本节要点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555875" y="1412875"/>
            <a:ext cx="4105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■</a:t>
            </a:r>
            <a:r>
              <a:rPr lang="zh-CN" altLang="en-US" sz="4000" b="1">
                <a:ea typeface="隶书" pitchFamily="49" charset="-122"/>
              </a:rPr>
              <a:t>单电子原子能级的精细结构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55875" y="3141663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■</a:t>
            </a:r>
            <a:r>
              <a:rPr lang="zh-CN" altLang="en-US" sz="4000" b="1">
                <a:ea typeface="隶书" pitchFamily="49" charset="-122"/>
              </a:rPr>
              <a:t>氦原子能级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55875" y="3856548"/>
            <a:ext cx="40322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■</a:t>
            </a:r>
            <a:r>
              <a:rPr lang="zh-CN" altLang="en-US" sz="4000" b="1" dirty="0">
                <a:ea typeface="隶书" pitchFamily="49" charset="-122"/>
              </a:rPr>
              <a:t>全同粒子与波函 </a:t>
            </a:r>
          </a:p>
          <a:p>
            <a:pPr>
              <a:lnSpc>
                <a:spcPct val="130000"/>
              </a:lnSpc>
            </a:pPr>
            <a:r>
              <a:rPr lang="zh-CN" altLang="en-US" sz="4000" b="1" dirty="0">
                <a:ea typeface="隶书" pitchFamily="49" charset="-122"/>
              </a:rPr>
              <a:t> 数的交换对称性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555875" y="5595190"/>
            <a:ext cx="399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■</a:t>
            </a:r>
            <a:r>
              <a:rPr lang="zh-CN" altLang="en-US" sz="4000" b="1" dirty="0">
                <a:ea typeface="隶书" pitchFamily="49" charset="-122"/>
              </a:rPr>
              <a:t>泡利不相容原理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6" grpId="0"/>
      <p:bldP spid="18437" grpId="0"/>
      <p:bldP spid="18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4213" y="4762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4213" y="1196975"/>
            <a:ext cx="79200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能量不但与主量子数</a:t>
            </a:r>
            <a:r>
              <a:rPr lang="en-US" altLang="zh-CN" sz="3200" b="1"/>
              <a:t>n</a:t>
            </a:r>
            <a:r>
              <a:rPr lang="zh-CN" altLang="en-US" sz="3200" b="1"/>
              <a:t>有关</a:t>
            </a:r>
            <a:r>
              <a:rPr lang="en-US" altLang="zh-CN" sz="3200" b="1"/>
              <a:t>,</a:t>
            </a:r>
            <a:r>
              <a:rPr lang="zh-CN" altLang="en-US" sz="3200" b="1"/>
              <a:t>还与总量子数</a:t>
            </a:r>
            <a:r>
              <a:rPr lang="en-US" altLang="zh-CN" sz="3200" b="1"/>
              <a:t>j</a:t>
            </a:r>
            <a:r>
              <a:rPr lang="zh-CN" altLang="en-US" sz="3200" b="1"/>
              <a:t>有关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27088" y="2924175"/>
          <a:ext cx="38877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3" imgW="3848040" imgH="482400" progId="Equation.3">
                  <p:embed/>
                </p:oleObj>
              </mc:Choice>
              <mc:Fallback>
                <p:oleObj name="公式" r:id="rId3" imgW="38480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38877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900113" y="3644900"/>
          <a:ext cx="748823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5" imgW="7581600" imgH="1549080" progId="Equation.3">
                  <p:embed/>
                </p:oleObj>
              </mc:Choice>
              <mc:Fallback>
                <p:oleObj name="公式" r:id="rId5" imgW="7581600" imgH="1549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7488237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900113" y="5445125"/>
          <a:ext cx="7416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7" imgW="7708680" imgH="1015920" progId="Equation.3">
                  <p:embed/>
                </p:oleObj>
              </mc:Choice>
              <mc:Fallback>
                <p:oleObj name="公式" r:id="rId7" imgW="770868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125"/>
                        <a:ext cx="74168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3943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663700" y="260350"/>
          <a:ext cx="7086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9" imgW="7086600" imgH="1104840" progId="Equation.3">
                  <p:embed/>
                </p:oleObj>
              </mc:Choice>
              <mc:Fallback>
                <p:oleObj name="公式" r:id="rId9" imgW="708660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60350"/>
                        <a:ext cx="7086600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71550" y="69215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2869920" imgH="444240" progId="Equation.3">
                  <p:embed/>
                </p:oleObj>
              </mc:Choice>
              <mc:Fallback>
                <p:oleObj name="公式" r:id="rId3" imgW="28699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287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00113" y="13414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042988" y="2133600"/>
          <a:ext cx="50419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5130720" imgH="1587240" progId="Equation.3">
                  <p:embed/>
                </p:oleObj>
              </mc:Choice>
              <mc:Fallback>
                <p:oleObj name="公式" r:id="rId5" imgW="5130720" imgH="1587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50419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43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042988" y="3933825"/>
          <a:ext cx="3673475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7" imgW="3479760" imgH="1587240" progId="Equation.3">
                  <p:embed/>
                </p:oleObj>
              </mc:Choice>
              <mc:Fallback>
                <p:oleObj name="公式" r:id="rId7" imgW="3479760" imgH="1587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3673475" cy="166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221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971550" y="5805488"/>
          <a:ext cx="3959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9" imgW="3593880" imgH="444240" progId="Equation.3">
                  <p:embed/>
                </p:oleObj>
              </mc:Choice>
              <mc:Fallback>
                <p:oleObj name="公式" r:id="rId9" imgW="35938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5488"/>
                        <a:ext cx="3959225" cy="481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42988" y="620713"/>
            <a:ext cx="713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对于同一</a:t>
            </a:r>
            <a:r>
              <a:rPr lang="en-US" altLang="zh-CN" sz="3200" b="1"/>
              <a:t>n</a:t>
            </a:r>
            <a:r>
              <a:rPr lang="zh-CN" altLang="en-US" sz="3200" b="1"/>
              <a:t>值共有</a:t>
            </a:r>
            <a:r>
              <a:rPr lang="en-US" altLang="zh-CN" sz="3200" b="1"/>
              <a:t>n</a:t>
            </a:r>
            <a:r>
              <a:rPr lang="zh-CN" altLang="en-US" sz="3200" b="1"/>
              <a:t>个不同的</a:t>
            </a:r>
            <a:r>
              <a:rPr lang="en-US" altLang="zh-CN" sz="3200" b="1"/>
              <a:t>j</a:t>
            </a:r>
            <a:r>
              <a:rPr lang="zh-CN" altLang="en-US" sz="3200" b="1"/>
              <a:t>值</a:t>
            </a:r>
            <a:r>
              <a:rPr lang="en-US" altLang="zh-CN" sz="3200" b="1"/>
              <a:t>.</a:t>
            </a:r>
            <a:r>
              <a:rPr lang="zh-CN" altLang="en-US" sz="3200" b="1"/>
              <a:t>这样</a:t>
            </a:r>
            <a:r>
              <a:rPr lang="en-US" altLang="zh-CN" sz="3200" b="1"/>
              <a:t>,</a:t>
            </a:r>
            <a:r>
              <a:rPr lang="zh-CN" altLang="en-US" sz="3200" b="1"/>
              <a:t>原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459788" y="6207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32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476375" y="1412875"/>
          <a:ext cx="617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3" imgW="622080" imgH="444240" progId="Equation.3">
                  <p:embed/>
                </p:oleObj>
              </mc:Choice>
              <mc:Fallback>
                <p:oleObj name="公式" r:id="rId3" imgW="622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17538" cy="4508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979613" y="1412875"/>
            <a:ext cx="4376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重简并的非相对论能级</a:t>
            </a:r>
            <a:r>
              <a:rPr lang="zh-CN" altLang="en-US" sz="3200"/>
              <a:t> 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156325" y="1484313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5" imgW="469800" imgH="457200" progId="Equation.3">
                  <p:embed/>
                </p:oleObj>
              </mc:Choice>
              <mc:Fallback>
                <p:oleObj name="公式" r:id="rId5" imgW="469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84313"/>
                        <a:ext cx="463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516688" y="1412875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</a:t>
            </a:r>
            <a:r>
              <a:rPr lang="en-US" altLang="zh-CN" sz="3200" b="1"/>
              <a:t>n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971550" y="1341438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来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900113" y="213360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个不同的能级</a:t>
            </a:r>
            <a:r>
              <a:rPr lang="zh-CN" altLang="en-US" sz="3200"/>
              <a:t> 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3492500" y="2205038"/>
          <a:ext cx="692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7" imgW="685800" imgH="507960" progId="Equation.3">
                  <p:embed/>
                </p:oleObj>
              </mc:Choice>
              <mc:Fallback>
                <p:oleObj name="公式" r:id="rId7" imgW="68580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05038"/>
                        <a:ext cx="6921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4" name="Picture 14" descr="旋转 mz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8675688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/>
      <p:bldP spid="5129" grpId="0"/>
      <p:bldP spid="5130" grpId="0"/>
      <p:bldP spid="513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1336</Words>
  <Application>Microsoft Office PowerPoint</Application>
  <PresentationFormat>全屏显示(4:3)</PresentationFormat>
  <Paragraphs>201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隶书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18</cp:revision>
  <dcterms:created xsi:type="dcterms:W3CDTF">2015-12-08T14:05:42Z</dcterms:created>
  <dcterms:modified xsi:type="dcterms:W3CDTF">2015-12-10T13:51:23Z</dcterms:modified>
</cp:coreProperties>
</file>