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8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A8D64-407A-4584-89EA-F2A68ADF1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0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E5864-D212-4889-85C0-29610FC14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99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0242E1-76C2-465E-B73A-03DB5F510C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8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11A3-4686-4AE1-892A-6E8095B187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48C0C-C1CA-4895-9168-BD1AF3443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08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9FD8-58C1-40E1-B9CD-EBE5B9C44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83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9393-C0D6-4BB7-808E-D568A4A2D2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67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1E185-A330-4E43-8D1B-DC34299163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4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5E29-144E-489D-BB4A-4259AED2D0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8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8238-7F0B-40B8-8A50-988F6ECF7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14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20810-D632-4704-8384-C7F7B5A6B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7E9780-B64A-4AE5-AD11-48E0B35096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5.png"/><Relationship Id="rId4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00113" y="2205038"/>
          <a:ext cx="72898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公式" r:id="rId3" imgW="7289640" imgH="1104840" progId="Equation.3">
                  <p:embed/>
                </p:oleObj>
              </mc:Choice>
              <mc:Fallback>
                <p:oleObj name="公式" r:id="rId3" imgW="7289640" imgH="1104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7289800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71550" y="3573463"/>
          <a:ext cx="38163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公式" r:id="rId5" imgW="3822480" imgH="444240" progId="Equation.3">
                  <p:embed/>
                </p:oleObj>
              </mc:Choice>
              <mc:Fallback>
                <p:oleObj name="公式" r:id="rId5" imgW="38224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3816350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971550" y="4365625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7" imgW="469800" imgH="457200" progId="Equation.3">
                  <p:embed/>
                </p:oleObj>
              </mc:Choice>
              <mc:Fallback>
                <p:oleObj name="公式" r:id="rId7" imgW="46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463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331913" y="4292600"/>
            <a:ext cx="431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分裂成</a:t>
            </a:r>
            <a:r>
              <a:rPr lang="en-US" altLang="zh-CN" sz="3200" b="1"/>
              <a:t>n</a:t>
            </a:r>
            <a:r>
              <a:rPr lang="zh-CN" altLang="en-US" sz="3200" b="1"/>
              <a:t>个不同的能级</a:t>
            </a:r>
            <a:r>
              <a:rPr lang="zh-CN" altLang="en-US" sz="3200"/>
              <a:t> 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971550" y="5157788"/>
          <a:ext cx="1847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9" imgW="1854000" imgH="444240" progId="Equation.3">
                  <p:embed/>
                </p:oleObj>
              </mc:Choice>
              <mc:Fallback>
                <p:oleObj name="公式" r:id="rId9" imgW="18540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1847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916238" y="5013325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对应的能量相同</a:t>
            </a:r>
            <a:r>
              <a:rPr lang="en-US" altLang="zh-CN" sz="3200" b="1"/>
              <a:t>,</a:t>
            </a:r>
            <a:r>
              <a:rPr lang="zh-CN" altLang="en-US" sz="3200" b="1"/>
              <a:t>故氢原子能量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27088" y="5734050"/>
            <a:ext cx="447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对</a:t>
            </a:r>
            <a:r>
              <a:rPr lang="en-US" altLang="zh-CN" sz="3200" b="1"/>
              <a:t>l</a:t>
            </a:r>
            <a:r>
              <a:rPr lang="zh-CN" altLang="en-US" sz="3200" b="1"/>
              <a:t>的简并仍未完全消除</a:t>
            </a:r>
            <a:r>
              <a:rPr lang="en-US" altLang="zh-CN" sz="3200" b="1"/>
              <a:t>.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827088" y="1412875"/>
            <a:ext cx="528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单电子原子能级的精细结构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276600" y="404813"/>
            <a:ext cx="2519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3" grpId="0"/>
      <p:bldP spid="34824" grpId="0"/>
      <p:bldP spid="34825" grpId="0"/>
      <p:bldP spid="348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00113" y="549275"/>
          <a:ext cx="24177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3" imgW="2997000" imgH="457200" progId="Equation.3">
                  <p:embed/>
                </p:oleObj>
              </mc:Choice>
              <mc:Fallback>
                <p:oleObj name="公式" r:id="rId3" imgW="2997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2417762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7088" y="13414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00113" y="2133600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92275" y="2133600"/>
          <a:ext cx="541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5" imgW="545760" imgH="457200" progId="Equation.3">
                  <p:embed/>
                </p:oleObj>
              </mc:Choice>
              <mc:Fallback>
                <p:oleObj name="公式" r:id="rId5" imgW="545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541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268538" y="2133600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态中</a:t>
            </a:r>
            <a:r>
              <a:rPr lang="en-US" altLang="zh-CN" sz="3200" b="1"/>
              <a:t>,</a:t>
            </a:r>
            <a:r>
              <a:rPr lang="zh-CN" altLang="en-US" sz="3200" b="1"/>
              <a:t>两个电子自旋相反</a:t>
            </a:r>
            <a:r>
              <a:rPr lang="en-US" altLang="zh-CN" sz="3200" b="1"/>
              <a:t>,</a:t>
            </a:r>
            <a:r>
              <a:rPr lang="zh-CN" altLang="en-US" sz="3200" b="1"/>
              <a:t>体系的</a:t>
            </a:r>
            <a:r>
              <a:rPr lang="zh-CN" altLang="en-US" sz="3200"/>
              <a:t> 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827088" y="2852738"/>
            <a:ext cx="233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总自旋为零</a:t>
            </a:r>
            <a:r>
              <a:rPr lang="zh-CN" altLang="en-US" sz="3200"/>
              <a:t>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916238" y="2924175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7" imgW="2197080" imgH="457200" progId="Equation.3">
                  <p:embed/>
                </p:oleObj>
              </mc:Choice>
              <mc:Fallback>
                <p:oleObj name="公式" r:id="rId7" imgW="2197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4175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148263" y="28527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单态</a:t>
            </a:r>
            <a:r>
              <a:rPr lang="en-US" altLang="zh-CN" sz="3200" b="1"/>
              <a:t>.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27088" y="3644900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在</a:t>
            </a:r>
            <a:r>
              <a:rPr lang="zh-CN" altLang="en-US" sz="3200"/>
              <a:t> 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1619250" y="3644900"/>
          <a:ext cx="1898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公式" r:id="rId9" imgW="1892160" imgH="495000" progId="Equation.3">
                  <p:embed/>
                </p:oleObj>
              </mc:Choice>
              <mc:Fallback>
                <p:oleObj name="公式" r:id="rId9" imgW="1892160" imgH="49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18986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563938" y="3644900"/>
            <a:ext cx="460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所表示状态中</a:t>
            </a:r>
            <a:r>
              <a:rPr lang="en-US" altLang="zh-CN" sz="3200" b="1"/>
              <a:t>, </a:t>
            </a:r>
            <a:r>
              <a:rPr lang="zh-CN" altLang="en-US" sz="3200" b="1"/>
              <a:t>两个电子</a:t>
            </a:r>
            <a:r>
              <a:rPr lang="zh-CN" altLang="en-US" sz="3200"/>
              <a:t>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55650" y="4508500"/>
            <a:ext cx="541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自旋基本平行</a:t>
            </a:r>
            <a:r>
              <a:rPr lang="en-US" altLang="zh-CN" sz="3200" b="1"/>
              <a:t>, </a:t>
            </a:r>
            <a:r>
              <a:rPr lang="zh-CN" altLang="en-US" sz="3200" b="1"/>
              <a:t>总自旋量子数</a:t>
            </a:r>
            <a:r>
              <a:rPr lang="zh-CN" altLang="en-US" sz="3200"/>
              <a:t> 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7196"/>
              </p:ext>
            </p:extLst>
          </p:nvPr>
        </p:nvGraphicFramePr>
        <p:xfrm>
          <a:off x="827088" y="5457870"/>
          <a:ext cx="2024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11" imgW="2019240" imgH="457200" progId="Equation.3">
                  <p:embed/>
                </p:oleObj>
              </mc:Choice>
              <mc:Fallback>
                <p:oleObj name="公式" r:id="rId11" imgW="2019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57870"/>
                        <a:ext cx="20240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6011863" y="4652963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13" imgW="965160" imgH="380880" progId="Equation.3">
                  <p:embed/>
                </p:oleObj>
              </mc:Choice>
              <mc:Fallback>
                <p:oleObj name="公式" r:id="rId13" imgW="965160" imgH="380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2963"/>
                        <a:ext cx="96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2987675" y="5408072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这三个态构成三重态</a:t>
            </a:r>
            <a:r>
              <a:rPr lang="en-US" altLang="zh-CN" sz="3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8" grpId="0"/>
      <p:bldP spid="5129" grpId="0"/>
      <p:bldP spid="5132" grpId="0"/>
      <p:bldP spid="5133" grpId="0"/>
      <p:bldP spid="5136" grpId="0"/>
      <p:bldP spid="5137" grpId="0"/>
      <p:bldP spid="51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4813"/>
            <a:ext cx="7345362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827088" y="5492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交换效应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27088" y="1341438"/>
            <a:ext cx="4067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当两个电子</a:t>
            </a:r>
            <a:r>
              <a:rPr lang="zh-CN" altLang="en-US" sz="3200" b="1">
                <a:solidFill>
                  <a:srgbClr val="FF3300"/>
                </a:solidFill>
              </a:rPr>
              <a:t>很靠近时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932363" y="1412875"/>
          <a:ext cx="10302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965160" imgH="457200" progId="Equation.3">
                  <p:embed/>
                </p:oleObj>
              </mc:Choice>
              <mc:Fallback>
                <p:oleObj name="公式" r:id="rId3" imgW="965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12875"/>
                        <a:ext cx="10302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971550" y="2205038"/>
          <a:ext cx="67691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6121080" imgH="1041120" progId="Equation.3">
                  <p:embed/>
                </p:oleObj>
              </mc:Choice>
              <mc:Fallback>
                <p:oleObj name="公式" r:id="rId5" imgW="612108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6769100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 noChangeAspect="1"/>
          </p:cNvGrpSpPr>
          <p:nvPr/>
        </p:nvGrpSpPr>
        <p:grpSpPr bwMode="auto">
          <a:xfrm>
            <a:off x="1763713" y="3644900"/>
            <a:ext cx="4248150" cy="2698750"/>
            <a:chOff x="0" y="-1"/>
            <a:chExt cx="3484" cy="2317"/>
          </a:xfrm>
        </p:grpSpPr>
        <p:sp>
          <p:nvSpPr>
            <p:cNvPr id="7177" name="AutoShape 9"/>
            <p:cNvSpPr>
              <a:spLocks noChangeAspect="1" noChangeArrowheads="1"/>
            </p:cNvSpPr>
            <p:nvPr/>
          </p:nvSpPr>
          <p:spPr bwMode="auto">
            <a:xfrm>
              <a:off x="0" y="-1"/>
              <a:ext cx="3484" cy="2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2787" y="210"/>
              <a:ext cx="1" cy="16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787" y="1052"/>
              <a:ext cx="46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161" y="1052"/>
              <a:ext cx="46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1626" y="210"/>
              <a:ext cx="1" cy="16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71550" y="692150"/>
          <a:ext cx="63373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4825800" imgH="1650960" progId="Equation.3">
                  <p:embed/>
                </p:oleObj>
              </mc:Choice>
              <mc:Fallback>
                <p:oleObj name="公式" r:id="rId3" imgW="482580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6337300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4"/>
          <p:cNvGrpSpPr>
            <a:grpSpLocks noChangeAspect="1"/>
          </p:cNvGrpSpPr>
          <p:nvPr/>
        </p:nvGrpSpPr>
        <p:grpSpPr bwMode="auto">
          <a:xfrm>
            <a:off x="3132138" y="2997200"/>
            <a:ext cx="2736850" cy="2611438"/>
            <a:chOff x="929" y="-1"/>
            <a:chExt cx="2323" cy="2317"/>
          </a:xfrm>
        </p:grpSpPr>
        <p:sp>
          <p:nvSpPr>
            <p:cNvPr id="8197" name="AutoShape 5"/>
            <p:cNvSpPr>
              <a:spLocks noChangeAspect="1" noChangeArrowheads="1"/>
            </p:cNvSpPr>
            <p:nvPr/>
          </p:nvSpPr>
          <p:spPr bwMode="auto">
            <a:xfrm>
              <a:off x="929" y="-1"/>
              <a:ext cx="2323" cy="2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V="1">
              <a:off x="2555" y="210"/>
              <a:ext cx="1" cy="16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394" y="1052"/>
              <a:ext cx="4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>
              <a:off x="2090" y="1052"/>
              <a:ext cx="46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394" y="210"/>
              <a:ext cx="0" cy="16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00113" y="476250"/>
            <a:ext cx="72723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zh-CN" altLang="en-US" sz="3200" b="1"/>
              <a:t>电子的</a:t>
            </a:r>
            <a:r>
              <a:rPr lang="zh-CN" altLang="en-US" sz="3200" b="1">
                <a:solidFill>
                  <a:srgbClr val="FF3300"/>
                </a:solidFill>
              </a:rPr>
              <a:t>空间分布与电子间自旋的相对取向有关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/>
              <a:t>这种特性完全是由全同粒子的交换对称性引起的</a:t>
            </a:r>
            <a:r>
              <a:rPr lang="en-US" altLang="zh-CN" sz="3200" b="1"/>
              <a:t>,</a:t>
            </a:r>
            <a:r>
              <a:rPr lang="zh-CN" altLang="en-US" sz="3200" b="1"/>
              <a:t>因此称为交换效应</a:t>
            </a:r>
            <a:r>
              <a:rPr lang="en-US" altLang="zh-CN" sz="32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00113" y="2852738"/>
            <a:ext cx="3959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sz="3200" b="1"/>
              <a:t>氦原子能级讨论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00113" y="3644900"/>
            <a:ext cx="412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▲</a:t>
            </a:r>
            <a:r>
              <a:rPr lang="en-US" altLang="zh-CN" sz="3200" b="1"/>
              <a:t>S=0,2S+1=1,</a:t>
            </a:r>
            <a:r>
              <a:rPr lang="zh-CN" altLang="en-US" sz="3200" b="1"/>
              <a:t>单态；</a:t>
            </a:r>
            <a:r>
              <a:rPr lang="zh-CN" altLang="en-US" sz="3200"/>
              <a:t>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00113" y="4437063"/>
            <a:ext cx="2681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S=1,2S+1=3,</a:t>
            </a:r>
            <a:r>
              <a:rPr lang="en-US" altLang="zh-CN" sz="3200"/>
              <a:t>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492500" y="45085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3" imgW="2006280" imgH="457200" progId="Equation.3">
                  <p:embed/>
                </p:oleObj>
              </mc:Choice>
              <mc:Fallback>
                <p:oleObj name="公式" r:id="rId3" imgW="20062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08500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508625" y="436562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三种状态，称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827088" y="5157788"/>
            <a:ext cx="1928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为三重态</a:t>
            </a:r>
            <a:r>
              <a:rPr lang="en-US" altLang="zh-CN" sz="3200" b="1"/>
              <a:t>.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78497" y="5949280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 dirty="0"/>
              <a:t>▲</a:t>
            </a:r>
            <a:r>
              <a:rPr lang="zh-CN" altLang="en-US" sz="3200" b="1" dirty="0"/>
              <a:t>基态：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1" grpId="0"/>
      <p:bldP spid="9223" grpId="0"/>
      <p:bldP spid="9224" grpId="0"/>
      <p:bldP spid="92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84213" y="692150"/>
          <a:ext cx="72009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6095880" imgH="1041120" progId="Equation.3">
                  <p:embed/>
                </p:oleObj>
              </mc:Choice>
              <mc:Fallback>
                <p:oleObj name="公式" r:id="rId3" imgW="609588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2009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11188" y="2060575"/>
            <a:ext cx="7777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故基态两个电子只能反平行</a:t>
            </a:r>
            <a:r>
              <a:rPr lang="en-US" altLang="zh-CN" sz="3200" b="1"/>
              <a:t>,</a:t>
            </a:r>
            <a:r>
              <a:rPr lang="zh-CN" altLang="en-US" sz="3200" b="1"/>
              <a:t>即只存在单态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755650" y="2852738"/>
          <a:ext cx="679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5" imgW="672840" imgH="533160" progId="Equation.3">
                  <p:embed/>
                </p:oleObj>
              </mc:Choice>
              <mc:Fallback>
                <p:oleObj name="公式" r:id="rId5" imgW="6728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6794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11188" y="3573463"/>
            <a:ext cx="3663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▲</a:t>
            </a:r>
            <a:r>
              <a:rPr lang="zh-CN" altLang="en-US" sz="3200" b="1"/>
              <a:t>单态与三重态能量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11188" y="4149725"/>
            <a:ext cx="7777162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若不考虑电子间的相互作用（零级近似）</a:t>
            </a:r>
            <a:r>
              <a:rPr lang="en-US" altLang="zh-CN" sz="3200" b="1"/>
              <a:t>,</a:t>
            </a:r>
            <a:r>
              <a:rPr lang="zh-CN" altLang="en-US" sz="3200" b="1"/>
              <a:t>氦原子处在单态或三重态时</a:t>
            </a:r>
            <a:r>
              <a:rPr lang="en-US" altLang="zh-CN" sz="3200" b="1"/>
              <a:t>,</a:t>
            </a:r>
            <a:r>
              <a:rPr lang="zh-CN" altLang="en-US" sz="3200" b="1"/>
              <a:t>尽管电子的空间分布有所不同</a:t>
            </a:r>
            <a:r>
              <a:rPr lang="en-US" altLang="zh-CN" sz="3200" b="1"/>
              <a:t>,</a:t>
            </a:r>
            <a:r>
              <a:rPr lang="zh-CN" altLang="en-US" sz="3200" b="1"/>
              <a:t>但是它们的能量是相同的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27088" y="404813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考虑电子间的相互作用（正值）</a:t>
            </a:r>
            <a:r>
              <a:rPr lang="en-US" altLang="zh-CN" sz="3200" b="1"/>
              <a:t>, </a:t>
            </a:r>
            <a:r>
              <a:rPr lang="zh-CN" altLang="en-US" sz="3200" b="1"/>
              <a:t>氦原子能级上移</a:t>
            </a:r>
            <a:r>
              <a:rPr lang="en-US" altLang="zh-CN" sz="32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27088" y="1916113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氦原子处在三重态时</a:t>
            </a:r>
            <a:r>
              <a:rPr lang="en-US" altLang="zh-CN" sz="3200" b="1"/>
              <a:t>,</a:t>
            </a:r>
            <a:r>
              <a:rPr lang="zh-CN" altLang="en-US" sz="3200" b="1"/>
              <a:t>两电子的自旋取向相同</a:t>
            </a:r>
            <a:r>
              <a:rPr lang="en-US" altLang="zh-CN" sz="3200" b="1"/>
              <a:t>,</a:t>
            </a:r>
            <a:r>
              <a:rPr lang="zh-CN" altLang="en-US" sz="3200" b="1"/>
              <a:t>交换效应使两个电子相互“排斥”</a:t>
            </a:r>
            <a:r>
              <a:rPr lang="en-US" altLang="zh-CN" sz="3200" b="1"/>
              <a:t>,</a:t>
            </a:r>
            <a:r>
              <a:rPr lang="en-US" altLang="zh-CN" sz="3200"/>
              <a:t> 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71550" y="3573463"/>
          <a:ext cx="2870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3" imgW="2869920" imgH="533160" progId="Equation.3">
                  <p:embed/>
                </p:oleObj>
              </mc:Choice>
              <mc:Fallback>
                <p:oleObj name="公式" r:id="rId3" imgW="286992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28702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924300" y="357346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能级上升减小；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27088" y="4076700"/>
            <a:ext cx="73120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氦原子处在单态时</a:t>
            </a:r>
            <a:r>
              <a:rPr lang="en-US" altLang="zh-CN" sz="3200" b="1"/>
              <a:t>,</a:t>
            </a:r>
            <a:r>
              <a:rPr lang="zh-CN" altLang="en-US" sz="3200" b="1"/>
              <a:t>两电子的自旋取向相反</a:t>
            </a:r>
            <a:r>
              <a:rPr lang="en-US" altLang="zh-CN" sz="3200" b="1"/>
              <a:t>,</a:t>
            </a:r>
            <a:r>
              <a:rPr lang="zh-CN" altLang="en-US" sz="3200" b="1"/>
              <a:t>交换效应使两个电子相互“吸引”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971550" y="5734050"/>
          <a:ext cx="2870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5" imgW="2869920" imgH="533160" progId="Equation.3">
                  <p:embed/>
                </p:oleObj>
              </mc:Choice>
              <mc:Fallback>
                <p:oleObj name="公式" r:id="rId5" imgW="28699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870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924300" y="573405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能级上升较大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70" grpId="0"/>
      <p:bldP spid="11271" grpId="0"/>
      <p:bldP spid="11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71550" y="549275"/>
            <a:ext cx="72009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总之</a:t>
            </a:r>
            <a:r>
              <a:rPr lang="en-US" altLang="zh-CN" sz="3200" b="1"/>
              <a:t>,</a:t>
            </a:r>
            <a:r>
              <a:rPr lang="zh-CN" altLang="en-US" sz="3200" b="1"/>
              <a:t>三重态能量比单态能量低</a:t>
            </a:r>
            <a:r>
              <a:rPr lang="en-US" altLang="zh-CN" sz="3200" b="1"/>
              <a:t>.</a:t>
            </a:r>
            <a:r>
              <a:rPr lang="zh-CN" altLang="en-US" sz="3200" b="1"/>
              <a:t>并且随着</a:t>
            </a:r>
            <a:r>
              <a:rPr lang="en-US" altLang="zh-CN" sz="3200" b="1"/>
              <a:t>n,l</a:t>
            </a:r>
            <a:r>
              <a:rPr lang="zh-CN" altLang="en-US" sz="3200" b="1"/>
              <a:t>的增大</a:t>
            </a:r>
            <a:r>
              <a:rPr lang="en-US" altLang="zh-CN" sz="3200" b="1"/>
              <a:t>,</a:t>
            </a:r>
            <a:r>
              <a:rPr lang="zh-CN" altLang="en-US" sz="3200" b="1"/>
              <a:t>被激发的</a:t>
            </a:r>
            <a:r>
              <a:rPr lang="en-US" altLang="zh-CN" sz="3200" b="1"/>
              <a:t>nl</a:t>
            </a:r>
            <a:r>
              <a:rPr lang="zh-CN" altLang="en-US" sz="3200" b="1"/>
              <a:t>电子与</a:t>
            </a:r>
            <a:r>
              <a:rPr lang="en-US" altLang="zh-CN" sz="3200" b="1"/>
              <a:t>1s</a:t>
            </a:r>
            <a:r>
              <a:rPr lang="zh-CN" altLang="en-US" sz="3200" b="1"/>
              <a:t>电子波函数交叠的程度减小</a:t>
            </a:r>
            <a:r>
              <a:rPr lang="en-US" altLang="zh-CN" sz="3200" b="1"/>
              <a:t>,</a:t>
            </a:r>
            <a:r>
              <a:rPr lang="zh-CN" altLang="en-US" sz="3200" b="1"/>
              <a:t>交换效应对能级的影响也就减小</a:t>
            </a:r>
            <a:r>
              <a:rPr lang="en-US" altLang="zh-CN" sz="3200" b="1"/>
              <a:t>,</a:t>
            </a:r>
            <a:r>
              <a:rPr lang="zh-CN" altLang="en-US" sz="3200" b="1"/>
              <a:t>所以单态和三重态的能量差将逐渐减小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27088" y="620713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4.3</a:t>
            </a:r>
            <a:r>
              <a:rPr lang="zh-CN" altLang="en-US" sz="3200" b="1"/>
              <a:t>多电子原子的电子组态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7088" y="1412875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多电子原子能量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827088" y="2133600"/>
            <a:ext cx="4848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核电荷为</a:t>
            </a:r>
            <a:r>
              <a:rPr lang="en-US" altLang="zh-CN" sz="3200" b="1"/>
              <a:t>Ze,</a:t>
            </a:r>
            <a:r>
              <a:rPr lang="zh-CN" altLang="en-US" sz="3200" b="1"/>
              <a:t>核外</a:t>
            </a:r>
            <a:r>
              <a:rPr lang="en-US" altLang="zh-CN" sz="3200" b="1"/>
              <a:t>N</a:t>
            </a:r>
            <a:r>
              <a:rPr lang="zh-CN" altLang="en-US" sz="3200" b="1"/>
              <a:t>个电子</a:t>
            </a:r>
            <a:r>
              <a:rPr lang="en-US" altLang="zh-CN" sz="3200" b="1"/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27088" y="2852738"/>
            <a:ext cx="2151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哈密顿量</a:t>
            </a:r>
            <a:r>
              <a:rPr lang="zh-CN" altLang="en-US" sz="3200"/>
              <a:t>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71550" y="3716338"/>
          <a:ext cx="6767513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5715000" imgH="2234880" progId="Equation.3">
                  <p:embed/>
                </p:oleObj>
              </mc:Choice>
              <mc:Fallback>
                <p:oleObj name="公式" r:id="rId3" imgW="5715000" imgH="223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6767513" cy="263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27088" y="549275"/>
            <a:ext cx="77041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忽略原子内磁相互作用能量</a:t>
            </a:r>
            <a:r>
              <a:rPr lang="en-US" altLang="zh-CN" sz="3200" b="1"/>
              <a:t>(</a:t>
            </a:r>
            <a:r>
              <a:rPr lang="zh-CN" altLang="en-US" sz="3200" b="1"/>
              <a:t>远远小于原子内静电相互作用能量</a:t>
            </a:r>
            <a:r>
              <a:rPr lang="en-US" altLang="zh-CN" sz="3200" b="1"/>
              <a:t>),</a:t>
            </a:r>
            <a:r>
              <a:rPr lang="zh-CN" altLang="en-US" sz="3200" b="1"/>
              <a:t>哈密顿量为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755562"/>
              </p:ext>
            </p:extLst>
          </p:nvPr>
        </p:nvGraphicFramePr>
        <p:xfrm>
          <a:off x="1259892" y="2302119"/>
          <a:ext cx="6624215" cy="191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3" imgW="5715000" imgH="1650960" progId="Equation.3">
                  <p:embed/>
                </p:oleObj>
              </mc:Choice>
              <mc:Fallback>
                <p:oleObj name="公式" r:id="rId3" imgW="571500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92" y="2302119"/>
                        <a:ext cx="6624215" cy="1910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5650" y="4365625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835150" y="4365625"/>
          <a:ext cx="2587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5" imgW="2590560" imgH="583920" progId="Equation.3">
                  <p:embed/>
                </p:oleObj>
              </mc:Choice>
              <mc:Fallback>
                <p:oleObj name="公式" r:id="rId5" imgW="25905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65625"/>
                        <a:ext cx="2587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55650" y="53006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故</a:t>
            </a:r>
            <a:r>
              <a:rPr lang="zh-CN" altLang="en-US" sz="3200"/>
              <a:t> 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258888" y="5013325"/>
          <a:ext cx="14938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7" imgW="1498320" imgH="1104840" progId="Equation.3">
                  <p:embed/>
                </p:oleObj>
              </mc:Choice>
              <mc:Fallback>
                <p:oleObj name="公式" r:id="rId7" imgW="149832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13325"/>
                        <a:ext cx="1493837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771775" y="5373688"/>
            <a:ext cx="558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项对于原子核</a:t>
            </a:r>
            <a:r>
              <a:rPr lang="zh-CN" altLang="en-US" sz="3200" b="1">
                <a:solidFill>
                  <a:srgbClr val="FF3300"/>
                </a:solidFill>
              </a:rPr>
              <a:t>不具有球对称性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1" grpId="0"/>
      <p:bldP spid="143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00113" y="3716338"/>
          <a:ext cx="3413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公式" r:id="rId3" imgW="3085920" imgH="406080" progId="Equation.3">
                  <p:embed/>
                </p:oleObj>
              </mc:Choice>
              <mc:Fallback>
                <p:oleObj name="公式" r:id="rId3" imgW="308592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3413125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00113" y="620713"/>
          <a:ext cx="1200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公式" r:id="rId5" imgW="1079280" imgH="380880" progId="Equation.3">
                  <p:embed/>
                </p:oleObj>
              </mc:Choice>
              <mc:Fallback>
                <p:oleObj name="公式" r:id="rId5" imgW="107928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1200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68538" y="54927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单层能级；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284663" y="692150"/>
          <a:ext cx="946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7" imgW="850680" imgH="380880" progId="Equation.3">
                  <p:embed/>
                </p:oleObj>
              </mc:Choice>
              <mc:Fallback>
                <p:oleObj name="公式" r:id="rId7" imgW="85068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92150"/>
                        <a:ext cx="9461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219700" y="549275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双层能级</a:t>
            </a:r>
            <a:r>
              <a:rPr lang="en-US" altLang="zh-CN" sz="3200" b="1"/>
              <a:t>.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27088" y="1341438"/>
            <a:ext cx="314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en-US" altLang="zh-CN" sz="3200" b="1"/>
              <a:t>n</a:t>
            </a:r>
            <a:r>
              <a:rPr lang="zh-CN" altLang="en-US" sz="3200" b="1"/>
              <a:t>一定</a:t>
            </a:r>
            <a:r>
              <a:rPr lang="en-US" altLang="zh-CN" sz="3200" b="1"/>
              <a:t>,l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779838" y="1484313"/>
          <a:ext cx="612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公式" r:id="rId9" imgW="558720" imgH="317160" progId="Equation.3">
                  <p:embed/>
                </p:oleObj>
              </mc:Choice>
              <mc:Fallback>
                <p:oleObj name="公式" r:id="rId9" imgW="55872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6127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284663" y="1341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减小</a:t>
            </a:r>
            <a:r>
              <a:rPr lang="en-US" altLang="zh-CN" sz="3200" b="1"/>
              <a:t>.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900113" y="2133600"/>
            <a:ext cx="303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l</a:t>
            </a:r>
            <a:r>
              <a:rPr lang="zh-CN" altLang="en-US" sz="3200" b="1"/>
              <a:t>一定</a:t>
            </a:r>
            <a:r>
              <a:rPr lang="en-US" altLang="zh-CN" sz="3200" b="1"/>
              <a:t>, n</a:t>
            </a:r>
            <a:r>
              <a:rPr lang="zh-CN" altLang="en-US" sz="3200" b="1"/>
              <a:t>越大</a:t>
            </a:r>
            <a:r>
              <a:rPr lang="en-US" altLang="zh-CN" sz="3200" b="1"/>
              <a:t>,</a:t>
            </a:r>
            <a:r>
              <a:rPr lang="zh-CN" altLang="en-US" sz="3200" b="1"/>
              <a:t>则</a:t>
            </a:r>
            <a:r>
              <a:rPr lang="zh-CN" altLang="en-US" sz="3200"/>
              <a:t> 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3779838" y="2276475"/>
          <a:ext cx="6127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式" r:id="rId11" imgW="558720" imgH="317160" progId="Equation.3">
                  <p:embed/>
                </p:oleObj>
              </mc:Choice>
              <mc:Fallback>
                <p:oleObj name="公式" r:id="rId11" imgW="55872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76475"/>
                        <a:ext cx="6127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356100" y="2133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减小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971550" y="2852738"/>
          <a:ext cx="242093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公式" r:id="rId13" imgW="2184120" imgH="533160" progId="Equation.3">
                  <p:embed/>
                </p:oleObj>
              </mc:Choice>
              <mc:Fallback>
                <p:oleObj name="公式" r:id="rId13" imgW="218412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242093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27088" y="4365625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3200" b="1"/>
              <a:t>氦原子的能级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827088" y="4941888"/>
            <a:ext cx="77771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两套能级</a:t>
            </a:r>
            <a:r>
              <a:rPr lang="en-US" altLang="zh-CN" sz="3200" b="1"/>
              <a:t>:</a:t>
            </a:r>
            <a:r>
              <a:rPr lang="zh-CN" altLang="en-US" sz="3200" b="1"/>
              <a:t>单层（两电子自旋取向相反）</a:t>
            </a:r>
            <a:r>
              <a:rPr lang="en-US" altLang="zh-CN" sz="3200" b="1"/>
              <a:t>,</a:t>
            </a:r>
            <a:r>
              <a:rPr lang="zh-CN" altLang="en-US" sz="3200" b="1"/>
              <a:t>三层（两电子自旋取向相同）</a:t>
            </a:r>
            <a:r>
              <a:rPr lang="en-US" altLang="zh-CN" sz="3200" b="1"/>
              <a:t>.</a:t>
            </a:r>
            <a:r>
              <a:rPr lang="zh-CN" altLang="en-US" sz="3200" b="1"/>
              <a:t>这两套能级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6" grpId="0"/>
      <p:bldP spid="35847" grpId="0"/>
      <p:bldP spid="35849" grpId="0"/>
      <p:bldP spid="35850" grpId="0"/>
      <p:bldP spid="35852" grpId="0"/>
      <p:bldP spid="35854" grpId="0"/>
      <p:bldP spid="358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27088" y="620713"/>
            <a:ext cx="4714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  </a:t>
            </a:r>
            <a:r>
              <a:rPr lang="en-US" altLang="zh-CN" sz="3200" b="1"/>
              <a:t>3</a:t>
            </a:r>
            <a:r>
              <a:rPr lang="zh-CN" altLang="en-US" sz="3200" b="1"/>
              <a:t>个电子相互作用能为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00113" y="1196975"/>
          <a:ext cx="72009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3" imgW="6197400" imgH="1104840" progId="Equation.3">
                  <p:embed/>
                </p:oleObj>
              </mc:Choice>
              <mc:Fallback>
                <p:oleObj name="公式" r:id="rId3" imgW="619740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72009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00113" y="2781300"/>
          <a:ext cx="5905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5" imgW="5029200" imgH="457200" progId="Equation.3">
                  <p:embed/>
                </p:oleObj>
              </mc:Choice>
              <mc:Fallback>
                <p:oleObj name="公式" r:id="rId5" imgW="502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59055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7"/>
          <p:cNvGrpSpPr>
            <a:grpSpLocks noChangeAspect="1"/>
          </p:cNvGrpSpPr>
          <p:nvPr/>
        </p:nvGrpSpPr>
        <p:grpSpPr bwMode="auto">
          <a:xfrm>
            <a:off x="2771775" y="3111500"/>
            <a:ext cx="3889375" cy="3746500"/>
            <a:chOff x="3165" y="1596"/>
            <a:chExt cx="3240" cy="3120"/>
          </a:xfrm>
        </p:grpSpPr>
        <p:sp>
          <p:nvSpPr>
            <p:cNvPr id="15368" name="AutoShape 8"/>
            <p:cNvSpPr>
              <a:spLocks noChangeAspect="1" noChangeArrowheads="1"/>
            </p:cNvSpPr>
            <p:nvPr/>
          </p:nvSpPr>
          <p:spPr bwMode="auto">
            <a:xfrm>
              <a:off x="3165" y="1596"/>
              <a:ext cx="3240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85" y="3936"/>
              <a:ext cx="180" cy="1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5685" y="2220"/>
              <a:ext cx="180" cy="1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4245" y="2532"/>
              <a:ext cx="180" cy="1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3525" y="2688"/>
              <a:ext cx="72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3525" y="3936"/>
              <a:ext cx="14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4965" y="2376"/>
              <a:ext cx="90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4425" y="2220"/>
              <a:ext cx="12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3525" y="2220"/>
              <a:ext cx="2340" cy="2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3525" y="3000"/>
            <a:ext cx="3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公式" r:id="rId7" imgW="279360" imgH="457200" progId="Equation.3">
                    <p:embed/>
                  </p:oleObj>
                </mc:Choice>
                <mc:Fallback>
                  <p:oleObj name="公式" r:id="rId7" imgW="27936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000"/>
                          <a:ext cx="32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18"/>
            <p:cNvGraphicFramePr>
              <a:graphicFrameLocks noChangeAspect="1"/>
            </p:cNvGraphicFramePr>
            <p:nvPr/>
          </p:nvGraphicFramePr>
          <p:xfrm>
            <a:off x="4245" y="4092"/>
            <a:ext cx="3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公式" r:id="rId9" imgW="304560" imgH="457200" progId="Equation.3">
                    <p:embed/>
                  </p:oleObj>
                </mc:Choice>
                <mc:Fallback>
                  <p:oleObj name="公式" r:id="rId9" imgW="30456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4092"/>
                          <a:ext cx="3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4785" y="2532"/>
            <a:ext cx="3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公式" r:id="rId11" imgW="291960" imgH="457200" progId="Equation.3">
                    <p:embed/>
                  </p:oleObj>
                </mc:Choice>
                <mc:Fallback>
                  <p:oleObj name="公式" r:id="rId11" imgW="29196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532"/>
                          <a:ext cx="3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0"/>
            <p:cNvGraphicFramePr>
              <a:graphicFrameLocks noChangeAspect="1"/>
            </p:cNvGraphicFramePr>
            <p:nvPr/>
          </p:nvGraphicFramePr>
          <p:xfrm>
            <a:off x="4785" y="1752"/>
            <a:ext cx="4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公式" r:id="rId13" imgW="419040" imgH="457200" progId="Equation.3">
                    <p:embed/>
                  </p:oleObj>
                </mc:Choice>
                <mc:Fallback>
                  <p:oleObj name="公式" r:id="rId13" imgW="41904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752"/>
                          <a:ext cx="42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5505" y="3156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3" name="公式" r:id="rId15" imgW="419040" imgH="457200" progId="Equation.3">
                    <p:embed/>
                  </p:oleObj>
                </mc:Choice>
                <mc:Fallback>
                  <p:oleObj name="公式" r:id="rId15" imgW="419040" imgH="45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" y="3156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4425" y="2688"/>
              <a:ext cx="54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3" name="Object 23"/>
            <p:cNvGraphicFramePr>
              <a:graphicFrameLocks noChangeAspect="1"/>
            </p:cNvGraphicFramePr>
            <p:nvPr/>
          </p:nvGraphicFramePr>
          <p:xfrm>
            <a:off x="4245" y="2844"/>
            <a:ext cx="44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公式" r:id="rId17" imgW="419040" imgH="457200" progId="Equation.3">
                    <p:embed/>
                  </p:oleObj>
                </mc:Choice>
                <mc:Fallback>
                  <p:oleObj name="公式" r:id="rId17" imgW="41904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2844"/>
                          <a:ext cx="44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4"/>
            <p:cNvGraphicFramePr>
              <a:graphicFrameLocks noChangeAspect="1"/>
            </p:cNvGraphicFramePr>
            <p:nvPr/>
          </p:nvGraphicFramePr>
          <p:xfrm>
            <a:off x="3885" y="2376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公式" r:id="rId19" imgW="215640" imgH="317160" progId="Equation.3">
                    <p:embed/>
                  </p:oleObj>
                </mc:Choice>
                <mc:Fallback>
                  <p:oleObj name="公式" r:id="rId19" imgW="21564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5" y="2376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25"/>
            <p:cNvGraphicFramePr>
              <a:graphicFrameLocks noChangeAspect="1"/>
            </p:cNvGraphicFramePr>
            <p:nvPr/>
          </p:nvGraphicFramePr>
          <p:xfrm>
            <a:off x="4965" y="3936"/>
            <a:ext cx="2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公式" r:id="rId21" imgW="241200" imgH="317160" progId="Equation.3">
                    <p:embed/>
                  </p:oleObj>
                </mc:Choice>
                <mc:Fallback>
                  <p:oleObj name="公式" r:id="rId21" imgW="24120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3936"/>
                          <a:ext cx="2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26"/>
            <p:cNvGraphicFramePr>
              <a:graphicFrameLocks noChangeAspect="1"/>
            </p:cNvGraphicFramePr>
            <p:nvPr/>
          </p:nvGraphicFramePr>
          <p:xfrm>
            <a:off x="5865" y="1908"/>
            <a:ext cx="2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公式" r:id="rId23" imgW="241200" imgH="330120" progId="Equation.3">
                    <p:embed/>
                  </p:oleObj>
                </mc:Choice>
                <mc:Fallback>
                  <p:oleObj name="公式" r:id="rId23" imgW="24120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5" y="1908"/>
                          <a:ext cx="2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00113" y="692150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令</a:t>
            </a:r>
            <a:r>
              <a:rPr lang="zh-CN" altLang="en-US" sz="3200"/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692275" y="765175"/>
          <a:ext cx="795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799920" imgH="457200" progId="Equation.3">
                  <p:embed/>
                </p:oleObj>
              </mc:Choice>
              <mc:Fallback>
                <p:oleObj name="公式" r:id="rId3" imgW="799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765175"/>
                        <a:ext cx="795338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411413" y="69215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</a:t>
            </a:r>
            <a:r>
              <a:rPr lang="zh-CN" altLang="en-US" sz="3200"/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348038" y="765175"/>
          <a:ext cx="11731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5" imgW="1168200" imgH="431640" progId="Equation.3">
                  <p:embed/>
                </p:oleObj>
              </mc:Choice>
              <mc:Fallback>
                <p:oleObj name="公式" r:id="rId5" imgW="1168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765175"/>
                        <a:ext cx="1173162" cy="43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572000" y="69215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个电子在</a:t>
            </a:r>
            <a:r>
              <a:rPr lang="zh-CN" altLang="en-US" sz="3200"/>
              <a:t>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372225" y="765175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7" imgW="253800" imgH="457200" progId="Equation.3">
                  <p:embed/>
                </p:oleObj>
              </mc:Choice>
              <mc:Fallback>
                <p:oleObj name="公式" r:id="rId7" imgW="253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765175"/>
                        <a:ext cx="250825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659563" y="692150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处形成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71550" y="1412875"/>
            <a:ext cx="325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</a:t>
            </a:r>
            <a:r>
              <a:rPr lang="zh-CN" altLang="en-US" sz="3200" b="1">
                <a:solidFill>
                  <a:srgbClr val="FF3300"/>
                </a:solidFill>
              </a:rPr>
              <a:t>球对称平均场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971550" y="2135187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哈密顿量可以表示为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971550" y="3068638"/>
          <a:ext cx="7272338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公式" r:id="rId9" imgW="6426000" imgH="2158920" progId="Equation.3">
                  <p:embed/>
                </p:oleObj>
              </mc:Choice>
              <mc:Fallback>
                <p:oleObj name="公式" r:id="rId9" imgW="6426000" imgH="2158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7272338" cy="217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899319" y="5589257"/>
            <a:ext cx="187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9" grpId="0"/>
      <p:bldP spid="16392" grpId="0"/>
      <p:bldP spid="16395" grpId="0"/>
      <p:bldP spid="16396" grpId="0"/>
      <p:bldP spid="16397" grpId="0"/>
      <p:bldP spid="164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971550" y="549275"/>
          <a:ext cx="72723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3" imgW="5333760" imgH="2336760" progId="Equation.3">
                  <p:embed/>
                </p:oleObj>
              </mc:Choice>
              <mc:Fallback>
                <p:oleObj name="公式" r:id="rId3" imgW="5333760" imgH="2336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2723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781300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每个电子在中心力场</a:t>
            </a:r>
            <a:r>
              <a:rPr lang="zh-CN" altLang="en-US" sz="3200"/>
              <a:t>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43438" y="2565400"/>
          <a:ext cx="22590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5" imgW="2476440" imgH="1054080" progId="Equation.3">
                  <p:embed/>
                </p:oleObj>
              </mc:Choice>
              <mc:Fallback>
                <p:oleObj name="公式" r:id="rId5" imgW="2476440" imgH="1054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65400"/>
                        <a:ext cx="225901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804025" y="2781300"/>
            <a:ext cx="162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中运动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71550" y="3573463"/>
          <a:ext cx="527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7" imgW="520560" imgH="495000" progId="Equation.3">
                  <p:embed/>
                </p:oleObj>
              </mc:Choice>
              <mc:Fallback>
                <p:oleObj name="公式" r:id="rId7" imgW="520560" imgH="495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5270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403350" y="3573463"/>
            <a:ext cx="5713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作为零级近似的哈密顿量</a:t>
            </a:r>
            <a:r>
              <a:rPr lang="en-US" altLang="zh-CN" sz="3200" b="1"/>
              <a:t>,</a:t>
            </a:r>
            <a:r>
              <a:rPr lang="zh-CN" altLang="en-US" sz="3200" b="1"/>
              <a:t>只与</a:t>
            </a:r>
            <a:r>
              <a:rPr lang="zh-CN" altLang="en-US" sz="3200"/>
              <a:t> 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948488" y="3573463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9" imgW="253800" imgH="457200" progId="Equation.3">
                  <p:embed/>
                </p:oleObj>
              </mc:Choice>
              <mc:Fallback>
                <p:oleObj name="公式" r:id="rId9" imgW="253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73463"/>
                        <a:ext cx="250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164388" y="3573463"/>
            <a:ext cx="122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有关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900113" y="4292600"/>
            <a:ext cx="777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是</a:t>
            </a:r>
            <a:r>
              <a:rPr lang="zh-CN" altLang="en-US" sz="3200" b="1">
                <a:solidFill>
                  <a:srgbClr val="FF3300"/>
                </a:solidFill>
              </a:rPr>
              <a:t>球对称</a:t>
            </a:r>
            <a:r>
              <a:rPr lang="zh-CN" altLang="en-US" sz="3200" b="1"/>
              <a:t>的</a:t>
            </a:r>
            <a:r>
              <a:rPr lang="en-US" altLang="zh-CN" sz="3200" b="1"/>
              <a:t>,</a:t>
            </a:r>
            <a:r>
              <a:rPr lang="zh-CN" altLang="en-US" sz="3200" b="1"/>
              <a:t>称作</a:t>
            </a:r>
            <a:r>
              <a:rPr lang="zh-CN" altLang="en-US" sz="3200" b="1">
                <a:solidFill>
                  <a:srgbClr val="FF3300"/>
                </a:solidFill>
              </a:rPr>
              <a:t>中心力场</a:t>
            </a:r>
            <a:r>
              <a:rPr lang="zh-CN" altLang="en-US" sz="3200" b="1"/>
              <a:t>近似下哈密顿</a:t>
            </a:r>
            <a:endParaRPr lang="zh-CN" altLang="en-US" sz="3200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900113" y="49418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量</a:t>
            </a:r>
            <a:r>
              <a:rPr lang="en-US" altLang="zh-CN" sz="3200" b="1"/>
              <a:t>.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619250" y="5013325"/>
          <a:ext cx="514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1" imgW="507960" imgH="495000" progId="Equation.3">
                  <p:embed/>
                </p:oleObj>
              </mc:Choice>
              <mc:Fallback>
                <p:oleObj name="公式" r:id="rId11" imgW="507960" imgH="495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5143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124075" y="4985232"/>
            <a:ext cx="589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为库仑排斥势能相中除去球对称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900112" y="5663122"/>
            <a:ext cx="7704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 dirty="0"/>
              <a:t>平均部分后所剩下的部分能量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故称为</a:t>
            </a:r>
            <a:r>
              <a:rPr lang="zh-CN" altLang="en-US" sz="3200" b="1" dirty="0">
                <a:solidFill>
                  <a:srgbClr val="FF3300"/>
                </a:solidFill>
              </a:rPr>
              <a:t>剩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5" grpId="0"/>
      <p:bldP spid="17418" grpId="0"/>
      <p:bldP spid="17421" grpId="0"/>
      <p:bldP spid="17422" grpId="0"/>
      <p:bldP spid="17423" grpId="0"/>
      <p:bldP spid="17426" grpId="0"/>
      <p:bldP spid="174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27088" y="5235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3300"/>
                </a:solidFill>
              </a:rPr>
              <a:t>余库仑</a:t>
            </a:r>
            <a:r>
              <a:rPr lang="zh-CN" altLang="en-US" sz="3200" b="1" dirty="0"/>
              <a:t>相互作用能量</a:t>
            </a:r>
            <a:r>
              <a:rPr lang="en-US" altLang="zh-CN" sz="3200" b="1" dirty="0"/>
              <a:t>.</a:t>
            </a:r>
            <a:r>
              <a:rPr lang="en-US" altLang="zh-CN" sz="3200" dirty="0"/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7088" y="1196975"/>
            <a:ext cx="5713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例</a:t>
            </a:r>
            <a:r>
              <a:rPr lang="en-US" altLang="zh-CN" sz="3200" b="1"/>
              <a:t>3</a:t>
            </a:r>
            <a:r>
              <a:rPr lang="zh-CN" altLang="en-US" sz="3200" b="1"/>
              <a:t>个电子原子能量哈密顿量为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900113" y="1773238"/>
          <a:ext cx="7272337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3" imgW="6426000" imgH="2158920" progId="Equation.3">
                  <p:embed/>
                </p:oleObj>
              </mc:Choice>
              <mc:Fallback>
                <p:oleObj name="公式" r:id="rId3" imgW="6426000" imgH="2158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272337" cy="222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72225" y="314166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27088" y="4122738"/>
          <a:ext cx="7780337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公式" r:id="rId5" imgW="8140680" imgH="2869920" progId="Equation.3">
                  <p:embed/>
                </p:oleObj>
              </mc:Choice>
              <mc:Fallback>
                <p:oleObj name="公式" r:id="rId5" imgW="8140680" imgH="2869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22738"/>
                        <a:ext cx="7780337" cy="273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00113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547813" y="69215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3" imgW="838080" imgH="457200" progId="Equation.3">
                  <p:embed/>
                </p:oleObj>
              </mc:Choice>
              <mc:Fallback>
                <p:oleObj name="公式" r:id="rId3" imgW="838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92150"/>
                        <a:ext cx="83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620713"/>
            <a:ext cx="4827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表示第</a:t>
            </a:r>
            <a:r>
              <a:rPr lang="en-US" altLang="zh-CN" sz="3200" b="1"/>
              <a:t>2</a:t>
            </a:r>
            <a:r>
              <a:rPr lang="zh-CN" altLang="en-US" sz="3200" b="1"/>
              <a:t>个和第</a:t>
            </a:r>
            <a:r>
              <a:rPr lang="en-US" altLang="zh-CN" sz="3200" b="1"/>
              <a:t>3</a:t>
            </a:r>
            <a:r>
              <a:rPr lang="zh-CN" altLang="en-US" sz="3200" b="1"/>
              <a:t>个电子在</a:t>
            </a:r>
            <a:r>
              <a:rPr lang="zh-CN" altLang="en-US" sz="3200"/>
              <a:t> 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7092950" y="692150"/>
          <a:ext cx="274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5" imgW="279360" imgH="457200" progId="Equation.3">
                  <p:embed/>
                </p:oleObj>
              </mc:Choice>
              <mc:Fallback>
                <p:oleObj name="公式" r:id="rId5" imgW="2793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692150"/>
                        <a:ext cx="274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900113" y="1341438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成的球对称平均场；</a:t>
            </a:r>
            <a:endParaRPr lang="zh-CN" altLang="en-US" sz="3200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380288" y="6207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处形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500563" y="1484313"/>
          <a:ext cx="855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7" imgW="850680" imgH="457200" progId="Equation.3">
                  <p:embed/>
                </p:oleObj>
              </mc:Choice>
              <mc:Fallback>
                <p:oleObj name="公式" r:id="rId7" imgW="8506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84313"/>
                        <a:ext cx="8556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435600" y="1341438"/>
            <a:ext cx="284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表示第</a:t>
            </a:r>
            <a:r>
              <a:rPr lang="en-US" altLang="zh-CN" sz="3200" b="1"/>
              <a:t>1</a:t>
            </a:r>
            <a:r>
              <a:rPr lang="zh-CN" altLang="en-US" sz="3200" b="1"/>
              <a:t>个和第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900113" y="2133600"/>
            <a:ext cx="2147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3</a:t>
            </a:r>
            <a:r>
              <a:rPr lang="zh-CN" altLang="en-US" sz="3200" b="1"/>
              <a:t>个电子在</a:t>
            </a:r>
            <a:r>
              <a:rPr lang="zh-CN" altLang="en-US" sz="3200"/>
              <a:t> 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987675" y="2205038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9" imgW="304560" imgH="457200" progId="Equation.3">
                  <p:embed/>
                </p:oleObj>
              </mc:Choice>
              <mc:Fallback>
                <p:oleObj name="公式" r:id="rId9" imgW="3045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30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276600" y="2133600"/>
            <a:ext cx="489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处形成的球对称平均场；</a:t>
            </a:r>
            <a:endParaRPr lang="zh-CN" altLang="en-US" sz="3200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7451725" y="2205038"/>
          <a:ext cx="846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11" imgW="850680" imgH="457200" progId="Equation.3">
                  <p:embed/>
                </p:oleObj>
              </mc:Choice>
              <mc:Fallback>
                <p:oleObj name="公式" r:id="rId11" imgW="8506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205038"/>
                        <a:ext cx="8461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827088" y="2852738"/>
            <a:ext cx="4827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表示第</a:t>
            </a:r>
            <a:r>
              <a:rPr lang="en-US" altLang="zh-CN" sz="3200" b="1"/>
              <a:t>1</a:t>
            </a:r>
            <a:r>
              <a:rPr lang="zh-CN" altLang="en-US" sz="3200" b="1"/>
              <a:t>个和第</a:t>
            </a:r>
            <a:r>
              <a:rPr lang="en-US" altLang="zh-CN" sz="3200" b="1"/>
              <a:t>2</a:t>
            </a:r>
            <a:r>
              <a:rPr lang="zh-CN" altLang="en-US" sz="3200" b="1"/>
              <a:t>个电子在</a:t>
            </a:r>
            <a:r>
              <a:rPr lang="zh-CN" altLang="en-US" sz="3200"/>
              <a:t> 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5435600" y="2924175"/>
          <a:ext cx="29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3" imgW="291960" imgH="457200" progId="Equation.3">
                  <p:embed/>
                </p:oleObj>
              </mc:Choice>
              <mc:Fallback>
                <p:oleObj name="公式" r:id="rId13" imgW="29196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24175"/>
                        <a:ext cx="2968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827088" y="357346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称平均场</a:t>
            </a:r>
            <a:r>
              <a:rPr lang="en-US" altLang="zh-CN" sz="3200" b="1"/>
              <a:t>.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651500" y="28527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处形成的球对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0" y="2636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900113" y="4076700"/>
          <a:ext cx="7272337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15" imgW="8216640" imgH="2286000" progId="Equation.3">
                  <p:embed/>
                </p:oleObj>
              </mc:Choice>
              <mc:Fallback>
                <p:oleObj name="公式" r:id="rId15" imgW="8216640" imgH="2286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7272337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2" grpId="0"/>
      <p:bldP spid="19465" grpId="0"/>
      <p:bldP spid="19466" grpId="0"/>
      <p:bldP spid="19469" grpId="0"/>
      <p:bldP spid="19470" grpId="0"/>
      <p:bldP spid="19473" grpId="0"/>
      <p:bldP spid="19476" grpId="0"/>
      <p:bldP spid="19479" grpId="0"/>
      <p:bldP spid="194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55650" y="404813"/>
            <a:ext cx="755967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采取中心力场近似要比直接以电子与原子核的库仑相互作用（忽略电子间库仑排斥作用）作为零级近似要好</a:t>
            </a:r>
            <a:r>
              <a:rPr lang="en-US" altLang="zh-CN" sz="3200" b="1"/>
              <a:t>.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3186" y="2729752"/>
            <a:ext cx="68405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 dirty="0"/>
              <a:t>■</a:t>
            </a:r>
            <a:r>
              <a:rPr lang="zh-CN" altLang="en-US" sz="3200" b="1" dirty="0">
                <a:solidFill>
                  <a:srgbClr val="FF3300"/>
                </a:solidFill>
              </a:rPr>
              <a:t>中心力场近似下</a:t>
            </a:r>
            <a:r>
              <a:rPr lang="zh-CN" altLang="en-US" sz="3200" b="1" dirty="0"/>
              <a:t>多电子原子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3186" y="3431127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薛定谔方程为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662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900113" y="4221163"/>
          <a:ext cx="76485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公式" r:id="rId3" imgW="9207360" imgH="2311200" progId="Equation.3">
                  <p:embed/>
                </p:oleObj>
              </mc:Choice>
              <mc:Fallback>
                <p:oleObj name="公式" r:id="rId3" imgW="9207360" imgH="23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648575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27088" y="549275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利用分离变量方法</a:t>
            </a:r>
            <a:r>
              <a:rPr lang="en-US" altLang="zh-CN" sz="3200" b="1"/>
              <a:t>,</a:t>
            </a:r>
            <a:r>
              <a:rPr lang="zh-CN" altLang="en-US" sz="3200" b="1"/>
              <a:t>设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71550" y="1341438"/>
          <a:ext cx="4191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3" imgW="4190760" imgH="749160" progId="Equation.3">
                  <p:embed/>
                </p:oleObj>
              </mc:Choice>
              <mc:Fallback>
                <p:oleObj name="公式" r:id="rId3" imgW="4190760" imgH="749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41910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971550" y="2205038"/>
          <a:ext cx="871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5" imgW="876240" imgH="457200" progId="Equation.3">
                  <p:embed/>
                </p:oleObj>
              </mc:Choice>
              <mc:Fallback>
                <p:oleObj name="公式" r:id="rId5" imgW="876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871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63713" y="2133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由</a:t>
            </a:r>
            <a:r>
              <a:rPr lang="zh-CN" altLang="en-US" sz="3200" b="1">
                <a:solidFill>
                  <a:srgbClr val="FF3300"/>
                </a:solidFill>
              </a:rPr>
              <a:t>单电子</a:t>
            </a:r>
            <a:r>
              <a:rPr lang="zh-CN" altLang="en-US" sz="3200" b="1"/>
              <a:t>的薛定谔方程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971550" y="2852738"/>
          <a:ext cx="48768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7" imgW="5105160" imgH="1104840" progId="Equation.3">
                  <p:embed/>
                </p:oleObj>
              </mc:Choice>
              <mc:Fallback>
                <p:oleObj name="公式" r:id="rId7" imgW="510516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48768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795963" y="29972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确定</a:t>
            </a:r>
            <a:r>
              <a:rPr lang="en-US" altLang="zh-CN" sz="3200" b="1"/>
              <a:t>.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27088" y="407670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说明：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900113" y="4797425"/>
            <a:ext cx="714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该方程与氢原子的薛定谔方程很相似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900113" y="558958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式中</a:t>
            </a:r>
            <a:r>
              <a:rPr lang="zh-CN" altLang="en-US" sz="3200"/>
              <a:t>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1835150" y="5661025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9" imgW="812520" imgH="457200" progId="Equation.3">
                  <p:embed/>
                </p:oleObj>
              </mc:Choice>
              <mc:Fallback>
                <p:oleObj name="公式" r:id="rId9" imgW="81252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8175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627313" y="5516563"/>
            <a:ext cx="6516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为一般形式的中心力场势（</a:t>
            </a:r>
            <a:r>
              <a:rPr lang="zh-CN" altLang="en-US" sz="3200" b="1">
                <a:solidFill>
                  <a:srgbClr val="FF3300"/>
                </a:solidFill>
              </a:rPr>
              <a:t>不</a:t>
            </a:r>
            <a:endParaRPr lang="zh-CN" altLang="en-US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1" grpId="0"/>
      <p:bldP spid="21514" grpId="0"/>
      <p:bldP spid="21515" grpId="0"/>
      <p:bldP spid="21516" grpId="0"/>
      <p:bldP spid="21517" grpId="0"/>
      <p:bldP spid="215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971550" y="620713"/>
            <a:ext cx="325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一定是库仑势</a:t>
            </a:r>
            <a:r>
              <a:rPr lang="zh-CN" altLang="en-US" sz="3200" b="1"/>
              <a:t>）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71550" y="1412875"/>
          <a:ext cx="63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3" imgW="634680" imgH="457200" progId="Equation.3">
                  <p:embed/>
                </p:oleObj>
              </mc:Choice>
              <mc:Fallback>
                <p:oleObj name="公式" r:id="rId3" imgW="634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3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619250" y="13414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为每个电子在</a:t>
            </a:r>
            <a:r>
              <a:rPr lang="zh-CN" altLang="en-US" sz="3200"/>
              <a:t>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211638" y="1412875"/>
          <a:ext cx="871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公式" r:id="rId5" imgW="876240" imgH="457200" progId="Equation.3">
                  <p:embed/>
                </p:oleObj>
              </mc:Choice>
              <mc:Fallback>
                <p:oleObj name="公式" r:id="rId5" imgW="876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12875"/>
                        <a:ext cx="871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062538" y="13414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态下能量本征值</a:t>
            </a:r>
            <a:r>
              <a:rPr lang="en-US" altLang="zh-CN" sz="3200" b="1"/>
              <a:t>,</a:t>
            </a:r>
            <a:endParaRPr lang="en-US" altLang="zh-CN" sz="320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27088" y="21336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于是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835150" y="1989138"/>
          <a:ext cx="19685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公式" r:id="rId7" imgW="1968480" imgH="901440" progId="Equation.3">
                  <p:embed/>
                </p:oleObj>
              </mc:Choice>
              <mc:Fallback>
                <p:oleObj name="公式" r:id="rId7" imgW="1968480" imgH="901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19685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900113" y="2852738"/>
            <a:ext cx="1338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由于</a:t>
            </a:r>
            <a:r>
              <a:rPr lang="zh-CN" altLang="en-US" sz="3200"/>
              <a:t> 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124075" y="2924175"/>
          <a:ext cx="817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公式" r:id="rId9" imgW="812520" imgH="457200" progId="Equation.3">
                  <p:embed/>
                </p:oleObj>
              </mc:Choice>
              <mc:Fallback>
                <p:oleObj name="公式" r:id="rId9" imgW="81252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8175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987675" y="2852738"/>
            <a:ext cx="448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具有球对称性</a:t>
            </a:r>
            <a:r>
              <a:rPr lang="en-US" altLang="zh-CN" sz="3200" b="1"/>
              <a:t>,</a:t>
            </a:r>
            <a:r>
              <a:rPr lang="zh-CN" altLang="en-US" sz="3200" b="1"/>
              <a:t>可以证明</a:t>
            </a:r>
            <a:r>
              <a:rPr lang="zh-CN" altLang="en-US" sz="3200"/>
              <a:t> 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308850" y="2924175"/>
          <a:ext cx="871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公式" r:id="rId11" imgW="876240" imgH="457200" progId="Equation.3">
                  <p:embed/>
                </p:oleObj>
              </mc:Choice>
              <mc:Fallback>
                <p:oleObj name="公式" r:id="rId11" imgW="876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924175"/>
                        <a:ext cx="871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827088" y="3500438"/>
            <a:ext cx="745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是径向函数与球谐函数的乘积</a:t>
            </a:r>
            <a:r>
              <a:rPr lang="en-US" altLang="zh-CN" sz="3200" b="1"/>
              <a:t>,</a:t>
            </a:r>
            <a:r>
              <a:rPr lang="zh-CN" altLang="en-US" sz="3200" b="1"/>
              <a:t>由量子数</a:t>
            </a:r>
            <a:r>
              <a:rPr lang="zh-CN" altLang="en-US" sz="3200"/>
              <a:t>  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971550" y="4221163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公式" r:id="rId13" imgW="1358640" imgH="457200" progId="Equation.3">
                  <p:embed/>
                </p:oleObj>
              </mc:Choice>
              <mc:Fallback>
                <p:oleObj name="公式" r:id="rId13" imgW="135864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135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2268538" y="4149725"/>
            <a:ext cx="2519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确定</a:t>
            </a:r>
            <a:r>
              <a:rPr lang="en-US" altLang="zh-CN" sz="3200" b="1"/>
              <a:t>,</a:t>
            </a:r>
            <a:r>
              <a:rPr lang="zh-CN" altLang="en-US" sz="3200" b="1"/>
              <a:t>并且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971550" y="4797425"/>
          <a:ext cx="4965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公式" r:id="rId15" imgW="6172200" imgH="1638000" progId="Equation.3">
                  <p:embed/>
                </p:oleObj>
              </mc:Choice>
              <mc:Fallback>
                <p:oleObj name="公式" r:id="rId15" imgW="6172200" imgH="1638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4965700" cy="1638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3" grpId="0"/>
      <p:bldP spid="22536" grpId="0"/>
      <p:bldP spid="22537" grpId="0"/>
      <p:bldP spid="22540" grpId="0"/>
      <p:bldP spid="22543" grpId="0"/>
      <p:bldP spid="22546" grpId="0"/>
      <p:bldP spid="225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971550" y="620713"/>
            <a:ext cx="2557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能量本征值</a:t>
            </a:r>
            <a:r>
              <a:rPr lang="zh-CN" altLang="en-US" sz="3200"/>
              <a:t>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348038" y="69215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公式" r:id="rId3" imgW="406080" imgH="457200" progId="Equation.3">
                  <p:embed/>
                </p:oleObj>
              </mc:Choice>
              <mc:Fallback>
                <p:oleObj name="公式" r:id="rId3" imgW="406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40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635375" y="62071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对</a:t>
            </a:r>
            <a:r>
              <a:rPr lang="zh-CN" altLang="en-US" sz="3200"/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140200" y="69215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公式" r:id="rId5" imgW="507960" imgH="457200" progId="Equation.3">
                  <p:embed/>
                </p:oleObj>
              </mc:Choice>
              <mc:Fallback>
                <p:oleObj name="公式" r:id="rId5" imgW="5079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92150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643438" y="62071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仍是简并</a:t>
            </a:r>
            <a:r>
              <a:rPr lang="en-US" altLang="zh-CN" sz="3200" b="1"/>
              <a:t>,</a:t>
            </a:r>
            <a:r>
              <a:rPr lang="zh-CN" altLang="en-US" sz="3200" b="1"/>
              <a:t>但是对</a:t>
            </a:r>
            <a:r>
              <a:rPr lang="zh-CN" altLang="en-US" sz="3200"/>
              <a:t> 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7812088" y="692150"/>
          <a:ext cx="24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公式" r:id="rId7" imgW="241200" imgH="457200" progId="Equation.3">
                  <p:embed/>
                </p:oleObj>
              </mc:Choice>
              <mc:Fallback>
                <p:oleObj name="公式" r:id="rId7" imgW="241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692150"/>
                        <a:ext cx="241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827088" y="14128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的简并消除</a:t>
            </a:r>
            <a:r>
              <a:rPr lang="en-US" altLang="zh-CN" sz="3200" b="1"/>
              <a:t>.</a:t>
            </a:r>
            <a:r>
              <a:rPr lang="zh-CN" altLang="en-US" sz="3200" b="1"/>
              <a:t>这是由于</a:t>
            </a:r>
            <a:r>
              <a:rPr lang="zh-CN" altLang="en-US" sz="3200"/>
              <a:t> 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4787900" y="1484313"/>
          <a:ext cx="334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公式" r:id="rId9" imgW="330120" imgH="457200" progId="Equation.3">
                  <p:embed/>
                </p:oleObj>
              </mc:Choice>
              <mc:Fallback>
                <p:oleObj name="公式" r:id="rId9" imgW="33012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84313"/>
                        <a:ext cx="334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003800" y="1412875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相同、</a:t>
            </a:r>
            <a:r>
              <a:rPr lang="zh-CN" altLang="en-US" sz="3200"/>
              <a:t> 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6156325" y="1484313"/>
          <a:ext cx="24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公式" r:id="rId11" imgW="241200" imgH="457200" progId="Equation.3">
                  <p:embed/>
                </p:oleObj>
              </mc:Choice>
              <mc:Fallback>
                <p:oleObj name="公式" r:id="rId11" imgW="241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84313"/>
                        <a:ext cx="241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55650" y="1916113"/>
            <a:ext cx="74898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FF3300"/>
                </a:solidFill>
              </a:rPr>
              <a:t>子</a:t>
            </a:r>
            <a:r>
              <a:rPr lang="en-US" altLang="zh-CN" sz="3200" b="1"/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它们在空间出现的概率不同</a:t>
            </a:r>
            <a:r>
              <a:rPr lang="en-US" altLang="zh-CN" sz="3200" b="1">
                <a:solidFill>
                  <a:srgbClr val="FF3300"/>
                </a:solidFill>
              </a:rPr>
              <a:t>,</a:t>
            </a:r>
            <a:r>
              <a:rPr lang="zh-CN" altLang="en-US" sz="3200" b="1">
                <a:solidFill>
                  <a:srgbClr val="FF3300"/>
                </a:solidFill>
              </a:rPr>
              <a:t>因此在它们看来原子核被屏蔽的程度不同</a:t>
            </a:r>
            <a:r>
              <a:rPr lang="en-US" altLang="zh-CN" sz="3200" b="1"/>
              <a:t>,</a:t>
            </a:r>
            <a:r>
              <a:rPr lang="zh-CN" altLang="en-US" sz="3200" b="1"/>
              <a:t>它们感受的</a:t>
            </a:r>
            <a:r>
              <a:rPr lang="zh-CN" altLang="en-US" sz="3200" b="1">
                <a:solidFill>
                  <a:srgbClr val="FF3300"/>
                </a:solidFill>
              </a:rPr>
              <a:t>有效电荷不同</a:t>
            </a:r>
            <a:r>
              <a:rPr lang="en-US" altLang="zh-CN" sz="3200" b="1"/>
              <a:t>,</a:t>
            </a:r>
            <a:r>
              <a:rPr lang="zh-CN" altLang="en-US" sz="3200" b="1"/>
              <a:t>从而具有不同的能量</a:t>
            </a:r>
            <a:r>
              <a:rPr lang="en-US" altLang="zh-CN" sz="3200" b="1"/>
              <a:t>,</a:t>
            </a:r>
            <a:r>
              <a:rPr lang="zh-CN" altLang="en-US" sz="3200" b="1"/>
              <a:t>因此</a:t>
            </a:r>
            <a:r>
              <a:rPr lang="zh-CN" altLang="en-US" sz="3200"/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372225" y="14128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不同的电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1763713" y="4221163"/>
          <a:ext cx="2265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公式" r:id="rId13" imgW="2260440" imgH="901440" progId="Equation.3">
                  <p:embed/>
                </p:oleObj>
              </mc:Choice>
              <mc:Fallback>
                <p:oleObj name="公式" r:id="rId13" imgW="2260440" imgH="901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21163"/>
                        <a:ext cx="2265362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827088" y="5084763"/>
            <a:ext cx="377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原子的电子组态：</a:t>
            </a:r>
            <a:r>
              <a:rPr lang="zh-CN" altLang="en-US" sz="3200"/>
              <a:t> 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4500563" y="5157788"/>
          <a:ext cx="998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公式" r:id="rId15" imgW="1002960" imgH="457200" progId="Equation.3">
                  <p:embed/>
                </p:oleObj>
              </mc:Choice>
              <mc:Fallback>
                <p:oleObj name="公式" r:id="rId15" imgW="100296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57788"/>
                        <a:ext cx="9985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55650" y="5805488"/>
            <a:ext cx="478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氦原子基态的电子组态为</a:t>
            </a:r>
            <a:r>
              <a:rPr lang="zh-CN" altLang="en-US" sz="3200"/>
              <a:t>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5435600" y="5876925"/>
          <a:ext cx="19542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公式" r:id="rId17" imgW="1968480" imgH="380880" progId="Equation.3">
                  <p:embed/>
                </p:oleObj>
              </mc:Choice>
              <mc:Fallback>
                <p:oleObj name="公式" r:id="rId17" imgW="196848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876925"/>
                        <a:ext cx="195421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7" grpId="0"/>
      <p:bldP spid="23560" grpId="0"/>
      <p:bldP spid="23563" grpId="0"/>
      <p:bldP spid="23566" grpId="0"/>
      <p:bldP spid="23569" grpId="0"/>
      <p:bldP spid="23570" grpId="0"/>
      <p:bldP spid="23573" grpId="0"/>
      <p:bldP spid="235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00113" y="692150"/>
            <a:ext cx="776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4.4</a:t>
            </a:r>
            <a:r>
              <a:rPr lang="zh-CN" altLang="en-US" sz="3200" b="1"/>
              <a:t>原子的壳层结构和元素周期表（</a:t>
            </a:r>
            <a:r>
              <a:rPr lang="en-US" altLang="zh-CN" sz="3200" b="1"/>
              <a:t>1869</a:t>
            </a:r>
            <a:r>
              <a:rPr lang="zh-CN" altLang="en-US" sz="3200" b="1"/>
              <a:t>）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27088" y="14128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电离能：</a:t>
            </a:r>
            <a:r>
              <a:rPr lang="zh-CN" altLang="en-US" sz="3200"/>
              <a:t> </a:t>
            </a:r>
          </a:p>
        </p:txBody>
      </p:sp>
      <p:pic>
        <p:nvPicPr>
          <p:cNvPr id="24580" name="Picture 4" descr="chap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54238"/>
            <a:ext cx="7489825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00113" y="476250"/>
            <a:ext cx="35480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之间没有相互跃迁</a:t>
            </a:r>
            <a:r>
              <a:rPr lang="en-US" altLang="zh-CN" sz="3200" b="1"/>
              <a:t>.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71550" y="1268413"/>
            <a:ext cx="7272338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产生</a:t>
            </a:r>
            <a:r>
              <a:rPr lang="en-US" altLang="zh-CN" sz="3200" b="1"/>
              <a:t>:</a:t>
            </a:r>
            <a:r>
              <a:rPr lang="zh-CN" altLang="en-US" sz="3200" b="1"/>
              <a:t>一个电子处于</a:t>
            </a:r>
            <a:r>
              <a:rPr lang="en-US" altLang="zh-CN" sz="3200" b="1"/>
              <a:t>1s</a:t>
            </a:r>
            <a:r>
              <a:rPr lang="zh-CN" altLang="en-US" sz="3200" b="1"/>
              <a:t>态</a:t>
            </a:r>
            <a:r>
              <a:rPr lang="en-US" altLang="zh-CN" sz="3200" b="1"/>
              <a:t>,</a:t>
            </a:r>
            <a:r>
              <a:rPr lang="zh-CN" altLang="en-US" sz="3200" b="1"/>
              <a:t>另一个电子处于激发态</a:t>
            </a:r>
            <a:r>
              <a:rPr lang="en-US" altLang="zh-CN" sz="3200" b="1"/>
              <a:t>,2s,2p,3s,3p,3d</a:t>
            </a:r>
            <a:r>
              <a:rPr lang="zh-CN" altLang="en-US" sz="3200" b="1"/>
              <a:t>等态形成</a:t>
            </a:r>
            <a:r>
              <a:rPr lang="en-US" altLang="zh-CN" sz="3200" b="1"/>
              <a:t>.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900113" y="2852738"/>
            <a:ext cx="6970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基态能量设为</a:t>
            </a:r>
            <a:r>
              <a:rPr lang="en-US" altLang="zh-CN" sz="3200" b="1"/>
              <a:t>E=0 ,</a:t>
            </a:r>
            <a:r>
              <a:rPr lang="zh-CN" altLang="en-US" sz="3200" b="1"/>
              <a:t>即</a:t>
            </a:r>
            <a:r>
              <a:rPr lang="en-US" altLang="zh-CN" sz="3200" b="1"/>
              <a:t>1s1s</a:t>
            </a:r>
            <a:r>
              <a:rPr lang="zh-CN" altLang="en-US" sz="3200" b="1"/>
              <a:t>电子组态 </a:t>
            </a:r>
            <a:r>
              <a:rPr lang="en-US" altLang="zh-CN" sz="3200" b="1"/>
              <a:t>.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900113" y="3573463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亚稳态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3132138" y="3644900"/>
          <a:ext cx="68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公式" r:id="rId3" imgW="736560" imgH="533160" progId="Equation.3">
                  <p:embed/>
                </p:oleObj>
              </mc:Choice>
              <mc:Fallback>
                <p:oleObj name="公式" r:id="rId3" imgW="7365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44900"/>
                        <a:ext cx="6858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643438" y="3644900"/>
          <a:ext cx="1974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公式" r:id="rId5" imgW="1866600" imgH="533160" progId="Equation.3">
                  <p:embed/>
                </p:oleObj>
              </mc:Choice>
              <mc:Fallback>
                <p:oleObj name="公式" r:id="rId5" imgW="186660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44900"/>
                        <a:ext cx="19748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913002" y="4292600"/>
            <a:ext cx="134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▲</a:t>
            </a:r>
            <a:r>
              <a:rPr lang="zh-CN" altLang="en-US" sz="3200" b="1" dirty="0"/>
              <a:t>基态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411413" y="4292600"/>
          <a:ext cx="7667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公式" r:id="rId7" imgW="838080" imgH="533160" progId="Equation.3">
                  <p:embed/>
                </p:oleObj>
              </mc:Choice>
              <mc:Fallback>
                <p:oleObj name="公式" r:id="rId7" imgW="83808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76676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3492500" y="4365625"/>
          <a:ext cx="68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公式" r:id="rId9" imgW="736560" imgH="533160" progId="Equation.3">
                  <p:embed/>
                </p:oleObj>
              </mc:Choice>
              <mc:Fallback>
                <p:oleObj name="公式" r:id="rId9" imgW="73656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365625"/>
                        <a:ext cx="6858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140200" y="4365625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不存在。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900113" y="5001733"/>
            <a:ext cx="314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▲</a:t>
            </a:r>
            <a:r>
              <a:rPr lang="zh-CN" altLang="en-US" sz="3200" b="1" dirty="0"/>
              <a:t>电离能</a:t>
            </a:r>
            <a:r>
              <a:rPr lang="en-US" altLang="zh-CN" sz="3200" b="1" dirty="0"/>
              <a:t>24.58eV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4356100" y="5084763"/>
          <a:ext cx="2282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公式" r:id="rId11" imgW="2463480" imgH="520560" progId="Equation.3">
                  <p:embed/>
                </p:oleObj>
              </mc:Choice>
              <mc:Fallback>
                <p:oleObj name="公式" r:id="rId11" imgW="24634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84763"/>
                        <a:ext cx="22828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900113" y="5588420"/>
            <a:ext cx="77755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▲</a:t>
            </a:r>
            <a:r>
              <a:rPr lang="zh-CN" altLang="en-US" sz="3200" b="1" dirty="0"/>
              <a:t>同一电子组态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三重态的能级总是低于单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0" grpId="0"/>
      <p:bldP spid="36871" grpId="0"/>
      <p:bldP spid="36872" grpId="0"/>
      <p:bldP spid="36875" grpId="0"/>
      <p:bldP spid="36878" grpId="0"/>
      <p:bldP spid="36879" grpId="0"/>
      <p:bldP spid="368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00113" y="333375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最大值</a:t>
            </a:r>
            <a:r>
              <a:rPr lang="en-US" altLang="zh-CN" sz="3200" b="1"/>
              <a:t>:</a:t>
            </a:r>
            <a:r>
              <a:rPr lang="zh-CN" altLang="en-US" sz="3200" b="1"/>
              <a:t>惰性气体原子</a:t>
            </a:r>
            <a:r>
              <a:rPr lang="en-US" altLang="zh-CN" sz="3200" b="1"/>
              <a:t>,Z=2,10,18,36,…</a:t>
            </a:r>
          </a:p>
          <a:p>
            <a:pPr>
              <a:lnSpc>
                <a:spcPct val="150000"/>
              </a:lnSpc>
            </a:pPr>
            <a:r>
              <a:rPr lang="zh-CN" altLang="en-US" sz="3200" b="1"/>
              <a:t>氦、氖、氩、氪、氙</a:t>
            </a:r>
            <a:r>
              <a:rPr lang="en-US" altLang="zh-CN" sz="3200" b="1"/>
              <a:t>…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00113" y="1889125"/>
            <a:ext cx="74850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最小值</a:t>
            </a:r>
            <a:r>
              <a:rPr lang="en-US" altLang="zh-CN" sz="3200" b="1"/>
              <a:t>:</a:t>
            </a:r>
            <a:r>
              <a:rPr lang="zh-CN" altLang="en-US" sz="3200" b="1"/>
              <a:t>碱金属原子，锂、钠、钾、铷、</a:t>
            </a:r>
          </a:p>
          <a:p>
            <a:pPr>
              <a:lnSpc>
                <a:spcPct val="150000"/>
              </a:lnSpc>
            </a:pPr>
            <a:r>
              <a:rPr lang="zh-CN" altLang="en-US" sz="3200" b="1"/>
              <a:t>铯</a:t>
            </a:r>
            <a:r>
              <a:rPr lang="en-US" altLang="zh-CN" sz="3200" b="1"/>
              <a:t>…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0113" y="3500438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4.4.1</a:t>
            </a:r>
            <a:r>
              <a:rPr lang="zh-CN" altLang="en-US" sz="3200" b="1"/>
              <a:t>原子中电子的壳层结构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00113" y="4221163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电子状态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27088" y="4768850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在中心力场近似下</a:t>
            </a:r>
            <a:r>
              <a:rPr lang="en-US" altLang="zh-CN" sz="3200" b="1"/>
              <a:t>,</a:t>
            </a:r>
            <a:r>
              <a:rPr lang="zh-CN" altLang="en-US" sz="3200" b="1"/>
              <a:t>原子的能量由原子的电子组态确定</a:t>
            </a:r>
            <a:r>
              <a:rPr lang="en-US" altLang="zh-CN" sz="3200" b="1"/>
              <a:t>.</a:t>
            </a:r>
            <a:r>
              <a:rPr lang="zh-CN" altLang="en-US" sz="3200" b="1"/>
              <a:t>每个电子的波函数可用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5" grpId="0"/>
      <p:bldP spid="256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1550" y="692150"/>
          <a:ext cx="2039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公式" r:id="rId3" imgW="2044440" imgH="457200" progId="Equation.3">
                  <p:embed/>
                </p:oleObj>
              </mc:Choice>
              <mc:Fallback>
                <p:oleObj name="公式" r:id="rId3" imgW="204444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2039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59113" y="692150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四个量子数描述</a:t>
            </a:r>
            <a:r>
              <a:rPr lang="en-US" altLang="zh-CN" sz="3200" b="1"/>
              <a:t>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1412875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sz="3200" b="1"/>
              <a:t>壳层结构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900113" y="1916113"/>
            <a:ext cx="324008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/>
              <a:t>形成</a:t>
            </a:r>
            <a:r>
              <a:rPr lang="en-US" altLang="zh-CN" sz="3200" b="1"/>
              <a:t>:</a:t>
            </a:r>
            <a:r>
              <a:rPr lang="zh-CN" altLang="en-US" sz="3200" b="1"/>
              <a:t>电子的径向概率是有一定分布的</a:t>
            </a:r>
            <a:r>
              <a:rPr lang="en-US" altLang="zh-CN" sz="3200" b="1"/>
              <a:t>(</a:t>
            </a:r>
            <a:r>
              <a:rPr lang="zh-CN" altLang="en-US" sz="3200" b="1"/>
              <a:t>非均匀的</a:t>
            </a:r>
            <a:r>
              <a:rPr lang="en-US" altLang="zh-CN" sz="3200" b="1"/>
              <a:t>),</a:t>
            </a:r>
            <a:r>
              <a:rPr lang="zh-CN" altLang="en-US" sz="3200" b="1"/>
              <a:t>对不同的</a:t>
            </a:r>
            <a:r>
              <a:rPr lang="en-US" altLang="zh-CN" sz="3200" b="1"/>
              <a:t>n</a:t>
            </a:r>
            <a:r>
              <a:rPr lang="zh-CN" altLang="en-US" sz="3200" b="1"/>
              <a:t>或</a:t>
            </a:r>
            <a:r>
              <a:rPr lang="en-US" altLang="zh-CN" sz="3200" b="1"/>
              <a:t>l</a:t>
            </a:r>
            <a:r>
              <a:rPr lang="zh-CN" altLang="en-US" sz="3200" b="1"/>
              <a:t>其概率的极大值出现在不同的</a:t>
            </a:r>
            <a:r>
              <a:rPr lang="en-US" altLang="zh-CN" sz="3200" b="1"/>
              <a:t>r</a:t>
            </a:r>
            <a:r>
              <a:rPr lang="zh-CN" altLang="en-US" sz="3200" b="1"/>
              <a:t>处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pic>
        <p:nvPicPr>
          <p:cNvPr id="26631" name="Picture 7" descr="h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313"/>
            <a:ext cx="3581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900113" y="620713"/>
            <a:ext cx="646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主壳层：具有相同</a:t>
            </a:r>
            <a:r>
              <a:rPr lang="en-US" altLang="zh-CN" sz="3200" b="1"/>
              <a:t>n</a:t>
            </a:r>
            <a:r>
              <a:rPr lang="zh-CN" altLang="en-US" sz="3200" b="1"/>
              <a:t>值的电子构成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1116013" y="1412875"/>
          <a:ext cx="6480175" cy="1295400"/>
        </p:xfrm>
        <a:graphic>
          <a:graphicData uri="http://schemas.openxmlformats.org/drawingml/2006/table">
            <a:tbl>
              <a:tblPr/>
              <a:tblGrid>
                <a:gridCol w="863600"/>
                <a:gridCol w="785812"/>
                <a:gridCol w="801688"/>
                <a:gridCol w="808037"/>
                <a:gridCol w="804863"/>
                <a:gridCol w="803275"/>
                <a:gridCol w="801687"/>
                <a:gridCol w="811213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827088" y="2708275"/>
            <a:ext cx="75596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支壳层</a:t>
            </a:r>
            <a:r>
              <a:rPr lang="en-US" altLang="zh-CN" sz="3200" b="1"/>
              <a:t>:</a:t>
            </a:r>
            <a:r>
              <a:rPr lang="zh-CN" altLang="en-US" sz="3200" b="1"/>
              <a:t>主壳层内</a:t>
            </a:r>
            <a:r>
              <a:rPr lang="en-US" altLang="zh-CN" sz="3200" b="1"/>
              <a:t>,</a:t>
            </a:r>
            <a:r>
              <a:rPr lang="zh-CN" altLang="en-US" sz="3200" b="1"/>
              <a:t>具有相同</a:t>
            </a:r>
            <a:r>
              <a:rPr lang="en-US" altLang="zh-CN" sz="3200" b="1"/>
              <a:t>l</a:t>
            </a:r>
            <a:r>
              <a:rPr lang="zh-CN" altLang="en-US" sz="3200" b="1"/>
              <a:t>值的电子构成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27681" name="Group 33"/>
          <p:cNvGraphicFramePr>
            <a:graphicFrameLocks noGrp="1"/>
          </p:cNvGraphicFramePr>
          <p:nvPr/>
        </p:nvGraphicFramePr>
        <p:xfrm>
          <a:off x="971550" y="3644900"/>
          <a:ext cx="7200900" cy="1079500"/>
        </p:xfrm>
        <a:graphic>
          <a:graphicData uri="http://schemas.openxmlformats.org/drawingml/2006/table">
            <a:tbl>
              <a:tblPr/>
              <a:tblGrid>
                <a:gridCol w="1009650"/>
                <a:gridCol w="1006475"/>
                <a:gridCol w="985838"/>
                <a:gridCol w="998537"/>
                <a:gridCol w="1000125"/>
                <a:gridCol w="1019175"/>
                <a:gridCol w="1181100"/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l=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n-1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827088" y="4941888"/>
            <a:ext cx="5832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各壳层可容纳的最大电子数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900113" y="56610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支壳层：</a:t>
            </a:r>
            <a:r>
              <a:rPr lang="zh-CN" altLang="en-US" sz="3200"/>
              <a:t> 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710" name="Object 62"/>
          <p:cNvGraphicFramePr>
            <a:graphicFrameLocks noChangeAspect="1"/>
          </p:cNvGraphicFramePr>
          <p:nvPr/>
        </p:nvGraphicFramePr>
        <p:xfrm>
          <a:off x="2484438" y="5734050"/>
          <a:ext cx="2239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公式" r:id="rId3" imgW="2234880" imgH="457200" progId="Equation.3">
                  <p:embed/>
                </p:oleObj>
              </mc:Choice>
              <mc:Fallback>
                <p:oleObj name="公式" r:id="rId3" imgW="223488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4050"/>
                        <a:ext cx="22399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80" grpId="0"/>
      <p:bldP spid="27707" grpId="0"/>
      <p:bldP spid="277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733675" y="3001963"/>
            <a:ext cx="612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403350" y="1196975"/>
          <a:ext cx="461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公式" r:id="rId3" imgW="457200" imgH="457200" progId="Equation.3">
                  <p:embed/>
                </p:oleObj>
              </mc:Choice>
              <mc:Fallback>
                <p:oleObj name="公式" r:id="rId3" imgW="457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461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971550" y="620713"/>
          <a:ext cx="7272338" cy="1320483"/>
        </p:xfrm>
        <a:graphic>
          <a:graphicData uri="http://schemas.openxmlformats.org/drawingml/2006/table">
            <a:tbl>
              <a:tblPr/>
              <a:tblGrid>
                <a:gridCol w="1212850"/>
                <a:gridCol w="1211263"/>
                <a:gridCol w="1212850"/>
                <a:gridCol w="1211262"/>
                <a:gridCol w="1212850"/>
                <a:gridCol w="1211263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827088" y="21336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主壳层：</a:t>
            </a:r>
            <a:r>
              <a:rPr lang="zh-CN" altLang="en-US" sz="3200"/>
              <a:t> 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2411413" y="1989138"/>
          <a:ext cx="3860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公式" r:id="rId5" imgW="3860640" imgH="901440" progId="Equation.3">
                  <p:embed/>
                </p:oleObj>
              </mc:Choice>
              <mc:Fallback>
                <p:oleObj name="公式" r:id="rId5" imgW="3860640" imgH="9014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89138"/>
                        <a:ext cx="38608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2732088" y="3001963"/>
            <a:ext cx="4794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971550" y="3500438"/>
          <a:ext cx="528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公式" r:id="rId7" imgW="520560" imgH="457200" progId="Equation.3">
                  <p:embed/>
                </p:oleObj>
              </mc:Choice>
              <mc:Fallback>
                <p:oleObj name="公式" r:id="rId7" imgW="52056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528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Group 32"/>
          <p:cNvGraphicFramePr>
            <a:graphicFrameLocks noGrp="1"/>
          </p:cNvGraphicFramePr>
          <p:nvPr/>
        </p:nvGraphicFramePr>
        <p:xfrm>
          <a:off x="900113" y="2924175"/>
          <a:ext cx="7129462" cy="1277620"/>
        </p:xfrm>
        <a:graphic>
          <a:graphicData uri="http://schemas.openxmlformats.org/drawingml/2006/table">
            <a:tbl>
              <a:tblPr/>
              <a:tblGrid>
                <a:gridCol w="928687"/>
                <a:gridCol w="871538"/>
                <a:gridCol w="896937"/>
                <a:gridCol w="889000"/>
                <a:gridCol w="885825"/>
                <a:gridCol w="882650"/>
                <a:gridCol w="882650"/>
                <a:gridCol w="892175"/>
              </a:tblGrid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n=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mz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238" y="333375"/>
            <a:ext cx="10656888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27088" y="4984750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但是</a:t>
            </a:r>
            <a:r>
              <a:rPr lang="en-US" altLang="zh-CN" sz="3200" b="1"/>
              <a:t>,</a:t>
            </a:r>
            <a:r>
              <a:rPr lang="zh-CN" altLang="en-US" sz="3200" b="1"/>
              <a:t>元素周期表中各周期的元素数为</a:t>
            </a:r>
            <a:r>
              <a:rPr lang="en-US" altLang="zh-CN" sz="3200" b="1"/>
              <a:t>2</a:t>
            </a:r>
            <a:r>
              <a:rPr lang="zh-CN" altLang="en-US" sz="3200" b="1"/>
              <a:t>，</a:t>
            </a:r>
            <a:r>
              <a:rPr lang="en-US" altLang="zh-CN" sz="3200" b="1"/>
              <a:t>8</a:t>
            </a:r>
            <a:r>
              <a:rPr lang="zh-CN" altLang="en-US" sz="3200" b="1"/>
              <a:t>，</a:t>
            </a:r>
            <a:r>
              <a:rPr lang="en-US" altLang="zh-CN" sz="3200" b="1"/>
              <a:t>8</a:t>
            </a:r>
            <a:r>
              <a:rPr lang="zh-CN" altLang="en-US" sz="3200" b="1"/>
              <a:t>，</a:t>
            </a:r>
            <a:r>
              <a:rPr lang="en-US" altLang="zh-CN" sz="3200" b="1"/>
              <a:t>18</a:t>
            </a:r>
            <a:r>
              <a:rPr lang="zh-CN" altLang="en-US" sz="3200" b="1"/>
              <a:t>，</a:t>
            </a:r>
            <a:r>
              <a:rPr lang="en-US" altLang="zh-CN" sz="3200" b="1"/>
              <a:t>18</a:t>
            </a:r>
            <a:r>
              <a:rPr lang="zh-CN" altLang="en-US" sz="3200" b="1"/>
              <a:t>，</a:t>
            </a:r>
            <a:r>
              <a:rPr lang="en-US" altLang="zh-CN" sz="3200" b="1"/>
              <a:t>32</a:t>
            </a:r>
            <a:r>
              <a:rPr lang="zh-CN" altLang="en-US" sz="3200" b="1"/>
              <a:t>，</a:t>
            </a:r>
            <a:r>
              <a:rPr lang="en-US" altLang="zh-CN" sz="3200" b="1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00113" y="69215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与</a:t>
            </a:r>
            <a:r>
              <a:rPr lang="zh-CN" altLang="en-US" sz="3200"/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403350" y="765175"/>
          <a:ext cx="527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3" imgW="520560" imgH="457200" progId="Equation.3">
                  <p:embed/>
                </p:oleObj>
              </mc:Choice>
              <mc:Fallback>
                <p:oleObj name="公式" r:id="rId3" imgW="520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65175"/>
                        <a:ext cx="527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908175" y="719138"/>
            <a:ext cx="6416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不完全相同</a:t>
            </a:r>
            <a:r>
              <a:rPr lang="en-US" altLang="zh-CN" sz="3200" b="1"/>
              <a:t>.</a:t>
            </a:r>
            <a:r>
              <a:rPr lang="zh-CN" altLang="en-US" sz="3200" b="1"/>
              <a:t>这是因为电子填入各壳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27088" y="1268413"/>
            <a:ext cx="77851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3200" b="1"/>
              <a:t>层的次序并不简单地由</a:t>
            </a:r>
            <a:r>
              <a:rPr lang="en-US" altLang="zh-CN" sz="3200" b="1"/>
              <a:t>n</a:t>
            </a:r>
            <a:r>
              <a:rPr lang="zh-CN" altLang="en-US" sz="3200" b="1"/>
              <a:t>来决定</a:t>
            </a:r>
            <a:r>
              <a:rPr lang="en-US" altLang="zh-CN" sz="3200" b="1"/>
              <a:t>,</a:t>
            </a:r>
            <a:r>
              <a:rPr lang="zh-CN" altLang="en-US" sz="3200" b="1"/>
              <a:t>电子填入各壳层的次序要遵循最低能量的原则</a:t>
            </a:r>
            <a:r>
              <a:rPr lang="en-US" altLang="zh-CN" sz="3200" b="1"/>
              <a:t>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27088" y="2852738"/>
            <a:ext cx="5153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电子壳层的能级次序</a:t>
            </a:r>
            <a:r>
              <a:rPr lang="en-US" altLang="zh-CN" sz="3200" b="1"/>
              <a:t>(</a:t>
            </a:r>
            <a:r>
              <a:rPr lang="zh-CN" altLang="en-US" sz="3200" b="1"/>
              <a:t>定性</a:t>
            </a:r>
            <a:r>
              <a:rPr lang="en-US" altLang="zh-CN" sz="3200" b="1"/>
              <a:t>)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348038" y="3429000"/>
          <a:ext cx="24399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5" imgW="3111480" imgH="977760" progId="Equation.3">
                  <p:embed/>
                </p:oleObj>
              </mc:Choice>
              <mc:Fallback>
                <p:oleObj name="公式" r:id="rId5" imgW="311148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29000"/>
                        <a:ext cx="24399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00113" y="4292600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200" b="1"/>
              <a:t>同一主壳层电子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140200" y="4365625"/>
          <a:ext cx="452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公式" r:id="rId7" imgW="457200" imgH="431640" progId="Equation.3">
                  <p:embed/>
                </p:oleObj>
              </mc:Choice>
              <mc:Fallback>
                <p:oleObj name="公式" r:id="rId7" imgW="457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65625"/>
                        <a:ext cx="452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514004" y="429260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/>
              <a:t>近似相同</a:t>
            </a:r>
            <a:r>
              <a:rPr lang="en-US" altLang="zh-CN" sz="3200" b="1" dirty="0"/>
              <a:t>.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00113" y="5037138"/>
            <a:ext cx="5916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随着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增大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内层电子的屏蔽使得</a:t>
            </a:r>
            <a:endParaRPr lang="zh-CN" altLang="en-US" sz="3200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6789738" y="5067300"/>
          <a:ext cx="450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公式" r:id="rId9" imgW="457200" imgH="431640" progId="Equation.3">
                  <p:embed/>
                </p:oleObj>
              </mc:Choice>
              <mc:Fallback>
                <p:oleObj name="公式" r:id="rId9" imgW="457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8" y="5067300"/>
                        <a:ext cx="4508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900113" y="5756275"/>
            <a:ext cx="7242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趋于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能量增大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并且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较小时增大较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7164388" y="501332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减小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  <p:bldP spid="30726" grpId="0"/>
      <p:bldP spid="30727" grpId="0"/>
      <p:bldP spid="30729" grpId="0"/>
      <p:bldP spid="30732" grpId="0"/>
      <p:bldP spid="30733" grpId="0"/>
      <p:bldP spid="30735" grpId="0"/>
      <p:bldP spid="307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27088" y="692150"/>
            <a:ext cx="4329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快，</a:t>
            </a:r>
            <a:r>
              <a:rPr lang="zh-CN" altLang="en-US" sz="3200"/>
              <a:t> </a:t>
            </a:r>
            <a:r>
              <a:rPr lang="en-US" altLang="zh-CN" sz="3200" b="1"/>
              <a:t>n</a:t>
            </a:r>
            <a:r>
              <a:rPr lang="zh-CN" altLang="en-US" sz="3200" b="1"/>
              <a:t>较大时增大较慢</a:t>
            </a:r>
            <a:r>
              <a:rPr lang="en-US" altLang="zh-CN" sz="3200" b="1"/>
              <a:t>.</a:t>
            </a:r>
          </a:p>
        </p:txBody>
      </p:sp>
      <p:grpSp>
        <p:nvGrpSpPr>
          <p:cNvPr id="31747" name="Group 3"/>
          <p:cNvGrpSpPr>
            <a:grpSpLocks noChangeAspect="1"/>
          </p:cNvGrpSpPr>
          <p:nvPr/>
        </p:nvGrpSpPr>
        <p:grpSpPr bwMode="auto">
          <a:xfrm>
            <a:off x="5867400" y="620713"/>
            <a:ext cx="2682875" cy="2735262"/>
            <a:chOff x="4190" y="7998"/>
            <a:chExt cx="3949" cy="4212"/>
          </a:xfrm>
        </p:grpSpPr>
        <p:sp>
          <p:nvSpPr>
            <p:cNvPr id="31748" name="AutoShape 4"/>
            <p:cNvSpPr>
              <a:spLocks noChangeAspect="1" noChangeArrowheads="1"/>
            </p:cNvSpPr>
            <p:nvPr/>
          </p:nvSpPr>
          <p:spPr bwMode="auto">
            <a:xfrm>
              <a:off x="4190" y="7998"/>
              <a:ext cx="3949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4422" y="8419"/>
              <a:ext cx="3252" cy="35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CC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5351" y="9472"/>
              <a:ext cx="1394" cy="147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5816" y="10104"/>
              <a:ext cx="234" cy="21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27088" y="1268413"/>
            <a:ext cx="49688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同一主壳层内不同支壳层内电子</a:t>
            </a:r>
            <a:r>
              <a:rPr lang="en-US" altLang="zh-CN" sz="3200" b="1"/>
              <a:t>l</a:t>
            </a:r>
            <a:r>
              <a:rPr lang="zh-CN" altLang="en-US" sz="3200" b="1"/>
              <a:t>越大则能量越大（</a:t>
            </a:r>
            <a:r>
              <a:rPr lang="en-US" altLang="zh-CN" sz="3200" b="1"/>
              <a:t>l</a:t>
            </a:r>
            <a:r>
              <a:rPr lang="zh-CN" altLang="en-US" sz="3200" b="1"/>
              <a:t>小电子靠近原子核的概率较大</a:t>
            </a:r>
            <a:r>
              <a:rPr lang="en-US" altLang="zh-CN" sz="3200" b="1"/>
              <a:t>,</a:t>
            </a:r>
            <a:r>
              <a:rPr lang="zh-CN" altLang="en-US" sz="3200" b="1"/>
              <a:t>内层电子的屏蔽较小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5724525" y="3716338"/>
          <a:ext cx="452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公式" r:id="rId3" imgW="457200" imgH="431640" progId="Equation.3">
                  <p:embed/>
                </p:oleObj>
              </mc:Choice>
              <mc:Fallback>
                <p:oleObj name="公式" r:id="rId3" imgW="4572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16338"/>
                        <a:ext cx="4524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084888" y="36449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较大）</a:t>
            </a:r>
            <a:r>
              <a:rPr lang="en-US" altLang="zh-CN" sz="3200" b="1"/>
              <a:t>.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27088" y="4149725"/>
            <a:ext cx="76327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●</a:t>
            </a:r>
            <a:r>
              <a:rPr lang="zh-CN" altLang="en-US" sz="3200" b="1"/>
              <a:t>当</a:t>
            </a:r>
            <a:r>
              <a:rPr lang="en-US" altLang="zh-CN" sz="3200" b="1"/>
              <a:t>n</a:t>
            </a:r>
            <a:r>
              <a:rPr lang="zh-CN" altLang="en-US" sz="3200" b="1"/>
              <a:t>值较大时</a:t>
            </a:r>
            <a:r>
              <a:rPr lang="en-US" altLang="zh-CN" sz="3200" b="1"/>
              <a:t>,l</a:t>
            </a:r>
            <a:r>
              <a:rPr lang="zh-CN" altLang="en-US" sz="3200" b="1"/>
              <a:t>较小的支壳层内电子能量会比</a:t>
            </a:r>
            <a:r>
              <a:rPr lang="en-US" altLang="zh-CN" sz="3200" b="1"/>
              <a:t>n-1</a:t>
            </a:r>
            <a:r>
              <a:rPr lang="zh-CN" altLang="en-US" sz="3200" b="1"/>
              <a:t>壳层中</a:t>
            </a:r>
            <a:r>
              <a:rPr lang="en-US" altLang="zh-CN" sz="3200" b="1"/>
              <a:t>l</a:t>
            </a:r>
            <a:r>
              <a:rPr lang="zh-CN" altLang="en-US" sz="3200" b="1"/>
              <a:t>大的支壳层内电子能量还低，产生</a:t>
            </a:r>
            <a:r>
              <a:rPr lang="zh-CN" altLang="en-US" sz="3200" b="1">
                <a:solidFill>
                  <a:srgbClr val="FF3300"/>
                </a:solidFill>
              </a:rPr>
              <a:t>能级交错</a:t>
            </a:r>
            <a:r>
              <a:rPr lang="zh-CN" altLang="en-US" sz="3200" b="1"/>
              <a:t>情况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52" grpId="0"/>
      <p:bldP spid="31755" grpId="0"/>
      <p:bldP spid="317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00113" y="549275"/>
            <a:ext cx="727233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/>
              <a:t>如</a:t>
            </a:r>
            <a:r>
              <a:rPr lang="en-US" altLang="zh-CN" sz="3200" b="1"/>
              <a:t>4s</a:t>
            </a:r>
            <a:r>
              <a:rPr lang="zh-CN" altLang="en-US" sz="3200" b="1"/>
              <a:t>与</a:t>
            </a:r>
            <a:r>
              <a:rPr lang="en-US" altLang="zh-CN" sz="3200" b="1"/>
              <a:t>3d</a:t>
            </a:r>
            <a:r>
              <a:rPr lang="zh-CN" altLang="en-US" sz="3200" b="1"/>
              <a:t>能量接近</a:t>
            </a:r>
            <a:r>
              <a:rPr lang="en-US" altLang="zh-CN" sz="3200" b="1"/>
              <a:t>,</a:t>
            </a:r>
            <a:r>
              <a:rPr lang="zh-CN" altLang="en-US" sz="3200" b="1"/>
              <a:t>这是因为</a:t>
            </a:r>
            <a:r>
              <a:rPr lang="en-US" altLang="zh-CN" sz="3200" b="1"/>
              <a:t>4s</a:t>
            </a:r>
            <a:r>
              <a:rPr lang="zh-CN" altLang="en-US" sz="3200" b="1"/>
              <a:t>电子出现在原子核附近的概率较大</a:t>
            </a:r>
            <a:r>
              <a:rPr lang="en-US" altLang="zh-CN" sz="3200" b="1"/>
              <a:t>,</a:t>
            </a:r>
            <a:r>
              <a:rPr lang="zh-CN" altLang="en-US" sz="3200" b="1"/>
              <a:t>因而能量较低</a:t>
            </a:r>
            <a:r>
              <a:rPr lang="en-US" altLang="zh-CN" sz="3200" b="1"/>
              <a:t>.</a:t>
            </a:r>
            <a:r>
              <a:rPr lang="zh-CN" altLang="en-US" sz="3200" b="1"/>
              <a:t>同理</a:t>
            </a:r>
            <a:r>
              <a:rPr lang="en-US" altLang="zh-CN" sz="3200" b="1"/>
              <a:t>5s</a:t>
            </a:r>
            <a:r>
              <a:rPr lang="zh-CN" altLang="en-US" sz="3200" b="1"/>
              <a:t>和</a:t>
            </a:r>
            <a:r>
              <a:rPr lang="en-US" altLang="zh-CN" sz="3200" b="1"/>
              <a:t>4d</a:t>
            </a:r>
            <a:r>
              <a:rPr lang="zh-CN" altLang="en-US" sz="3200" b="1"/>
              <a:t>，</a:t>
            </a:r>
            <a:r>
              <a:rPr lang="en-US" altLang="zh-CN" sz="3200" b="1"/>
              <a:t>4f</a:t>
            </a:r>
            <a:r>
              <a:rPr lang="zh-CN" altLang="en-US" sz="3200" b="1"/>
              <a:t>和</a:t>
            </a:r>
            <a:r>
              <a:rPr lang="en-US" altLang="zh-CN" sz="3200" b="1"/>
              <a:t>5d</a:t>
            </a:r>
            <a:r>
              <a:rPr lang="zh-CN" altLang="en-US" sz="3200" b="1"/>
              <a:t>，</a:t>
            </a:r>
            <a:r>
              <a:rPr lang="en-US" altLang="zh-CN" sz="3200" b="1"/>
              <a:t>5f</a:t>
            </a:r>
            <a:r>
              <a:rPr lang="zh-CN" altLang="en-US" sz="3200" b="1"/>
              <a:t>和</a:t>
            </a:r>
            <a:r>
              <a:rPr lang="en-US" altLang="zh-CN" sz="3200" b="1"/>
              <a:t>6d</a:t>
            </a:r>
            <a:r>
              <a:rPr lang="zh-CN" altLang="en-US" sz="3200" b="1"/>
              <a:t>态能量接近</a:t>
            </a:r>
            <a:r>
              <a:rPr lang="en-US" altLang="zh-CN" sz="3200" b="1"/>
              <a:t>.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00113" y="3429000"/>
            <a:ext cx="61928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/>
              <a:t>4.4.2 </a:t>
            </a:r>
            <a:r>
              <a:rPr lang="zh-CN" altLang="en-US" sz="3200" b="1"/>
              <a:t>电子壳层的填充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00113" y="4149725"/>
            <a:ext cx="70564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sz="3200" b="1">
                <a:solidFill>
                  <a:srgbClr val="FF3300"/>
                </a:solidFill>
              </a:rPr>
              <a:t>外层电子</a:t>
            </a:r>
            <a:r>
              <a:rPr lang="zh-CN" altLang="en-US" sz="3200" b="1"/>
              <a:t>的能量次序（经验）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mz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4813"/>
            <a:ext cx="6086475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540000" y="2492375"/>
            <a:ext cx="596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 noChangeAspect="1"/>
          </p:cNvGrpSpPr>
          <p:nvPr/>
        </p:nvGrpSpPr>
        <p:grpSpPr bwMode="auto">
          <a:xfrm>
            <a:off x="2540000" y="2492375"/>
            <a:ext cx="457200" cy="198438"/>
            <a:chOff x="2797" y="5178"/>
            <a:chExt cx="7200" cy="4212"/>
          </a:xfrm>
        </p:grpSpPr>
        <p:sp>
          <p:nvSpPr>
            <p:cNvPr id="4301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797" y="5178"/>
              <a:ext cx="7200" cy="4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013" name="Group 5"/>
          <p:cNvGraphicFramePr>
            <a:graphicFrameLocks noGrp="1"/>
          </p:cNvGraphicFramePr>
          <p:nvPr/>
        </p:nvGraphicFramePr>
        <p:xfrm>
          <a:off x="1258888" y="476250"/>
          <a:ext cx="6551612" cy="2343785"/>
        </p:xfrm>
        <a:graphic>
          <a:graphicData uri="http://schemas.openxmlformats.org/drawingml/2006/table">
            <a:tbl>
              <a:tblPr/>
              <a:tblGrid>
                <a:gridCol w="908050"/>
                <a:gridCol w="279400"/>
                <a:gridCol w="277812"/>
                <a:gridCol w="276225"/>
                <a:gridCol w="277813"/>
                <a:gridCol w="407987"/>
                <a:gridCol w="182563"/>
                <a:gridCol w="242887"/>
                <a:gridCol w="279400"/>
                <a:gridCol w="277813"/>
                <a:gridCol w="276225"/>
                <a:gridCol w="277812"/>
                <a:gridCol w="404813"/>
                <a:gridCol w="457200"/>
                <a:gridCol w="546100"/>
                <a:gridCol w="538162"/>
                <a:gridCol w="641350"/>
              </a:tblGrid>
              <a:tr h="6064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n+l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n+l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  <a:cs typeface="Times New Roman" pitchFamily="18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84" name="Rectangle 76"/>
          <p:cNvSpPr>
            <a:spLocks noChangeArrowheads="1"/>
          </p:cNvSpPr>
          <p:nvPr/>
        </p:nvSpPr>
        <p:spPr bwMode="auto">
          <a:xfrm>
            <a:off x="827088" y="2781300"/>
            <a:ext cx="77057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en-US" altLang="zh-CN"/>
              <a:t> </a:t>
            </a:r>
            <a:r>
              <a:rPr lang="en-US" altLang="zh-CN" sz="3200" b="1"/>
              <a:t>n+l</a:t>
            </a:r>
            <a:r>
              <a:rPr lang="zh-CN" altLang="en-US" sz="3200" b="1"/>
              <a:t>相同情况下，</a:t>
            </a:r>
            <a:r>
              <a:rPr lang="en-US" altLang="zh-CN" sz="3200" b="1"/>
              <a:t>l</a:t>
            </a:r>
            <a:r>
              <a:rPr lang="zh-CN" altLang="en-US" sz="3200" b="1"/>
              <a:t>不相同</a:t>
            </a:r>
            <a:r>
              <a:rPr lang="en-US" altLang="zh-CN" sz="3200" b="1"/>
              <a:t>,n</a:t>
            </a:r>
            <a:r>
              <a:rPr lang="zh-CN" altLang="en-US" sz="3200" b="1"/>
              <a:t>小能量低</a:t>
            </a:r>
            <a:r>
              <a:rPr lang="en-US" altLang="zh-CN" sz="3200" b="1"/>
              <a:t>.</a:t>
            </a:r>
          </a:p>
        </p:txBody>
      </p:sp>
      <p:sp>
        <p:nvSpPr>
          <p:cNvPr id="43085" name="Rectangle 77"/>
          <p:cNvSpPr>
            <a:spLocks noChangeArrowheads="1"/>
          </p:cNvSpPr>
          <p:nvPr/>
        </p:nvSpPr>
        <p:spPr bwMode="auto">
          <a:xfrm>
            <a:off x="827088" y="3644900"/>
            <a:ext cx="2963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半满能量较低</a:t>
            </a:r>
            <a:r>
              <a:rPr lang="en-US" altLang="zh-CN" sz="3200" b="1"/>
              <a:t>.</a:t>
            </a:r>
          </a:p>
        </p:txBody>
      </p:sp>
      <p:sp>
        <p:nvSpPr>
          <p:cNvPr id="43086" name="Rectangle 78"/>
          <p:cNvSpPr>
            <a:spLocks noChangeArrowheads="1"/>
          </p:cNvSpPr>
          <p:nvPr/>
        </p:nvSpPr>
        <p:spPr bwMode="auto">
          <a:xfrm>
            <a:off x="827088" y="4365625"/>
            <a:ext cx="2963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个别元素例外</a:t>
            </a:r>
            <a:r>
              <a:rPr lang="en-US" altLang="zh-CN" sz="3200" b="1"/>
              <a:t>.</a:t>
            </a:r>
          </a:p>
        </p:txBody>
      </p:sp>
      <p:sp>
        <p:nvSpPr>
          <p:cNvPr id="43087" name="Rectangle 79"/>
          <p:cNvSpPr>
            <a:spLocks noChangeArrowheads="1"/>
          </p:cNvSpPr>
          <p:nvPr/>
        </p:nvSpPr>
        <p:spPr bwMode="auto">
          <a:xfrm>
            <a:off x="827088" y="4868863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▲</a:t>
            </a:r>
            <a:r>
              <a:rPr lang="zh-CN" altLang="en-US" sz="3200" b="1">
                <a:solidFill>
                  <a:srgbClr val="FF3300"/>
                </a:solidFill>
              </a:rPr>
              <a:t>内层电子</a:t>
            </a:r>
            <a:r>
              <a:rPr lang="zh-CN" altLang="en-US" sz="3200" b="1"/>
              <a:t>的能量次序仍就是</a:t>
            </a:r>
            <a:r>
              <a:rPr lang="en-US" altLang="zh-CN" sz="3200" b="1"/>
              <a:t>n, l</a:t>
            </a:r>
            <a:r>
              <a:rPr lang="zh-CN" altLang="en-US" sz="3200" b="1"/>
              <a:t>越大</a:t>
            </a:r>
            <a:r>
              <a:rPr lang="en-US" altLang="zh-CN" sz="3200" b="1"/>
              <a:t>, </a:t>
            </a:r>
            <a:r>
              <a:rPr lang="zh-CN" altLang="en-US" sz="3200" b="1"/>
              <a:t>能级越高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84" grpId="0"/>
      <p:bldP spid="43085" grpId="0"/>
      <p:bldP spid="43086" grpId="0"/>
      <p:bldP spid="430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771775" y="6921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 b="1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971550" y="476250"/>
            <a:ext cx="31416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态中相应的能级</a:t>
            </a:r>
            <a:r>
              <a:rPr lang="en-US" altLang="zh-CN" sz="3200" b="1"/>
              <a:t>.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971550" y="1341438"/>
            <a:ext cx="3024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▲</a:t>
            </a:r>
            <a:r>
              <a:rPr lang="zh-CN" altLang="en-US" sz="3200" b="1"/>
              <a:t>激发态能量</a:t>
            </a: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971550" y="2060575"/>
          <a:ext cx="7035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3" imgW="7607160" imgH="1054080" progId="Equation.3">
                  <p:embed/>
                </p:oleObj>
              </mc:Choice>
              <mc:Fallback>
                <p:oleObj name="公式" r:id="rId3" imgW="7607160" imgH="1054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0358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23866"/>
              </p:ext>
            </p:extLst>
          </p:nvPr>
        </p:nvGraphicFramePr>
        <p:xfrm>
          <a:off x="971550" y="3429000"/>
          <a:ext cx="720090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5" imgW="6502320" imgH="1054080" progId="Equation.3">
                  <p:embed/>
                </p:oleObj>
              </mc:Choice>
              <mc:Fallback>
                <p:oleObj name="公式" r:id="rId5" imgW="6502320" imgH="1054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200900" cy="1080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788062" y="4653136"/>
            <a:ext cx="7848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3300"/>
                </a:solidFill>
              </a:rPr>
              <a:t>1s</a:t>
            </a:r>
            <a:r>
              <a:rPr lang="zh-CN" altLang="en-US" sz="3200" b="1" dirty="0">
                <a:solidFill>
                  <a:srgbClr val="FF3300"/>
                </a:solidFill>
              </a:rPr>
              <a:t>态电子起着屏蔽原子核的作用。</a:t>
            </a:r>
            <a:r>
              <a:rPr lang="en-US" altLang="zh-CN" sz="3200" b="1" dirty="0" err="1"/>
              <a:t>nl</a:t>
            </a:r>
            <a:r>
              <a:rPr lang="zh-CN" altLang="en-US" sz="3200" b="1" dirty="0"/>
              <a:t>越大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屏蔽就越完全</a:t>
            </a:r>
            <a:r>
              <a:rPr lang="en-US" altLang="zh-CN" sz="3200" b="1" dirty="0"/>
              <a:t>.</a:t>
            </a:r>
            <a:r>
              <a:rPr lang="zh-CN" altLang="en-US" sz="3200" b="1" dirty="0"/>
              <a:t>当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很大时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nl</a:t>
            </a:r>
            <a:r>
              <a:rPr lang="zh-CN" altLang="en-US" sz="3200" b="1" dirty="0"/>
              <a:t>电子远离原子</a:t>
            </a:r>
            <a:r>
              <a:rPr lang="en-US" altLang="zh-CN" sz="3200" b="1" dirty="0"/>
              <a:t>,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/>
      <p:bldP spid="37902" grpId="0"/>
      <p:bldP spid="3790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mz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129463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003800" y="620713"/>
          <a:ext cx="647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公式" r:id="rId3" imgW="1130040" imgH="444240" progId="Equation.3">
                  <p:embed/>
                </p:oleObj>
              </mc:Choice>
              <mc:Fallback>
                <p:oleObj name="公式" r:id="rId3" imgW="1130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620713"/>
                        <a:ext cx="647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795963" y="6207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因此，</a:t>
            </a:r>
            <a:r>
              <a:rPr lang="zh-CN" altLang="en-US" sz="3200" b="1">
                <a:solidFill>
                  <a:srgbClr val="FF3300"/>
                </a:solidFill>
              </a:rPr>
              <a:t>能级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971550" y="1412875"/>
            <a:ext cx="314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3300"/>
                </a:solidFill>
              </a:rPr>
              <a:t>对</a:t>
            </a:r>
            <a:r>
              <a:rPr lang="en-US" altLang="zh-CN" sz="3200" b="1">
                <a:solidFill>
                  <a:srgbClr val="FF3300"/>
                </a:solidFill>
              </a:rPr>
              <a:t>l</a:t>
            </a:r>
            <a:r>
              <a:rPr lang="zh-CN" altLang="en-US" sz="3200" b="1">
                <a:solidFill>
                  <a:srgbClr val="FF3300"/>
                </a:solidFill>
              </a:rPr>
              <a:t>的简并消失！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971550" y="2133600"/>
            <a:ext cx="528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sz="3200" b="1"/>
              <a:t>全同粒子和泡利不相容原理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971550" y="2708274"/>
            <a:ext cx="6621462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▲</a:t>
            </a:r>
            <a:r>
              <a:rPr lang="zh-CN" altLang="en-US" sz="3200" b="1" dirty="0"/>
              <a:t>微观世界中全同粒子是不可区分的</a:t>
            </a:r>
            <a:r>
              <a:rPr lang="en-US" altLang="zh-CN" sz="3200" b="1" dirty="0"/>
              <a:t>.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971550" y="431800"/>
            <a:ext cx="41798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核</a:t>
            </a:r>
            <a:r>
              <a:rPr lang="en-US" altLang="zh-CN" sz="3200" b="1"/>
              <a:t>,</a:t>
            </a:r>
            <a:r>
              <a:rPr lang="zh-CN" altLang="en-US" sz="3200" b="1"/>
              <a:t>被完全屏蔽</a:t>
            </a:r>
            <a:r>
              <a:rPr lang="en-US" altLang="zh-CN" sz="3200" b="1"/>
              <a:t>,</a:t>
            </a:r>
            <a:r>
              <a:rPr lang="zh-CN" altLang="en-US" sz="3200" b="1"/>
              <a:t>相当于</a:t>
            </a:r>
            <a:r>
              <a:rPr lang="zh-CN" altLang="en-US" sz="3200"/>
              <a:t> 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971550" y="3573463"/>
            <a:ext cx="407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▲</a:t>
            </a:r>
            <a:r>
              <a:rPr lang="zh-CN" altLang="en-US" sz="3200" b="1" dirty="0"/>
              <a:t>波函数的交换对称性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76084"/>
              </p:ext>
            </p:extLst>
          </p:nvPr>
        </p:nvGraphicFramePr>
        <p:xfrm>
          <a:off x="2669381" y="4293096"/>
          <a:ext cx="38052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公式" r:id="rId5" imgW="3809880" imgH="571320" progId="Equation.3">
                  <p:embed/>
                </p:oleObj>
              </mc:Choice>
              <mc:Fallback>
                <p:oleObj name="公式" r:id="rId5" imgW="3809880" imgH="571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381" y="4293096"/>
                        <a:ext cx="3805237" cy="566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94608"/>
              </p:ext>
            </p:extLst>
          </p:nvPr>
        </p:nvGraphicFramePr>
        <p:xfrm>
          <a:off x="2927350" y="5085184"/>
          <a:ext cx="328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7" imgW="3288960" imgH="457200" progId="Equation.3">
                  <p:embed/>
                </p:oleObj>
              </mc:Choice>
              <mc:Fallback>
                <p:oleObj name="公式" r:id="rId7" imgW="32889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085184"/>
                        <a:ext cx="32893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025528"/>
              </p:ext>
            </p:extLst>
          </p:nvPr>
        </p:nvGraphicFramePr>
        <p:xfrm>
          <a:off x="2819108" y="5805264"/>
          <a:ext cx="3505783" cy="42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公式" r:id="rId9" imgW="3504960" imgH="457200" progId="Equation.3">
                  <p:embed/>
                </p:oleObj>
              </mc:Choice>
              <mc:Fallback>
                <p:oleObj name="公式" r:id="rId9" imgW="35049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108" y="5805264"/>
                        <a:ext cx="3505783" cy="4255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19" grpId="0"/>
      <p:bldP spid="38920" grpId="0"/>
      <p:bldP spid="389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53274"/>
              </p:ext>
            </p:extLst>
          </p:nvPr>
        </p:nvGraphicFramePr>
        <p:xfrm>
          <a:off x="999247" y="548680"/>
          <a:ext cx="7056263" cy="94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公式" r:id="rId3" imgW="7543800" imgH="901440" progId="Equation.3">
                  <p:embed/>
                </p:oleObj>
              </mc:Choice>
              <mc:Fallback>
                <p:oleObj name="公式" r:id="rId3" imgW="754380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47" y="548680"/>
                        <a:ext cx="7056263" cy="9422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95062"/>
              </p:ext>
            </p:extLst>
          </p:nvPr>
        </p:nvGraphicFramePr>
        <p:xfrm>
          <a:off x="971550" y="1556792"/>
          <a:ext cx="7251700" cy="94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公式" r:id="rId5" imgW="7556400" imgH="901440" progId="Equation.3">
                  <p:embed/>
                </p:oleObj>
              </mc:Choice>
              <mc:Fallback>
                <p:oleObj name="公式" r:id="rId5" imgW="755640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6792"/>
                        <a:ext cx="7251700" cy="9480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900113" y="2781300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▲</a:t>
            </a:r>
            <a:r>
              <a:rPr lang="zh-CN" altLang="en-US" sz="3200" b="1"/>
              <a:t>泡利不相容原理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900113" y="3357563"/>
            <a:ext cx="7488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●</a:t>
            </a:r>
            <a:r>
              <a:rPr lang="zh-CN" altLang="en-US" sz="3200" b="1" dirty="0"/>
              <a:t>任何两个电子不可能有完全相同的四个量子数</a:t>
            </a:r>
            <a:r>
              <a:rPr lang="zh-CN" altLang="en-US" sz="3200" dirty="0"/>
              <a:t> 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411413" y="4292600"/>
          <a:ext cx="1484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公式" r:id="rId7" imgW="1434960" imgH="507960" progId="Equation.3">
                  <p:embed/>
                </p:oleObj>
              </mc:Choice>
              <mc:Fallback>
                <p:oleObj name="公式" r:id="rId7" imgW="143496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1484312" cy="517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924300" y="4292600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或</a:t>
            </a:r>
            <a:r>
              <a:rPr lang="zh-CN" altLang="en-US" sz="3200"/>
              <a:t> </a:t>
            </a: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4500563" y="4365625"/>
          <a:ext cx="18557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公式" r:id="rId9" imgW="1790640" imgH="457200" progId="Equation.3">
                  <p:embed/>
                </p:oleObj>
              </mc:Choice>
              <mc:Fallback>
                <p:oleObj name="公式" r:id="rId9" imgW="17906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365625"/>
                        <a:ext cx="1855787" cy="471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876539" y="4874314"/>
            <a:ext cx="66214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●</a:t>
            </a:r>
            <a:r>
              <a:rPr lang="zh-CN" altLang="en-US" sz="3200" b="1" dirty="0"/>
              <a:t>多电子系统波函数一定是反对称的</a:t>
            </a:r>
            <a:r>
              <a:rPr lang="en-US" altLang="zh-CN" sz="3200" b="1" dirty="0"/>
              <a:t>.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900113" y="5762779"/>
            <a:ext cx="1631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▲</a:t>
            </a:r>
            <a:r>
              <a:rPr lang="zh-CN" altLang="en-US" sz="3200" b="1" dirty="0"/>
              <a:t>费米子</a:t>
            </a: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66710"/>
              </p:ext>
            </p:extLst>
          </p:nvPr>
        </p:nvGraphicFramePr>
        <p:xfrm>
          <a:off x="2559050" y="5881438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公式" r:id="rId11" imgW="1993680" imgH="444240" progId="Equation.3">
                  <p:embed/>
                </p:oleObj>
              </mc:Choice>
              <mc:Fallback>
                <p:oleObj name="公式" r:id="rId11" imgW="19936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881438"/>
                        <a:ext cx="20701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607233" y="5780032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波函数一定是交换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39947" grpId="0"/>
      <p:bldP spid="39950" grpId="0"/>
      <p:bldP spid="399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827088" y="765175"/>
            <a:ext cx="6408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反对称的</a:t>
            </a:r>
            <a:r>
              <a:rPr lang="en-US" altLang="zh-CN" sz="3200" b="1"/>
              <a:t>.</a:t>
            </a:r>
            <a:r>
              <a:rPr lang="zh-CN" altLang="en-US" sz="3200" b="1"/>
              <a:t>遵守费米</a:t>
            </a:r>
            <a:r>
              <a:rPr lang="en-US" altLang="zh-CN" sz="3200" b="1"/>
              <a:t>-</a:t>
            </a:r>
            <a:r>
              <a:rPr lang="zh-CN" altLang="en-US" sz="3200" b="1"/>
              <a:t>狄拉克统计。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827088" y="14843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玻色子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195513" y="1628775"/>
          <a:ext cx="12541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3" imgW="1206360" imgH="380880" progId="Equation.3">
                  <p:embed/>
                </p:oleObj>
              </mc:Choice>
              <mc:Fallback>
                <p:oleObj name="公式" r:id="rId3" imgW="120636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28775"/>
                        <a:ext cx="1254125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563938" y="1465202"/>
            <a:ext cx="4879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波函数一定是交换对称的</a:t>
            </a:r>
            <a:r>
              <a:rPr lang="en-US" altLang="zh-CN" sz="3200" b="1" dirty="0"/>
              <a:t>. 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780596" y="2204864"/>
            <a:ext cx="530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它们遵守玻色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爱因斯坦统计</a:t>
            </a:r>
            <a:r>
              <a:rPr lang="en-US" altLang="zh-CN" sz="32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  <p:bldP spid="40972" grpId="0"/>
      <p:bldP spid="40974" grpId="0"/>
      <p:bldP spid="409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348038" y="404813"/>
            <a:ext cx="25923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ea typeface="隶书" pitchFamily="49" charset="-122"/>
              </a:rPr>
              <a:t>本节要点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55875" y="2565400"/>
            <a:ext cx="2735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交换效应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555875" y="3284538"/>
            <a:ext cx="4176713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■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多电子原子能量</a:t>
            </a:r>
          </a:p>
          <a:p>
            <a:pPr>
              <a:lnSpc>
                <a:spcPct val="120000"/>
              </a:lnSpc>
            </a:pP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 电子组态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555875" y="1125538"/>
            <a:ext cx="4032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全同粒子与波函 </a:t>
            </a:r>
          </a:p>
          <a:p>
            <a:pPr>
              <a:lnSpc>
                <a:spcPct val="115000"/>
              </a:lnSpc>
            </a:pPr>
            <a:r>
              <a:rPr lang="zh-CN" altLang="en-US" sz="4000" b="1">
                <a:ea typeface="隶书" pitchFamily="49" charset="-122"/>
              </a:rPr>
              <a:t> 数的交换对称性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555875" y="4804824"/>
            <a:ext cx="40322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■</a:t>
            </a:r>
            <a:r>
              <a:rPr lang="zh-CN" altLang="en-US" sz="4000" b="1" dirty="0">
                <a:ea typeface="隶书" pitchFamily="49" charset="-122"/>
              </a:rPr>
              <a:t>原子的壳层结构和元素周期表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7" grpId="0"/>
      <p:bldP spid="33798" grpId="0"/>
      <p:bldP spid="337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27088" y="2133600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自旋朝下</a:t>
            </a:r>
            <a:r>
              <a:rPr lang="zh-CN" altLang="en-US" sz="3200"/>
              <a:t>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55875" y="2060575"/>
          <a:ext cx="12239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3" imgW="1815840" imgH="965160" progId="Equation.3">
                  <p:embed/>
                </p:oleObj>
              </mc:Choice>
              <mc:Fallback>
                <p:oleObj name="公式" r:id="rId3" imgW="181584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0575"/>
                        <a:ext cx="122396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708400" y="213360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,</a:t>
            </a:r>
            <a:r>
              <a:rPr lang="zh-CN" altLang="en-US" sz="3200" b="1"/>
              <a:t>自旋波函数用</a:t>
            </a:r>
            <a:r>
              <a:rPr lang="zh-CN" altLang="en-US" sz="3200"/>
              <a:t>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372225" y="2205038"/>
          <a:ext cx="45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5" imgW="444240" imgH="457200" progId="Equation.3">
                  <p:embed/>
                </p:oleObj>
              </mc:Choice>
              <mc:Fallback>
                <p:oleObj name="公式" r:id="rId5" imgW="444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05038"/>
                        <a:ext cx="45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804025" y="2133600"/>
            <a:ext cx="110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表示</a:t>
            </a:r>
            <a:r>
              <a:rPr lang="en-US" altLang="zh-CN" sz="3200" b="1"/>
              <a:t>.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00113" y="2852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用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411413" y="2924175"/>
          <a:ext cx="45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7" imgW="444240" imgH="457200" progId="Equation.3">
                  <p:embed/>
                </p:oleObj>
              </mc:Choice>
              <mc:Fallback>
                <p:oleObj name="公式" r:id="rId7" imgW="4442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450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403350" y="2924175"/>
          <a:ext cx="44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8" imgW="444240" imgH="457200" progId="Equation.3">
                  <p:embed/>
                </p:oleObj>
              </mc:Choice>
              <mc:Fallback>
                <p:oleObj name="公式" r:id="rId8" imgW="4442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44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835150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和</a:t>
            </a:r>
            <a:r>
              <a:rPr lang="zh-CN" altLang="en-US" sz="3200"/>
              <a:t> 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843213" y="2852738"/>
            <a:ext cx="508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可以系统反对称自旋波函数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042988" y="3644900"/>
          <a:ext cx="64500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0" imgW="5981400" imgH="482400" progId="Equation.3">
                  <p:embed/>
                </p:oleObj>
              </mc:Choice>
              <mc:Fallback>
                <p:oleObj name="公式" r:id="rId10" imgW="598140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6450012" cy="43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900113" y="4221163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以及对称自旋波函数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1042988" y="5013325"/>
          <a:ext cx="20161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2" imgW="2869920" imgH="457200" progId="Equation.3">
                  <p:embed/>
                </p:oleObj>
              </mc:Choice>
              <mc:Fallback>
                <p:oleObj name="公式" r:id="rId12" imgW="286992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13325"/>
                        <a:ext cx="2016125" cy="436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1042988" y="5661025"/>
          <a:ext cx="633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14" imgW="5689440" imgH="901440" progId="Equation.3">
                  <p:embed/>
                </p:oleObj>
              </mc:Choice>
              <mc:Fallback>
                <p:oleObj name="公式" r:id="rId14" imgW="5689440" imgH="9014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63373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00113" y="549275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4765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b="1"/>
              <a:t>■</a:t>
            </a:r>
            <a:r>
              <a:rPr lang="zh-CN" altLang="en-US" sz="3200" b="1"/>
              <a:t>两个电子系统自旋波函数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827088" y="1412875"/>
            <a:ext cx="1922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自旋朝上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2627313" y="1341438"/>
          <a:ext cx="10144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16" imgW="1815840" imgH="965160" progId="Equation.3">
                  <p:embed/>
                </p:oleObj>
              </mc:Choice>
              <mc:Fallback>
                <p:oleObj name="公式" r:id="rId16" imgW="181584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41438"/>
                        <a:ext cx="1014412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3635375" y="1412875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,</a:t>
            </a:r>
            <a:r>
              <a:rPr lang="zh-CN" altLang="en-US" sz="3200" b="1"/>
              <a:t>自旋波函数用</a:t>
            </a:r>
            <a:r>
              <a:rPr lang="zh-CN" altLang="en-US" sz="3200"/>
              <a:t> </a:t>
            </a:r>
          </a:p>
        </p:txBody>
      </p: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6300788" y="1484313"/>
          <a:ext cx="44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18" imgW="444240" imgH="457200" progId="Equation.3">
                  <p:embed/>
                </p:oleObj>
              </mc:Choice>
              <mc:Fallback>
                <p:oleObj name="公式" r:id="rId18" imgW="4442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484313"/>
                        <a:ext cx="44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6732588" y="1412875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表示；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1" grpId="0"/>
      <p:bldP spid="4104" grpId="0"/>
      <p:bldP spid="4105" grpId="0"/>
      <p:bldP spid="4108" grpId="0"/>
      <p:bldP spid="4109" grpId="0"/>
      <p:bldP spid="4111" grpId="0"/>
      <p:bldP spid="4115" grpId="0"/>
      <p:bldP spid="4116" grpId="0"/>
      <p:bldP spid="4118" grpId="0"/>
      <p:bldP spid="41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1530</Words>
  <Application>Microsoft Office PowerPoint</Application>
  <PresentationFormat>全屏显示(4:3)</PresentationFormat>
  <Paragraphs>284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Administrator</cp:lastModifiedBy>
  <cp:revision>27</cp:revision>
  <dcterms:created xsi:type="dcterms:W3CDTF">2015-12-08T14:14:32Z</dcterms:created>
  <dcterms:modified xsi:type="dcterms:W3CDTF">2015-12-10T14:14:34Z</dcterms:modified>
</cp:coreProperties>
</file>