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1" r:id="rId3"/>
    <p:sldId id="302" r:id="rId4"/>
    <p:sldId id="303" r:id="rId5"/>
    <p:sldId id="336" r:id="rId6"/>
    <p:sldId id="337" r:id="rId7"/>
    <p:sldId id="338" r:id="rId8"/>
    <p:sldId id="339" r:id="rId9"/>
    <p:sldId id="340" r:id="rId10"/>
    <p:sldId id="341" r:id="rId11"/>
    <p:sldId id="304" r:id="rId12"/>
    <p:sldId id="332" r:id="rId13"/>
    <p:sldId id="333" r:id="rId14"/>
    <p:sldId id="334" r:id="rId15"/>
    <p:sldId id="335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2" autoAdjust="0"/>
    <p:restoredTop sz="94660"/>
  </p:normalViewPr>
  <p:slideViewPr>
    <p:cSldViewPr showGuides="1">
      <p:cViewPr varScale="1">
        <p:scale>
          <a:sx n="55" d="100"/>
          <a:sy n="55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7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17" Type="http://schemas.openxmlformats.org/officeDocument/2006/relationships/image" Target="../media/image71.wmf"/><Relationship Id="rId2" Type="http://schemas.openxmlformats.org/officeDocument/2006/relationships/image" Target="../media/image56.wmf"/><Relationship Id="rId16" Type="http://schemas.openxmlformats.org/officeDocument/2006/relationships/image" Target="../media/image70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5" Type="http://schemas.openxmlformats.org/officeDocument/2006/relationships/image" Target="../media/image6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Relationship Id="rId14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87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4" Type="http://schemas.openxmlformats.org/officeDocument/2006/relationships/image" Target="../media/image13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3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5E7D2-9CA2-492B-875D-B6372E1F68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412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2773E-5775-4ECB-A7DA-CE3E3564AB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4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F4BFF-2021-4BB6-99D9-B51B448D47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62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02AD3-0BF3-4448-840C-8BFC1DEDBB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028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407E1-2F38-435F-B9A8-ECACDA7ADD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89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84E09-DA80-4840-B6D0-DDD3D288A9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25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F18DD-8F99-483B-B53C-5DEE3985C8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33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A98E86-35A6-4B40-A86F-D3E1734004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76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BBB63-9368-4215-AD1E-130D2AAB1C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22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4E09B-0082-439B-80D5-95525A7617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19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AF829-F14E-49A0-8246-4CD05E3D88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590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5EDE594-AA87-4F18-A3AF-6EC3FCE5D6E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51.htm" TargetMode="External"/><Relationship Id="rId2" Type="http://schemas.openxmlformats.org/officeDocument/2006/relationships/hyperlink" Target="http://baike.baidu.com/view/2161663.ht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aike.baidu.com/view/132261.htm" TargetMode="External"/><Relationship Id="rId4" Type="http://schemas.openxmlformats.org/officeDocument/2006/relationships/hyperlink" Target="http://baike.baidu.com/view/132270.ht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2.wmf"/><Relationship Id="rId26" Type="http://schemas.openxmlformats.org/officeDocument/2006/relationships/image" Target="../media/image66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34" Type="http://schemas.openxmlformats.org/officeDocument/2006/relationships/image" Target="../media/image70.wmf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3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5.wmf"/><Relationship Id="rId32" Type="http://schemas.openxmlformats.org/officeDocument/2006/relationships/image" Target="../media/image69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7.wmf"/><Relationship Id="rId36" Type="http://schemas.openxmlformats.org/officeDocument/2006/relationships/image" Target="../media/image71.wmf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8.wmf"/><Relationship Id="rId35" Type="http://schemas.openxmlformats.org/officeDocument/2006/relationships/oleObject" Target="../embeddings/oleObject6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6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87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82.wmf"/><Relationship Id="rId22" Type="http://schemas.openxmlformats.org/officeDocument/2006/relationships/image" Target="../media/image8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8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8.wmf"/><Relationship Id="rId9" Type="http://schemas.openxmlformats.org/officeDocument/2006/relationships/image" Target="../media/image10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0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1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15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2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2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2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2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40.wmf"/><Relationship Id="rId17" Type="http://schemas.openxmlformats.org/officeDocument/2006/relationships/image" Target="../media/image14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4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51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0.wmf"/><Relationship Id="rId20" Type="http://schemas.openxmlformats.org/officeDocument/2006/relationships/image" Target="../media/image152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147.wmf"/><Relationship Id="rId19" Type="http://schemas.openxmlformats.org/officeDocument/2006/relationships/oleObject" Target="../embeddings/oleObject141.bin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4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827088" y="692150"/>
            <a:ext cx="4535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两个电子系统波函数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971550" y="1412875"/>
          <a:ext cx="7200900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公式" r:id="rId3" imgW="7467480" imgH="1549080" progId="Equation.3">
                  <p:embed/>
                </p:oleObj>
              </mc:Choice>
              <mc:Fallback>
                <p:oleObj name="公式" r:id="rId3" imgW="7467480" imgH="1549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7200900" cy="1673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763713" y="3429000"/>
          <a:ext cx="64500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公式" r:id="rId5" imgW="5981400" imgH="482400" progId="Equation.3">
                  <p:embed/>
                </p:oleObj>
              </mc:Choice>
              <mc:Fallback>
                <p:oleObj name="公式" r:id="rId5" imgW="59814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429000"/>
                        <a:ext cx="6450012" cy="43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900113" y="5949950"/>
          <a:ext cx="20161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公式" r:id="rId7" imgW="2869920" imgH="457200" progId="Equation.3">
                  <p:embed/>
                </p:oleObj>
              </mc:Choice>
              <mc:Fallback>
                <p:oleObj name="公式" r:id="rId7" imgW="28699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949950"/>
                        <a:ext cx="2016125" cy="436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900113" y="4868863"/>
          <a:ext cx="6337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公式" r:id="rId9" imgW="5689440" imgH="901440" progId="Equation.3">
                  <p:embed/>
                </p:oleObj>
              </mc:Choice>
              <mc:Fallback>
                <p:oleObj name="公式" r:id="rId9" imgW="5689440" imgH="901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68863"/>
                        <a:ext cx="6337300" cy="86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3348038" y="5876925"/>
          <a:ext cx="24177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公式" r:id="rId11" imgW="2997000" imgH="457200" progId="Equation.3">
                  <p:embed/>
                </p:oleObj>
              </mc:Choice>
              <mc:Fallback>
                <p:oleObj name="公式" r:id="rId11" imgW="2997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876925"/>
                        <a:ext cx="2417762" cy="500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827088" y="3357563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单态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827088" y="4149725"/>
            <a:ext cx="1512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三重态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3348038" y="0"/>
            <a:ext cx="25193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ea typeface="隶书" pitchFamily="49" charset="-122"/>
              </a:rPr>
              <a:t>上节小结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12" grpId="0"/>
      <p:bldP spid="47113" grpId="0"/>
      <p:bldP spid="471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900113" y="476250"/>
            <a:ext cx="77057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/>
              <a:t>n+l</a:t>
            </a:r>
            <a:r>
              <a:rPr lang="zh-CN" altLang="en-US" sz="3200" b="1"/>
              <a:t>相同情况下，若</a:t>
            </a:r>
            <a:r>
              <a:rPr lang="en-US" altLang="zh-CN" sz="3200" b="1"/>
              <a:t>n</a:t>
            </a:r>
            <a:r>
              <a:rPr lang="zh-CN" altLang="en-US" sz="3200" b="1"/>
              <a:t>相同</a:t>
            </a:r>
            <a:r>
              <a:rPr lang="en-US" altLang="zh-CN" sz="3200" b="1"/>
              <a:t>,l</a:t>
            </a:r>
            <a:r>
              <a:rPr lang="zh-CN" altLang="en-US" sz="3200" b="1"/>
              <a:t>小能量低</a:t>
            </a:r>
            <a:r>
              <a:rPr lang="en-US" altLang="zh-CN" sz="3200" b="1"/>
              <a:t>.l</a:t>
            </a:r>
            <a:r>
              <a:rPr lang="zh-CN" altLang="en-US" sz="3200" b="1"/>
              <a:t>不相同</a:t>
            </a:r>
            <a:r>
              <a:rPr lang="en-US" altLang="zh-CN" sz="3200" b="1"/>
              <a:t>,n</a:t>
            </a:r>
            <a:r>
              <a:rPr lang="zh-CN" altLang="en-US" sz="3200" b="1"/>
              <a:t>小能量低</a:t>
            </a:r>
            <a:r>
              <a:rPr lang="en-US" altLang="zh-CN" sz="3200" b="1"/>
              <a:t>.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827088" y="2133600"/>
            <a:ext cx="2735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半满能量较低</a:t>
            </a:r>
            <a:r>
              <a:rPr lang="en-US" altLang="zh-CN" sz="3200" b="1"/>
              <a:t>.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827088" y="2708275"/>
            <a:ext cx="73453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FF3300"/>
                </a:solidFill>
              </a:rPr>
              <a:t>内层电子</a:t>
            </a:r>
            <a:r>
              <a:rPr lang="zh-CN" altLang="en-US" sz="3200" b="1"/>
              <a:t>的能量次序仍就是</a:t>
            </a:r>
            <a:r>
              <a:rPr lang="en-US" altLang="zh-CN" sz="3200" b="1"/>
              <a:t>n,l</a:t>
            </a:r>
            <a:r>
              <a:rPr lang="zh-CN" altLang="en-US" sz="3200" b="1"/>
              <a:t>越大</a:t>
            </a:r>
            <a:r>
              <a:rPr lang="en-US" altLang="zh-CN" sz="3200" b="1"/>
              <a:t>,</a:t>
            </a:r>
            <a:r>
              <a:rPr lang="zh-CN" altLang="en-US" sz="3200" b="1"/>
              <a:t>能级越高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11" grpId="0"/>
      <p:bldP spid="942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203575" y="908050"/>
            <a:ext cx="25923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ea typeface="隶书" pitchFamily="49" charset="-122"/>
              </a:rPr>
              <a:t>本节要点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268538" y="1844675"/>
            <a:ext cx="48958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■</a:t>
            </a:r>
            <a:r>
              <a:rPr lang="zh-CN" altLang="en-US" sz="4000" b="1">
                <a:ea typeface="隶书" pitchFamily="49" charset="-122"/>
              </a:rPr>
              <a:t>原子的壳层结构和元素周期表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2268538" y="3429000"/>
            <a:ext cx="4476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4000" b="1">
                <a:ea typeface="隶书" pitchFamily="49" charset="-122"/>
              </a:rPr>
              <a:t>满支壳层电子状态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268538" y="4005263"/>
            <a:ext cx="496887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■</a:t>
            </a:r>
            <a:r>
              <a:rPr lang="zh-CN" altLang="en-US" sz="4000" b="1">
                <a:ea typeface="隶书" pitchFamily="49" charset="-122"/>
              </a:rPr>
              <a:t>多电子原子的原子态和能级</a:t>
            </a:r>
            <a:r>
              <a:rPr lang="en-US" altLang="en-US" sz="4000" b="1">
                <a:ea typeface="隶书" pitchFamily="49" charset="-122"/>
              </a:rPr>
              <a:t>（</a:t>
            </a:r>
            <a:r>
              <a:rPr lang="en-US" altLang="zh-CN" sz="4000" b="1">
                <a:ea typeface="隶书" pitchFamily="49" charset="-122"/>
              </a:rPr>
              <a:t>LS</a:t>
            </a:r>
            <a:r>
              <a:rPr lang="zh-CN" altLang="en-US" sz="4000" b="1">
                <a:ea typeface="隶书" pitchFamily="49" charset="-122"/>
              </a:rPr>
              <a:t>耦合</a:t>
            </a:r>
            <a:r>
              <a:rPr lang="en-US" altLang="en-US" sz="4000" b="1">
                <a:ea typeface="隶书" pitchFamily="49" charset="-122"/>
              </a:rPr>
              <a:t>）</a:t>
            </a:r>
            <a:endParaRPr lang="zh-CN" altLang="en-US" sz="4000" b="1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1204" grpId="0"/>
      <p:bldP spid="51205" grpId="0"/>
      <p:bldP spid="512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900113" y="404813"/>
            <a:ext cx="3635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元素的电子组态</a:t>
            </a:r>
          </a:p>
        </p:txBody>
      </p:sp>
      <p:pic>
        <p:nvPicPr>
          <p:cNvPr id="80899" name="Picture 3" descr="chap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763588"/>
            <a:ext cx="6480175" cy="609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900113" y="692150"/>
            <a:ext cx="672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第</a:t>
            </a:r>
            <a:r>
              <a:rPr lang="en-US" altLang="zh-CN" sz="3200" b="1"/>
              <a:t>1</a:t>
            </a:r>
            <a:r>
              <a:rPr lang="zh-CN" altLang="en-US" sz="3200" b="1"/>
              <a:t>周期</a:t>
            </a:r>
            <a:r>
              <a:rPr lang="en-US" altLang="zh-CN" sz="3200" b="1"/>
              <a:t>(</a:t>
            </a:r>
            <a:r>
              <a:rPr lang="zh-CN" altLang="en-US" sz="3200" b="1"/>
              <a:t>主壳层</a:t>
            </a:r>
            <a:r>
              <a:rPr lang="en-US" altLang="zh-CN" sz="3200" b="1"/>
              <a:t>K)</a:t>
            </a:r>
            <a:r>
              <a:rPr lang="zh-CN" altLang="en-US" sz="3200" b="1"/>
              <a:t>元素（</a:t>
            </a:r>
            <a:r>
              <a:rPr lang="en-US" altLang="zh-CN" sz="3200" b="1"/>
              <a:t>Z=1</a:t>
            </a:r>
            <a:r>
              <a:rPr lang="zh-CN" altLang="en-US" sz="3200" b="1"/>
              <a:t>～</a:t>
            </a:r>
            <a:r>
              <a:rPr lang="en-US" altLang="zh-CN" sz="3200" b="1"/>
              <a:t>2</a:t>
            </a:r>
            <a:r>
              <a:rPr lang="zh-CN" altLang="en-US" sz="3200" b="1"/>
              <a:t>）</a:t>
            </a:r>
            <a:r>
              <a:rPr lang="en-US" altLang="zh-CN" sz="3200" b="1"/>
              <a:t>.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900113" y="1341438"/>
            <a:ext cx="7345362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▲</a:t>
            </a:r>
            <a:r>
              <a:rPr lang="zh-CN" altLang="en-US" sz="3200" b="1"/>
              <a:t>第</a:t>
            </a:r>
            <a:r>
              <a:rPr lang="en-US" altLang="zh-CN" sz="3200" b="1"/>
              <a:t>2</a:t>
            </a:r>
            <a:r>
              <a:rPr lang="zh-CN" altLang="en-US" sz="3200" b="1"/>
              <a:t>，</a:t>
            </a:r>
            <a:r>
              <a:rPr lang="en-US" altLang="zh-CN" sz="3200" b="1"/>
              <a:t>3</a:t>
            </a:r>
            <a:r>
              <a:rPr lang="zh-CN" altLang="en-US" sz="3200" b="1"/>
              <a:t>周期</a:t>
            </a:r>
            <a:r>
              <a:rPr lang="en-US" altLang="zh-CN" sz="3200" b="1"/>
              <a:t>(</a:t>
            </a:r>
            <a:r>
              <a:rPr lang="zh-CN" altLang="en-US" sz="3200" b="1"/>
              <a:t>主壳层</a:t>
            </a:r>
            <a:r>
              <a:rPr lang="en-US" altLang="zh-CN" sz="3200" b="1"/>
              <a:t>L</a:t>
            </a:r>
            <a:r>
              <a:rPr lang="zh-CN" altLang="en-US" sz="3200" b="1"/>
              <a:t>、</a:t>
            </a:r>
            <a:r>
              <a:rPr lang="en-US" altLang="zh-CN" sz="3200" b="1"/>
              <a:t>M)</a:t>
            </a:r>
            <a:r>
              <a:rPr lang="zh-CN" altLang="en-US" sz="3200" b="1"/>
              <a:t>元素（</a:t>
            </a:r>
            <a:r>
              <a:rPr lang="en-US" altLang="zh-CN" sz="3200" b="1"/>
              <a:t>Z=3</a:t>
            </a:r>
            <a:r>
              <a:rPr lang="zh-CN" altLang="en-US" sz="3200" b="1"/>
              <a:t>～</a:t>
            </a:r>
            <a:r>
              <a:rPr lang="en-US" altLang="zh-CN" sz="3200" b="1"/>
              <a:t>10</a:t>
            </a:r>
            <a:r>
              <a:rPr lang="zh-CN" altLang="en-US" sz="3200" b="1"/>
              <a:t>，</a:t>
            </a:r>
            <a:r>
              <a:rPr lang="en-US" altLang="zh-CN" sz="3200" b="1"/>
              <a:t>11</a:t>
            </a:r>
            <a:r>
              <a:rPr lang="zh-CN" altLang="en-US" sz="3200" b="1"/>
              <a:t>～</a:t>
            </a:r>
            <a:r>
              <a:rPr lang="en-US" altLang="zh-CN" sz="3200" b="1"/>
              <a:t>18</a:t>
            </a:r>
            <a:r>
              <a:rPr lang="zh-CN" altLang="en-US" sz="3200" b="1"/>
              <a:t>）中，原子核和满内壳层电子构成“</a:t>
            </a:r>
            <a:r>
              <a:rPr lang="zh-CN" altLang="en-US" sz="3200" b="1">
                <a:solidFill>
                  <a:srgbClr val="FF3300"/>
                </a:solidFill>
              </a:rPr>
              <a:t>原子实</a:t>
            </a:r>
            <a:r>
              <a:rPr lang="zh-CN" altLang="en-US" sz="3200" b="1"/>
              <a:t>”</a:t>
            </a:r>
            <a:r>
              <a:rPr lang="en-US" altLang="zh-CN" sz="3200" b="1"/>
              <a:t>.</a:t>
            </a:r>
          </a:p>
        </p:txBody>
      </p:sp>
      <p:pic>
        <p:nvPicPr>
          <p:cNvPr id="81924" name="Picture 4" descr="mz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035300"/>
            <a:ext cx="4859337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900113" y="3500438"/>
            <a:ext cx="3313112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  <a:buFont typeface="宋体" charset="-122"/>
              <a:buChar char="●"/>
            </a:pPr>
            <a:r>
              <a:rPr lang="en-US" altLang="zh-CN" b="1"/>
              <a:t>▲</a:t>
            </a:r>
            <a:r>
              <a:rPr lang="zh-CN" altLang="en-US" sz="3200" b="1"/>
              <a:t>第</a:t>
            </a:r>
            <a:r>
              <a:rPr lang="en-US" altLang="zh-CN" sz="3200" b="1"/>
              <a:t>4</a:t>
            </a:r>
            <a:r>
              <a:rPr lang="zh-CN" altLang="en-US" sz="3200" b="1"/>
              <a:t>周期元素（</a:t>
            </a:r>
            <a:r>
              <a:rPr lang="en-US" altLang="zh-CN" sz="3200" b="1"/>
              <a:t>Z=19</a:t>
            </a:r>
            <a:r>
              <a:rPr lang="zh-CN" altLang="en-US" sz="3200" b="1"/>
              <a:t>～</a:t>
            </a:r>
            <a:r>
              <a:rPr lang="en-US" altLang="zh-CN" sz="3200" b="1"/>
              <a:t>36</a:t>
            </a:r>
            <a:r>
              <a:rPr lang="zh-CN" altLang="en-US" sz="3200" b="1"/>
              <a:t>）中原子开始发生能级交错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  <p:bldP spid="81923" grpId="0"/>
      <p:bldP spid="819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4813"/>
            <a:ext cx="8064500" cy="580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763713" y="6278563"/>
            <a:ext cx="612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Z=21</a:t>
            </a:r>
            <a:r>
              <a:rPr lang="zh-CN" altLang="en-US" sz="3200" b="1"/>
              <a:t>～</a:t>
            </a:r>
            <a:r>
              <a:rPr lang="en-US" altLang="zh-CN" sz="3200" b="1"/>
              <a:t>30</a:t>
            </a:r>
            <a:r>
              <a:rPr lang="zh-CN" altLang="en-US" sz="3200" b="1"/>
              <a:t>称为第一组过渡元素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827088" y="692150"/>
            <a:ext cx="3548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例如 钾电子组态为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4427538" y="692150"/>
          <a:ext cx="35480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3" name="公式" r:id="rId3" imgW="3543120" imgH="520560" progId="Equation.3">
                  <p:embed/>
                </p:oleObj>
              </mc:Choice>
              <mc:Fallback>
                <p:oleObj name="公式" r:id="rId3" imgW="3543120" imgH="520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692150"/>
                        <a:ext cx="3548062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827088" y="1412875"/>
            <a:ext cx="39989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第</a:t>
            </a:r>
            <a:r>
              <a:rPr lang="en-US" altLang="zh-CN" sz="3200" b="1"/>
              <a:t>19</a:t>
            </a:r>
            <a:r>
              <a:rPr lang="zh-CN" altLang="en-US" sz="3200" b="1"/>
              <a:t>个电子没有填到</a:t>
            </a:r>
            <a:r>
              <a:rPr lang="zh-CN" altLang="en-US" sz="3200"/>
              <a:t> </a:t>
            </a: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4643438" y="1557338"/>
          <a:ext cx="4699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4" name="公式" r:id="rId5" imgW="469800" imgH="330120" progId="Equation.3">
                  <p:embed/>
                </p:oleObj>
              </mc:Choice>
              <mc:Fallback>
                <p:oleObj name="公式" r:id="rId5" imgW="46980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557338"/>
                        <a:ext cx="469900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5076825" y="1412875"/>
            <a:ext cx="315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支壳层</a:t>
            </a:r>
            <a:r>
              <a:rPr lang="en-US" altLang="zh-CN" sz="3200" b="1"/>
              <a:t>,</a:t>
            </a:r>
            <a:r>
              <a:rPr lang="zh-CN" altLang="en-US" sz="3200" b="1"/>
              <a:t>这是因为</a:t>
            </a:r>
            <a:endParaRPr lang="zh-CN" altLang="en-US" sz="3200"/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827088" y="2133600"/>
            <a:ext cx="7275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4s</a:t>
            </a:r>
            <a:r>
              <a:rPr lang="zh-CN" altLang="en-US" sz="3200" b="1"/>
              <a:t>电子出现在原子核附近的概率较大</a:t>
            </a:r>
            <a:r>
              <a:rPr lang="en-US" altLang="zh-CN" sz="3200" b="1"/>
              <a:t>,</a:t>
            </a:r>
            <a:r>
              <a:rPr lang="zh-CN" altLang="en-US" sz="3200" b="1"/>
              <a:t>因</a:t>
            </a:r>
            <a:endParaRPr lang="zh-CN" altLang="en-US" sz="3200"/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827088" y="2852738"/>
            <a:ext cx="3673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而能量较低</a:t>
            </a:r>
            <a:r>
              <a:rPr lang="en-US" altLang="zh-CN" sz="3200" b="1"/>
              <a:t>.</a:t>
            </a:r>
            <a:r>
              <a:rPr lang="zh-CN" altLang="en-US" sz="3200" b="1"/>
              <a:t>同理钙</a:t>
            </a:r>
            <a:r>
              <a:rPr lang="zh-CN" altLang="en-US" sz="3200"/>
              <a:t> </a:t>
            </a: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3980" name="Object 12"/>
          <p:cNvGraphicFramePr>
            <a:graphicFrameLocks noChangeAspect="1"/>
          </p:cNvGraphicFramePr>
          <p:nvPr/>
        </p:nvGraphicFramePr>
        <p:xfrm>
          <a:off x="4427538" y="2852738"/>
          <a:ext cx="260508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5" name="公式" r:id="rId7" imgW="3593880" imgH="520560" progId="Equation.3">
                  <p:embed/>
                </p:oleObj>
              </mc:Choice>
              <mc:Fallback>
                <p:oleObj name="公式" r:id="rId7" imgW="359388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852738"/>
                        <a:ext cx="2605087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827088" y="3429000"/>
            <a:ext cx="75596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/>
              <a:t>Z=21</a:t>
            </a:r>
            <a:r>
              <a:rPr lang="zh-CN" altLang="en-US" sz="3200" b="1"/>
              <a:t>～</a:t>
            </a:r>
            <a:r>
              <a:rPr lang="en-US" altLang="zh-CN" sz="3200" b="1"/>
              <a:t>30</a:t>
            </a:r>
            <a:r>
              <a:rPr lang="zh-CN" altLang="en-US" sz="3200" b="1"/>
              <a:t>称为第一组过渡元素（</a:t>
            </a:r>
            <a:r>
              <a:rPr lang="en-US" altLang="zh-CN" sz="3200" b="1"/>
              <a:t>3d</a:t>
            </a:r>
            <a:r>
              <a:rPr lang="zh-CN" altLang="en-US" sz="3200" b="1"/>
              <a:t>和</a:t>
            </a:r>
            <a:r>
              <a:rPr lang="en-US" altLang="zh-CN" sz="3200" b="1"/>
              <a:t>4s</a:t>
            </a:r>
            <a:r>
              <a:rPr lang="zh-CN" altLang="en-US" sz="3200" b="1"/>
              <a:t>态能量非常接近）</a:t>
            </a:r>
            <a:r>
              <a:rPr lang="en-US" altLang="zh-CN" sz="3200" b="1"/>
              <a:t>.</a:t>
            </a:r>
          </a:p>
        </p:txBody>
      </p:sp>
      <p:sp>
        <p:nvSpPr>
          <p:cNvPr id="83982" name="Rectangle 14"/>
          <p:cNvSpPr>
            <a:spLocks noChangeArrowheads="1"/>
          </p:cNvSpPr>
          <p:nvPr/>
        </p:nvSpPr>
        <p:spPr bwMode="auto">
          <a:xfrm>
            <a:off x="827088" y="4868863"/>
            <a:ext cx="79216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▲</a:t>
            </a:r>
            <a:r>
              <a:rPr lang="zh-CN" altLang="en-US" sz="3200" b="1"/>
              <a:t>第</a:t>
            </a:r>
            <a:r>
              <a:rPr lang="en-US" altLang="zh-CN" sz="3200" b="1"/>
              <a:t>5</a:t>
            </a:r>
            <a:r>
              <a:rPr lang="zh-CN" altLang="en-US" sz="3200" b="1"/>
              <a:t>周期元素（</a:t>
            </a:r>
            <a:r>
              <a:rPr lang="en-US" altLang="zh-CN" sz="3200" b="1"/>
              <a:t>Z=37</a:t>
            </a:r>
            <a:r>
              <a:rPr lang="zh-CN" altLang="en-US" sz="3200" b="1"/>
              <a:t>～</a:t>
            </a:r>
            <a:r>
              <a:rPr lang="en-US" altLang="zh-CN" sz="3200" b="1"/>
              <a:t>54</a:t>
            </a:r>
            <a:r>
              <a:rPr lang="zh-CN" altLang="en-US" sz="3200" b="1"/>
              <a:t>）中原子</a:t>
            </a:r>
            <a:r>
              <a:rPr lang="en-US" altLang="zh-CN" sz="3200" b="1"/>
              <a:t>Z=39</a:t>
            </a:r>
          </a:p>
          <a:p>
            <a:pPr>
              <a:lnSpc>
                <a:spcPct val="150000"/>
              </a:lnSpc>
            </a:pPr>
            <a:r>
              <a:rPr lang="zh-CN" altLang="en-US" sz="3200" b="1"/>
              <a:t>～</a:t>
            </a:r>
            <a:r>
              <a:rPr lang="en-US" altLang="zh-CN" sz="3200" b="1"/>
              <a:t>48</a:t>
            </a:r>
            <a:r>
              <a:rPr lang="zh-CN" altLang="en-US" sz="3200" b="1"/>
              <a:t>称为第二组过渡元素（</a:t>
            </a:r>
            <a:r>
              <a:rPr lang="en-US" altLang="zh-CN" sz="3200" b="1"/>
              <a:t>4d</a:t>
            </a:r>
            <a:r>
              <a:rPr lang="zh-CN" altLang="en-US" sz="3200" b="1"/>
              <a:t>和</a:t>
            </a:r>
            <a:r>
              <a:rPr lang="en-US" altLang="zh-CN" sz="3200" b="1"/>
              <a:t>5s</a:t>
            </a:r>
            <a:r>
              <a:rPr lang="zh-CN" altLang="en-US" sz="3200" b="1"/>
              <a:t>态能量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  <p:bldP spid="83973" grpId="0"/>
      <p:bldP spid="83976" grpId="0"/>
      <p:bldP spid="83977" grpId="0"/>
      <p:bldP spid="83978" grpId="0"/>
      <p:bldP spid="83981" grpId="0"/>
      <p:bldP spid="839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827088" y="692150"/>
            <a:ext cx="3548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例如 钾电子组态为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4427538" y="692150"/>
          <a:ext cx="35480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公式" r:id="rId3" imgW="3543120" imgH="520560" progId="Equation.3">
                  <p:embed/>
                </p:oleObj>
              </mc:Choice>
              <mc:Fallback>
                <p:oleObj name="公式" r:id="rId3" imgW="3543120" imgH="520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692150"/>
                        <a:ext cx="3548062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827088" y="1412875"/>
            <a:ext cx="39989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第</a:t>
            </a:r>
            <a:r>
              <a:rPr lang="en-US" altLang="zh-CN" sz="3200" b="1"/>
              <a:t>19</a:t>
            </a:r>
            <a:r>
              <a:rPr lang="zh-CN" altLang="en-US" sz="3200" b="1"/>
              <a:t>个电子没有填到</a:t>
            </a:r>
            <a:r>
              <a:rPr lang="zh-CN" altLang="en-US" sz="3200"/>
              <a:t> 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4643438" y="1557338"/>
          <a:ext cx="4699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公式" r:id="rId5" imgW="469800" imgH="330120" progId="Equation.3">
                  <p:embed/>
                </p:oleObj>
              </mc:Choice>
              <mc:Fallback>
                <p:oleObj name="公式" r:id="rId5" imgW="46980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557338"/>
                        <a:ext cx="469900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076825" y="1412875"/>
            <a:ext cx="315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支壳层</a:t>
            </a:r>
            <a:r>
              <a:rPr lang="en-US" altLang="zh-CN" sz="3200" b="1"/>
              <a:t>,</a:t>
            </a:r>
            <a:r>
              <a:rPr lang="zh-CN" altLang="en-US" sz="3200" b="1"/>
              <a:t>这是因为</a:t>
            </a:r>
            <a:endParaRPr lang="zh-CN" altLang="en-US" sz="3200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827088" y="2133600"/>
            <a:ext cx="7275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4s</a:t>
            </a:r>
            <a:r>
              <a:rPr lang="zh-CN" altLang="en-US" sz="3200" b="1"/>
              <a:t>电子出现在原子核附近的概率较大</a:t>
            </a:r>
            <a:r>
              <a:rPr lang="en-US" altLang="zh-CN" sz="3200" b="1"/>
              <a:t>,</a:t>
            </a:r>
            <a:r>
              <a:rPr lang="zh-CN" altLang="en-US" sz="3200" b="1"/>
              <a:t>因</a:t>
            </a:r>
            <a:endParaRPr lang="zh-CN" altLang="en-US" sz="3200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827088" y="2852738"/>
            <a:ext cx="3673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而能量较低</a:t>
            </a:r>
            <a:r>
              <a:rPr lang="en-US" altLang="zh-CN" sz="3200" b="1"/>
              <a:t>.</a:t>
            </a:r>
            <a:r>
              <a:rPr lang="zh-CN" altLang="en-US" sz="3200" b="1"/>
              <a:t>同理钙</a:t>
            </a:r>
            <a:r>
              <a:rPr lang="zh-CN" altLang="en-US" sz="3200"/>
              <a:t> 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4427538" y="2852738"/>
          <a:ext cx="260508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公式" r:id="rId7" imgW="3593880" imgH="520560" progId="Equation.3">
                  <p:embed/>
                </p:oleObj>
              </mc:Choice>
              <mc:Fallback>
                <p:oleObj name="公式" r:id="rId7" imgW="359388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852738"/>
                        <a:ext cx="2605087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827088" y="3429000"/>
            <a:ext cx="75596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/>
              <a:t>Z=21</a:t>
            </a:r>
            <a:r>
              <a:rPr lang="zh-CN" altLang="en-US" sz="3200" b="1"/>
              <a:t>～</a:t>
            </a:r>
            <a:r>
              <a:rPr lang="en-US" altLang="zh-CN" sz="3200" b="1"/>
              <a:t>30</a:t>
            </a:r>
            <a:r>
              <a:rPr lang="zh-CN" altLang="en-US" sz="3200" b="1"/>
              <a:t>称为第一组过渡元素（</a:t>
            </a:r>
            <a:r>
              <a:rPr lang="en-US" altLang="zh-CN" sz="3200" b="1"/>
              <a:t>3d</a:t>
            </a:r>
            <a:r>
              <a:rPr lang="zh-CN" altLang="en-US" sz="3200" b="1"/>
              <a:t>和</a:t>
            </a:r>
            <a:r>
              <a:rPr lang="en-US" altLang="zh-CN" sz="3200" b="1"/>
              <a:t>4s</a:t>
            </a:r>
            <a:r>
              <a:rPr lang="zh-CN" altLang="en-US" sz="3200" b="1"/>
              <a:t>态能量非常接近）</a:t>
            </a:r>
            <a:r>
              <a:rPr lang="en-US" altLang="zh-CN" sz="3200" b="1"/>
              <a:t>.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827088" y="4868863"/>
            <a:ext cx="79216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▲</a:t>
            </a:r>
            <a:r>
              <a:rPr lang="zh-CN" altLang="en-US" sz="3200" b="1"/>
              <a:t>第</a:t>
            </a:r>
            <a:r>
              <a:rPr lang="en-US" altLang="zh-CN" sz="3200" b="1"/>
              <a:t>5</a:t>
            </a:r>
            <a:r>
              <a:rPr lang="zh-CN" altLang="en-US" sz="3200" b="1"/>
              <a:t>周期元素（</a:t>
            </a:r>
            <a:r>
              <a:rPr lang="en-US" altLang="zh-CN" sz="3200" b="1"/>
              <a:t>Z=37</a:t>
            </a:r>
            <a:r>
              <a:rPr lang="zh-CN" altLang="en-US" sz="3200" b="1"/>
              <a:t>～</a:t>
            </a:r>
            <a:r>
              <a:rPr lang="en-US" altLang="zh-CN" sz="3200" b="1"/>
              <a:t>54</a:t>
            </a:r>
            <a:r>
              <a:rPr lang="zh-CN" altLang="en-US" sz="3200" b="1"/>
              <a:t>）中原子</a:t>
            </a:r>
            <a:r>
              <a:rPr lang="en-US" altLang="zh-CN" sz="3200" b="1"/>
              <a:t>Z=39</a:t>
            </a:r>
          </a:p>
          <a:p>
            <a:pPr>
              <a:lnSpc>
                <a:spcPct val="150000"/>
              </a:lnSpc>
            </a:pPr>
            <a:r>
              <a:rPr lang="zh-CN" altLang="en-US" sz="3200" b="1"/>
              <a:t>～</a:t>
            </a:r>
            <a:r>
              <a:rPr lang="en-US" altLang="zh-CN" sz="3200" b="1"/>
              <a:t>48</a:t>
            </a:r>
            <a:r>
              <a:rPr lang="zh-CN" altLang="en-US" sz="3200" b="1"/>
              <a:t>称为第二组过渡元素（</a:t>
            </a:r>
            <a:r>
              <a:rPr lang="en-US" altLang="zh-CN" sz="3200" b="1"/>
              <a:t>4d</a:t>
            </a:r>
            <a:r>
              <a:rPr lang="zh-CN" altLang="en-US" sz="3200" b="1"/>
              <a:t>和</a:t>
            </a:r>
            <a:r>
              <a:rPr lang="en-US" altLang="zh-CN" sz="3200" b="1"/>
              <a:t>5s</a:t>
            </a:r>
            <a:r>
              <a:rPr lang="zh-CN" altLang="en-US" sz="3200" b="1"/>
              <a:t>态能量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5" grpId="0"/>
      <p:bldP spid="30728" grpId="0"/>
      <p:bldP spid="30729" grpId="0"/>
      <p:bldP spid="30730" grpId="0"/>
      <p:bldP spid="30733" grpId="0"/>
      <p:bldP spid="307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539750" y="404813"/>
            <a:ext cx="23368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非常接近）</a:t>
            </a:r>
            <a:r>
              <a:rPr lang="en-US" altLang="zh-CN" sz="3200" b="1"/>
              <a:t>.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7705725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619250" y="5734050"/>
            <a:ext cx="6049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Z=39</a:t>
            </a:r>
            <a:r>
              <a:rPr lang="zh-CN" altLang="en-US" sz="3200" b="1"/>
              <a:t>～</a:t>
            </a:r>
            <a:r>
              <a:rPr lang="en-US" altLang="zh-CN" sz="3200" b="1"/>
              <a:t>48</a:t>
            </a:r>
            <a:r>
              <a:rPr lang="zh-CN" altLang="en-US" sz="3200" b="1"/>
              <a:t>称为第二组过渡元素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49275"/>
            <a:ext cx="8351838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3925888"/>
            <a:ext cx="9144000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▲</a:t>
            </a:r>
            <a:r>
              <a:rPr lang="zh-CN" altLang="en-US" sz="3200" b="1"/>
              <a:t>第</a:t>
            </a:r>
            <a:r>
              <a:rPr lang="en-US" altLang="zh-CN" sz="3200" b="1"/>
              <a:t>6</a:t>
            </a:r>
            <a:r>
              <a:rPr lang="zh-CN" altLang="en-US" sz="3200" b="1"/>
              <a:t>周期元素（</a:t>
            </a:r>
            <a:r>
              <a:rPr lang="en-US" altLang="zh-CN" sz="3200" b="1"/>
              <a:t>Z=55</a:t>
            </a:r>
            <a:r>
              <a:rPr lang="zh-CN" altLang="en-US" sz="3200" b="1"/>
              <a:t>～</a:t>
            </a:r>
            <a:r>
              <a:rPr lang="en-US" altLang="zh-CN" sz="3200" b="1"/>
              <a:t>86</a:t>
            </a:r>
            <a:r>
              <a:rPr lang="zh-CN" altLang="en-US" sz="3200" b="1"/>
              <a:t>）中原子稀土元素或镧系元素</a:t>
            </a:r>
            <a:r>
              <a:rPr lang="en-US" altLang="zh-CN" sz="3200" b="1"/>
              <a:t>(Z=57</a:t>
            </a:r>
            <a:r>
              <a:rPr lang="zh-CN" altLang="en-US" sz="3200" b="1"/>
              <a:t>～</a:t>
            </a:r>
            <a:r>
              <a:rPr lang="en-US" altLang="zh-CN" sz="3200" b="1"/>
              <a:t>71),</a:t>
            </a:r>
            <a:r>
              <a:rPr lang="zh-CN" altLang="en-US" sz="3200" b="1"/>
              <a:t>第三组过渡元素</a:t>
            </a:r>
            <a:r>
              <a:rPr lang="en-US" altLang="zh-CN" sz="3200" b="1"/>
              <a:t>(72</a:t>
            </a:r>
            <a:r>
              <a:rPr lang="zh-CN" altLang="en-US" sz="3200" b="1"/>
              <a:t>～</a:t>
            </a:r>
            <a:r>
              <a:rPr lang="en-US" altLang="zh-CN" sz="3200" b="1"/>
              <a:t>80) </a:t>
            </a:r>
            <a:r>
              <a:rPr lang="zh-CN" altLang="en-US" sz="3200" b="1"/>
              <a:t>（</a:t>
            </a:r>
            <a:r>
              <a:rPr lang="en-US" altLang="zh-CN" sz="3200" b="1"/>
              <a:t>4f</a:t>
            </a:r>
            <a:r>
              <a:rPr lang="zh-CN" altLang="en-US" sz="3200" b="1"/>
              <a:t>和</a:t>
            </a:r>
            <a:r>
              <a:rPr lang="en-US" altLang="zh-CN" sz="3200" b="1"/>
              <a:t>5d</a:t>
            </a:r>
            <a:r>
              <a:rPr lang="zh-CN" altLang="en-US" sz="3200" b="1"/>
              <a:t>态能量非常接近）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19075"/>
            <a:ext cx="6840537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-458788" y="476250"/>
            <a:ext cx="1403351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r>
              <a:rPr lang="zh-CN" altLang="en-US" sz="3200" b="1"/>
              <a:t>稀土元素或镧系元素</a:t>
            </a:r>
            <a:r>
              <a:rPr lang="en-US" altLang="zh-CN" sz="3200" b="1"/>
              <a:t>(Z=57</a:t>
            </a:r>
            <a:r>
              <a:rPr lang="zh-CN" altLang="en-US" sz="3200" b="1"/>
              <a:t>～</a:t>
            </a:r>
            <a:r>
              <a:rPr lang="en-US" altLang="zh-CN" sz="3200" b="1"/>
              <a:t>71)</a:t>
            </a:r>
          </a:p>
          <a:p>
            <a:pPr>
              <a:spcBef>
                <a:spcPct val="50000"/>
              </a:spcBef>
            </a:pPr>
            <a:endParaRPr lang="en-US" altLang="zh-CN" sz="320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308850" y="981075"/>
            <a:ext cx="140335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r>
              <a:rPr lang="zh-CN" altLang="en-US" sz="3200" b="1"/>
              <a:t>第三组过渡元素</a:t>
            </a:r>
            <a:r>
              <a:rPr lang="en-US" altLang="zh-CN" sz="3200" b="1"/>
              <a:t>(72</a:t>
            </a:r>
            <a:r>
              <a:rPr lang="zh-CN" altLang="en-US" sz="3200" b="1"/>
              <a:t>～</a:t>
            </a:r>
            <a:r>
              <a:rPr lang="en-US" altLang="zh-CN" sz="3200" b="1"/>
              <a:t>80)</a:t>
            </a:r>
          </a:p>
          <a:p>
            <a:pPr>
              <a:spcBef>
                <a:spcPct val="50000"/>
              </a:spcBef>
            </a:pP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33375"/>
            <a:ext cx="7920037" cy="574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900113" y="476250"/>
            <a:ext cx="74168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/>
              <a:t>▲</a:t>
            </a:r>
            <a:r>
              <a:rPr lang="zh-CN" altLang="en-US" sz="3200" b="1"/>
              <a:t>第</a:t>
            </a:r>
            <a:r>
              <a:rPr lang="en-US" altLang="zh-CN" sz="3200" b="1"/>
              <a:t>7</a:t>
            </a:r>
            <a:r>
              <a:rPr lang="zh-CN" altLang="en-US" sz="3200" b="1"/>
              <a:t>周期元素（</a:t>
            </a:r>
            <a:r>
              <a:rPr lang="en-US" altLang="zh-CN" sz="3200" b="1"/>
              <a:t>Z=87</a:t>
            </a:r>
            <a:r>
              <a:rPr lang="zh-CN" altLang="en-US" sz="3200" b="1"/>
              <a:t>～</a:t>
            </a:r>
            <a:r>
              <a:rPr lang="en-US" altLang="zh-CN" sz="3200" b="1"/>
              <a:t>104</a:t>
            </a:r>
            <a:r>
              <a:rPr lang="zh-CN" altLang="en-US" sz="3200" b="1"/>
              <a:t>）中原子</a:t>
            </a:r>
            <a:r>
              <a:rPr lang="en-US" altLang="zh-CN" sz="3200" b="1"/>
              <a:t>(Z=89</a:t>
            </a:r>
            <a:r>
              <a:rPr lang="zh-CN" altLang="en-US" sz="3200" b="1"/>
              <a:t>～</a:t>
            </a:r>
            <a:r>
              <a:rPr lang="en-US" altLang="zh-CN" sz="3200" b="1"/>
              <a:t>103)</a:t>
            </a:r>
            <a:r>
              <a:rPr lang="zh-CN" altLang="en-US" sz="3200" b="1"/>
              <a:t>锕系元素</a:t>
            </a:r>
            <a:r>
              <a:rPr lang="en-US" altLang="zh-CN" sz="3200" b="1"/>
              <a:t>.</a:t>
            </a:r>
            <a:r>
              <a:rPr lang="zh-CN" altLang="en-US" sz="3200" b="1"/>
              <a:t>自然元素到铀</a:t>
            </a:r>
            <a:r>
              <a:rPr lang="en-US" altLang="zh-CN" sz="3200" b="1"/>
              <a:t>Z=92</a:t>
            </a:r>
            <a:r>
              <a:rPr lang="zh-CN" altLang="en-US" sz="3200" b="1"/>
              <a:t>为止</a:t>
            </a:r>
            <a:r>
              <a:rPr lang="en-US" altLang="zh-CN" sz="3200" b="1"/>
              <a:t>,</a:t>
            </a:r>
            <a:r>
              <a:rPr lang="zh-CN" altLang="en-US" sz="3200" b="1"/>
              <a:t>比铀重的元素都是人工合成的</a:t>
            </a:r>
            <a:r>
              <a:rPr lang="en-US" altLang="zh-CN" sz="3200" b="1"/>
              <a:t>(Z=93</a:t>
            </a:r>
            <a:r>
              <a:rPr lang="zh-CN" altLang="en-US" sz="3200" b="1"/>
              <a:t>～</a:t>
            </a:r>
            <a:r>
              <a:rPr lang="en-US" altLang="zh-CN" sz="3200" b="1"/>
              <a:t>112).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22288"/>
            <a:ext cx="698500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8600" y="1268413"/>
            <a:ext cx="671513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28600" y="1412875"/>
            <a:ext cx="671513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(Z=89</a:t>
            </a:r>
            <a:r>
              <a:rPr lang="zh-CN" altLang="en-US" sz="3200" b="1"/>
              <a:t>～</a:t>
            </a:r>
            <a:r>
              <a:rPr lang="en-US" altLang="zh-CN" sz="3200" b="1"/>
              <a:t>103)</a:t>
            </a:r>
            <a:r>
              <a:rPr lang="zh-CN" altLang="en-US" sz="3200" b="1"/>
              <a:t>锕系元素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1187450" y="2997200"/>
            <a:ext cx="6985000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  <p:bldP spid="3686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3257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化学元素周期表</a:t>
            </a:r>
          </a:p>
        </p:txBody>
      </p:sp>
      <p:pic>
        <p:nvPicPr>
          <p:cNvPr id="37891" name="Picture 3" descr="6090614_113530006352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9144000" cy="665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971550" y="476250"/>
            <a:ext cx="734536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▲</a:t>
            </a:r>
            <a:r>
              <a:rPr lang="zh-CN" altLang="en-US" sz="3200" b="1"/>
              <a:t>每个周期都是以</a:t>
            </a:r>
            <a:r>
              <a:rPr lang="en-US" altLang="zh-CN" sz="3200" b="1"/>
              <a:t>s</a:t>
            </a:r>
            <a:r>
              <a:rPr lang="zh-CN" altLang="en-US" sz="3200" b="1"/>
              <a:t>支壳层开始</a:t>
            </a:r>
            <a:r>
              <a:rPr lang="en-US" altLang="zh-CN" sz="3200" b="1"/>
              <a:t>,</a:t>
            </a:r>
            <a:r>
              <a:rPr lang="zh-CN" altLang="en-US" sz="3200" b="1"/>
              <a:t>而以填满</a:t>
            </a:r>
            <a:r>
              <a:rPr lang="en-US" altLang="zh-CN" sz="3200" b="1"/>
              <a:t>p</a:t>
            </a:r>
            <a:r>
              <a:rPr lang="zh-CN" altLang="en-US" sz="3200" b="1"/>
              <a:t>支壳层结束</a:t>
            </a:r>
            <a:r>
              <a:rPr lang="en-US" altLang="zh-CN" sz="3200" b="1"/>
              <a:t>.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900113" y="1989138"/>
            <a:ext cx="74882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▲</a:t>
            </a:r>
            <a:r>
              <a:rPr lang="zh-CN" altLang="en-US" sz="3200" b="1"/>
              <a:t>同一族元素有相似的电子结构</a:t>
            </a:r>
            <a:r>
              <a:rPr lang="en-US" altLang="zh-CN" sz="3200" b="1"/>
              <a:t>(</a:t>
            </a:r>
            <a:r>
              <a:rPr lang="zh-CN" altLang="en-US" sz="3200" b="1"/>
              <a:t>化学、物理性质相似</a:t>
            </a:r>
            <a:r>
              <a:rPr lang="en-US" altLang="zh-CN" sz="3200" b="1"/>
              <a:t>).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971550" y="3644900"/>
          <a:ext cx="4318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公式" r:id="rId3" imgW="431640" imgH="520560" progId="Equation.3">
                  <p:embed/>
                </p:oleObj>
              </mc:Choice>
              <mc:Fallback>
                <p:oleObj name="公式" r:id="rId3" imgW="43164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44900"/>
                        <a:ext cx="4318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476375" y="3644900"/>
            <a:ext cx="3673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满壳层，惰性气体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5076825" y="3644900"/>
          <a:ext cx="42703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公式" r:id="rId5" imgW="431640" imgH="520560" progId="Equation.3">
                  <p:embed/>
                </p:oleObj>
              </mc:Choice>
              <mc:Fallback>
                <p:oleObj name="公式" r:id="rId5" imgW="4316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644900"/>
                        <a:ext cx="427038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5364163" y="3644900"/>
            <a:ext cx="204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卤族元素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1042988" y="4437063"/>
          <a:ext cx="3429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公式" r:id="rId7" imgW="342720" imgH="444240" progId="Equation.3">
                  <p:embed/>
                </p:oleObj>
              </mc:Choice>
              <mc:Fallback>
                <p:oleObj name="公式" r:id="rId7" imgW="34272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37063"/>
                        <a:ext cx="3429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1331913" y="4365625"/>
            <a:ext cx="1633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碱金属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6" name="Object 14"/>
          <p:cNvGraphicFramePr>
            <a:graphicFrameLocks noChangeAspect="1"/>
          </p:cNvGraphicFramePr>
          <p:nvPr/>
        </p:nvGraphicFramePr>
        <p:xfrm>
          <a:off x="2843213" y="4437063"/>
          <a:ext cx="3730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公式" r:id="rId9" imgW="368280" imgH="444240" progId="Equation.3">
                  <p:embed/>
                </p:oleObj>
              </mc:Choice>
              <mc:Fallback>
                <p:oleObj name="公式" r:id="rId9" imgW="36828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437063"/>
                        <a:ext cx="37306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3132138" y="4365625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碱土金属</a:t>
            </a:r>
            <a:r>
              <a:rPr lang="en-US" altLang="zh-CN" sz="3200" b="1"/>
              <a:t>.</a:t>
            </a: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900113" y="4941888"/>
            <a:ext cx="78486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▲</a:t>
            </a:r>
            <a:r>
              <a:rPr lang="zh-CN" altLang="en-US" sz="3200" b="1"/>
              <a:t>过渡元素和稀土元素都有</a:t>
            </a:r>
            <a:r>
              <a:rPr lang="zh-CN" altLang="en-US" sz="3200" b="1">
                <a:solidFill>
                  <a:srgbClr val="FF3300"/>
                </a:solidFill>
              </a:rPr>
              <a:t>未满的内壳层</a:t>
            </a:r>
            <a:r>
              <a:rPr lang="en-US" altLang="zh-CN" sz="3200" b="1"/>
              <a:t>. </a:t>
            </a:r>
            <a:r>
              <a:rPr lang="zh-CN" altLang="en-US" sz="3200" b="1"/>
              <a:t>过渡元素原子电离首先失去</a:t>
            </a:r>
            <a:r>
              <a:rPr lang="en-US" altLang="zh-CN" sz="3200" b="1"/>
              <a:t>s</a:t>
            </a:r>
            <a:r>
              <a:rPr lang="zh-CN" altLang="en-US" sz="3200" b="1"/>
              <a:t>电子</a:t>
            </a:r>
            <a:r>
              <a:rPr lang="en-US" altLang="zh-CN" sz="3200" b="1"/>
              <a:t>,</a:t>
            </a:r>
            <a:r>
              <a:rPr lang="zh-CN" altLang="en-US" sz="3200" b="1"/>
              <a:t>它们的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/>
      <p:bldP spid="38918" grpId="0"/>
      <p:bldP spid="38921" grpId="0"/>
      <p:bldP spid="38924" grpId="0"/>
      <p:bldP spid="38927" grpId="0"/>
      <p:bldP spid="389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827088" y="476250"/>
            <a:ext cx="7848600" cy="375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离子具有未满的内壳层，因而具有顺磁性（在</a:t>
            </a:r>
            <a:r>
              <a:rPr lang="zh-CN" altLang="en-US" sz="3200" b="1" u="sng">
                <a:hlinkClick r:id="rId2"/>
              </a:rPr>
              <a:t>自旋磁矩</a:t>
            </a:r>
            <a:r>
              <a:rPr lang="zh-CN" altLang="en-US" sz="3200" b="1"/>
              <a:t>和轨道磁矩。在外</a:t>
            </a:r>
            <a:r>
              <a:rPr lang="zh-CN" altLang="en-US" sz="3200" b="1">
                <a:hlinkClick r:id="rId3"/>
              </a:rPr>
              <a:t>磁场</a:t>
            </a:r>
            <a:r>
              <a:rPr lang="zh-CN" altLang="en-US" sz="3200" b="1"/>
              <a:t>作用下，原来取向杂乱的</a:t>
            </a:r>
            <a:r>
              <a:rPr lang="zh-CN" altLang="en-US" sz="3200" b="1">
                <a:hlinkClick r:id="rId4"/>
              </a:rPr>
              <a:t>磁矩</a:t>
            </a:r>
            <a:r>
              <a:rPr lang="zh-CN" altLang="en-US" sz="3200" b="1"/>
              <a:t>将定向，</a:t>
            </a:r>
            <a:r>
              <a:rPr lang="zh-CN" altLang="en-US" sz="3200" b="1">
                <a:hlinkClick r:id="rId5"/>
              </a:rPr>
              <a:t>磁化率</a:t>
            </a:r>
            <a:r>
              <a:rPr lang="zh-CN" altLang="en-US" sz="3200" b="1"/>
              <a:t>为正值）</a:t>
            </a:r>
            <a:r>
              <a:rPr lang="en-US" altLang="zh-CN" sz="3200" b="1"/>
              <a:t>. </a:t>
            </a:r>
            <a:r>
              <a:rPr lang="zh-CN" altLang="en-US" sz="3200" b="1"/>
              <a:t>稀土元素价电子状态都是</a:t>
            </a:r>
            <a:r>
              <a:rPr lang="en-US" altLang="zh-CN" sz="3200" b="1"/>
              <a:t>6s(</a:t>
            </a:r>
            <a:r>
              <a:rPr lang="zh-CN" altLang="en-US" sz="3200" b="1"/>
              <a:t>和</a:t>
            </a:r>
            <a:r>
              <a:rPr lang="en-US" altLang="zh-CN" sz="3200" b="1"/>
              <a:t>5d)</a:t>
            </a:r>
            <a:r>
              <a:rPr lang="zh-CN" altLang="en-US" sz="3200" b="1"/>
              <a:t>，化学性质相似</a:t>
            </a:r>
            <a:r>
              <a:rPr lang="en-US" altLang="zh-CN" sz="3200" b="1"/>
              <a:t>.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827088" y="4149725"/>
            <a:ext cx="75025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▲</a:t>
            </a:r>
            <a:r>
              <a:rPr lang="zh-CN" altLang="en-US" sz="3200" b="1"/>
              <a:t>每个</a:t>
            </a:r>
            <a:r>
              <a:rPr lang="en-US" altLang="zh-CN" sz="3200" b="1"/>
              <a:t>p</a:t>
            </a:r>
            <a:r>
              <a:rPr lang="zh-CN" altLang="en-US" sz="3200" b="1"/>
              <a:t>支壳层和下</a:t>
            </a:r>
            <a:r>
              <a:rPr lang="en-US" altLang="zh-CN" sz="3200" b="1"/>
              <a:t>s</a:t>
            </a:r>
            <a:r>
              <a:rPr lang="zh-CN" altLang="en-US" sz="3200" b="1"/>
              <a:t>支壳层的能量差特别大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mz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213" y="1052513"/>
            <a:ext cx="10153651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684213" y="6092825"/>
          <a:ext cx="782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公式" r:id="rId4" imgW="7823160" imgH="457200" progId="Equation.3">
                  <p:embed/>
                </p:oleObj>
              </mc:Choice>
              <mc:Fallback>
                <p:oleObj name="公式" r:id="rId4" imgW="78231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092825"/>
                        <a:ext cx="7823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827088" y="549275"/>
            <a:ext cx="453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4.4.3</a:t>
            </a:r>
            <a:r>
              <a:rPr lang="zh-CN" altLang="en-US" sz="3200" b="1"/>
              <a:t>满支壳层电子状态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900113" y="333375"/>
            <a:ext cx="74168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故</a:t>
            </a:r>
            <a:r>
              <a:rPr lang="zh-CN" altLang="en-US" sz="3200" b="1">
                <a:solidFill>
                  <a:srgbClr val="FF3300"/>
                </a:solidFill>
              </a:rPr>
              <a:t>闭合的支壳层的角动量为零；故闭合的主壳层的角动量为零</a:t>
            </a:r>
            <a:r>
              <a:rPr lang="en-US" altLang="zh-CN" sz="3200" b="1">
                <a:solidFill>
                  <a:srgbClr val="FF3300"/>
                </a:solidFill>
              </a:rPr>
              <a:t>.</a:t>
            </a:r>
            <a:r>
              <a:rPr lang="zh-CN" altLang="en-US" sz="3200" b="1">
                <a:solidFill>
                  <a:srgbClr val="FF3300"/>
                </a:solidFill>
              </a:rPr>
              <a:t>因此</a:t>
            </a:r>
            <a:r>
              <a:rPr lang="en-US" altLang="zh-CN" sz="3200" b="1">
                <a:solidFill>
                  <a:srgbClr val="FF3300"/>
                </a:solidFill>
              </a:rPr>
              <a:t>,</a:t>
            </a:r>
            <a:r>
              <a:rPr lang="zh-CN" altLang="en-US" sz="3200" b="1">
                <a:solidFill>
                  <a:srgbClr val="FF3300"/>
                </a:solidFill>
              </a:rPr>
              <a:t>原子的角动量就是未闭合壳层的角动量</a:t>
            </a:r>
            <a:r>
              <a:rPr lang="en-US" altLang="zh-CN" sz="3200" b="1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900113" y="2536825"/>
            <a:ext cx="76327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例如碱金属原子的角动量就是未闭合最外</a:t>
            </a:r>
            <a:r>
              <a:rPr lang="en-US" altLang="zh-CN" sz="3200" b="1"/>
              <a:t>s</a:t>
            </a:r>
            <a:r>
              <a:rPr lang="zh-CN" altLang="en-US" sz="3200" b="1"/>
              <a:t>壳层的电子角动量决定的，基态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971550" y="4221163"/>
          <a:ext cx="452596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公式" r:id="rId3" imgW="4520880" imgH="583920" progId="Equation.3">
                  <p:embed/>
                </p:oleObj>
              </mc:Choice>
              <mc:Fallback>
                <p:oleObj name="公式" r:id="rId3" imgW="452088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21163"/>
                        <a:ext cx="4525963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900113" y="4941888"/>
            <a:ext cx="612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4.5 </a:t>
            </a:r>
            <a:r>
              <a:rPr lang="zh-CN" altLang="en-US" sz="3200" b="1"/>
              <a:t>多电子原子的原子态和能级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971550" y="5734050"/>
          <a:ext cx="28479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公式" r:id="rId5" imgW="3136680" imgH="495000" progId="Equation.3">
                  <p:embed/>
                </p:oleObj>
              </mc:Choice>
              <mc:Fallback>
                <p:oleObj name="公式" r:id="rId5" imgW="3136680" imgH="495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34050"/>
                        <a:ext cx="2847975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1" grpId="0"/>
      <p:bldP spid="532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971550" y="476250"/>
          <a:ext cx="5094288" cy="321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公式" r:id="rId3" imgW="5333760" imgH="3365280" progId="Equation.3">
                  <p:embed/>
                </p:oleObj>
              </mc:Choice>
              <mc:Fallback>
                <p:oleObj name="公式" r:id="rId3" imgW="5333760" imgH="3365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6250"/>
                        <a:ext cx="5094288" cy="321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827088" y="3789363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说明：</a:t>
            </a:r>
            <a:r>
              <a:rPr lang="zh-CN" altLang="en-US" sz="3200"/>
              <a:t> 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900113" y="4365625"/>
            <a:ext cx="3675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●</a:t>
            </a:r>
            <a:r>
              <a:rPr lang="en-US" altLang="zh-CN" sz="3200" b="1"/>
              <a:t>N</a:t>
            </a:r>
            <a:r>
              <a:rPr lang="zh-CN" altLang="en-US" sz="3200" b="1"/>
              <a:t>为核外电子总数</a:t>
            </a:r>
            <a:r>
              <a:rPr lang="en-US" altLang="zh-CN" sz="3200" b="1"/>
              <a:t>.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971550" y="5157788"/>
          <a:ext cx="7588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公式" r:id="rId5" imgW="749160" imgH="495000" progId="Equation.3">
                  <p:embed/>
                </p:oleObj>
              </mc:Choice>
              <mc:Fallback>
                <p:oleObj name="公式" r:id="rId5" imgW="749160" imgH="49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157788"/>
                        <a:ext cx="75882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1692275" y="5084763"/>
            <a:ext cx="1516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中势能</a:t>
            </a:r>
            <a:r>
              <a:rPr lang="zh-CN" altLang="en-US" sz="3200"/>
              <a:t> 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3203575" y="4868863"/>
          <a:ext cx="3624263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公式" r:id="rId7" imgW="3619440" imgH="1054080" progId="Equation.3">
                  <p:embed/>
                </p:oleObj>
              </mc:Choice>
              <mc:Fallback>
                <p:oleObj name="公式" r:id="rId7" imgW="3619440" imgH="1054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868863"/>
                        <a:ext cx="3624263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755650" y="5876925"/>
            <a:ext cx="7978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为中心力场近似下能量</a:t>
            </a:r>
            <a:r>
              <a:rPr lang="en-US" altLang="zh-CN" sz="3200" b="1"/>
              <a:t>,</a:t>
            </a:r>
            <a:r>
              <a:rPr lang="zh-CN" altLang="en-US" sz="3200" b="1"/>
              <a:t>具有球对称性</a:t>
            </a:r>
            <a:r>
              <a:rPr lang="en-US" altLang="zh-CN" sz="3200" b="1"/>
              <a:t>.</a:t>
            </a:r>
            <a:r>
              <a:rPr lang="zh-CN" altLang="en-US" sz="3200" b="1"/>
              <a:t>其中</a:t>
            </a:r>
            <a:r>
              <a:rPr lang="zh-CN" altLang="en-US" sz="32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54280" grpId="0"/>
      <p:bldP spid="542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971550" y="765175"/>
          <a:ext cx="7953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7" name="公式" r:id="rId3" imgW="799920" imgH="457200" progId="Equation.3">
                  <p:embed/>
                </p:oleObj>
              </mc:Choice>
              <mc:Fallback>
                <p:oleObj name="公式" r:id="rId3" imgW="79992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65175"/>
                        <a:ext cx="7953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763713" y="692150"/>
            <a:ext cx="6392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是第</a:t>
            </a:r>
            <a:r>
              <a:rPr lang="en-US" altLang="zh-CN" sz="3200" b="1"/>
              <a:t>i</a:t>
            </a:r>
            <a:r>
              <a:rPr lang="zh-CN" altLang="en-US" sz="3200" b="1"/>
              <a:t>个电子与其它电子之间的库仑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900113" y="1412875"/>
            <a:ext cx="723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排斥势能的径向部分（径向排斥势能）</a:t>
            </a:r>
            <a:r>
              <a:rPr lang="en-US" altLang="zh-CN" sz="3200" b="1"/>
              <a:t>,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900113" y="2133600"/>
            <a:ext cx="3548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因此由</a:t>
            </a:r>
            <a:r>
              <a:rPr lang="zh-CN" altLang="en-US" sz="3200" b="1">
                <a:solidFill>
                  <a:srgbClr val="FF3300"/>
                </a:solidFill>
              </a:rPr>
              <a:t>径向力</a:t>
            </a:r>
            <a:r>
              <a:rPr lang="zh-CN" altLang="en-US" sz="3200" b="1"/>
              <a:t>产生</a:t>
            </a:r>
            <a:r>
              <a:rPr lang="en-US" altLang="zh-CN" sz="3200" b="1"/>
              <a:t>.</a:t>
            </a:r>
          </a:p>
        </p:txBody>
      </p:sp>
      <p:grpSp>
        <p:nvGrpSpPr>
          <p:cNvPr id="55303" name="Group 7"/>
          <p:cNvGrpSpPr>
            <a:grpSpLocks noChangeAspect="1"/>
          </p:cNvGrpSpPr>
          <p:nvPr/>
        </p:nvGrpSpPr>
        <p:grpSpPr bwMode="auto">
          <a:xfrm>
            <a:off x="5580063" y="2205038"/>
            <a:ext cx="3192462" cy="4076700"/>
            <a:chOff x="3165" y="348"/>
            <a:chExt cx="3420" cy="4368"/>
          </a:xfrm>
        </p:grpSpPr>
        <p:sp>
          <p:nvSpPr>
            <p:cNvPr id="55304" name="AutoShape 8"/>
            <p:cNvSpPr>
              <a:spLocks noChangeAspect="1" noChangeArrowheads="1"/>
            </p:cNvSpPr>
            <p:nvPr/>
          </p:nvSpPr>
          <p:spPr bwMode="auto">
            <a:xfrm>
              <a:off x="3165" y="348"/>
              <a:ext cx="3420" cy="4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auto">
            <a:xfrm>
              <a:off x="5145" y="3468"/>
              <a:ext cx="180" cy="15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auto">
            <a:xfrm>
              <a:off x="4425" y="1908"/>
              <a:ext cx="180" cy="15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7" name="Line 11"/>
            <p:cNvSpPr>
              <a:spLocks noChangeShapeType="1"/>
            </p:cNvSpPr>
            <p:nvPr/>
          </p:nvSpPr>
          <p:spPr bwMode="auto">
            <a:xfrm flipV="1">
              <a:off x="3525" y="2064"/>
              <a:ext cx="900" cy="2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8" name="Line 12"/>
            <p:cNvSpPr>
              <a:spLocks noChangeShapeType="1"/>
            </p:cNvSpPr>
            <p:nvPr/>
          </p:nvSpPr>
          <p:spPr bwMode="auto">
            <a:xfrm flipV="1">
              <a:off x="3525" y="3624"/>
              <a:ext cx="162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309" name="Object 13"/>
            <p:cNvGraphicFramePr>
              <a:graphicFrameLocks noChangeAspect="1"/>
            </p:cNvGraphicFramePr>
            <p:nvPr/>
          </p:nvGraphicFramePr>
          <p:xfrm>
            <a:off x="3525" y="3000"/>
            <a:ext cx="32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8" name="公式" r:id="rId5" imgW="279360" imgH="457200" progId="Equation.3">
                    <p:embed/>
                  </p:oleObj>
                </mc:Choice>
                <mc:Fallback>
                  <p:oleObj name="公式" r:id="rId5" imgW="279360" imgH="457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3000"/>
                          <a:ext cx="32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0" name="Object 14"/>
            <p:cNvGraphicFramePr>
              <a:graphicFrameLocks noChangeAspect="1"/>
            </p:cNvGraphicFramePr>
            <p:nvPr/>
          </p:nvGraphicFramePr>
          <p:xfrm>
            <a:off x="4245" y="4092"/>
            <a:ext cx="34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9" name="公式" r:id="rId7" imgW="304560" imgH="457200" progId="Equation.3">
                    <p:embed/>
                  </p:oleObj>
                </mc:Choice>
                <mc:Fallback>
                  <p:oleObj name="公式" r:id="rId7" imgW="304560" imgH="457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5" y="4092"/>
                          <a:ext cx="34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1" name="Object 15"/>
            <p:cNvGraphicFramePr>
              <a:graphicFrameLocks noChangeAspect="1"/>
            </p:cNvGraphicFramePr>
            <p:nvPr/>
          </p:nvGraphicFramePr>
          <p:xfrm>
            <a:off x="3525" y="1284"/>
            <a:ext cx="44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0" name="公式" r:id="rId9" imgW="533160" imgH="457200" progId="Equation.3">
                    <p:embed/>
                  </p:oleObj>
                </mc:Choice>
                <mc:Fallback>
                  <p:oleObj name="公式" r:id="rId9" imgW="533160" imgH="457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1284"/>
                          <a:ext cx="44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>
              <a:off x="4425" y="1908"/>
              <a:ext cx="720" cy="15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313" name="Object 17"/>
            <p:cNvGraphicFramePr>
              <a:graphicFrameLocks noChangeAspect="1"/>
            </p:cNvGraphicFramePr>
            <p:nvPr/>
          </p:nvGraphicFramePr>
          <p:xfrm>
            <a:off x="4245" y="2844"/>
            <a:ext cx="44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1" name="公式" r:id="rId11" imgW="419040" imgH="457200" progId="Equation.3">
                    <p:embed/>
                  </p:oleObj>
                </mc:Choice>
                <mc:Fallback>
                  <p:oleObj name="公式" r:id="rId11" imgW="419040" imgH="457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5" y="2844"/>
                          <a:ext cx="44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4" name="Object 18"/>
            <p:cNvGraphicFramePr>
              <a:graphicFrameLocks noChangeAspect="1"/>
            </p:cNvGraphicFramePr>
            <p:nvPr/>
          </p:nvGraphicFramePr>
          <p:xfrm>
            <a:off x="4065" y="1908"/>
            <a:ext cx="24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2" name="公式" r:id="rId13" imgW="215640" imgH="317160" progId="Equation.3">
                    <p:embed/>
                  </p:oleObj>
                </mc:Choice>
                <mc:Fallback>
                  <p:oleObj name="公式" r:id="rId13" imgW="215640" imgH="3171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" y="1908"/>
                          <a:ext cx="24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5" name="Object 19"/>
            <p:cNvGraphicFramePr>
              <a:graphicFrameLocks noChangeAspect="1"/>
            </p:cNvGraphicFramePr>
            <p:nvPr/>
          </p:nvGraphicFramePr>
          <p:xfrm>
            <a:off x="4965" y="3780"/>
            <a:ext cx="27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3" name="公式" r:id="rId15" imgW="241200" imgH="317160" progId="Equation.3">
                    <p:embed/>
                  </p:oleObj>
                </mc:Choice>
                <mc:Fallback>
                  <p:oleObj name="公式" r:id="rId15" imgW="241200" imgH="3171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5" y="3780"/>
                          <a:ext cx="27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 flipH="1" flipV="1">
              <a:off x="3885" y="816"/>
              <a:ext cx="541" cy="10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7" name="Line 21"/>
            <p:cNvSpPr>
              <a:spLocks noChangeShapeType="1"/>
            </p:cNvSpPr>
            <p:nvPr/>
          </p:nvSpPr>
          <p:spPr bwMode="auto">
            <a:xfrm flipV="1">
              <a:off x="4425" y="1284"/>
              <a:ext cx="360" cy="7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8" name="Line 22"/>
            <p:cNvSpPr>
              <a:spLocks noChangeShapeType="1"/>
            </p:cNvSpPr>
            <p:nvPr/>
          </p:nvSpPr>
          <p:spPr bwMode="auto">
            <a:xfrm flipH="1" flipV="1">
              <a:off x="3885" y="816"/>
              <a:ext cx="900" cy="4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319" name="Object 23"/>
            <p:cNvGraphicFramePr>
              <a:graphicFrameLocks noChangeAspect="1"/>
            </p:cNvGraphicFramePr>
            <p:nvPr/>
          </p:nvGraphicFramePr>
          <p:xfrm>
            <a:off x="4245" y="348"/>
            <a:ext cx="44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4" name="公式" r:id="rId17" imgW="533160" imgH="457200" progId="Equation.3">
                    <p:embed/>
                  </p:oleObj>
                </mc:Choice>
                <mc:Fallback>
                  <p:oleObj name="公式" r:id="rId17" imgW="533160" imgH="457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5" y="348"/>
                          <a:ext cx="44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0" name="Object 24"/>
            <p:cNvGraphicFramePr>
              <a:graphicFrameLocks noChangeAspect="1"/>
            </p:cNvGraphicFramePr>
            <p:nvPr/>
          </p:nvGraphicFramePr>
          <p:xfrm>
            <a:off x="4785" y="1596"/>
            <a:ext cx="44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5" name="公式" r:id="rId19" imgW="533160" imgH="457200" progId="Equation.3">
                    <p:embed/>
                  </p:oleObj>
                </mc:Choice>
                <mc:Fallback>
                  <p:oleObj name="公式" r:id="rId19" imgW="533160" imgH="457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596"/>
                          <a:ext cx="44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21" name="Oval 25"/>
            <p:cNvSpPr>
              <a:spLocks noChangeArrowheads="1"/>
            </p:cNvSpPr>
            <p:nvPr/>
          </p:nvSpPr>
          <p:spPr bwMode="auto">
            <a:xfrm>
              <a:off x="3345" y="4560"/>
              <a:ext cx="180" cy="1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322" name="Object 26"/>
            <p:cNvGraphicFramePr>
              <a:graphicFrameLocks noChangeAspect="1"/>
            </p:cNvGraphicFramePr>
            <p:nvPr/>
          </p:nvGraphicFramePr>
          <p:xfrm>
            <a:off x="3525" y="1288"/>
            <a:ext cx="44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6" name="公式" r:id="rId21" imgW="533160" imgH="457200" progId="Equation.3">
                    <p:embed/>
                  </p:oleObj>
                </mc:Choice>
                <mc:Fallback>
                  <p:oleObj name="公式" r:id="rId21" imgW="533160" imgH="457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1288"/>
                          <a:ext cx="44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23" name="Line 27"/>
            <p:cNvSpPr>
              <a:spLocks noChangeShapeType="1"/>
            </p:cNvSpPr>
            <p:nvPr/>
          </p:nvSpPr>
          <p:spPr bwMode="auto">
            <a:xfrm>
              <a:off x="5325" y="3624"/>
              <a:ext cx="540" cy="9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4" name="Line 28"/>
            <p:cNvSpPr>
              <a:spLocks noChangeShapeType="1"/>
            </p:cNvSpPr>
            <p:nvPr/>
          </p:nvSpPr>
          <p:spPr bwMode="auto">
            <a:xfrm flipV="1">
              <a:off x="5325" y="3312"/>
              <a:ext cx="360" cy="1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5" name="Line 29"/>
            <p:cNvSpPr>
              <a:spLocks noChangeShapeType="1"/>
            </p:cNvSpPr>
            <p:nvPr/>
          </p:nvSpPr>
          <p:spPr bwMode="auto">
            <a:xfrm>
              <a:off x="5685" y="3312"/>
              <a:ext cx="180" cy="12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326" name="Object 30"/>
            <p:cNvGraphicFramePr>
              <a:graphicFrameLocks noChangeAspect="1"/>
            </p:cNvGraphicFramePr>
            <p:nvPr/>
          </p:nvGraphicFramePr>
          <p:xfrm>
            <a:off x="5145" y="4092"/>
            <a:ext cx="44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7" name="公式" r:id="rId23" imgW="545760" imgH="457200" progId="Equation.3">
                    <p:embed/>
                  </p:oleObj>
                </mc:Choice>
                <mc:Fallback>
                  <p:oleObj name="公式" r:id="rId23" imgW="545760" imgH="457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5" y="4092"/>
                          <a:ext cx="44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7" name="Object 31"/>
            <p:cNvGraphicFramePr>
              <a:graphicFrameLocks noChangeAspect="1"/>
            </p:cNvGraphicFramePr>
            <p:nvPr/>
          </p:nvGraphicFramePr>
          <p:xfrm>
            <a:off x="5865" y="3624"/>
            <a:ext cx="44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8" name="公式" r:id="rId25" imgW="545760" imgH="457200" progId="Equation.3">
                    <p:embed/>
                  </p:oleObj>
                </mc:Choice>
                <mc:Fallback>
                  <p:oleObj name="公式" r:id="rId25" imgW="545760" imgH="457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5" y="3624"/>
                          <a:ext cx="44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8" name="Object 32"/>
            <p:cNvGraphicFramePr>
              <a:graphicFrameLocks noChangeAspect="1"/>
            </p:cNvGraphicFramePr>
            <p:nvPr/>
          </p:nvGraphicFramePr>
          <p:xfrm>
            <a:off x="5325" y="2688"/>
            <a:ext cx="44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9" name="公式" r:id="rId27" imgW="545760" imgH="457200" progId="Equation.3">
                    <p:embed/>
                  </p:oleObj>
                </mc:Choice>
                <mc:Fallback>
                  <p:oleObj name="公式" r:id="rId27" imgW="545760" imgH="4572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5" y="2688"/>
                          <a:ext cx="44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29" name="Rectangle 33"/>
          <p:cNvSpPr>
            <a:spLocks noChangeArrowheads="1"/>
          </p:cNvSpPr>
          <p:nvPr/>
        </p:nvSpPr>
        <p:spPr bwMode="auto">
          <a:xfrm>
            <a:off x="323850" y="3500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30" name="Object 34"/>
          <p:cNvGraphicFramePr>
            <a:graphicFrameLocks noChangeAspect="1"/>
          </p:cNvGraphicFramePr>
          <p:nvPr/>
        </p:nvGraphicFramePr>
        <p:xfrm>
          <a:off x="971550" y="2924175"/>
          <a:ext cx="22526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0" name="公式" r:id="rId29" imgW="2489040" imgH="457200" progId="Equation.3">
                  <p:embed/>
                </p:oleObj>
              </mc:Choice>
              <mc:Fallback>
                <p:oleObj name="公式" r:id="rId29" imgW="2489040" imgH="457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22526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1" name="Object 35"/>
          <p:cNvGraphicFramePr>
            <a:graphicFrameLocks noChangeAspect="1"/>
          </p:cNvGraphicFramePr>
          <p:nvPr/>
        </p:nvGraphicFramePr>
        <p:xfrm>
          <a:off x="3276600" y="2924175"/>
          <a:ext cx="22526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1" name="公式" r:id="rId31" imgW="2489040" imgH="457200" progId="Equation.3">
                  <p:embed/>
                </p:oleObj>
              </mc:Choice>
              <mc:Fallback>
                <p:oleObj name="公式" r:id="rId31" imgW="2489040" imgH="457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24175"/>
                        <a:ext cx="22526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2" name="Object 36"/>
          <p:cNvGraphicFramePr>
            <a:graphicFrameLocks noChangeAspect="1"/>
          </p:cNvGraphicFramePr>
          <p:nvPr/>
        </p:nvGraphicFramePr>
        <p:xfrm>
          <a:off x="971550" y="3573463"/>
          <a:ext cx="17033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2" name="公式" r:id="rId33" imgW="1815840" imgH="457200" progId="Equation.3">
                  <p:embed/>
                </p:oleObj>
              </mc:Choice>
              <mc:Fallback>
                <p:oleObj name="公式" r:id="rId33" imgW="1815840" imgH="457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73463"/>
                        <a:ext cx="1703388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33" name="Rectangle 37"/>
          <p:cNvSpPr>
            <a:spLocks noChangeArrowheads="1"/>
          </p:cNvSpPr>
          <p:nvPr/>
        </p:nvSpPr>
        <p:spPr bwMode="auto">
          <a:xfrm>
            <a:off x="900113" y="4221163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径向排斥</a:t>
            </a:r>
          </a:p>
        </p:txBody>
      </p:sp>
      <p:graphicFrame>
        <p:nvGraphicFramePr>
          <p:cNvPr id="55334" name="Object 38"/>
          <p:cNvGraphicFramePr>
            <a:graphicFrameLocks noChangeAspect="1"/>
          </p:cNvGraphicFramePr>
          <p:nvPr/>
        </p:nvGraphicFramePr>
        <p:xfrm>
          <a:off x="2843213" y="4292600"/>
          <a:ext cx="12652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3" name="公式" r:id="rId35" imgW="1257120" imgH="457200" progId="Equation.3">
                  <p:embed/>
                </p:oleObj>
              </mc:Choice>
              <mc:Fallback>
                <p:oleObj name="公式" r:id="rId35" imgW="1257120" imgH="457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292600"/>
                        <a:ext cx="12652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35" name="Rectangle 39"/>
          <p:cNvSpPr>
            <a:spLocks noChangeArrowheads="1"/>
          </p:cNvSpPr>
          <p:nvPr/>
        </p:nvSpPr>
        <p:spPr bwMode="auto">
          <a:xfrm>
            <a:off x="900113" y="4941888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非径向排斥：产生力矩，</a:t>
            </a:r>
          </a:p>
        </p:txBody>
      </p:sp>
      <p:sp>
        <p:nvSpPr>
          <p:cNvPr id="55336" name="Rectangle 40"/>
          <p:cNvSpPr>
            <a:spLocks noChangeArrowheads="1"/>
          </p:cNvSpPr>
          <p:nvPr/>
        </p:nvSpPr>
        <p:spPr bwMode="auto">
          <a:xfrm>
            <a:off x="900113" y="5661025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为剩余库仑相互作用。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55301" grpId="0"/>
      <p:bldP spid="55302" grpId="0"/>
      <p:bldP spid="55333" grpId="0"/>
      <p:bldP spid="55335" grpId="0"/>
      <p:bldP spid="553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931863" y="503238"/>
          <a:ext cx="6129337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公式" r:id="rId3" imgW="6858000" imgH="2031840" progId="Equation.3">
                  <p:embed/>
                </p:oleObj>
              </mc:Choice>
              <mc:Fallback>
                <p:oleObj name="公式" r:id="rId3" imgW="6858000" imgH="20318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503238"/>
                        <a:ext cx="6129337" cy="181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971550" y="2492375"/>
          <a:ext cx="58324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公式" r:id="rId5" imgW="4076640" imgH="533160" progId="Equation.3">
                  <p:embed/>
                </p:oleObj>
              </mc:Choice>
              <mc:Fallback>
                <p:oleObj name="公式" r:id="rId5" imgW="40766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92375"/>
                        <a:ext cx="5832475" cy="485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971550" y="3068638"/>
          <a:ext cx="5616575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公式" r:id="rId7" imgW="4330440" imgH="1676160" progId="Equation.3">
                  <p:embed/>
                </p:oleObj>
              </mc:Choice>
              <mc:Fallback>
                <p:oleObj name="公式" r:id="rId7" imgW="4330440" imgH="1676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638"/>
                        <a:ext cx="5616575" cy="1670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827088" y="4724400"/>
            <a:ext cx="2305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交换效应</a:t>
            </a:r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2843213" y="4797425"/>
          <a:ext cx="13287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公式" r:id="rId9" imgW="1244520" imgH="457200" progId="Equation.3">
                  <p:embed/>
                </p:oleObj>
              </mc:Choice>
              <mc:Fallback>
                <p:oleObj name="公式" r:id="rId9" imgW="12445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797425"/>
                        <a:ext cx="132873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1187450" y="5634038"/>
          <a:ext cx="6624638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公式" r:id="rId11" imgW="6121080" imgH="1168200" progId="Equation.3">
                  <p:embed/>
                </p:oleObj>
              </mc:Choice>
              <mc:Fallback>
                <p:oleObj name="公式" r:id="rId11" imgW="6121080" imgH="1168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634038"/>
                        <a:ext cx="6624638" cy="1198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827088" y="57340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  <p:bldP spid="4916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971550" y="620713"/>
          <a:ext cx="7461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8" name="公式" r:id="rId3" imgW="736560" imgH="495000" progId="Equation.3">
                  <p:embed/>
                </p:oleObj>
              </mc:Choice>
              <mc:Fallback>
                <p:oleObj name="公式" r:id="rId3" imgW="73656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20713"/>
                        <a:ext cx="74612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827088" y="1196975"/>
            <a:ext cx="76327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称性</a:t>
            </a:r>
            <a:r>
              <a:rPr lang="en-US" altLang="zh-CN" sz="3200" b="1"/>
              <a:t>,</a:t>
            </a:r>
            <a:r>
              <a:rPr lang="zh-CN" altLang="en-US" sz="3200" b="1"/>
              <a:t>因此由非径向力产生</a:t>
            </a:r>
            <a:r>
              <a:rPr lang="en-US" altLang="zh-CN" sz="3200" b="1"/>
              <a:t>.</a:t>
            </a:r>
            <a:r>
              <a:rPr lang="zh-CN" altLang="en-US" sz="3200" b="1"/>
              <a:t>由于满壳层电荷分布是球对称的</a:t>
            </a:r>
            <a:r>
              <a:rPr lang="en-US" altLang="zh-CN" sz="3200" b="1"/>
              <a:t>,</a:t>
            </a:r>
            <a:r>
              <a:rPr lang="zh-CN" altLang="en-US" sz="3200" b="1"/>
              <a:t>而球对称分布的电荷所产生的场一定是中心场</a:t>
            </a:r>
            <a:r>
              <a:rPr lang="en-US" altLang="zh-CN" sz="3200" b="1"/>
              <a:t>, </a:t>
            </a:r>
            <a:r>
              <a:rPr lang="zh-CN" altLang="en-US" sz="3200" b="1"/>
              <a:t>具有球对称性</a:t>
            </a:r>
            <a:r>
              <a:rPr lang="en-US" altLang="zh-CN" sz="3200" b="1"/>
              <a:t>.</a:t>
            </a:r>
            <a:r>
              <a:rPr lang="zh-CN" altLang="en-US" sz="3200" b="1"/>
              <a:t>因此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619250" y="620713"/>
            <a:ext cx="6937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为剩余库仑相互作用能量</a:t>
            </a:r>
            <a:r>
              <a:rPr lang="en-US" altLang="zh-CN" sz="3200" b="1"/>
              <a:t>, </a:t>
            </a:r>
            <a:r>
              <a:rPr lang="zh-CN" altLang="en-US" sz="3200" b="1"/>
              <a:t>不具有球对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1547813" y="3644900"/>
          <a:ext cx="5143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公式" r:id="rId5" imgW="507960" imgH="495000" progId="Equation.3">
                  <p:embed/>
                </p:oleObj>
              </mc:Choice>
              <mc:Fallback>
                <p:oleObj name="公式" r:id="rId5" imgW="507960" imgH="49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644900"/>
                        <a:ext cx="5143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1979613" y="3573463"/>
            <a:ext cx="6697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只能来自于</a:t>
            </a:r>
            <a:r>
              <a:rPr lang="zh-CN" altLang="en-US" sz="3200" b="1">
                <a:solidFill>
                  <a:srgbClr val="FF3300"/>
                </a:solidFill>
              </a:rPr>
              <a:t>未满壳</a:t>
            </a:r>
            <a:r>
              <a:rPr lang="zh-CN" altLang="en-US" sz="3200" b="1"/>
              <a:t>层中电子（价电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827088" y="4292600"/>
            <a:ext cx="62563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子之间</a:t>
            </a:r>
            <a:r>
              <a:rPr lang="en-US" altLang="zh-CN" sz="3200" b="1"/>
              <a:t>(</a:t>
            </a:r>
            <a:r>
              <a:rPr lang="zh-CN" altLang="en-US" sz="3200" b="1"/>
              <a:t>非径向的</a:t>
            </a:r>
            <a:r>
              <a:rPr lang="en-US" altLang="zh-CN" sz="3200" b="1"/>
              <a:t>)</a:t>
            </a:r>
            <a:r>
              <a:rPr lang="zh-CN" altLang="en-US" sz="3200" b="1"/>
              <a:t>排斥相互作用）</a:t>
            </a:r>
            <a:r>
              <a:rPr lang="en-US" altLang="zh-CN" sz="3200" b="1"/>
              <a:t>.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971550" y="5013325"/>
          <a:ext cx="7493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公式" r:id="rId7" imgW="749160" imgH="495000" progId="Equation.3">
                  <p:embed/>
                </p:oleObj>
              </mc:Choice>
              <mc:Fallback>
                <p:oleObj name="公式" r:id="rId7" imgW="749160" imgH="495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13325"/>
                        <a:ext cx="7493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1692275" y="5013325"/>
            <a:ext cx="6392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对于满壳层中电子的累加结果为零</a:t>
            </a:r>
            <a:r>
              <a:rPr lang="zh-CN" altLang="en-US" sz="3200"/>
              <a:t> </a:t>
            </a: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334" name="Object 14"/>
          <p:cNvGraphicFramePr>
            <a:graphicFrameLocks noChangeAspect="1"/>
          </p:cNvGraphicFramePr>
          <p:nvPr/>
        </p:nvGraphicFramePr>
        <p:xfrm>
          <a:off x="900113" y="5734050"/>
          <a:ext cx="3937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公式" r:id="rId9" imgW="393480" imgH="495000" progId="Equation.3">
                  <p:embed/>
                </p:oleObj>
              </mc:Choice>
              <mc:Fallback>
                <p:oleObj name="公式" r:id="rId9" imgW="393480" imgH="495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734050"/>
                        <a:ext cx="3937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1258888" y="5734050"/>
            <a:ext cx="4376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相同而自旋相反的电子</a:t>
            </a:r>
            <a:r>
              <a:rPr lang="zh-CN" altLang="en-US" sz="3200"/>
              <a:t> </a:t>
            </a: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337" name="Object 17"/>
          <p:cNvGraphicFramePr>
            <a:graphicFrameLocks noChangeAspect="1"/>
          </p:cNvGraphicFramePr>
          <p:nvPr/>
        </p:nvGraphicFramePr>
        <p:xfrm>
          <a:off x="5508625" y="5734050"/>
          <a:ext cx="23796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" name="公式" r:id="rId11" imgW="2374560" imgH="533160" progId="Equation.3">
                  <p:embed/>
                </p:oleObj>
              </mc:Choice>
              <mc:Fallback>
                <p:oleObj name="公式" r:id="rId11" imgW="2374560" imgH="533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734050"/>
                        <a:ext cx="23796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25" grpId="0"/>
      <p:bldP spid="56328" grpId="0"/>
      <p:bldP spid="56329" grpId="0"/>
      <p:bldP spid="56332" grpId="0"/>
      <p:bldP spid="563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971550" y="692150"/>
            <a:ext cx="2584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项恰好抵消</a:t>
            </a:r>
            <a:r>
              <a:rPr lang="en-US" altLang="zh-CN" sz="3200" b="1"/>
              <a:t>),</a:t>
            </a:r>
            <a:r>
              <a:rPr lang="en-US" altLang="zh-CN" sz="3200"/>
              <a:t> 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3492500" y="765175"/>
          <a:ext cx="5143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6" name="公式" r:id="rId3" imgW="507960" imgH="495000" progId="Equation.3">
                  <p:embed/>
                </p:oleObj>
              </mc:Choice>
              <mc:Fallback>
                <p:oleObj name="公式" r:id="rId3" imgW="507960" imgH="49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765175"/>
                        <a:ext cx="5143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924300" y="69215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只能与</a:t>
            </a:r>
            <a:r>
              <a:rPr lang="zh-CN" altLang="en-US" sz="3200" b="1">
                <a:solidFill>
                  <a:srgbClr val="FF3300"/>
                </a:solidFill>
              </a:rPr>
              <a:t>未满壳层</a:t>
            </a:r>
            <a:r>
              <a:rPr lang="zh-CN" altLang="en-US" sz="3200" b="1"/>
              <a:t>中电子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971550" y="1412875"/>
            <a:ext cx="491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的自旋</a:t>
            </a:r>
            <a:r>
              <a:rPr lang="en-US" altLang="zh-CN" sz="3200" b="1"/>
              <a:t>-</a:t>
            </a:r>
            <a:r>
              <a:rPr lang="zh-CN" altLang="en-US" sz="3200" b="1"/>
              <a:t>轨道相互作用有关</a:t>
            </a:r>
            <a:r>
              <a:rPr lang="en-US" altLang="zh-CN" sz="3200" b="1"/>
              <a:t>.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900113" y="2133600"/>
            <a:ext cx="1225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总之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1979613" y="2205038"/>
          <a:ext cx="5143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7" name="公式" r:id="rId5" imgW="507960" imgH="495000" progId="Equation.3">
                  <p:embed/>
                </p:oleObj>
              </mc:Choice>
              <mc:Fallback>
                <p:oleObj name="公式" r:id="rId5" imgW="507960" imgH="495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05038"/>
                        <a:ext cx="51435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84438" y="21336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3059113" y="2205038"/>
          <a:ext cx="5207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8" name="公式" r:id="rId7" imgW="520560" imgH="495000" progId="Equation.3">
                  <p:embed/>
                </p:oleObj>
              </mc:Choice>
              <mc:Fallback>
                <p:oleObj name="公式" r:id="rId7" imgW="520560" imgH="495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205038"/>
                        <a:ext cx="5207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3563938" y="2205038"/>
            <a:ext cx="3548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都只与价电子有关</a:t>
            </a:r>
            <a:r>
              <a:rPr lang="en-US" altLang="zh-CN" sz="3200" b="1"/>
              <a:t>.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971550" y="2852738"/>
            <a:ext cx="2963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●</a:t>
            </a:r>
            <a:r>
              <a:rPr lang="zh-CN" altLang="en-US" sz="3200" b="1"/>
              <a:t>对于轻原子，</a:t>
            </a:r>
            <a:r>
              <a:rPr lang="zh-CN" altLang="en-US" sz="3200"/>
              <a:t> 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3563938" y="2924175"/>
          <a:ext cx="5143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9" name="公式" r:id="rId9" imgW="507960" imgH="495000" progId="Equation.3">
                  <p:embed/>
                </p:oleObj>
              </mc:Choice>
              <mc:Fallback>
                <p:oleObj name="公式" r:id="rId9" imgW="507960" imgH="495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924175"/>
                        <a:ext cx="5143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3995738" y="28527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63" name="Object 19"/>
          <p:cNvGraphicFramePr>
            <a:graphicFrameLocks noChangeAspect="1"/>
          </p:cNvGraphicFramePr>
          <p:nvPr/>
        </p:nvGraphicFramePr>
        <p:xfrm>
          <a:off x="4572000" y="2924175"/>
          <a:ext cx="5207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0" name="公式" r:id="rId11" imgW="520560" imgH="495000" progId="Equation.3">
                  <p:embed/>
                </p:oleObj>
              </mc:Choice>
              <mc:Fallback>
                <p:oleObj name="公式" r:id="rId11" imgW="520560" imgH="495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24175"/>
                        <a:ext cx="5207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5003800" y="2852738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的数量级分别为</a:t>
            </a:r>
            <a:r>
              <a:rPr lang="zh-CN" altLang="en-US" sz="3200"/>
              <a:t> </a:t>
            </a: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971550" y="3573463"/>
            <a:ext cx="1427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1eV</a:t>
            </a:r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67" name="Object 23"/>
          <p:cNvGraphicFramePr>
            <a:graphicFrameLocks noChangeAspect="1"/>
          </p:cNvGraphicFramePr>
          <p:nvPr/>
        </p:nvGraphicFramePr>
        <p:xfrm>
          <a:off x="2268538" y="3573463"/>
          <a:ext cx="1333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1" name="公式" r:id="rId13" imgW="1333440" imgH="444240" progId="Equation.3">
                  <p:embed/>
                </p:oleObj>
              </mc:Choice>
              <mc:Fallback>
                <p:oleObj name="公式" r:id="rId13" imgW="133344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573463"/>
                        <a:ext cx="13335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3635375" y="3573463"/>
            <a:ext cx="1922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主要考虑</a:t>
            </a:r>
            <a:r>
              <a:rPr lang="zh-CN" altLang="en-US" sz="3200"/>
              <a:t> </a:t>
            </a:r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70" name="Object 26"/>
          <p:cNvGraphicFramePr>
            <a:graphicFrameLocks noChangeAspect="1"/>
          </p:cNvGraphicFramePr>
          <p:nvPr/>
        </p:nvGraphicFramePr>
        <p:xfrm>
          <a:off x="5435600" y="3573463"/>
          <a:ext cx="5143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2" name="公式" r:id="rId15" imgW="507960" imgH="495000" progId="Equation.3">
                  <p:embed/>
                </p:oleObj>
              </mc:Choice>
              <mc:Fallback>
                <p:oleObj name="公式" r:id="rId15" imgW="507960" imgH="495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573463"/>
                        <a:ext cx="51435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5867400" y="3573463"/>
            <a:ext cx="817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,</a:t>
            </a:r>
            <a:r>
              <a:rPr lang="zh-CN" altLang="en-US" sz="3200" b="1"/>
              <a:t>而</a:t>
            </a:r>
            <a:r>
              <a:rPr lang="zh-CN" altLang="en-US" sz="3200"/>
              <a:t> </a:t>
            </a:r>
          </a:p>
        </p:txBody>
      </p: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73" name="Object 29"/>
          <p:cNvGraphicFramePr>
            <a:graphicFrameLocks noChangeAspect="1"/>
          </p:cNvGraphicFramePr>
          <p:nvPr/>
        </p:nvGraphicFramePr>
        <p:xfrm>
          <a:off x="6516688" y="3573463"/>
          <a:ext cx="5207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3" name="公式" r:id="rId17" imgW="520560" imgH="495000" progId="Equation.3">
                  <p:embed/>
                </p:oleObj>
              </mc:Choice>
              <mc:Fallback>
                <p:oleObj name="公式" r:id="rId17" imgW="520560" imgH="495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573463"/>
                        <a:ext cx="5207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7019925" y="3573463"/>
            <a:ext cx="111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作为</a:t>
            </a:r>
            <a:r>
              <a:rPr lang="zh-CN" altLang="en-US" sz="3200"/>
              <a:t> </a:t>
            </a:r>
          </a:p>
        </p:txBody>
      </p:sp>
      <p:sp>
        <p:nvSpPr>
          <p:cNvPr id="57375" name="Rectangle 31"/>
          <p:cNvSpPr>
            <a:spLocks noChangeArrowheads="1"/>
          </p:cNvSpPr>
          <p:nvPr/>
        </p:nvSpPr>
        <p:spPr bwMode="auto">
          <a:xfrm>
            <a:off x="900113" y="4292600"/>
            <a:ext cx="2449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进一步修正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900113" y="5013325"/>
            <a:ext cx="3560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对于重原子，由于</a:t>
            </a:r>
            <a:r>
              <a:rPr lang="zh-CN" altLang="en-US" sz="3200"/>
              <a:t> </a:t>
            </a:r>
          </a:p>
        </p:txBody>
      </p:sp>
      <p:sp>
        <p:nvSpPr>
          <p:cNvPr id="57377" name="Rectangle 33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78" name="Object 34"/>
          <p:cNvGraphicFramePr>
            <a:graphicFrameLocks noChangeAspect="1"/>
          </p:cNvGraphicFramePr>
          <p:nvPr/>
        </p:nvGraphicFramePr>
        <p:xfrm>
          <a:off x="4284663" y="5013325"/>
          <a:ext cx="14303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4" name="公式" r:id="rId19" imgW="1434960" imgH="533160" progId="Equation.3">
                  <p:embed/>
                </p:oleObj>
              </mc:Choice>
              <mc:Fallback>
                <p:oleObj name="公式" r:id="rId19" imgW="1434960" imgH="5331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013325"/>
                        <a:ext cx="1430337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9" name="Rectangle 35"/>
          <p:cNvSpPr>
            <a:spLocks noChangeArrowheads="1"/>
          </p:cNvSpPr>
          <p:nvPr/>
        </p:nvSpPr>
        <p:spPr bwMode="auto">
          <a:xfrm>
            <a:off x="5724525" y="5013325"/>
            <a:ext cx="204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,</a:t>
            </a:r>
            <a:r>
              <a:rPr lang="zh-CN" altLang="en-US" sz="3200" b="1"/>
              <a:t>主要考虑</a:t>
            </a:r>
            <a:r>
              <a:rPr lang="zh-CN" altLang="en-US" sz="3200"/>
              <a:t> </a:t>
            </a:r>
          </a:p>
        </p:txBody>
      </p:sp>
      <p:sp>
        <p:nvSpPr>
          <p:cNvPr id="57380" name="Rectangle 36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81" name="Object 37"/>
          <p:cNvGraphicFramePr>
            <a:graphicFrameLocks noChangeAspect="1"/>
          </p:cNvGraphicFramePr>
          <p:nvPr/>
        </p:nvGraphicFramePr>
        <p:xfrm>
          <a:off x="7596188" y="5084763"/>
          <a:ext cx="6604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5" name="公式" r:id="rId21" imgW="660240" imgH="495000" progId="Equation.3">
                  <p:embed/>
                </p:oleObj>
              </mc:Choice>
              <mc:Fallback>
                <p:oleObj name="公式" r:id="rId21" imgW="660240" imgH="4950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084763"/>
                        <a:ext cx="6604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2" name="Rectangle 38"/>
          <p:cNvSpPr>
            <a:spLocks noChangeArrowheads="1"/>
          </p:cNvSpPr>
          <p:nvPr/>
        </p:nvSpPr>
        <p:spPr bwMode="auto">
          <a:xfrm>
            <a:off x="900113" y="57340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而</a:t>
            </a:r>
            <a:r>
              <a:rPr lang="zh-CN" altLang="en-US" sz="3200"/>
              <a:t> </a:t>
            </a:r>
          </a:p>
        </p:txBody>
      </p:sp>
      <p:sp>
        <p:nvSpPr>
          <p:cNvPr id="57383" name="Rectangle 39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84" name="Object 40"/>
          <p:cNvGraphicFramePr>
            <a:graphicFrameLocks noChangeAspect="1"/>
          </p:cNvGraphicFramePr>
          <p:nvPr/>
        </p:nvGraphicFramePr>
        <p:xfrm>
          <a:off x="1403350" y="5805488"/>
          <a:ext cx="5143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6" name="公式" r:id="rId23" imgW="507960" imgH="495000" progId="Equation.3">
                  <p:embed/>
                </p:oleObj>
              </mc:Choice>
              <mc:Fallback>
                <p:oleObj name="公式" r:id="rId23" imgW="507960" imgH="4950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805488"/>
                        <a:ext cx="51435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5" name="Rectangle 41"/>
          <p:cNvSpPr>
            <a:spLocks noChangeArrowheads="1"/>
          </p:cNvSpPr>
          <p:nvPr/>
        </p:nvSpPr>
        <p:spPr bwMode="auto">
          <a:xfrm>
            <a:off x="1908175" y="5734050"/>
            <a:ext cx="3141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作为进一步修正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9" grpId="0"/>
      <p:bldP spid="57350" grpId="0"/>
      <p:bldP spid="57351" grpId="0"/>
      <p:bldP spid="57354" grpId="0"/>
      <p:bldP spid="57357" grpId="0"/>
      <p:bldP spid="57358" grpId="0"/>
      <p:bldP spid="57361" grpId="0"/>
      <p:bldP spid="57364" grpId="0"/>
      <p:bldP spid="57365" grpId="0"/>
      <p:bldP spid="57368" grpId="0"/>
      <p:bldP spid="57371" grpId="0"/>
      <p:bldP spid="57374" grpId="0"/>
      <p:bldP spid="57375" grpId="0"/>
      <p:bldP spid="57376" grpId="0"/>
      <p:bldP spid="57379" grpId="0"/>
      <p:bldP spid="57382" grpId="0"/>
      <p:bldP spid="5738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971550" y="692150"/>
            <a:ext cx="3240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4.5.1 LS</a:t>
            </a:r>
            <a:r>
              <a:rPr lang="zh-CN" altLang="en-US" sz="3200" b="1"/>
              <a:t>耦合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971550" y="1412875"/>
            <a:ext cx="7127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1.</a:t>
            </a:r>
            <a:r>
              <a:rPr lang="en-US" altLang="zh-CN" sz="3200"/>
              <a:t> </a:t>
            </a:r>
            <a:r>
              <a:rPr lang="zh-CN" altLang="en-US" sz="3200" b="1"/>
              <a:t>剩余库仑相互作用引起的能级分裂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971550" y="2133600"/>
            <a:ext cx="446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对轨道角动量的影响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971550" y="2852738"/>
            <a:ext cx="4032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总轨道角动量形成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971550" y="3573463"/>
            <a:ext cx="5446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电子</a:t>
            </a:r>
            <a:r>
              <a:rPr lang="en-US" altLang="zh-CN" sz="3200" b="1"/>
              <a:t>2</a:t>
            </a:r>
            <a:r>
              <a:rPr lang="zh-CN" altLang="en-US" sz="3200" b="1"/>
              <a:t>对电子</a:t>
            </a:r>
            <a:r>
              <a:rPr lang="en-US" altLang="zh-CN" sz="3200" b="1"/>
              <a:t>1</a:t>
            </a:r>
            <a:r>
              <a:rPr lang="zh-CN" altLang="en-US" sz="3200" b="1"/>
              <a:t>所施加的力矩</a:t>
            </a:r>
            <a:r>
              <a:rPr lang="zh-CN" altLang="en-US" sz="3200"/>
              <a:t> 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1042988" y="4365625"/>
          <a:ext cx="317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name="公式" r:id="rId3" imgW="3504960" imgH="457200" progId="Equation.3">
                  <p:embed/>
                </p:oleObj>
              </mc:Choice>
              <mc:Fallback>
                <p:oleObj name="公式" r:id="rId3" imgW="35049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365625"/>
                        <a:ext cx="317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4211638" y="4292600"/>
            <a:ext cx="446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改变电子</a:t>
            </a:r>
            <a:r>
              <a:rPr lang="en-US" altLang="zh-CN" sz="3200" b="1"/>
              <a:t>1</a:t>
            </a:r>
            <a:r>
              <a:rPr lang="zh-CN" altLang="en-US" sz="3200" b="1"/>
              <a:t>的轨道角动</a:t>
            </a:r>
            <a:endParaRPr lang="zh-CN" altLang="en-US" sz="3200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900113" y="5013325"/>
            <a:ext cx="592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量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1476375" y="5084763"/>
          <a:ext cx="2794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9" name="公式" r:id="rId5" imgW="279360" imgH="469800" progId="Equation.3">
                  <p:embed/>
                </p:oleObj>
              </mc:Choice>
              <mc:Fallback>
                <p:oleObj name="公式" r:id="rId5" imgW="279360" imgH="46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084763"/>
                        <a:ext cx="27940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1763713" y="5013325"/>
            <a:ext cx="1655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(</a:t>
            </a:r>
            <a:r>
              <a:rPr lang="zh-CN" altLang="en-US" sz="3200" b="1"/>
              <a:t>径向的</a:t>
            </a:r>
            <a:r>
              <a:rPr lang="zh-CN" altLang="en-US" sz="3200"/>
              <a:t> </a:t>
            </a: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83" name="Object 15"/>
          <p:cNvGraphicFramePr>
            <a:graphicFrameLocks noChangeAspect="1"/>
          </p:cNvGraphicFramePr>
          <p:nvPr/>
        </p:nvGraphicFramePr>
        <p:xfrm>
          <a:off x="3348038" y="5084763"/>
          <a:ext cx="4318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" name="公式" r:id="rId7" imgW="533160" imgH="457200" progId="Equation.3">
                  <p:embed/>
                </p:oleObj>
              </mc:Choice>
              <mc:Fallback>
                <p:oleObj name="公式" r:id="rId7" imgW="53316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084763"/>
                        <a:ext cx="4318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3779838" y="5013325"/>
            <a:ext cx="4824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不能产生力矩</a:t>
            </a:r>
            <a:r>
              <a:rPr lang="en-US" altLang="zh-CN" sz="3200" b="1"/>
              <a:t>).</a:t>
            </a:r>
            <a:r>
              <a:rPr lang="zh-CN" altLang="en-US" sz="3200" b="1"/>
              <a:t>同时</a:t>
            </a:r>
            <a:r>
              <a:rPr lang="en-US" altLang="zh-CN" sz="3200" b="1"/>
              <a:t>,</a:t>
            </a:r>
            <a:r>
              <a:rPr lang="zh-CN" altLang="en-US" sz="3200" b="1"/>
              <a:t>电子</a:t>
            </a:r>
            <a:endParaRPr lang="zh-CN" altLang="en-US" sz="3200"/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900113" y="5734050"/>
            <a:ext cx="441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2</a:t>
            </a:r>
            <a:r>
              <a:rPr lang="zh-CN" altLang="en-US" sz="3200" b="1"/>
              <a:t>受到电子</a:t>
            </a:r>
            <a:r>
              <a:rPr lang="en-US" altLang="zh-CN" sz="3200" b="1"/>
              <a:t>1</a:t>
            </a:r>
            <a:r>
              <a:rPr lang="zh-CN" altLang="en-US" sz="3200" b="1"/>
              <a:t>施加的力矩</a:t>
            </a:r>
            <a:r>
              <a:rPr lang="zh-CN" altLang="en-US" sz="3200"/>
              <a:t> </a:t>
            </a:r>
          </a:p>
        </p:txBody>
      </p:sp>
      <p:sp>
        <p:nvSpPr>
          <p:cNvPr id="58386" name="Rectangle 18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87" name="Object 19"/>
          <p:cNvGraphicFramePr>
            <a:graphicFrameLocks noChangeAspect="1"/>
          </p:cNvGraphicFramePr>
          <p:nvPr/>
        </p:nvGraphicFramePr>
        <p:xfrm>
          <a:off x="5089525" y="5805488"/>
          <a:ext cx="33480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公式" r:id="rId9" imgW="3555720" imgH="457200" progId="Equation.3">
                  <p:embed/>
                </p:oleObj>
              </mc:Choice>
              <mc:Fallback>
                <p:oleObj name="公式" r:id="rId9" imgW="355572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5805488"/>
                        <a:ext cx="33480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1" grpId="0"/>
      <p:bldP spid="58372" grpId="0"/>
      <p:bldP spid="58373" grpId="0"/>
      <p:bldP spid="58374" grpId="0"/>
      <p:bldP spid="58377" grpId="0"/>
      <p:bldP spid="58378" grpId="0"/>
      <p:bldP spid="58381" grpId="0"/>
      <p:bldP spid="58384" grpId="0"/>
      <p:bldP spid="5838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900113" y="620713"/>
            <a:ext cx="2744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其轨道角动量</a:t>
            </a:r>
            <a:r>
              <a:rPr lang="zh-CN" altLang="en-US" sz="3200"/>
              <a:t> 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3419475" y="692150"/>
          <a:ext cx="2873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name="公式" r:id="rId3" imgW="291960" imgH="469800" progId="Equation.3">
                  <p:embed/>
                </p:oleObj>
              </mc:Choice>
              <mc:Fallback>
                <p:oleObj name="公式" r:id="rId3" imgW="29196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692150"/>
                        <a:ext cx="287338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708400" y="620713"/>
            <a:ext cx="3276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发生改变</a:t>
            </a:r>
            <a:r>
              <a:rPr lang="en-US" altLang="zh-CN" sz="3200" b="1"/>
              <a:t>(</a:t>
            </a:r>
            <a:r>
              <a:rPr lang="zh-CN" altLang="en-US" sz="3200" b="1"/>
              <a:t>径向的</a:t>
            </a:r>
            <a:r>
              <a:rPr lang="zh-CN" altLang="en-US" sz="3200"/>
              <a:t> 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6804025" y="765175"/>
          <a:ext cx="539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7" name="公式" r:id="rId5" imgW="545760" imgH="457200" progId="Equation.3">
                  <p:embed/>
                </p:oleObj>
              </mc:Choice>
              <mc:Fallback>
                <p:oleObj name="公式" r:id="rId5" imgW="54576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765175"/>
                        <a:ext cx="5397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971550" y="1341438"/>
            <a:ext cx="72723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产生力矩</a:t>
            </a:r>
            <a:r>
              <a:rPr lang="en-US" altLang="zh-CN" sz="3200" b="1"/>
              <a:t>). </a:t>
            </a:r>
            <a:r>
              <a:rPr lang="zh-CN" altLang="en-US" sz="3200" b="1"/>
              <a:t>总之</a:t>
            </a:r>
            <a:r>
              <a:rPr lang="en-US" altLang="zh-CN" sz="3200" b="1"/>
              <a:t>, </a:t>
            </a:r>
            <a:r>
              <a:rPr lang="zh-CN" altLang="en-US" sz="3200" b="1"/>
              <a:t>两电子间非径向的库仑</a:t>
            </a:r>
            <a:endParaRPr lang="zh-CN" altLang="en-US" sz="3200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7235825" y="620713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不能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900113" y="2133600"/>
            <a:ext cx="7527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排斥作用，亦即剩余库仑相互作用产生力</a:t>
            </a:r>
            <a:endParaRPr lang="zh-CN" altLang="en-US" sz="3200"/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900113" y="2924175"/>
            <a:ext cx="1922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矩，使得</a:t>
            </a:r>
            <a:r>
              <a:rPr lang="zh-CN" altLang="en-US" sz="3200"/>
              <a:t> 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405" name="Object 13"/>
          <p:cNvGraphicFramePr>
            <a:graphicFrameLocks noChangeAspect="1"/>
          </p:cNvGraphicFramePr>
          <p:nvPr/>
        </p:nvGraphicFramePr>
        <p:xfrm>
          <a:off x="2700338" y="2997200"/>
          <a:ext cx="279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8" name="公式" r:id="rId7" imgW="279360" imgH="469800" progId="Equation.3">
                  <p:embed/>
                </p:oleObj>
              </mc:Choice>
              <mc:Fallback>
                <p:oleObj name="公式" r:id="rId7" imgW="27936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997200"/>
                        <a:ext cx="27940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2916238" y="29241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408" name="Object 16"/>
          <p:cNvGraphicFramePr>
            <a:graphicFrameLocks noChangeAspect="1"/>
          </p:cNvGraphicFramePr>
          <p:nvPr/>
        </p:nvGraphicFramePr>
        <p:xfrm>
          <a:off x="3492500" y="2997200"/>
          <a:ext cx="2873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9" name="公式" r:id="rId9" imgW="291960" imgH="469800" progId="Equation.3">
                  <p:embed/>
                </p:oleObj>
              </mc:Choice>
              <mc:Fallback>
                <p:oleObj name="公式" r:id="rId9" imgW="291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997200"/>
                        <a:ext cx="287338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3779838" y="2924175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耦合，从而形成总轨道角</a:t>
            </a:r>
            <a:endParaRPr lang="zh-CN" altLang="en-US" sz="3200"/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827088" y="3573463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动量</a:t>
            </a:r>
          </a:p>
        </p:txBody>
      </p:sp>
      <p:graphicFrame>
        <p:nvGraphicFramePr>
          <p:cNvPr id="59411" name="Object 19"/>
          <p:cNvGraphicFramePr>
            <a:graphicFrameLocks noChangeAspect="1"/>
          </p:cNvGraphicFramePr>
          <p:nvPr/>
        </p:nvGraphicFramePr>
        <p:xfrm>
          <a:off x="1835150" y="3644900"/>
          <a:ext cx="13890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0" name="公式" r:id="rId11" imgW="1688760" imgH="469800" progId="Equation.3">
                  <p:embed/>
                </p:oleObj>
              </mc:Choice>
              <mc:Fallback>
                <p:oleObj name="公式" r:id="rId11" imgW="1688760" imgH="469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644900"/>
                        <a:ext cx="1389063" cy="4651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900113" y="4149725"/>
            <a:ext cx="74168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>
                <a:solidFill>
                  <a:srgbClr val="FF3300"/>
                </a:solidFill>
              </a:rPr>
              <a:t>作为一级近似</a:t>
            </a:r>
            <a:r>
              <a:rPr lang="en-US" altLang="zh-CN" sz="3200" b="1"/>
              <a:t>, </a:t>
            </a:r>
            <a:r>
              <a:rPr lang="zh-CN" altLang="en-US" sz="3200" b="1"/>
              <a:t>电子间非径向的库仑斥力所引起的力矩</a:t>
            </a:r>
            <a:r>
              <a:rPr lang="zh-CN" altLang="en-US" sz="3200" b="1">
                <a:solidFill>
                  <a:srgbClr val="FF3300"/>
                </a:solidFill>
              </a:rPr>
              <a:t>不改变</a:t>
            </a:r>
            <a:r>
              <a:rPr lang="zh-CN" altLang="en-US" sz="3200" b="1"/>
              <a:t>各电子轨道角动量的</a:t>
            </a:r>
            <a:r>
              <a:rPr lang="zh-CN" altLang="en-US" sz="3200" b="1">
                <a:solidFill>
                  <a:srgbClr val="FF3300"/>
                </a:solidFill>
              </a:rPr>
              <a:t>大小</a:t>
            </a:r>
            <a:r>
              <a:rPr lang="zh-CN" altLang="en-US" sz="3200" b="1"/>
              <a:t>，只是使轨道角动量</a:t>
            </a:r>
            <a:r>
              <a:rPr lang="zh-CN" altLang="en-US" sz="3200"/>
              <a:t> 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414" name="Object 22"/>
          <p:cNvGraphicFramePr>
            <a:graphicFrameLocks noChangeAspect="1"/>
          </p:cNvGraphicFramePr>
          <p:nvPr/>
        </p:nvGraphicFramePr>
        <p:xfrm>
          <a:off x="6372225" y="5949950"/>
          <a:ext cx="2413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1" name="公式" r:id="rId13" imgW="241200" imgH="469800" progId="Equation.3">
                  <p:embed/>
                </p:oleObj>
              </mc:Choice>
              <mc:Fallback>
                <p:oleObj name="公式" r:id="rId13" imgW="241200" imgH="469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949950"/>
                        <a:ext cx="24130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6659563" y="5805488"/>
            <a:ext cx="24844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绕总轨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397" grpId="0"/>
      <p:bldP spid="59400" grpId="0"/>
      <p:bldP spid="59401" grpId="0"/>
      <p:bldP spid="59402" grpId="0"/>
      <p:bldP spid="59403" grpId="0"/>
      <p:bldP spid="59406" grpId="0"/>
      <p:bldP spid="59409" grpId="0"/>
      <p:bldP spid="59410" grpId="0"/>
      <p:bldP spid="59412" grpId="0"/>
      <p:bldP spid="594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971550" y="620713"/>
            <a:ext cx="1928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道角动量</a:t>
            </a:r>
            <a:r>
              <a:rPr lang="zh-CN" altLang="en-US" sz="3200"/>
              <a:t> 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843213" y="765175"/>
          <a:ext cx="284162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公式" r:id="rId3" imgW="279360" imgH="355320" progId="Equation.3">
                  <p:embed/>
                </p:oleObj>
              </mc:Choice>
              <mc:Fallback>
                <p:oleObj name="公式" r:id="rId3" imgW="27936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765175"/>
                        <a:ext cx="284162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3132138" y="620713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进动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4284663" y="692150"/>
          <a:ext cx="3603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name="公式" r:id="rId5" imgW="355320" imgH="495000" progId="Equation.3">
                  <p:embed/>
                </p:oleObj>
              </mc:Choice>
              <mc:Fallback>
                <p:oleObj name="公式" r:id="rId5" imgW="355320" imgH="49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692150"/>
                        <a:ext cx="360362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4716463" y="620713"/>
            <a:ext cx="3265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不再守恒</a:t>
            </a:r>
            <a:r>
              <a:rPr lang="en-US" altLang="zh-CN" sz="3200" b="1"/>
              <a:t>,</a:t>
            </a:r>
            <a:r>
              <a:rPr lang="zh-CN" altLang="en-US" sz="3200" b="1"/>
              <a:t>量子数</a:t>
            </a:r>
            <a:r>
              <a:rPr lang="zh-CN" altLang="en-US" sz="3200"/>
              <a:t> 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7740650" y="692150"/>
          <a:ext cx="50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1" name="公式" r:id="rId7" imgW="507960" imgH="457200" progId="Equation.3">
                  <p:embed/>
                </p:oleObj>
              </mc:Choice>
              <mc:Fallback>
                <p:oleObj name="公式" r:id="rId7" imgW="50796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692150"/>
                        <a:ext cx="50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900113" y="1341438"/>
            <a:ext cx="2744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不是好量子数</a:t>
            </a:r>
            <a:r>
              <a:rPr lang="en-US" altLang="zh-CN" sz="3200" b="1"/>
              <a:t>.</a:t>
            </a:r>
          </a:p>
        </p:txBody>
      </p:sp>
      <p:pic>
        <p:nvPicPr>
          <p:cNvPr id="6042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916113"/>
            <a:ext cx="4459288" cy="494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21" grpId="0"/>
      <p:bldP spid="60424" grpId="0"/>
      <p:bldP spid="604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1403350" y="692150"/>
          <a:ext cx="787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2" name="公式" r:id="rId3" imgW="774360" imgH="482400" progId="Equation.3">
                  <p:embed/>
                </p:oleObj>
              </mc:Choice>
              <mc:Fallback>
                <p:oleObj name="公式" r:id="rId3" imgW="77436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692150"/>
                        <a:ext cx="7874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900113" y="1341438"/>
            <a:ext cx="5192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由于电子间的相互作用力矩</a:t>
            </a:r>
            <a:r>
              <a:rPr lang="zh-CN" altLang="en-US" sz="3200"/>
              <a:t> 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5867400" y="1412875"/>
          <a:ext cx="1773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" name="公式" r:id="rId5" imgW="1790640" imgH="457200" progId="Equation.3">
                  <p:embed/>
                </p:oleObj>
              </mc:Choice>
              <mc:Fallback>
                <p:oleObj name="公式" r:id="rId5" imgW="17906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12875"/>
                        <a:ext cx="17732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827088" y="2133600"/>
            <a:ext cx="6415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内力矩</a:t>
            </a:r>
            <a:r>
              <a:rPr lang="zh-CN" altLang="en-US" sz="3200"/>
              <a:t>，</a:t>
            </a:r>
            <a:r>
              <a:rPr lang="zh-CN" altLang="en-US" sz="3200" b="1"/>
              <a:t>故电子系统的总力矩为零</a:t>
            </a:r>
            <a:r>
              <a:rPr lang="zh-CN" altLang="en-US" sz="3200"/>
              <a:t> 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7596188" y="1341438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是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6877050" y="2133600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（即</a:t>
            </a:r>
            <a:r>
              <a:rPr lang="zh-CN" altLang="en-US" sz="3200"/>
              <a:t> </a:t>
            </a: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52" name="Object 12"/>
          <p:cNvGraphicFramePr>
            <a:graphicFrameLocks noChangeAspect="1"/>
          </p:cNvGraphicFramePr>
          <p:nvPr/>
        </p:nvGraphicFramePr>
        <p:xfrm>
          <a:off x="971550" y="2997200"/>
          <a:ext cx="31289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4" name="公式" r:id="rId7" imgW="3124080" imgH="457200" progId="Equation.3">
                  <p:embed/>
                </p:oleObj>
              </mc:Choice>
              <mc:Fallback>
                <p:oleObj name="公式" r:id="rId7" imgW="312408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97200"/>
                        <a:ext cx="31289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4067175" y="2887663"/>
            <a:ext cx="16335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）</a:t>
            </a:r>
            <a:r>
              <a:rPr lang="en-US" altLang="zh-CN" sz="3200" b="1"/>
              <a:t>,</a:t>
            </a:r>
            <a:r>
              <a:rPr lang="zh-CN" altLang="en-US" sz="3200" b="1"/>
              <a:t>因此</a:t>
            </a:r>
            <a:r>
              <a:rPr lang="zh-CN" altLang="en-US" sz="3200"/>
              <a:t> </a:t>
            </a: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55" name="Object 15"/>
          <p:cNvGraphicFramePr>
            <a:graphicFrameLocks noChangeAspect="1"/>
          </p:cNvGraphicFramePr>
          <p:nvPr/>
        </p:nvGraphicFramePr>
        <p:xfrm>
          <a:off x="5580063" y="2997200"/>
          <a:ext cx="10207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5" name="公式" r:id="rId9" imgW="1002960" imgH="482400" progId="Equation.3">
                  <p:embed/>
                </p:oleObj>
              </mc:Choice>
              <mc:Fallback>
                <p:oleObj name="公式" r:id="rId9" imgW="1002960" imgH="482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997200"/>
                        <a:ext cx="1020762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6588125" y="2852738"/>
            <a:ext cx="1109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守恒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61457" name="Object 17"/>
          <p:cNvGraphicFramePr>
            <a:graphicFrameLocks noChangeAspect="1"/>
          </p:cNvGraphicFramePr>
          <p:nvPr/>
        </p:nvGraphicFramePr>
        <p:xfrm>
          <a:off x="1042988" y="3644900"/>
          <a:ext cx="48387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6" name="公式" r:id="rId11" imgW="4838400" imgH="1117440" progId="Equation.3">
                  <p:embed/>
                </p:oleObj>
              </mc:Choice>
              <mc:Fallback>
                <p:oleObj name="公式" r:id="rId11" imgW="4838400" imgH="11174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644900"/>
                        <a:ext cx="4838700" cy="1111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8" name="Object 18"/>
          <p:cNvGraphicFramePr>
            <a:graphicFrameLocks noChangeAspect="1"/>
          </p:cNvGraphicFramePr>
          <p:nvPr/>
        </p:nvGraphicFramePr>
        <p:xfrm>
          <a:off x="971550" y="5084763"/>
          <a:ext cx="2746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" name="公式" r:id="rId13" imgW="279360" imgH="317160" progId="Equation.3">
                  <p:embed/>
                </p:oleObj>
              </mc:Choice>
              <mc:Fallback>
                <p:oleObj name="公式" r:id="rId13" imgW="279360" imgH="3171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84763"/>
                        <a:ext cx="27463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1187450" y="4941888"/>
            <a:ext cx="4784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称为总轨道角动量量子数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61460" name="Object 20"/>
          <p:cNvGraphicFramePr>
            <a:graphicFrameLocks noChangeAspect="1"/>
          </p:cNvGraphicFramePr>
          <p:nvPr/>
        </p:nvGraphicFramePr>
        <p:xfrm>
          <a:off x="971550" y="5734050"/>
          <a:ext cx="51847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" name="公式" r:id="rId15" imgW="5029200" imgH="482400" progId="Equation.3">
                  <p:embed/>
                </p:oleObj>
              </mc:Choice>
              <mc:Fallback>
                <p:oleObj name="公式" r:id="rId15" imgW="5029200" imgH="482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34050"/>
                        <a:ext cx="5184775" cy="5000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1" name="Rectangle 21"/>
          <p:cNvSpPr>
            <a:spLocks noChangeArrowheads="1"/>
          </p:cNvSpPr>
          <p:nvPr/>
        </p:nvSpPr>
        <p:spPr bwMode="auto">
          <a:xfrm>
            <a:off x="971550" y="7651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61448" grpId="0"/>
      <p:bldP spid="61449" grpId="0"/>
      <p:bldP spid="61450" grpId="0"/>
      <p:bldP spid="61453" grpId="0"/>
      <p:bldP spid="61456" grpId="0"/>
      <p:bldP spid="6145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1042988" y="692150"/>
          <a:ext cx="59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公式" r:id="rId3" imgW="596880" imgH="457200" progId="Equation.3">
                  <p:embed/>
                </p:oleObj>
              </mc:Choice>
              <mc:Fallback>
                <p:oleObj name="公式" r:id="rId3" imgW="5968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92150"/>
                        <a:ext cx="596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547813" y="620713"/>
            <a:ext cx="3968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称为总轨道磁量子数</a:t>
            </a:r>
            <a:r>
              <a:rPr lang="en-US" altLang="zh-CN" sz="3200" b="1"/>
              <a:t>.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900113" y="1412875"/>
            <a:ext cx="4535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/>
              <a:t>▲</a:t>
            </a:r>
            <a:r>
              <a:rPr lang="zh-CN" altLang="en-US" sz="3200" b="1"/>
              <a:t>不同</a:t>
            </a:r>
            <a:r>
              <a:rPr lang="en-US" altLang="zh-CN" sz="3200" b="1"/>
              <a:t>L</a:t>
            </a:r>
            <a:r>
              <a:rPr lang="zh-CN" altLang="en-US" sz="3200" b="1"/>
              <a:t>态能级的分裂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827088" y="21336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若</a:t>
            </a:r>
            <a:r>
              <a:rPr lang="zh-CN" altLang="en-US" sz="3200"/>
              <a:t> 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1403350" y="2276475"/>
          <a:ext cx="279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8" name="公式" r:id="rId5" imgW="279360" imgH="469800" progId="Equation.3">
                  <p:embed/>
                </p:oleObj>
              </mc:Choice>
              <mc:Fallback>
                <p:oleObj name="公式" r:id="rId5" imgW="27936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76475"/>
                        <a:ext cx="27940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1692275" y="22050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2268538" y="2276475"/>
          <a:ext cx="2968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9" name="公式" r:id="rId7" imgW="291960" imgH="469800" progId="Equation.3">
                  <p:embed/>
                </p:oleObj>
              </mc:Choice>
              <mc:Fallback>
                <p:oleObj name="公式" r:id="rId7" imgW="29196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276475"/>
                        <a:ext cx="296862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2555875" y="2133600"/>
            <a:ext cx="5976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的相对取向不同</a:t>
            </a:r>
            <a:r>
              <a:rPr lang="en-US" altLang="zh-CN" sz="3200" b="1"/>
              <a:t>(</a:t>
            </a:r>
            <a:r>
              <a:rPr lang="zh-CN" altLang="en-US" sz="3200" b="1"/>
              <a:t>即</a:t>
            </a:r>
            <a:r>
              <a:rPr lang="en-US" altLang="zh-CN" sz="3200" b="1"/>
              <a:t>L</a:t>
            </a:r>
            <a:r>
              <a:rPr lang="zh-CN" altLang="en-US" sz="3200" b="1"/>
              <a:t>值不同</a:t>
            </a:r>
            <a:r>
              <a:rPr lang="en-US" altLang="zh-CN" sz="3200" b="1"/>
              <a:t>),</a:t>
            </a:r>
            <a:r>
              <a:rPr lang="zh-CN" altLang="en-US" sz="3200" b="1"/>
              <a:t>那</a:t>
            </a:r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827088" y="2636838"/>
            <a:ext cx="74168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么电子云的相对分布也不同</a:t>
            </a:r>
            <a:r>
              <a:rPr lang="en-US" altLang="zh-CN" sz="3200" b="1"/>
              <a:t>,</a:t>
            </a:r>
            <a:r>
              <a:rPr lang="zh-CN" altLang="en-US" sz="3200" b="1"/>
              <a:t>它们之间的库仑排斥作用也就不同</a:t>
            </a:r>
            <a:r>
              <a:rPr lang="en-US" altLang="zh-CN" sz="3200" b="1"/>
              <a:t>,</a:t>
            </a:r>
            <a:r>
              <a:rPr lang="zh-CN" altLang="en-US" sz="3200" b="1"/>
              <a:t>即不同</a:t>
            </a:r>
            <a:r>
              <a:rPr lang="en-US" altLang="zh-CN" sz="3200" b="1"/>
              <a:t>L</a:t>
            </a:r>
            <a:r>
              <a:rPr lang="zh-CN" altLang="en-US" sz="3200" b="1"/>
              <a:t>值状态下，电子间库仑排斥作用是不相同的</a:t>
            </a:r>
            <a:r>
              <a:rPr lang="en-US" altLang="zh-CN" sz="3200" b="1"/>
              <a:t>,</a:t>
            </a:r>
            <a:r>
              <a:rPr lang="zh-CN" altLang="en-US" sz="3200" b="1"/>
              <a:t>因此能级产生分裂</a:t>
            </a:r>
            <a:r>
              <a:rPr lang="en-US" altLang="zh-CN" sz="3200" b="1"/>
              <a:t>.</a:t>
            </a:r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827088" y="5734050"/>
            <a:ext cx="3265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更明确地说</a:t>
            </a:r>
            <a:r>
              <a:rPr lang="en-US" altLang="zh-CN" sz="3200" b="1"/>
              <a:t>,</a:t>
            </a:r>
            <a:r>
              <a:rPr lang="zh-CN" altLang="en-US" sz="3200" b="1"/>
              <a:t>由于</a:t>
            </a:r>
            <a:r>
              <a:rPr lang="zh-CN" altLang="en-US" sz="3200"/>
              <a:t> </a:t>
            </a:r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3924300" y="5805488"/>
          <a:ext cx="2794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0" name="公式" r:id="rId9" imgW="279360" imgH="469800" progId="Equation.3">
                  <p:embed/>
                </p:oleObj>
              </mc:Choice>
              <mc:Fallback>
                <p:oleObj name="公式" r:id="rId9" imgW="2793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805488"/>
                        <a:ext cx="27940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4211638" y="56610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与</a:t>
            </a:r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483" name="Object 19"/>
          <p:cNvGraphicFramePr>
            <a:graphicFrameLocks noChangeAspect="1"/>
          </p:cNvGraphicFramePr>
          <p:nvPr/>
        </p:nvGraphicFramePr>
        <p:xfrm>
          <a:off x="4787900" y="5805488"/>
          <a:ext cx="2968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1" name="公式" r:id="rId11" imgW="291960" imgH="469800" progId="Equation.3">
                  <p:embed/>
                </p:oleObj>
              </mc:Choice>
              <mc:Fallback>
                <p:oleObj name="公式" r:id="rId11" imgW="291960" imgH="469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805488"/>
                        <a:ext cx="296863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5148263" y="5734050"/>
            <a:ext cx="2744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的耦合（产生</a:t>
            </a:r>
            <a:r>
              <a:rPr lang="zh-CN" altLang="en-US" sz="3200"/>
              <a:t> </a:t>
            </a:r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486" name="Object 22"/>
          <p:cNvGraphicFramePr>
            <a:graphicFrameLocks noChangeAspect="1"/>
          </p:cNvGraphicFramePr>
          <p:nvPr/>
        </p:nvGraphicFramePr>
        <p:xfrm>
          <a:off x="7740650" y="5805488"/>
          <a:ext cx="4143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2" name="公式" r:id="rId13" imgW="406080" imgH="431640" progId="Equation.3">
                  <p:embed/>
                </p:oleObj>
              </mc:Choice>
              <mc:Fallback>
                <p:oleObj name="公式" r:id="rId13" imgW="406080" imgH="431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5805488"/>
                        <a:ext cx="414338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  <p:bldP spid="62469" grpId="0"/>
      <p:bldP spid="62470" grpId="0"/>
      <p:bldP spid="62473" grpId="0"/>
      <p:bldP spid="62476" grpId="0"/>
      <p:bldP spid="62477" grpId="0"/>
      <p:bldP spid="62478" grpId="0"/>
      <p:bldP spid="62481" grpId="0"/>
      <p:bldP spid="6248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900113" y="476250"/>
            <a:ext cx="74882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归根于电子间非径向排斥作用</a:t>
            </a:r>
            <a:r>
              <a:rPr lang="en-US" altLang="zh-CN" sz="3200" b="1"/>
              <a:t>, </a:t>
            </a:r>
            <a:r>
              <a:rPr lang="zh-CN" altLang="en-US" sz="3200" b="1"/>
              <a:t>即剩余库仑相互作用</a:t>
            </a:r>
            <a:r>
              <a:rPr lang="en-US" altLang="zh-CN" sz="3200" b="1"/>
              <a:t>.</a:t>
            </a:r>
            <a:r>
              <a:rPr lang="zh-CN" altLang="en-US" sz="3200" b="1"/>
              <a:t>这样</a:t>
            </a:r>
            <a:r>
              <a:rPr lang="en-US" altLang="zh-CN" sz="3200" b="1"/>
              <a:t>,</a:t>
            </a:r>
            <a:r>
              <a:rPr lang="zh-CN" altLang="en-US" sz="3200" b="1"/>
              <a:t>不同</a:t>
            </a:r>
            <a:r>
              <a:rPr lang="en-US" altLang="zh-CN" sz="3200" b="1"/>
              <a:t>L</a:t>
            </a:r>
            <a:r>
              <a:rPr lang="zh-CN" altLang="en-US" sz="3200" b="1"/>
              <a:t>值状态的能量</a:t>
            </a:r>
            <a:r>
              <a:rPr lang="zh-CN" altLang="en-US" sz="3200"/>
              <a:t> 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3779838" y="2060575"/>
          <a:ext cx="2508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公式" r:id="rId3" imgW="253800" imgH="444240" progId="Equation.3">
                  <p:embed/>
                </p:oleObj>
              </mc:Choice>
              <mc:Fallback>
                <p:oleObj name="公式" r:id="rId3" imgW="2538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060575"/>
                        <a:ext cx="25082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827088" y="2349500"/>
            <a:ext cx="76327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不同的剩余库仑相互作用</a:t>
            </a:r>
            <a:r>
              <a:rPr lang="en-US" altLang="zh-CN" sz="3200" b="1"/>
              <a:t>.</a:t>
            </a:r>
            <a:r>
              <a:rPr lang="zh-CN" altLang="en-US" sz="3200" b="1"/>
              <a:t>因此</a:t>
            </a:r>
            <a:r>
              <a:rPr lang="en-US" altLang="zh-CN" sz="3200" b="1"/>
              <a:t>,</a:t>
            </a:r>
            <a:r>
              <a:rPr lang="zh-CN" altLang="en-US" sz="3200" b="1"/>
              <a:t>剩余库仑相互作用使得原子能级因</a:t>
            </a:r>
            <a:r>
              <a:rPr lang="en-US" altLang="zh-CN" sz="3200" b="1"/>
              <a:t>L</a:t>
            </a:r>
            <a:r>
              <a:rPr lang="zh-CN" altLang="en-US" sz="3200" b="1"/>
              <a:t>值不同而产生分裂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chap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836613"/>
            <a:ext cx="7561263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827088" y="620713"/>
            <a:ext cx="4895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对自旋角动量的影响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827088" y="1196975"/>
            <a:ext cx="75612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▲</a:t>
            </a:r>
            <a:r>
              <a:rPr lang="zh-CN" altLang="en-US" sz="3200" b="1"/>
              <a:t>同理</a:t>
            </a:r>
            <a:r>
              <a:rPr lang="en-US" altLang="zh-CN" sz="3200" b="1"/>
              <a:t>,</a:t>
            </a:r>
            <a:r>
              <a:rPr lang="zh-CN" altLang="en-US" sz="3200" b="1"/>
              <a:t>剩余库仑相互作用导致各电子自旋角动量的耦合</a:t>
            </a:r>
            <a:r>
              <a:rPr lang="en-US" altLang="zh-CN" sz="3200" b="1"/>
              <a:t>,</a:t>
            </a:r>
            <a:r>
              <a:rPr lang="zh-CN" altLang="en-US" sz="3200" b="1"/>
              <a:t>形成总自旋角动量</a:t>
            </a:r>
            <a:r>
              <a:rPr lang="zh-CN" altLang="en-US" sz="3200"/>
              <a:t> 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6804025" y="2205038"/>
          <a:ext cx="13747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0" name="公式" r:id="rId3" imgW="1663560" imgH="469800" progId="Equation.3">
                  <p:embed/>
                </p:oleObj>
              </mc:Choice>
              <mc:Fallback>
                <p:oleObj name="公式" r:id="rId3" imgW="166356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205038"/>
                        <a:ext cx="1374775" cy="469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827088" y="2852738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角动量</a:t>
            </a:r>
            <a:r>
              <a:rPr lang="zh-CN" altLang="en-US" sz="3200"/>
              <a:t> 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2268538" y="2924175"/>
          <a:ext cx="2968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name="公式" r:id="rId5" imgW="291960" imgH="457200" progId="Equation.3">
                  <p:embed/>
                </p:oleObj>
              </mc:Choice>
              <mc:Fallback>
                <p:oleObj name="公式" r:id="rId5" imgW="2919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924175"/>
                        <a:ext cx="2968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2484438" y="2852738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绕总自旋角动量</a:t>
            </a:r>
            <a:r>
              <a:rPr lang="zh-CN" altLang="en-US" sz="3200"/>
              <a:t> 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5435600" y="2924175"/>
          <a:ext cx="2921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公式" r:id="rId7" imgW="291960" imgH="380880" progId="Equation.3">
                  <p:embed/>
                </p:oleObj>
              </mc:Choice>
              <mc:Fallback>
                <p:oleObj name="公式" r:id="rId7" imgW="291960" imgH="380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924175"/>
                        <a:ext cx="2921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5724525" y="2852738"/>
            <a:ext cx="1222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进动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6877050" y="2924175"/>
          <a:ext cx="3889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3" name="公式" r:id="rId9" imgW="393480" imgH="482400" progId="Equation.3">
                  <p:embed/>
                </p:oleObj>
              </mc:Choice>
              <mc:Fallback>
                <p:oleObj name="公式" r:id="rId9" imgW="39348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924175"/>
                        <a:ext cx="3889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827088" y="3573463"/>
            <a:ext cx="2449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守恒</a:t>
            </a:r>
            <a:r>
              <a:rPr lang="en-US" altLang="zh-CN" sz="3200" b="1"/>
              <a:t>,</a:t>
            </a:r>
            <a:r>
              <a:rPr lang="zh-CN" altLang="en-US" sz="3200" b="1"/>
              <a:t>量子数</a:t>
            </a:r>
            <a:r>
              <a:rPr lang="zh-CN" altLang="en-US" sz="3200"/>
              <a:t> </a:t>
            </a:r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7235825" y="2852738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不再</a:t>
            </a:r>
          </a:p>
        </p:txBody>
      </p:sp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3132138" y="3644900"/>
          <a:ext cx="546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4" name="公式" r:id="rId11" imgW="545760" imgH="457200" progId="Equation.3">
                  <p:embed/>
                </p:oleObj>
              </mc:Choice>
              <mc:Fallback>
                <p:oleObj name="公式" r:id="rId11" imgW="54576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644900"/>
                        <a:ext cx="546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3" name="Rectangle 17"/>
          <p:cNvSpPr>
            <a:spLocks noChangeArrowheads="1"/>
          </p:cNvSpPr>
          <p:nvPr/>
        </p:nvSpPr>
        <p:spPr bwMode="auto">
          <a:xfrm>
            <a:off x="3563938" y="3573463"/>
            <a:ext cx="2744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不是好量子数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65554" name="Object 18"/>
          <p:cNvGraphicFramePr>
            <a:graphicFrameLocks noChangeAspect="1"/>
          </p:cNvGraphicFramePr>
          <p:nvPr/>
        </p:nvGraphicFramePr>
        <p:xfrm>
          <a:off x="1187450" y="4365625"/>
          <a:ext cx="2921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5" name="公式" r:id="rId13" imgW="291960" imgH="380880" progId="Equation.3">
                  <p:embed/>
                </p:oleObj>
              </mc:Choice>
              <mc:Fallback>
                <p:oleObj name="公式" r:id="rId13" imgW="291960" imgH="380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365625"/>
                        <a:ext cx="292100" cy="376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5" name="Rectangle 19"/>
          <p:cNvSpPr>
            <a:spLocks noChangeArrowheads="1"/>
          </p:cNvSpPr>
          <p:nvPr/>
        </p:nvSpPr>
        <p:spPr bwMode="auto">
          <a:xfrm>
            <a:off x="1547813" y="42926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graphicFrame>
        <p:nvGraphicFramePr>
          <p:cNvPr id="65556" name="Object 20"/>
          <p:cNvGraphicFramePr>
            <a:graphicFrameLocks noChangeAspect="1"/>
          </p:cNvGraphicFramePr>
          <p:nvPr/>
        </p:nvGraphicFramePr>
        <p:xfrm>
          <a:off x="2195513" y="4365625"/>
          <a:ext cx="4016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6" name="公式" r:id="rId15" imgW="406080" imgH="482400" progId="Equation.3">
                  <p:embed/>
                </p:oleObj>
              </mc:Choice>
              <mc:Fallback>
                <p:oleObj name="公式" r:id="rId15" imgW="406080" imgH="482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365625"/>
                        <a:ext cx="401637" cy="482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7" name="Rectangle 21"/>
          <p:cNvSpPr>
            <a:spLocks noChangeArrowheads="1"/>
          </p:cNvSpPr>
          <p:nvPr/>
        </p:nvSpPr>
        <p:spPr bwMode="auto">
          <a:xfrm>
            <a:off x="2627313" y="4292600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守恒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65558" name="Object 22"/>
          <p:cNvGraphicFramePr>
            <a:graphicFrameLocks noChangeAspect="1"/>
          </p:cNvGraphicFramePr>
          <p:nvPr/>
        </p:nvGraphicFramePr>
        <p:xfrm>
          <a:off x="1042988" y="5084763"/>
          <a:ext cx="5189537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7" name="公式" r:id="rId17" imgW="5194080" imgH="1117440" progId="Equation.3">
                  <p:embed/>
                </p:oleObj>
              </mc:Choice>
              <mc:Fallback>
                <p:oleObj name="公式" r:id="rId17" imgW="5194080" imgH="11174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84763"/>
                        <a:ext cx="5189537" cy="1112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9" name="Rectangle 23"/>
          <p:cNvSpPr>
            <a:spLocks noChangeArrowheads="1"/>
          </p:cNvSpPr>
          <p:nvPr/>
        </p:nvSpPr>
        <p:spPr bwMode="auto">
          <a:xfrm>
            <a:off x="900113" y="43656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65539" grpId="0"/>
      <p:bldP spid="65542" grpId="0"/>
      <p:bldP spid="65545" grpId="0"/>
      <p:bldP spid="65548" grpId="0"/>
      <p:bldP spid="65550" grpId="0"/>
      <p:bldP spid="65551" grpId="0"/>
      <p:bldP spid="65553" grpId="0"/>
      <p:bldP spid="65555" grpId="0"/>
      <p:bldP spid="65557" grpId="0"/>
      <p:bldP spid="655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1258888" y="476250"/>
          <a:ext cx="5834062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公式" r:id="rId3" imgW="4825800" imgH="1879560" progId="Equation.3">
                  <p:embed/>
                </p:oleObj>
              </mc:Choice>
              <mc:Fallback>
                <p:oleObj name="公式" r:id="rId3" imgW="4825800" imgH="1879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6250"/>
                        <a:ext cx="5834062" cy="186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900113" y="2420938"/>
            <a:ext cx="7272337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3200" b="1"/>
              <a:t>总之</a:t>
            </a:r>
            <a:r>
              <a:rPr lang="en-US" altLang="zh-CN" sz="3200" b="1"/>
              <a:t>,</a:t>
            </a:r>
            <a:r>
              <a:rPr lang="zh-CN" altLang="en-US" sz="3200" b="1"/>
              <a:t>电子的空间分布与电子间自旋的相对取向有关</a:t>
            </a:r>
            <a:r>
              <a:rPr lang="en-US" altLang="zh-CN" sz="3200" b="1"/>
              <a:t>.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900113" y="3860800"/>
            <a:ext cx="2735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氦原子能级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900113" y="5229225"/>
            <a:ext cx="1368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▲</a:t>
            </a:r>
            <a:r>
              <a:rPr lang="zh-CN" altLang="en-US" sz="3200" b="1"/>
              <a:t>基态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900113" y="4581525"/>
            <a:ext cx="2249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▲ </a:t>
            </a:r>
            <a:r>
              <a:rPr lang="en-US" altLang="zh-CN" sz="3200" b="1"/>
              <a:t>S=0,</a:t>
            </a:r>
            <a:r>
              <a:rPr lang="zh-CN" altLang="en-US" sz="3200" b="1"/>
              <a:t>单态</a:t>
            </a:r>
            <a:r>
              <a:rPr lang="en-US" altLang="zh-CN" sz="3200" b="1"/>
              <a:t>.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3059113" y="4581525"/>
            <a:ext cx="1031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S=1,</a:t>
            </a:r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4067175" y="4652963"/>
          <a:ext cx="200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公式" r:id="rId5" imgW="2006280" imgH="457200" progId="Equation.3">
                  <p:embed/>
                </p:oleObj>
              </mc:Choice>
              <mc:Fallback>
                <p:oleObj name="公式" r:id="rId5" imgW="20062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652963"/>
                        <a:ext cx="2006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6084888" y="4581525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三重态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2124075" y="5300663"/>
          <a:ext cx="6794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公式" r:id="rId7" imgW="672840" imgH="533160" progId="Equation.3">
                  <p:embed/>
                </p:oleObj>
              </mc:Choice>
              <mc:Fallback>
                <p:oleObj name="公式" r:id="rId7" imgW="6728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300663"/>
                        <a:ext cx="67945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900113" y="5949950"/>
            <a:ext cx="7027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▲</a:t>
            </a:r>
            <a:r>
              <a:rPr lang="zh-CN" altLang="en-US" sz="3200" b="1"/>
              <a:t>单态与三重态能差距出生于交换效应</a:t>
            </a:r>
            <a:r>
              <a:rPr lang="en-US" altLang="zh-CN" sz="3200" b="1"/>
              <a:t>.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900113" y="5492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80" grpId="0"/>
      <p:bldP spid="50181" grpId="0"/>
      <p:bldP spid="50182" grpId="0"/>
      <p:bldP spid="50183" grpId="0"/>
      <p:bldP spid="50185" grpId="0"/>
      <p:bldP spid="50187" grpId="0"/>
      <p:bldP spid="5018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042988" y="765175"/>
          <a:ext cx="2921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4" name="公式" r:id="rId3" imgW="291960" imgH="330120" progId="Equation.3">
                  <p:embed/>
                </p:oleObj>
              </mc:Choice>
              <mc:Fallback>
                <p:oleObj name="公式" r:id="rId3" imgW="29196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765175"/>
                        <a:ext cx="2921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331913" y="620713"/>
            <a:ext cx="4784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称为总自旋角动量量子数</a:t>
            </a:r>
            <a:r>
              <a:rPr lang="en-US" altLang="zh-CN" sz="3200" b="1"/>
              <a:t>.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900113" y="1341438"/>
            <a:ext cx="4895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总自旋角动量的</a:t>
            </a:r>
            <a:r>
              <a:rPr lang="en-US" altLang="zh-CN" sz="3200" b="1"/>
              <a:t>z</a:t>
            </a:r>
            <a:r>
              <a:rPr lang="zh-CN" altLang="en-US" sz="3200" b="1"/>
              <a:t>分量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971550" y="2133600"/>
          <a:ext cx="50879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" name="公式" r:id="rId5" imgW="5092560" imgH="482400" progId="Equation.3">
                  <p:embed/>
                </p:oleObj>
              </mc:Choice>
              <mc:Fallback>
                <p:oleObj name="公式" r:id="rId5" imgW="509256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33600"/>
                        <a:ext cx="5087938" cy="482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900113" y="2924175"/>
          <a:ext cx="590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公式" r:id="rId7" imgW="596880" imgH="457200" progId="Equation.3">
                  <p:embed/>
                </p:oleObj>
              </mc:Choice>
              <mc:Fallback>
                <p:oleObj name="公式" r:id="rId7" imgW="5968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24175"/>
                        <a:ext cx="5905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1476375" y="2852738"/>
            <a:ext cx="4081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称为总自旋磁量子数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900113" y="3573463"/>
            <a:ext cx="6373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7145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7145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7145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7145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7145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/>
              <a:t>▲</a:t>
            </a:r>
            <a:r>
              <a:rPr lang="zh-CN" altLang="en-US" sz="3200" b="1"/>
              <a:t>不同</a:t>
            </a:r>
            <a:r>
              <a:rPr lang="en-US" altLang="zh-CN" sz="3200" b="1"/>
              <a:t>S</a:t>
            </a:r>
            <a:r>
              <a:rPr lang="zh-CN" altLang="en-US" sz="3200" b="1"/>
              <a:t>态能级的分裂（交换效应）</a:t>
            </a:r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827088" y="4149725"/>
            <a:ext cx="77057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多电子原子中电子间的库仑相互作用与</a:t>
            </a:r>
            <a:r>
              <a:rPr lang="en-US" altLang="zh-CN" sz="3200" b="1"/>
              <a:t>S</a:t>
            </a:r>
            <a:r>
              <a:rPr lang="zh-CN" altLang="en-US" sz="3200" b="1"/>
              <a:t>值有关</a:t>
            </a:r>
            <a:r>
              <a:rPr lang="en-US" altLang="zh-CN" sz="3200" b="1"/>
              <a:t>.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827088" y="5805488"/>
            <a:ext cx="7921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例如氦原子处在三重态</a:t>
            </a:r>
            <a:r>
              <a:rPr lang="en-US" altLang="zh-CN" sz="3200" b="1"/>
              <a:t>S=1</a:t>
            </a:r>
            <a:r>
              <a:rPr lang="zh-CN" altLang="en-US" sz="3200" b="1"/>
              <a:t>时</a:t>
            </a:r>
            <a:r>
              <a:rPr lang="en-US" altLang="zh-CN" sz="3200" b="1"/>
              <a:t>,</a:t>
            </a:r>
            <a:r>
              <a:rPr lang="zh-CN" altLang="en-US" sz="3200" b="1"/>
              <a:t>两电子的自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  <p:bldP spid="66565" grpId="0"/>
      <p:bldP spid="66570" grpId="0"/>
      <p:bldP spid="66571" grpId="0"/>
      <p:bldP spid="66572" grpId="0"/>
      <p:bldP spid="6657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900113" y="620713"/>
            <a:ext cx="7632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旋取向相同</a:t>
            </a:r>
            <a:r>
              <a:rPr lang="en-US" altLang="zh-CN" sz="3200" b="1"/>
              <a:t>,</a:t>
            </a:r>
            <a:r>
              <a:rPr lang="zh-CN" altLang="en-US" sz="3200" b="1"/>
              <a:t>交换效应使两个电子相互“排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900113" y="1412875"/>
            <a:ext cx="1949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斥”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  <a:r>
              <a:rPr lang="zh-CN" altLang="en-US" sz="3200" b="1"/>
              <a:t>于是</a:t>
            </a:r>
            <a:r>
              <a:rPr lang="zh-CN" altLang="en-US" sz="3200"/>
              <a:t> 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2771775" y="1196975"/>
          <a:ext cx="23876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公式" r:id="rId3" imgW="2387520" imgH="1041120" progId="Equation.3">
                  <p:embed/>
                </p:oleObj>
              </mc:Choice>
              <mc:Fallback>
                <p:oleObj name="公式" r:id="rId3" imgW="2387520" imgH="1041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196975"/>
                        <a:ext cx="238760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5219700" y="1412875"/>
            <a:ext cx="3455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能级上升较小；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900113" y="1989138"/>
            <a:ext cx="7272337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氦原子处在单态</a:t>
            </a:r>
            <a:r>
              <a:rPr lang="en-US" altLang="zh-CN" sz="3200" b="1"/>
              <a:t>S=0</a:t>
            </a:r>
            <a:r>
              <a:rPr lang="zh-CN" altLang="en-US" sz="3200" b="1"/>
              <a:t>时</a:t>
            </a:r>
            <a:r>
              <a:rPr lang="en-US" altLang="zh-CN" sz="3200" b="1"/>
              <a:t>,</a:t>
            </a:r>
            <a:r>
              <a:rPr lang="zh-CN" altLang="en-US" sz="3200" b="1"/>
              <a:t>两电子的自旋取向相反</a:t>
            </a:r>
            <a:r>
              <a:rPr lang="en-US" altLang="zh-CN" sz="3200" b="1"/>
              <a:t>,</a:t>
            </a:r>
            <a:r>
              <a:rPr lang="zh-CN" altLang="en-US" sz="3200" b="1"/>
              <a:t>交换效应使两个电子相互“吸引”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  <a:r>
              <a:rPr lang="zh-CN" altLang="en-US" sz="3200" b="1"/>
              <a:t>于是</a:t>
            </a:r>
            <a:r>
              <a:rPr lang="zh-CN" altLang="en-US" sz="3200"/>
              <a:t> 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1979613" y="3429000"/>
          <a:ext cx="23876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公式" r:id="rId5" imgW="2387520" imgH="1041120" progId="Equation.3">
                  <p:embed/>
                </p:oleObj>
              </mc:Choice>
              <mc:Fallback>
                <p:oleObj name="公式" r:id="rId5" imgW="2387520" imgH="1041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429000"/>
                        <a:ext cx="238760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4427538" y="3644900"/>
            <a:ext cx="2744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能级上升较大</a:t>
            </a:r>
            <a:r>
              <a:rPr lang="en-US" altLang="zh-CN" sz="3200" b="1"/>
              <a:t>.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827088" y="4149725"/>
            <a:ext cx="76327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总之</a:t>
            </a:r>
            <a:r>
              <a:rPr lang="en-US" altLang="zh-CN" sz="3200" b="1"/>
              <a:t>,</a:t>
            </a:r>
            <a:r>
              <a:rPr lang="zh-CN" altLang="en-US" sz="3200" b="1"/>
              <a:t>剩余库仑相互作用导致</a:t>
            </a:r>
            <a:r>
              <a:rPr lang="en-US" altLang="zh-CN" sz="3200" b="1"/>
              <a:t>.</a:t>
            </a:r>
            <a:r>
              <a:rPr lang="zh-CN" altLang="en-US" sz="3200" b="1"/>
              <a:t>原子能量按不同</a:t>
            </a:r>
            <a:r>
              <a:rPr lang="en-US" altLang="zh-CN" sz="3200" b="1"/>
              <a:t>L</a:t>
            </a:r>
            <a:r>
              <a:rPr lang="zh-CN" altLang="en-US" sz="3200" b="1"/>
              <a:t>与</a:t>
            </a:r>
            <a:r>
              <a:rPr lang="en-US" altLang="zh-CN" sz="3200" b="1"/>
              <a:t>S</a:t>
            </a:r>
            <a:r>
              <a:rPr lang="zh-CN" altLang="en-US" sz="3200" b="1"/>
              <a:t>分裂成不同能级</a:t>
            </a:r>
            <a:r>
              <a:rPr lang="en-US" altLang="zh-CN" sz="3200" b="1"/>
              <a:t>,</a:t>
            </a:r>
            <a:r>
              <a:rPr lang="zh-CN" altLang="en-US" sz="3200" b="1"/>
              <a:t>但是在没有外磁场情况下</a:t>
            </a:r>
            <a:r>
              <a:rPr lang="en-US" altLang="zh-CN" sz="3200" b="1"/>
              <a:t>, </a:t>
            </a:r>
            <a:r>
              <a:rPr lang="zh-CN" altLang="en-US" sz="3200" b="1"/>
              <a:t>原子能量与</a:t>
            </a:r>
            <a:r>
              <a:rPr lang="zh-CN" altLang="en-US" sz="3200"/>
              <a:t> 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597" name="Object 13"/>
          <p:cNvGraphicFramePr>
            <a:graphicFrameLocks noChangeAspect="1"/>
          </p:cNvGraphicFramePr>
          <p:nvPr/>
        </p:nvGraphicFramePr>
        <p:xfrm>
          <a:off x="5219700" y="5876925"/>
          <a:ext cx="4905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4" name="公式" r:id="rId7" imgW="596880" imgH="457200" progId="Equation.3">
                  <p:embed/>
                </p:oleObj>
              </mc:Choice>
              <mc:Fallback>
                <p:oleObj name="公式" r:id="rId7" imgW="59688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876925"/>
                        <a:ext cx="4905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5724525" y="580548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600" name="Object 16"/>
          <p:cNvGraphicFramePr>
            <a:graphicFrameLocks noChangeAspect="1"/>
          </p:cNvGraphicFramePr>
          <p:nvPr/>
        </p:nvGraphicFramePr>
        <p:xfrm>
          <a:off x="6227763" y="5876925"/>
          <a:ext cx="4492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5" name="公式" r:id="rId9" imgW="545760" imgH="457200" progId="Equation.3">
                  <p:embed/>
                </p:oleObj>
              </mc:Choice>
              <mc:Fallback>
                <p:oleObj name="公式" r:id="rId9" imgW="54576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876925"/>
                        <a:ext cx="4492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6588125" y="5805488"/>
            <a:ext cx="1516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无关</a:t>
            </a:r>
            <a:r>
              <a:rPr lang="en-US" altLang="zh-CN" sz="3200" b="1"/>
              <a:t>,</a:t>
            </a:r>
            <a:r>
              <a:rPr lang="zh-CN" altLang="en-US" sz="3200" b="1"/>
              <a:t>故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/>
      <p:bldP spid="67590" grpId="0"/>
      <p:bldP spid="67591" grpId="0"/>
      <p:bldP spid="67594" grpId="0"/>
      <p:bldP spid="67595" grpId="0"/>
      <p:bldP spid="67598" grpId="0"/>
      <p:bldP spid="6760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900113" y="620713"/>
            <a:ext cx="1928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能级仍有</a:t>
            </a:r>
            <a:r>
              <a:rPr lang="zh-CN" altLang="en-US" sz="3200"/>
              <a:t> 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2700338" y="692150"/>
          <a:ext cx="21145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6" name="公式" r:id="rId3" imgW="2565360" imgH="431640" progId="Equation.3">
                  <p:embed/>
                </p:oleObj>
              </mc:Choice>
              <mc:Fallback>
                <p:oleObj name="公式" r:id="rId3" imgW="25653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692150"/>
                        <a:ext cx="2114550" cy="422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4787900" y="620713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重简并</a:t>
            </a:r>
            <a:r>
              <a:rPr lang="en-US" altLang="zh-CN" sz="3200" b="1"/>
              <a:t>.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900113" y="1268413"/>
            <a:ext cx="7272337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b="1"/>
              <a:t>■</a:t>
            </a:r>
            <a:r>
              <a:rPr lang="zh-CN" altLang="en-US" sz="3200" b="1"/>
              <a:t>计入剩余库仑相互作用后</a:t>
            </a:r>
            <a:r>
              <a:rPr lang="en-US" altLang="zh-CN" sz="3200" b="1"/>
              <a:t>,</a:t>
            </a:r>
            <a:r>
              <a:rPr lang="zh-CN" altLang="en-US" sz="3200" b="1"/>
              <a:t>中心力场近似下具有</a:t>
            </a:r>
            <a:r>
              <a:rPr lang="en-US" altLang="zh-CN" sz="3200" b="1"/>
              <a:t>V</a:t>
            </a:r>
            <a:r>
              <a:rPr lang="zh-CN" altLang="en-US" sz="3200" b="1"/>
              <a:t>个价电子的原子状态由如下一组量子数决定：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900113" y="3716338"/>
          <a:ext cx="5035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7" name="公式" r:id="rId5" imgW="6121080" imgH="457200" progId="Equation.3">
                  <p:embed/>
                </p:oleObj>
              </mc:Choice>
              <mc:Fallback>
                <p:oleObj name="公式" r:id="rId5" imgW="61210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16338"/>
                        <a:ext cx="5035550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827088" y="4365625"/>
            <a:ext cx="2376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■</a:t>
            </a:r>
            <a:r>
              <a:rPr lang="en-US" altLang="zh-CN"/>
              <a:t> </a:t>
            </a:r>
            <a:r>
              <a:rPr lang="en-US" altLang="zh-CN" sz="3200" b="1"/>
              <a:t>LS</a:t>
            </a:r>
            <a:r>
              <a:rPr lang="zh-CN" altLang="en-US" sz="3200" b="1"/>
              <a:t>耦合</a:t>
            </a: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827088" y="5013325"/>
            <a:ext cx="3097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总角动量形成</a:t>
            </a: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755650" y="5734050"/>
            <a:ext cx="2744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总轨道角动量</a:t>
            </a:r>
            <a:r>
              <a:rPr lang="zh-CN" altLang="en-US" sz="3200"/>
              <a:t> </a:t>
            </a:r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8621" name="Object 13"/>
          <p:cNvGraphicFramePr>
            <a:graphicFrameLocks noChangeAspect="1"/>
          </p:cNvGraphicFramePr>
          <p:nvPr/>
        </p:nvGraphicFramePr>
        <p:xfrm>
          <a:off x="3348038" y="5876925"/>
          <a:ext cx="284162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8" name="公式" r:id="rId7" imgW="279360" imgH="355320" progId="Equation.3">
                  <p:embed/>
                </p:oleObj>
              </mc:Choice>
              <mc:Fallback>
                <p:oleObj name="公式" r:id="rId7" imgW="279360" imgH="355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876925"/>
                        <a:ext cx="284162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3563938" y="5734050"/>
            <a:ext cx="315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和总自旋角动量</a:t>
            </a:r>
            <a:r>
              <a:rPr lang="zh-CN" altLang="en-US" sz="3200"/>
              <a:t> </a:t>
            </a:r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8624" name="Object 16"/>
          <p:cNvGraphicFramePr>
            <a:graphicFrameLocks noChangeAspect="1"/>
          </p:cNvGraphicFramePr>
          <p:nvPr/>
        </p:nvGraphicFramePr>
        <p:xfrm>
          <a:off x="6516688" y="5876925"/>
          <a:ext cx="2921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9" name="公式" r:id="rId9" imgW="291960" imgH="380880" progId="Equation.3">
                  <p:embed/>
                </p:oleObj>
              </mc:Choice>
              <mc:Fallback>
                <p:oleObj name="公式" r:id="rId9" imgW="291960" imgH="380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5876925"/>
                        <a:ext cx="2921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6732588" y="5734050"/>
            <a:ext cx="1633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在轨道</a:t>
            </a:r>
            <a:r>
              <a:rPr lang="zh-CN" altLang="en-US" sz="32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P spid="68613" grpId="0"/>
      <p:bldP spid="68614" grpId="0"/>
      <p:bldP spid="68617" grpId="0"/>
      <p:bldP spid="68618" grpId="0"/>
      <p:bldP spid="68619" grpId="0"/>
      <p:bldP spid="68622" grpId="0"/>
      <p:bldP spid="686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971550" y="620713"/>
            <a:ext cx="5327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-</a:t>
            </a:r>
            <a:r>
              <a:rPr lang="zh-CN" altLang="en-US" sz="3200" b="1"/>
              <a:t>自旋相互作用下绕总角动量</a:t>
            </a:r>
            <a:r>
              <a:rPr lang="zh-CN" altLang="en-US" sz="3200"/>
              <a:t> 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6227763" y="692150"/>
          <a:ext cx="15319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9" name="公式" r:id="rId3" imgW="1536480" imgH="380880" progId="Equation.3">
                  <p:embed/>
                </p:oleObj>
              </mc:Choice>
              <mc:Fallback>
                <p:oleObj name="公式" r:id="rId3" imgW="153648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692150"/>
                        <a:ext cx="1531937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900113" y="1412875"/>
            <a:ext cx="30813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动</a:t>
            </a:r>
            <a:r>
              <a:rPr lang="en-US" altLang="zh-CN" sz="3200" b="1"/>
              <a:t>.</a:t>
            </a:r>
            <a:r>
              <a:rPr lang="zh-CN" altLang="en-US" sz="3200" b="1"/>
              <a:t>在</a:t>
            </a:r>
            <a:r>
              <a:rPr lang="en-US" altLang="zh-CN" sz="3200" b="1"/>
              <a:t>LS</a:t>
            </a:r>
            <a:r>
              <a:rPr lang="zh-CN" altLang="en-US" sz="3200" b="1"/>
              <a:t>近似下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7667625" y="620713"/>
            <a:ext cx="592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进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3851275" y="1484313"/>
          <a:ext cx="28416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0" name="公式" r:id="rId5" imgW="279360" imgH="355320" progId="Equation.3">
                  <p:embed/>
                </p:oleObj>
              </mc:Choice>
              <mc:Fallback>
                <p:oleObj name="公式" r:id="rId5" imgW="279360" imgH="355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484313"/>
                        <a:ext cx="284163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4067175" y="14128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4572000" y="1484313"/>
          <a:ext cx="2921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1" name="公式" r:id="rId7" imgW="291960" imgH="380880" progId="Equation.3">
                  <p:embed/>
                </p:oleObj>
              </mc:Choice>
              <mc:Fallback>
                <p:oleObj name="公式" r:id="rId7" imgW="291960" imgH="380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84313"/>
                        <a:ext cx="29210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4716463" y="1412875"/>
            <a:ext cx="3673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的大小不变</a:t>
            </a:r>
            <a:r>
              <a:rPr lang="en-US" altLang="zh-CN" sz="3200" b="1"/>
              <a:t>,</a:t>
            </a:r>
            <a:r>
              <a:rPr lang="zh-CN" altLang="en-US" sz="3200" b="1"/>
              <a:t>量子数</a:t>
            </a:r>
            <a:r>
              <a:rPr lang="zh-CN" altLang="en-US" sz="3200"/>
              <a:t> </a:t>
            </a:r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9646" name="Object 14"/>
          <p:cNvGraphicFramePr>
            <a:graphicFrameLocks noChangeAspect="1"/>
          </p:cNvGraphicFramePr>
          <p:nvPr/>
        </p:nvGraphicFramePr>
        <p:xfrm>
          <a:off x="971550" y="2276475"/>
          <a:ext cx="2746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2" name="公式" r:id="rId9" imgW="279360" imgH="317160" progId="Equation.3">
                  <p:embed/>
                </p:oleObj>
              </mc:Choice>
              <mc:Fallback>
                <p:oleObj name="公式" r:id="rId9" imgW="279360" imgH="317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76475"/>
                        <a:ext cx="27463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1187450" y="21336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9649" name="Object 17"/>
          <p:cNvGraphicFramePr>
            <a:graphicFrameLocks noChangeAspect="1"/>
          </p:cNvGraphicFramePr>
          <p:nvPr/>
        </p:nvGraphicFramePr>
        <p:xfrm>
          <a:off x="1763713" y="2276475"/>
          <a:ext cx="2921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3" name="公式" r:id="rId11" imgW="291960" imgH="330120" progId="Equation.3">
                  <p:embed/>
                </p:oleObj>
              </mc:Choice>
              <mc:Fallback>
                <p:oleObj name="公式" r:id="rId11" imgW="291960" imgH="3301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276475"/>
                        <a:ext cx="2921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1979613" y="2133600"/>
            <a:ext cx="3673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仍是好量子数</a:t>
            </a:r>
            <a:r>
              <a:rPr lang="en-US" altLang="zh-CN" sz="3200" b="1"/>
              <a:t>,</a:t>
            </a:r>
            <a:r>
              <a:rPr lang="zh-CN" altLang="en-US" sz="3200" b="1"/>
              <a:t>但是</a:t>
            </a:r>
            <a:r>
              <a:rPr lang="zh-CN" altLang="en-US" sz="3200"/>
              <a:t> </a:t>
            </a:r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9652" name="Object 20"/>
          <p:cNvGraphicFramePr>
            <a:graphicFrameLocks noChangeAspect="1"/>
          </p:cNvGraphicFramePr>
          <p:nvPr/>
        </p:nvGraphicFramePr>
        <p:xfrm>
          <a:off x="5508625" y="2205038"/>
          <a:ext cx="4905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4" name="公式" r:id="rId13" imgW="596880" imgH="457200" progId="Equation.3">
                  <p:embed/>
                </p:oleObj>
              </mc:Choice>
              <mc:Fallback>
                <p:oleObj name="公式" r:id="rId13" imgW="59688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205038"/>
                        <a:ext cx="4905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5867400" y="2133600"/>
            <a:ext cx="817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/>
              <a:t> </a:t>
            </a:r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9655" name="Object 23"/>
          <p:cNvGraphicFramePr>
            <a:graphicFrameLocks noChangeAspect="1"/>
          </p:cNvGraphicFramePr>
          <p:nvPr/>
        </p:nvGraphicFramePr>
        <p:xfrm>
          <a:off x="6516688" y="2205038"/>
          <a:ext cx="4492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5" name="公式" r:id="rId15" imgW="545760" imgH="457200" progId="Equation.3">
                  <p:embed/>
                </p:oleObj>
              </mc:Choice>
              <mc:Fallback>
                <p:oleObj name="公式" r:id="rId15" imgW="54576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205038"/>
                        <a:ext cx="4492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6877050" y="2133600"/>
            <a:ext cx="165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失去意</a:t>
            </a:r>
          </a:p>
        </p:txBody>
      </p:sp>
      <p:sp>
        <p:nvSpPr>
          <p:cNvPr id="69657" name="Rectangle 25"/>
          <p:cNvSpPr>
            <a:spLocks noChangeArrowheads="1"/>
          </p:cNvSpPr>
          <p:nvPr/>
        </p:nvSpPr>
        <p:spPr bwMode="auto">
          <a:xfrm>
            <a:off x="900113" y="28527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义</a:t>
            </a:r>
            <a:r>
              <a:rPr lang="en-US" altLang="zh-CN" sz="3200" b="1"/>
              <a:t>.</a:t>
            </a:r>
          </a:p>
        </p:txBody>
      </p:sp>
      <p:pic>
        <p:nvPicPr>
          <p:cNvPr id="69658" name="Picture 2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781300"/>
            <a:ext cx="36290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637" grpId="0"/>
      <p:bldP spid="69638" grpId="0"/>
      <p:bldP spid="69641" grpId="0"/>
      <p:bldP spid="69644" grpId="0"/>
      <p:bldP spid="69647" grpId="0"/>
      <p:bldP spid="69650" grpId="0"/>
      <p:bldP spid="69653" grpId="0"/>
      <p:bldP spid="69656" grpId="0"/>
      <p:bldP spid="6965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1403350" y="765175"/>
          <a:ext cx="2825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5" name="公式" r:id="rId3" imgW="279360" imgH="368280" progId="Equation.3">
                  <p:embed/>
                </p:oleObj>
              </mc:Choice>
              <mc:Fallback>
                <p:oleObj name="公式" r:id="rId3" imgW="279360" imgH="36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765175"/>
                        <a:ext cx="282575" cy="368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763713" y="6921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2411413" y="765175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6" name="公式" r:id="rId5" imgW="380880" imgH="482400" progId="Equation.3">
                  <p:embed/>
                </p:oleObj>
              </mc:Choice>
              <mc:Fallback>
                <p:oleObj name="公式" r:id="rId5" imgW="38088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765175"/>
                        <a:ext cx="381000" cy="482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2771775" y="692150"/>
            <a:ext cx="2035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是守恒量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971550" y="1484313"/>
          <a:ext cx="21637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7" name="公式" r:id="rId7" imgW="2628720" imgH="507960" progId="Equation.3">
                  <p:embed/>
                </p:oleObj>
              </mc:Choice>
              <mc:Fallback>
                <p:oleObj name="公式" r:id="rId7" imgW="2628720" imgH="507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2163763" cy="508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827088" y="213360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1835150" y="2276475"/>
          <a:ext cx="2841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8" name="公式" r:id="rId9" imgW="279360" imgH="330120" progId="Equation.3">
                  <p:embed/>
                </p:oleObj>
              </mc:Choice>
              <mc:Fallback>
                <p:oleObj name="公式" r:id="rId9" imgW="279360" imgH="330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276475"/>
                        <a:ext cx="284163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2124075" y="2133600"/>
            <a:ext cx="4824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是总角动量量子数</a:t>
            </a:r>
            <a:r>
              <a:rPr lang="en-US" altLang="zh-CN" sz="3200" b="1"/>
              <a:t>,</a:t>
            </a:r>
            <a:r>
              <a:rPr lang="zh-CN" altLang="en-US" sz="3200" b="1"/>
              <a:t>要求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71" name="Object 15"/>
          <p:cNvGraphicFramePr>
            <a:graphicFrameLocks noChangeAspect="1"/>
          </p:cNvGraphicFramePr>
          <p:nvPr/>
        </p:nvGraphicFramePr>
        <p:xfrm>
          <a:off x="971550" y="2852738"/>
          <a:ext cx="47847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9" name="公式" r:id="rId11" imgW="4724280" imgH="482400" progId="Equation.3">
                  <p:embed/>
                </p:oleObj>
              </mc:Choice>
              <mc:Fallback>
                <p:oleObj name="公式" r:id="rId11" imgW="4724280" imgH="482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52738"/>
                        <a:ext cx="4784725" cy="469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827088" y="35734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若</a:t>
            </a:r>
            <a:r>
              <a:rPr lang="zh-CN" altLang="en-US" sz="3200"/>
              <a:t> </a:t>
            </a:r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74" name="Object 18"/>
          <p:cNvGraphicFramePr>
            <a:graphicFrameLocks noChangeAspect="1"/>
          </p:cNvGraphicFramePr>
          <p:nvPr/>
        </p:nvGraphicFramePr>
        <p:xfrm>
          <a:off x="1403350" y="3644900"/>
          <a:ext cx="356393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0" name="公式" r:id="rId13" imgW="3568680" imgH="431640" progId="Equation.3">
                  <p:embed/>
                </p:oleObj>
              </mc:Choice>
              <mc:Fallback>
                <p:oleObj name="公式" r:id="rId13" imgW="356868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644900"/>
                        <a:ext cx="3563938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827088" y="42926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若</a:t>
            </a:r>
            <a:r>
              <a:rPr lang="zh-CN" altLang="en-US" sz="3200"/>
              <a:t> </a:t>
            </a:r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77" name="Object 21"/>
          <p:cNvGraphicFramePr>
            <a:graphicFrameLocks noChangeAspect="1"/>
          </p:cNvGraphicFramePr>
          <p:nvPr/>
        </p:nvGraphicFramePr>
        <p:xfrm>
          <a:off x="1403350" y="4437063"/>
          <a:ext cx="35560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1" name="公式" r:id="rId15" imgW="3555720" imgH="431640" progId="Equation.3">
                  <p:embed/>
                </p:oleObj>
              </mc:Choice>
              <mc:Fallback>
                <p:oleObj name="公式" r:id="rId15" imgW="3555720" imgH="431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437063"/>
                        <a:ext cx="3556000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79" name="Object 23"/>
          <p:cNvGraphicFramePr>
            <a:graphicFrameLocks noChangeAspect="1"/>
          </p:cNvGraphicFramePr>
          <p:nvPr/>
        </p:nvGraphicFramePr>
        <p:xfrm>
          <a:off x="971550" y="5084763"/>
          <a:ext cx="49863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2" name="公式" r:id="rId17" imgW="4991040" imgH="482400" progId="Equation.3">
                  <p:embed/>
                </p:oleObj>
              </mc:Choice>
              <mc:Fallback>
                <p:oleObj name="公式" r:id="rId17" imgW="4991040" imgH="482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84763"/>
                        <a:ext cx="4986338" cy="477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81" name="Object 25"/>
          <p:cNvGraphicFramePr>
            <a:graphicFrameLocks noChangeAspect="1"/>
          </p:cNvGraphicFramePr>
          <p:nvPr/>
        </p:nvGraphicFramePr>
        <p:xfrm>
          <a:off x="971550" y="5805488"/>
          <a:ext cx="5905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3" name="公式" r:id="rId19" imgW="583920" imgH="457200" progId="Equation.3">
                  <p:embed/>
                </p:oleObj>
              </mc:Choice>
              <mc:Fallback>
                <p:oleObj name="公式" r:id="rId19" imgW="58392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05488"/>
                        <a:ext cx="59055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1403350" y="5734050"/>
            <a:ext cx="396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为总角动量磁量子数</a:t>
            </a:r>
            <a:r>
              <a:rPr lang="en-US" altLang="zh-CN" sz="3200" b="1"/>
              <a:t>.</a:t>
            </a: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900113" y="7651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▲</a:t>
            </a: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684213" y="6278563"/>
            <a:ext cx="6384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作业：</a:t>
            </a:r>
            <a:r>
              <a:rPr lang="en-US" altLang="zh-CN" sz="3200" b="1"/>
              <a:t>p.167 4.2,3,4,6,7,8,9,10,11.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70663" grpId="0"/>
      <p:bldP spid="70666" grpId="0"/>
      <p:bldP spid="70669" grpId="0"/>
      <p:bldP spid="70672" grpId="0"/>
      <p:bldP spid="70675" grpId="0"/>
      <p:bldP spid="70682" grpId="0"/>
      <p:bldP spid="70683" grpId="0"/>
      <p:bldP spid="706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971550" y="549275"/>
            <a:ext cx="3600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多电子原子能量</a:t>
            </a: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1042988" y="1484313"/>
          <a:ext cx="6767512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4" name="公式" r:id="rId3" imgW="5715000" imgH="2234880" progId="Equation.3">
                  <p:embed/>
                </p:oleObj>
              </mc:Choice>
              <mc:Fallback>
                <p:oleObj name="公式" r:id="rId3" imgW="5715000" imgH="223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6767512" cy="223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1116013" y="4221163"/>
          <a:ext cx="6840537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5" name="公式" r:id="rId5" imgW="5715000" imgH="1650960" progId="Equation.3">
                  <p:embed/>
                </p:oleObj>
              </mc:Choice>
              <mc:Fallback>
                <p:oleObj name="公式" r:id="rId5" imgW="5715000" imgH="1650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21163"/>
                        <a:ext cx="6840537" cy="165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1692275" y="765175"/>
          <a:ext cx="7953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9" name="公式" r:id="rId3" imgW="799920" imgH="457200" progId="Equation.3">
                  <p:embed/>
                </p:oleObj>
              </mc:Choice>
              <mc:Fallback>
                <p:oleObj name="公式" r:id="rId3" imgW="7999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765175"/>
                        <a:ext cx="795338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900113" y="692150"/>
            <a:ext cx="931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令</a:t>
            </a:r>
            <a:r>
              <a:rPr lang="zh-CN" altLang="en-US" sz="3200"/>
              <a:t>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2411413" y="69215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表示</a:t>
            </a:r>
            <a:r>
              <a:rPr lang="zh-CN" altLang="en-US" sz="3200"/>
              <a:t> 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3348038" y="765175"/>
          <a:ext cx="117316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0" name="公式" r:id="rId5" imgW="1168200" imgH="431640" progId="Equation.3">
                  <p:embed/>
                </p:oleObj>
              </mc:Choice>
              <mc:Fallback>
                <p:oleObj name="公式" r:id="rId5" imgW="11682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765175"/>
                        <a:ext cx="1173162" cy="436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572000" y="692150"/>
            <a:ext cx="1928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个电子在</a:t>
            </a:r>
            <a:r>
              <a:rPr lang="zh-CN" altLang="en-US" sz="3200"/>
              <a:t> </a:t>
            </a:r>
          </a:p>
        </p:txBody>
      </p:sp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6372225" y="765175"/>
          <a:ext cx="250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1" name="公式" r:id="rId7" imgW="253800" imgH="457200" progId="Equation.3">
                  <p:embed/>
                </p:oleObj>
              </mc:Choice>
              <mc:Fallback>
                <p:oleObj name="公式" r:id="rId7" imgW="2538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765175"/>
                        <a:ext cx="250825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6659563" y="692150"/>
            <a:ext cx="1441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处形成</a:t>
            </a: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900113" y="1412875"/>
            <a:ext cx="3265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的球对称平均场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graphicFrame>
        <p:nvGraphicFramePr>
          <p:cNvPr id="90122" name="Object 10"/>
          <p:cNvGraphicFramePr>
            <a:graphicFrameLocks noChangeAspect="1"/>
          </p:cNvGraphicFramePr>
          <p:nvPr/>
        </p:nvGraphicFramePr>
        <p:xfrm>
          <a:off x="971550" y="2133600"/>
          <a:ext cx="2260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2" name="公式" r:id="rId9" imgW="2260440" imgH="495000" progId="Equation.3">
                  <p:embed/>
                </p:oleObj>
              </mc:Choice>
              <mc:Fallback>
                <p:oleObj name="公式" r:id="rId9" imgW="2260440" imgH="495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33600"/>
                        <a:ext cx="2260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827088" y="27813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零级近似的哈密顿量</a:t>
            </a:r>
          </a:p>
        </p:txBody>
      </p:sp>
      <p:graphicFrame>
        <p:nvGraphicFramePr>
          <p:cNvPr id="90124" name="Object 12"/>
          <p:cNvGraphicFramePr>
            <a:graphicFrameLocks noChangeAspect="1"/>
          </p:cNvGraphicFramePr>
          <p:nvPr/>
        </p:nvGraphicFramePr>
        <p:xfrm>
          <a:off x="971550" y="3573463"/>
          <a:ext cx="5334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3" name="公式" r:id="rId11" imgW="5333760" imgH="1104840" progId="Equation.3">
                  <p:embed/>
                </p:oleObj>
              </mc:Choice>
              <mc:Fallback>
                <p:oleObj name="公式" r:id="rId11" imgW="5333760" imgH="11048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73463"/>
                        <a:ext cx="5334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6300788" y="3860800"/>
            <a:ext cx="2016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</a:rPr>
              <a:t>球对称</a:t>
            </a: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900113" y="4797425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剩余库仑相互作用能量</a:t>
            </a:r>
          </a:p>
        </p:txBody>
      </p:sp>
      <p:graphicFrame>
        <p:nvGraphicFramePr>
          <p:cNvPr id="90127" name="Object 15"/>
          <p:cNvGraphicFramePr>
            <a:graphicFrameLocks noChangeAspect="1"/>
          </p:cNvGraphicFramePr>
          <p:nvPr/>
        </p:nvGraphicFramePr>
        <p:xfrm>
          <a:off x="971550" y="5516563"/>
          <a:ext cx="5545138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4" name="公式" r:id="rId13" imgW="4431960" imgH="1104840" progId="Equation.3">
                  <p:embed/>
                </p:oleObj>
              </mc:Choice>
              <mc:Fallback>
                <p:oleObj name="公式" r:id="rId13" imgW="4431960" imgH="11048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516563"/>
                        <a:ext cx="5545138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8" name="Rectangle 16"/>
          <p:cNvSpPr>
            <a:spLocks noChangeArrowheads="1"/>
          </p:cNvSpPr>
          <p:nvPr/>
        </p:nvSpPr>
        <p:spPr bwMode="auto">
          <a:xfrm>
            <a:off x="6443663" y="566102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非球对称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  <p:bldP spid="90116" grpId="0"/>
      <p:bldP spid="90118" grpId="0"/>
      <p:bldP spid="90120" grpId="0"/>
      <p:bldP spid="90121" grpId="0"/>
      <p:bldP spid="90123" grpId="0"/>
      <p:bldP spid="90125" grpId="0"/>
      <p:bldP spid="90126" grpId="0"/>
      <p:bldP spid="901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827088" y="620713"/>
            <a:ext cx="2232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中心力场</a:t>
            </a:r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900113" y="3429000"/>
          <a:ext cx="22860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4" name="公式" r:id="rId3" imgW="2286000" imgH="901440" progId="Equation.3">
                  <p:embed/>
                </p:oleObj>
              </mc:Choice>
              <mc:Fallback>
                <p:oleObj name="公式" r:id="rId3" imgW="2286000" imgH="901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429000"/>
                        <a:ext cx="22860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900113" y="1341438"/>
          <a:ext cx="7648575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5" name="公式" r:id="rId5" imgW="9207360" imgH="2311200" progId="Equation.3">
                  <p:embed/>
                </p:oleObj>
              </mc:Choice>
              <mc:Fallback>
                <p:oleObj name="公式" r:id="rId5" imgW="9207360" imgH="23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341438"/>
                        <a:ext cx="7648575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3708400" y="3644900"/>
          <a:ext cx="4191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6" name="公式" r:id="rId7" imgW="4190760" imgH="749160" progId="Equation.3">
                  <p:embed/>
                </p:oleObj>
              </mc:Choice>
              <mc:Fallback>
                <p:oleObj name="公式" r:id="rId7" imgW="4190760" imgH="749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644900"/>
                        <a:ext cx="41910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971550" y="4365625"/>
          <a:ext cx="51689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7" name="公式" r:id="rId9" imgW="5410080" imgH="1104840" progId="Equation.3">
                  <p:embed/>
                </p:oleObj>
              </mc:Choice>
              <mc:Fallback>
                <p:oleObj name="公式" r:id="rId9" imgW="5410080" imgH="1104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5168900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971550" y="5516563"/>
          <a:ext cx="4965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8" name="公式" r:id="rId11" imgW="6172200" imgH="1041120" progId="Equation.3">
                  <p:embed/>
                </p:oleObj>
              </mc:Choice>
              <mc:Fallback>
                <p:oleObj name="公式" r:id="rId11" imgW="6172200" imgH="1041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516563"/>
                        <a:ext cx="4965700" cy="1041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900113" y="549275"/>
            <a:ext cx="374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原子的壳层结构</a:t>
            </a:r>
          </a:p>
        </p:txBody>
      </p:sp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2987675" y="1412875"/>
          <a:ext cx="20399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3" name="公式" r:id="rId3" imgW="2044440" imgH="457200" progId="Equation.3">
                  <p:embed/>
                </p:oleObj>
              </mc:Choice>
              <mc:Fallback>
                <p:oleObj name="公式" r:id="rId3" imgW="204444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412875"/>
                        <a:ext cx="20399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900113" y="1341438"/>
            <a:ext cx="2159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电子状态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900113" y="2133600"/>
            <a:ext cx="2151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支壳层：</a:t>
            </a:r>
            <a:r>
              <a:rPr lang="zh-CN" altLang="en-US" sz="3200"/>
              <a:t> </a:t>
            </a:r>
          </a:p>
        </p:txBody>
      </p:sp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2771775" y="2205038"/>
          <a:ext cx="22399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4" name="公式" r:id="rId5" imgW="2234880" imgH="457200" progId="Equation.3">
                  <p:embed/>
                </p:oleObj>
              </mc:Choice>
              <mc:Fallback>
                <p:oleObj name="公式" r:id="rId5" imgW="22348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205038"/>
                        <a:ext cx="22399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2771775" y="2708275"/>
          <a:ext cx="38608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5" name="公式" r:id="rId7" imgW="3860640" imgH="901440" progId="Equation.3">
                  <p:embed/>
                </p:oleObj>
              </mc:Choice>
              <mc:Fallback>
                <p:oleObj name="公式" r:id="rId7" imgW="3860640" imgH="901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708275"/>
                        <a:ext cx="38608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1116013" y="2852738"/>
            <a:ext cx="1922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主壳层：</a:t>
            </a:r>
            <a:r>
              <a:rPr lang="zh-CN" altLang="en-US" sz="3200"/>
              <a:t> 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900113" y="3573463"/>
            <a:ext cx="5153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电子壳层的能级次序</a:t>
            </a:r>
            <a:r>
              <a:rPr lang="en-US" altLang="zh-CN" sz="3200" b="1"/>
              <a:t>(</a:t>
            </a:r>
            <a:r>
              <a:rPr lang="zh-CN" altLang="en-US" sz="3200" b="1"/>
              <a:t>定性</a:t>
            </a:r>
            <a:r>
              <a:rPr lang="en-US" altLang="zh-CN" sz="3200" b="1"/>
              <a:t>)</a:t>
            </a: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3419475" y="4365625"/>
            <a:ext cx="3095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n</a:t>
            </a:r>
            <a:r>
              <a:rPr lang="zh-CN" altLang="en-US" sz="3200" b="1"/>
              <a:t>增大</a:t>
            </a:r>
            <a:r>
              <a:rPr lang="en-US" altLang="zh-CN" sz="3200" b="1"/>
              <a:t>,</a:t>
            </a:r>
            <a:r>
              <a:rPr lang="zh-CN" altLang="en-US" sz="3200" b="1"/>
              <a:t>能量增大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971550" y="4221163"/>
          <a:ext cx="24399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6" name="公式" r:id="rId9" imgW="3111480" imgH="977760" progId="Equation.3">
                  <p:embed/>
                </p:oleObj>
              </mc:Choice>
              <mc:Fallback>
                <p:oleObj name="公式" r:id="rId9" imgW="3111480" imgH="9777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21163"/>
                        <a:ext cx="243998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900113" y="4868863"/>
            <a:ext cx="74676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同一主壳层内不同支壳层内电子</a:t>
            </a:r>
            <a:r>
              <a:rPr lang="en-US" altLang="zh-CN" sz="3200" b="1"/>
              <a:t>l</a:t>
            </a:r>
            <a:r>
              <a:rPr lang="zh-CN" altLang="en-US" sz="3200" b="1"/>
              <a:t>越大</a:t>
            </a:r>
            <a:r>
              <a:rPr lang="en-US" altLang="zh-CN" sz="3200" b="1"/>
              <a:t>, </a:t>
            </a:r>
            <a:r>
              <a:rPr lang="zh-CN" altLang="en-US" sz="3200" b="1"/>
              <a:t>则能量越大</a:t>
            </a:r>
            <a:r>
              <a:rPr lang="en-US" altLang="zh-CN" sz="3200" b="1"/>
              <a:t>(</a:t>
            </a:r>
            <a:r>
              <a:rPr lang="zh-CN" altLang="en-US" sz="3200" b="1"/>
              <a:t>有效电荷序数减小</a:t>
            </a:r>
            <a:r>
              <a:rPr lang="en-US" altLang="zh-CN" sz="3200" b="1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4" grpId="0"/>
      <p:bldP spid="92165" grpId="0"/>
      <p:bldP spid="92168" grpId="0"/>
      <p:bldP spid="92169" grpId="0"/>
      <p:bldP spid="92170" grpId="0"/>
      <p:bldP spid="921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827088" y="549275"/>
            <a:ext cx="223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能级交错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827088" y="1268413"/>
            <a:ext cx="4032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电子壳层的填充</a:t>
            </a:r>
          </a:p>
        </p:txBody>
      </p:sp>
      <p:graphicFrame>
        <p:nvGraphicFramePr>
          <p:cNvPr id="93188" name="Group 4"/>
          <p:cNvGraphicFramePr>
            <a:graphicFrameLocks noGrp="1"/>
          </p:cNvGraphicFramePr>
          <p:nvPr/>
        </p:nvGraphicFramePr>
        <p:xfrm>
          <a:off x="900113" y="2924175"/>
          <a:ext cx="7775575" cy="3205163"/>
        </p:xfrm>
        <a:graphic>
          <a:graphicData uri="http://schemas.openxmlformats.org/drawingml/2006/table">
            <a:tbl>
              <a:tblPr/>
              <a:tblGrid>
                <a:gridCol w="1077912"/>
                <a:gridCol w="330200"/>
                <a:gridCol w="330200"/>
                <a:gridCol w="328613"/>
                <a:gridCol w="330200"/>
                <a:gridCol w="482600"/>
                <a:gridCol w="182562"/>
                <a:gridCol w="323850"/>
                <a:gridCol w="330200"/>
                <a:gridCol w="330200"/>
                <a:gridCol w="328613"/>
                <a:gridCol w="330200"/>
                <a:gridCol w="479425"/>
                <a:gridCol w="541337"/>
                <a:gridCol w="649288"/>
                <a:gridCol w="638175"/>
                <a:gridCol w="762000"/>
              </a:tblGrid>
              <a:tr h="97948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n+l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9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n+l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59" name="Rectangle 75"/>
          <p:cNvSpPr>
            <a:spLocks noChangeArrowheads="1"/>
          </p:cNvSpPr>
          <p:nvPr/>
        </p:nvSpPr>
        <p:spPr bwMode="auto">
          <a:xfrm>
            <a:off x="827088" y="2060575"/>
            <a:ext cx="410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</a:rPr>
              <a:t>外层电子</a:t>
            </a:r>
            <a:r>
              <a:rPr lang="zh-CN" altLang="en-US" sz="3200" b="1"/>
              <a:t>的能量次序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7" grpId="0"/>
      <p:bldP spid="9325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1571</Words>
  <Application>Microsoft Office PowerPoint</Application>
  <PresentationFormat>全屏显示(4:3)</PresentationFormat>
  <Paragraphs>258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Arial</vt:lpstr>
      <vt:lpstr>宋体</vt:lpstr>
      <vt:lpstr>隶书</vt:lpstr>
      <vt:lpstr>Times New Roman</vt:lpstr>
      <vt:lpstr>默认设计模板</vt:lpstr>
      <vt:lpstr>Microsoft 公式 3.0</vt:lpstr>
      <vt:lpstr>Microsoft Equation 2007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84</cp:revision>
  <dcterms:created xsi:type="dcterms:W3CDTF">2014-12-08T14:51:48Z</dcterms:created>
  <dcterms:modified xsi:type="dcterms:W3CDTF">2015-12-10T14:46:51Z</dcterms:modified>
</cp:coreProperties>
</file>