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12" r:id="rId3"/>
    <p:sldId id="362" r:id="rId4"/>
    <p:sldId id="363" r:id="rId5"/>
    <p:sldId id="364" r:id="rId6"/>
    <p:sldId id="366" r:id="rId7"/>
    <p:sldId id="367" r:id="rId8"/>
    <p:sldId id="368" r:id="rId9"/>
    <p:sldId id="369" r:id="rId10"/>
    <p:sldId id="370" r:id="rId11"/>
    <p:sldId id="371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72722-1B83-4F20-AF43-92F8DBBD4B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02097-7497-4EB1-AFC3-BFC9D486FA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0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92FA-CE78-4878-9D7F-4D420C4F7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5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504A-CC22-4DBB-9093-A86A56D793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3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E8264-8BE6-4859-BD31-D1C7758D6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2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2B3D1-AE8F-4D6D-9908-D8290FD43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0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74D08-935D-4DC5-B021-9F40BEBAD4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9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DD52C-6FA8-4025-9157-D066E85DE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8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6DEA7-B22B-4AD1-BB02-60D9563A7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63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D7D9-5B17-49DA-808B-842393FC98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05DFE-87C3-486C-AD2C-6D8212051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21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95ADDC-1FED-477B-919F-3ECDDF44B8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6.wmf"/><Relationship Id="rId3" Type="http://schemas.openxmlformats.org/officeDocument/2006/relationships/image" Target="../media/image49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7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4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5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7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6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71550" y="1412875"/>
            <a:ext cx="367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化学元素周期表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71550" y="1989138"/>
            <a:ext cx="73453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每个周期都是以</a:t>
            </a:r>
            <a:r>
              <a:rPr lang="en-US" altLang="zh-CN" sz="3200" b="1"/>
              <a:t>s</a:t>
            </a:r>
            <a:r>
              <a:rPr lang="zh-CN" altLang="en-US" sz="3200" b="1"/>
              <a:t>支壳层开始</a:t>
            </a:r>
            <a:r>
              <a:rPr lang="en-US" altLang="zh-CN" sz="3200" b="1"/>
              <a:t>,</a:t>
            </a:r>
            <a:r>
              <a:rPr lang="zh-CN" altLang="en-US" sz="3200" b="1"/>
              <a:t>而以填满</a:t>
            </a:r>
            <a:r>
              <a:rPr lang="en-US" altLang="zh-CN" sz="3200" b="1"/>
              <a:t>p</a:t>
            </a:r>
            <a:r>
              <a:rPr lang="zh-CN" altLang="en-US" sz="3200" b="1"/>
              <a:t>支壳层结束</a:t>
            </a:r>
            <a:r>
              <a:rPr lang="en-US" altLang="zh-CN" sz="3200" b="1"/>
              <a:t>.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276600" y="476250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971550" y="3429000"/>
            <a:ext cx="73453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同一族元素有相似的电子结构</a:t>
            </a:r>
            <a:r>
              <a:rPr lang="en-US" altLang="zh-CN" sz="3200" b="1"/>
              <a:t>(</a:t>
            </a:r>
            <a:r>
              <a:rPr lang="zh-CN" altLang="en-US" sz="3200" b="1"/>
              <a:t>化学、物理性质相似</a:t>
            </a:r>
            <a:r>
              <a:rPr lang="en-US" altLang="zh-CN" sz="3200" b="1"/>
              <a:t>).</a:t>
            </a:r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1042988" y="5013325"/>
          <a:ext cx="431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1" name="公式" r:id="rId3" imgW="431640" imgH="520560" progId="Equation.3">
                  <p:embed/>
                </p:oleObj>
              </mc:Choice>
              <mc:Fallback>
                <p:oleObj name="公式" r:id="rId3" imgW="43164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4318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1476375" y="5084763"/>
            <a:ext cx="366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满壳层，惰性气体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1042988" y="5734050"/>
          <a:ext cx="4270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2" name="公式" r:id="rId5" imgW="431640" imgH="520560" progId="Equation.3">
                  <p:embed/>
                </p:oleObj>
              </mc:Choice>
              <mc:Fallback>
                <p:oleObj name="公式" r:id="rId5" imgW="43164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42703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1476375" y="5805488"/>
            <a:ext cx="2035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卤族元素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  <p:bldP spid="176134" grpId="0"/>
      <p:bldP spid="176135" grpId="0"/>
      <p:bldP spid="176136" grpId="0"/>
      <p:bldP spid="176138" grpId="0"/>
      <p:bldP spid="1761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827088" y="765175"/>
            <a:ext cx="639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在同一多重态中</a:t>
            </a:r>
            <a:r>
              <a:rPr lang="en-US" altLang="zh-CN" sz="3200" b="1"/>
              <a:t>,</a:t>
            </a:r>
            <a:r>
              <a:rPr lang="zh-CN" altLang="en-US" sz="3200" b="1"/>
              <a:t>相邻能级的间隔为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900113" y="1628775"/>
          <a:ext cx="41767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2" name="公式" r:id="rId3" imgW="4660560" imgH="533160" progId="Equation.3">
                  <p:embed/>
                </p:oleObj>
              </mc:Choice>
              <mc:Fallback>
                <p:oleObj name="公式" r:id="rId3" imgW="466056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4176712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755650" y="2133600"/>
            <a:ext cx="7848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即在一多重态精细结构中</a:t>
            </a:r>
            <a:r>
              <a:rPr lang="en-US" altLang="zh-CN" sz="3200" b="1"/>
              <a:t>, </a:t>
            </a:r>
            <a:r>
              <a:rPr lang="zh-CN" altLang="en-US" sz="3200" b="1"/>
              <a:t>相邻能级的间隔与它们中较大的</a:t>
            </a:r>
            <a:r>
              <a:rPr lang="en-US" altLang="zh-CN" sz="3200" b="1"/>
              <a:t>J</a:t>
            </a:r>
            <a:r>
              <a:rPr lang="zh-CN" altLang="en-US" sz="3200" b="1"/>
              <a:t>成正比（朗德间隔定则）</a:t>
            </a:r>
            <a:r>
              <a:rPr lang="en-US" altLang="zh-CN" sz="3200" b="1"/>
              <a:t>.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55650" y="3573463"/>
            <a:ext cx="78486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例  已知某种原子的一多重态有三个能级</a:t>
            </a:r>
            <a:r>
              <a:rPr lang="en-US" altLang="zh-CN" sz="3200" b="1"/>
              <a:t>,</a:t>
            </a:r>
            <a:r>
              <a:rPr lang="zh-CN" altLang="en-US" sz="3200" b="1"/>
              <a:t>相邻两对能级的间隔的比例为</a:t>
            </a:r>
            <a:r>
              <a:rPr lang="en-US" altLang="zh-CN" sz="3200" b="1"/>
              <a:t>3:5,</a:t>
            </a:r>
            <a:r>
              <a:rPr lang="zh-CN" altLang="en-US" sz="3200" b="1"/>
              <a:t>其能级结构如图</a:t>
            </a:r>
            <a:r>
              <a:rPr lang="en-US" altLang="zh-CN" sz="3200" b="1"/>
              <a:t>.</a:t>
            </a:r>
            <a:r>
              <a:rPr lang="zh-CN" altLang="en-US" sz="3200" b="1"/>
              <a:t>试给出各能级对应的量子数</a:t>
            </a:r>
            <a:r>
              <a:rPr lang="en-US" altLang="zh-CN" sz="3200" b="1"/>
              <a:t>S,L,J.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5" grpId="0"/>
      <p:bldP spid="1740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cha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04813"/>
            <a:ext cx="48244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827088" y="404813"/>
            <a:ext cx="32400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解 由朗德间隔定则可得</a:t>
            </a:r>
            <a:r>
              <a:rPr lang="zh-CN" altLang="en-US" sz="3200"/>
              <a:t> 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971550" y="2133600"/>
          <a:ext cx="270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9" name="公式" r:id="rId4" imgW="3009600" imgH="888840" progId="Equation.3">
                  <p:embed/>
                </p:oleObj>
              </mc:Choice>
              <mc:Fallback>
                <p:oleObj name="公式" r:id="rId4" imgW="30096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27003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827088" y="32845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三个能级</a:t>
            </a:r>
            <a:r>
              <a:rPr lang="zh-CN" altLang="en-US" sz="3200"/>
              <a:t> 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395288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2555875" y="3141663"/>
          <a:ext cx="1831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0" name="公式" r:id="rId6" imgW="1828800" imgH="888840" progId="Equation.3">
                  <p:embed/>
                </p:oleObj>
              </mc:Choice>
              <mc:Fallback>
                <p:oleObj name="公式" r:id="rId6" imgW="18288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183197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827088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1476375" y="4437063"/>
          <a:ext cx="1028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1" name="公式" r:id="rId8" imgW="1028520" imgH="380880" progId="Equation.3">
                  <p:embed/>
                </p:oleObj>
              </mc:Choice>
              <mc:Fallback>
                <p:oleObj name="公式" r:id="rId8" imgW="102852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7063"/>
                        <a:ext cx="10287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5117" name="Object 13"/>
          <p:cNvGraphicFramePr>
            <a:graphicFrameLocks noChangeAspect="1"/>
          </p:cNvGraphicFramePr>
          <p:nvPr/>
        </p:nvGraphicFramePr>
        <p:xfrm>
          <a:off x="2555875" y="4149725"/>
          <a:ext cx="53276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2" name="公式" r:id="rId10" imgW="5321160" imgH="888840" progId="Equation.3">
                  <p:embed/>
                </p:oleObj>
              </mc:Choice>
              <mc:Fallback>
                <p:oleObj name="公式" r:id="rId10" imgW="532116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532765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827088" y="50847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3200"/>
          </a:p>
        </p:txBody>
      </p:sp>
      <p:graphicFrame>
        <p:nvGraphicFramePr>
          <p:cNvPr id="175119" name="Object 15"/>
          <p:cNvGraphicFramePr>
            <a:graphicFrameLocks noChangeAspect="1"/>
          </p:cNvGraphicFramePr>
          <p:nvPr/>
        </p:nvGraphicFramePr>
        <p:xfrm>
          <a:off x="1924050" y="5245100"/>
          <a:ext cx="2746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3" name="公式" r:id="rId12" imgW="279360" imgH="317160" progId="Equation.3">
                  <p:embed/>
                </p:oleObj>
              </mc:Choice>
              <mc:Fallback>
                <p:oleObj name="公式" r:id="rId12" imgW="27936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245100"/>
                        <a:ext cx="27463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2124075" y="5084763"/>
            <a:ext cx="569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必须为整数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因此以上解不成立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/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827088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graphicFrame>
        <p:nvGraphicFramePr>
          <p:cNvPr id="175122" name="Object 18"/>
          <p:cNvGraphicFramePr>
            <a:graphicFrameLocks noChangeAspect="1"/>
          </p:cNvGraphicFramePr>
          <p:nvPr/>
        </p:nvGraphicFramePr>
        <p:xfrm>
          <a:off x="1331913" y="5949950"/>
          <a:ext cx="1028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4" name="公式" r:id="rId14" imgW="1028520" imgH="380880" progId="Equation.3">
                  <p:embed/>
                </p:oleObj>
              </mc:Choice>
              <mc:Fallback>
                <p:oleObj name="公式" r:id="rId14" imgW="102852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949950"/>
                        <a:ext cx="1028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3" name="Object 19"/>
          <p:cNvGraphicFramePr>
            <a:graphicFrameLocks noChangeAspect="1"/>
          </p:cNvGraphicFramePr>
          <p:nvPr/>
        </p:nvGraphicFramePr>
        <p:xfrm>
          <a:off x="2598738" y="5661025"/>
          <a:ext cx="65452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5" name="公式" r:id="rId16" imgW="7149960" imgH="888840" progId="Equation.3">
                  <p:embed/>
                </p:oleObj>
              </mc:Choice>
              <mc:Fallback>
                <p:oleObj name="公式" r:id="rId16" imgW="714996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661025"/>
                        <a:ext cx="6545262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175110" grpId="0"/>
      <p:bldP spid="175113" grpId="0"/>
      <p:bldP spid="175118" grpId="0"/>
      <p:bldP spid="175120" grpId="0"/>
      <p:bldP spid="175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827088" y="692150"/>
            <a:ext cx="4586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</a:t>
            </a:r>
            <a:r>
              <a:rPr lang="zh-CN" altLang="en-US" sz="3200" b="1"/>
              <a:t>等效电子组成的原子态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827088" y="1341438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/>
              <a:t>■</a:t>
            </a:r>
            <a:r>
              <a:rPr lang="zh-CN" altLang="en-US" sz="3200" b="1"/>
              <a:t>等效电子（同科电子）：</a:t>
            </a:r>
            <a:r>
              <a:rPr lang="en-US" altLang="zh-CN" sz="3200" b="1"/>
              <a:t>n</a:t>
            </a:r>
            <a:r>
              <a:rPr lang="zh-CN" altLang="en-US" sz="3200" b="1"/>
              <a:t>和</a:t>
            </a:r>
            <a:r>
              <a:rPr lang="en-US" altLang="zh-CN" sz="3200" b="1"/>
              <a:t>l</a:t>
            </a:r>
            <a:r>
              <a:rPr lang="zh-CN" altLang="en-US" sz="3200" b="1"/>
              <a:t>量子数都相同的电子</a:t>
            </a:r>
            <a:r>
              <a:rPr lang="en-US" altLang="zh-CN" sz="3200" b="1"/>
              <a:t>.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827088" y="2924175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■</a:t>
            </a:r>
            <a:r>
              <a:rPr lang="zh-CN" altLang="en-US" sz="3200" b="1"/>
              <a:t>原子态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827088" y="3644900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等效电子的</a:t>
            </a:r>
            <a:r>
              <a:rPr lang="zh-CN" altLang="en-US" sz="3200"/>
              <a:t> 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2987675" y="3716338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2" name="公式" r:id="rId3" imgW="431640" imgH="457200" progId="Equation.3">
                  <p:embed/>
                </p:oleObj>
              </mc:Choice>
              <mc:Fallback>
                <p:oleObj name="公式" r:id="rId3" imgW="4316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16338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3419475" y="37163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3995738" y="3716338"/>
          <a:ext cx="45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公式" r:id="rId5" imgW="457200" imgH="457200" progId="Equation.3">
                  <p:embed/>
                </p:oleObj>
              </mc:Choice>
              <mc:Fallback>
                <p:oleObj name="公式" r:id="rId5" imgW="457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16338"/>
                        <a:ext cx="450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00563" y="37163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不能相同</a:t>
            </a:r>
            <a:r>
              <a:rPr lang="en-US" altLang="zh-CN" sz="3200" b="1"/>
              <a:t>.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827088" y="4365625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●"/>
            </a:pPr>
            <a:r>
              <a:rPr lang="en-US" altLang="zh-CN" b="1"/>
              <a:t>▲</a:t>
            </a:r>
            <a:r>
              <a:rPr lang="zh-CN" altLang="en-US" sz="3200" b="1"/>
              <a:t>两个等效电子组态为</a:t>
            </a:r>
            <a:r>
              <a:rPr lang="en-US" altLang="zh-CN" sz="3200" b="1"/>
              <a:t>nsns</a:t>
            </a:r>
            <a:r>
              <a:rPr lang="zh-CN" altLang="en-US" sz="3200" b="1"/>
              <a:t>，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971550" y="5157788"/>
          <a:ext cx="61198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公式" r:id="rId7" imgW="5422680" imgH="457200" progId="Equation.3">
                  <p:embed/>
                </p:oleObj>
              </mc:Choice>
              <mc:Fallback>
                <p:oleObj name="公式" r:id="rId7" imgW="54226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61198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971550" y="5734050"/>
          <a:ext cx="7416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公式" r:id="rId9" imgW="7746840" imgH="888840" progId="Equation.3">
                  <p:embed/>
                </p:oleObj>
              </mc:Choice>
              <mc:Fallback>
                <p:oleObj name="公式" r:id="rId9" imgW="774684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74168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41" grpId="0"/>
      <p:bldP spid="116742" grpId="0"/>
      <p:bldP spid="116745" grpId="0"/>
      <p:bldP spid="116748" grpId="0"/>
      <p:bldP spid="1167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7088" y="62071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两个等效电子组态为</a:t>
            </a:r>
            <a:r>
              <a:rPr lang="en-US" altLang="zh-CN" sz="3200" b="1"/>
              <a:t>npnp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827088" y="1341438"/>
            <a:ext cx="772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因为两个电子空间波函数的交换对称性为</a:t>
            </a:r>
            <a:r>
              <a:rPr lang="zh-CN" altLang="en-US" sz="3200"/>
              <a:t> 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971550" y="2060575"/>
          <a:ext cx="107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8" name="公式" r:id="rId3" imgW="1079280" imgH="520560" progId="Equation.3">
                  <p:embed/>
                </p:oleObj>
              </mc:Choice>
              <mc:Fallback>
                <p:oleObj name="公式" r:id="rId3" imgW="10792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1079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979613" y="2060575"/>
            <a:ext cx="517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自旋波函数的交换对称性为</a:t>
            </a:r>
            <a:r>
              <a:rPr lang="zh-CN" altLang="en-US" sz="3200"/>
              <a:t> 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7092950" y="2133600"/>
          <a:ext cx="1152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9" name="公式" r:id="rId5" imgW="1371600" imgH="520560" progId="Equation.3">
                  <p:embed/>
                </p:oleObj>
              </mc:Choice>
              <mc:Fallback>
                <p:oleObj name="公式" r:id="rId5" imgW="137160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33600"/>
                        <a:ext cx="11525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827088" y="27813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而电子系统波函数具有交换反对称性</a:t>
            </a:r>
            <a:r>
              <a:rPr lang="en-US" altLang="zh-CN" sz="3200" b="1"/>
              <a:t>,</a:t>
            </a:r>
            <a:r>
              <a:rPr lang="zh-CN" altLang="en-US" sz="3200" b="1"/>
              <a:t>所</a:t>
            </a:r>
            <a:endParaRPr lang="zh-CN" altLang="en-US" sz="3200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827088" y="35004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以要求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2411413" y="3644900"/>
          <a:ext cx="2128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0" name="公式" r:id="rId7" imgW="2133360" imgH="419040" progId="Equation.3">
                  <p:embed/>
                </p:oleObj>
              </mc:Choice>
              <mc:Fallback>
                <p:oleObj name="公式" r:id="rId7" imgW="21333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2128837" cy="41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755650" y="4292600"/>
            <a:ext cx="366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例如</a:t>
            </a:r>
            <a:r>
              <a:rPr lang="en-US" altLang="zh-CN" sz="3200" b="1"/>
              <a:t>,</a:t>
            </a:r>
            <a:r>
              <a:rPr lang="zh-CN" altLang="en-US" sz="3200" b="1"/>
              <a:t>两个等效电子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7776" name="Object 16"/>
          <p:cNvGraphicFramePr>
            <a:graphicFrameLocks noChangeAspect="1"/>
          </p:cNvGraphicFramePr>
          <p:nvPr/>
        </p:nvGraphicFramePr>
        <p:xfrm>
          <a:off x="4284663" y="4437063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1" name="公式" r:id="rId9" imgW="952200" imgH="330120" progId="Equation.3">
                  <p:embed/>
                </p:oleObj>
              </mc:Choice>
              <mc:Fallback>
                <p:oleObj name="公式" r:id="rId9" imgW="952200" imgH="330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37063"/>
                        <a:ext cx="1079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5580063" y="4292600"/>
            <a:ext cx="287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L=2,1,0,S=1,0.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755650" y="501332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1763713" y="5084763"/>
          <a:ext cx="2519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2" name="公式" r:id="rId11" imgW="2057400" imgH="419040" progId="Equation.3">
                  <p:embed/>
                </p:oleObj>
              </mc:Choice>
              <mc:Fallback>
                <p:oleObj name="公式" r:id="rId11" imgW="205740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25193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4067175" y="5013325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的原子态为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6227763" y="5013325"/>
          <a:ext cx="1377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3" name="公式" r:id="rId13" imgW="1384200" imgH="533160" progId="Equation.3">
                  <p:embed/>
                </p:oleObj>
              </mc:Choice>
              <mc:Fallback>
                <p:oleObj name="公式" r:id="rId13" imgW="1384200" imgH="533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013325"/>
                        <a:ext cx="1377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22"/>
          <p:cNvGraphicFramePr>
            <a:graphicFrameLocks noChangeAspect="1"/>
          </p:cNvGraphicFramePr>
          <p:nvPr/>
        </p:nvGraphicFramePr>
        <p:xfrm>
          <a:off x="827088" y="573405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公式" r:id="rId15" imgW="1091880" imgH="571320" progId="Equation.3">
                  <p:embed/>
                </p:oleObj>
              </mc:Choice>
              <mc:Fallback>
                <p:oleObj name="公式" r:id="rId15" imgW="1091880" imgH="57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734050"/>
                        <a:ext cx="109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/>
      <p:bldP spid="117768" grpId="0"/>
      <p:bldP spid="117771" grpId="0"/>
      <p:bldP spid="117772" grpId="0"/>
      <p:bldP spid="117775" grpId="0"/>
      <p:bldP spid="117777" grpId="0"/>
      <p:bldP spid="117778" grpId="0"/>
      <p:bldP spid="1177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900113" y="692150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ndnd</a:t>
            </a:r>
            <a:r>
              <a:rPr lang="zh-CN" altLang="en-US" sz="3200" b="1"/>
              <a:t>电子组态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900113" y="1412875"/>
            <a:ext cx="4697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L=4,3,2,1,0,S=1, 0,</a:t>
            </a:r>
            <a:r>
              <a:rPr lang="en-US" altLang="zh-CN" sz="3200"/>
              <a:t> </a:t>
            </a:r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5435600" y="1484313"/>
          <a:ext cx="2089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公式" r:id="rId3" imgW="2057400" imgH="419040" progId="Equation.3">
                  <p:embed/>
                </p:oleObj>
              </mc:Choice>
              <mc:Fallback>
                <p:oleObj name="公式" r:id="rId3" imgW="20574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84313"/>
                        <a:ext cx="20891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900113" y="22050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子态为</a:t>
            </a:r>
            <a:r>
              <a:rPr lang="zh-CN" altLang="en-US" sz="3200"/>
              <a:t> 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2195513" y="2205038"/>
          <a:ext cx="2241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公式" r:id="rId5" imgW="2247840" imgH="571320" progId="Equation.3">
                  <p:embed/>
                </p:oleObj>
              </mc:Choice>
              <mc:Fallback>
                <p:oleObj name="公式" r:id="rId5" imgW="224784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22415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4427538" y="2205038"/>
          <a:ext cx="2057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0" name="公式" r:id="rId7" imgW="2057400" imgH="533160" progId="Equation.3">
                  <p:embed/>
                </p:oleObj>
              </mc:Choice>
              <mc:Fallback>
                <p:oleObj name="公式" r:id="rId7" imgW="205740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05038"/>
                        <a:ext cx="20574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900113" y="29241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</a:t>
            </a:r>
            <a:r>
              <a:rPr lang="zh-CN" altLang="en-US" sz="3200" b="1"/>
              <a:t>原子基态的量子数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900113" y="3573463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洪德定则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900113" y="4365625"/>
            <a:ext cx="7488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⑴</a:t>
            </a:r>
            <a:r>
              <a:rPr lang="zh-CN" altLang="en-US" sz="3200" b="1"/>
              <a:t>对于给定的电子组态</a:t>
            </a:r>
            <a:r>
              <a:rPr lang="en-US" altLang="zh-CN" sz="3200" b="1"/>
              <a:t>, </a:t>
            </a:r>
            <a:r>
              <a:rPr lang="zh-CN" altLang="en-US" sz="3200" b="1"/>
              <a:t>原子基态必定具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7380288" y="141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的原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827088" y="5084763"/>
            <a:ext cx="7345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有泡利不相容原理所允许的最大</a:t>
            </a:r>
            <a:r>
              <a:rPr lang="en-US" altLang="zh-CN" sz="3200" b="1"/>
              <a:t>S</a:t>
            </a:r>
            <a:r>
              <a:rPr lang="zh-CN" altLang="en-US" sz="3200" b="1"/>
              <a:t>值</a:t>
            </a:r>
            <a:r>
              <a:rPr lang="en-US" altLang="zh-CN" sz="3200" b="1"/>
              <a:t>.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827088" y="5805488"/>
            <a:ext cx="747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⑵</a:t>
            </a:r>
            <a:r>
              <a:rPr lang="zh-CN" altLang="en-US" sz="3200" b="1"/>
              <a:t>对</a:t>
            </a:r>
            <a:r>
              <a:rPr lang="en-US" altLang="zh-CN" sz="3200" b="1"/>
              <a:t>S</a:t>
            </a:r>
            <a:r>
              <a:rPr lang="zh-CN" altLang="en-US" sz="3200" b="1"/>
              <a:t>值确定的状态</a:t>
            </a:r>
            <a:r>
              <a:rPr lang="en-US" altLang="zh-CN" sz="3200" b="1"/>
              <a:t>,</a:t>
            </a:r>
            <a:r>
              <a:rPr lang="zh-CN" altLang="en-US" sz="3200" b="1"/>
              <a:t>在泡利不相容原理允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  <p:bldP spid="118793" grpId="0"/>
      <p:bldP spid="118797" grpId="0"/>
      <p:bldP spid="118798" grpId="0"/>
      <p:bldP spid="118799" grpId="0"/>
      <p:bldP spid="118800" grpId="0"/>
      <p:bldP spid="118801" grpId="0"/>
      <p:bldP spid="1188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900113" y="549275"/>
            <a:ext cx="75596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许下</a:t>
            </a:r>
            <a:r>
              <a:rPr lang="en-US" altLang="zh-CN" sz="3200" b="1"/>
              <a:t>, </a:t>
            </a:r>
            <a:r>
              <a:rPr lang="zh-CN" altLang="en-US" sz="3200" b="1"/>
              <a:t>原子基态的</a:t>
            </a:r>
            <a:r>
              <a:rPr lang="en-US" altLang="zh-CN" sz="3200" b="1"/>
              <a:t>L</a:t>
            </a:r>
            <a:r>
              <a:rPr lang="zh-CN" altLang="en-US" sz="3200" b="1"/>
              <a:t>量子数取最大值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971550" y="1484313"/>
          <a:ext cx="2924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公式" r:id="rId3" imgW="2920680" imgH="482400" progId="Equation.3">
                  <p:embed/>
                </p:oleObj>
              </mc:Choice>
              <mc:Fallback>
                <p:oleObj name="公式" r:id="rId3" imgW="2920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29241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24300" y="1484313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具有最大值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6300788" y="1557338"/>
          <a:ext cx="134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公式" r:id="rId5" imgW="1346040" imgH="482400" progId="Equation.3">
                  <p:embed/>
                </p:oleObj>
              </mc:Choice>
              <mc:Fallback>
                <p:oleObj name="公式" r:id="rId5" imgW="13460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557338"/>
                        <a:ext cx="134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900113" y="2133600"/>
            <a:ext cx="702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所以对一个给定</a:t>
            </a:r>
            <a:r>
              <a:rPr lang="en-US" altLang="zh-CN" sz="3200" b="1"/>
              <a:t>S</a:t>
            </a:r>
            <a:r>
              <a:rPr lang="zh-CN" altLang="en-US" sz="3200" b="1"/>
              <a:t>的多重态</a:t>
            </a:r>
            <a:r>
              <a:rPr lang="en-US" altLang="zh-CN" sz="3200" b="1"/>
              <a:t>, L</a:t>
            </a:r>
            <a:r>
              <a:rPr lang="zh-CN" altLang="en-US" sz="3200" b="1"/>
              <a:t>值越大能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900113" y="2852738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量越低</a:t>
            </a:r>
            <a:r>
              <a:rPr lang="en-US" altLang="zh-CN" sz="3200" b="1"/>
              <a:t>.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900113" y="3573463"/>
            <a:ext cx="715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⑶</a:t>
            </a:r>
            <a:r>
              <a:rPr lang="zh-CN" altLang="en-US" sz="3200" b="1"/>
              <a:t>最后考虑自旋</a:t>
            </a:r>
            <a:r>
              <a:rPr lang="en-US" altLang="zh-CN" sz="3200" b="1"/>
              <a:t>-</a:t>
            </a:r>
            <a:r>
              <a:rPr lang="zh-CN" altLang="en-US" sz="3200" b="1"/>
              <a:t>轨道耦合</a:t>
            </a:r>
            <a:r>
              <a:rPr lang="en-US" altLang="zh-CN" sz="3200" b="1"/>
              <a:t>, </a:t>
            </a:r>
            <a:r>
              <a:rPr lang="zh-CN" altLang="en-US" sz="3200" b="1"/>
              <a:t>对价电子数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971550" y="4365625"/>
          <a:ext cx="1866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6" name="公式" r:id="rId7" imgW="1866600" imgH="431640" progId="Equation.3">
                  <p:embed/>
                </p:oleObj>
              </mc:Choice>
              <mc:Fallback>
                <p:oleObj name="公式" r:id="rId7" imgW="1866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1866900" cy="43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2916238" y="4292600"/>
            <a:ext cx="547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即小于半满支壳层的电子数</a:t>
            </a:r>
            <a:endParaRPr lang="zh-CN" altLang="en-US" sz="3200"/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900113" y="5013325"/>
            <a:ext cx="713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的多重态</a:t>
            </a:r>
            <a:r>
              <a:rPr lang="en-US" altLang="zh-CN" sz="3200" b="1"/>
              <a:t>,J</a:t>
            </a:r>
            <a:r>
              <a:rPr lang="zh-CN" altLang="en-US" sz="3200" b="1"/>
              <a:t>量子数越小的状态能量越低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900113" y="5734050"/>
            <a:ext cx="580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这称为“正常”次序</a:t>
            </a:r>
            <a:r>
              <a:rPr lang="en-US" altLang="zh-CN" sz="3200" b="1"/>
              <a:t>. </a:t>
            </a:r>
            <a:r>
              <a:rPr lang="zh-CN" altLang="en-US" sz="3200" b="1"/>
              <a:t>对价电子数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6516688" y="5876925"/>
          <a:ext cx="15843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7" name="公式" r:id="rId9" imgW="1866600" imgH="431640" progId="Equation.3">
                  <p:embed/>
                </p:oleObj>
              </mc:Choice>
              <mc:Fallback>
                <p:oleObj name="公式" r:id="rId9" imgW="18666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876925"/>
                        <a:ext cx="1584325" cy="369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3" grpId="0"/>
      <p:bldP spid="119816" grpId="0"/>
      <p:bldP spid="119817" grpId="0"/>
      <p:bldP spid="119818" grpId="0"/>
      <p:bldP spid="119820" grpId="0"/>
      <p:bldP spid="119821" grpId="0"/>
      <p:bldP spid="1198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900113" y="476250"/>
            <a:ext cx="74882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即大于半满支壳层的电子数的多重态</a:t>
            </a:r>
            <a:r>
              <a:rPr lang="en-US" altLang="zh-CN" sz="3200" b="1"/>
              <a:t>,J</a:t>
            </a:r>
            <a:r>
              <a:rPr lang="zh-CN" altLang="en-US" sz="3200" b="1"/>
              <a:t>量子数越大的状态能量越低</a:t>
            </a:r>
            <a:r>
              <a:rPr lang="en-US" altLang="zh-CN" sz="3200" b="1"/>
              <a:t>.</a:t>
            </a:r>
            <a:r>
              <a:rPr lang="zh-CN" altLang="en-US" sz="3200" b="1"/>
              <a:t>这称为“反常”次序</a:t>
            </a:r>
            <a:r>
              <a:rPr lang="en-US" altLang="zh-CN" sz="3200" b="1"/>
              <a:t>.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900113" y="2852738"/>
            <a:ext cx="5964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另外</a:t>
            </a:r>
            <a:r>
              <a:rPr lang="en-US" altLang="zh-CN" sz="3200" b="1"/>
              <a:t>,</a:t>
            </a:r>
            <a:r>
              <a:rPr lang="zh-CN" altLang="en-US" sz="3200" b="1"/>
              <a:t>满壳层</a:t>
            </a:r>
            <a:r>
              <a:rPr lang="en-US" altLang="zh-CN" sz="3200" b="1"/>
              <a:t>L=0,S=0,v</a:t>
            </a:r>
            <a:r>
              <a:rPr lang="zh-CN" altLang="en-US" sz="3200" b="1"/>
              <a:t>个电子的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6659563" y="2924175"/>
          <a:ext cx="1465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4" name="公式" r:id="rId3" imgW="1473120" imgH="457200" progId="Equation.3">
                  <p:embed/>
                </p:oleObj>
              </mc:Choice>
              <mc:Fallback>
                <p:oleObj name="公式" r:id="rId3" imgW="1473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924175"/>
                        <a:ext cx="14652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900113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1476375" y="3644900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公式" r:id="rId5" imgW="1028520" imgH="457200" progId="Equation.3">
                  <p:embed/>
                </p:oleObj>
              </mc:Choice>
              <mc:Fallback>
                <p:oleObj name="公式" r:id="rId5" imgW="10285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44900"/>
                        <a:ext cx="1028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2411413" y="357346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个电子的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4140200" y="3644900"/>
          <a:ext cx="29003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公式" r:id="rId7" imgW="2920680" imgH="520560" progId="Equation.3">
                  <p:embed/>
                </p:oleObj>
              </mc:Choice>
              <mc:Fallback>
                <p:oleObj name="公式" r:id="rId7" imgW="292068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44900"/>
                        <a:ext cx="29003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7092950" y="3573463"/>
            <a:ext cx="2592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大小</a:t>
            </a:r>
            <a:endParaRPr lang="zh-CN" altLang="en-US" sz="3200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827088" y="4365625"/>
            <a:ext cx="2960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相等</a:t>
            </a:r>
            <a:r>
              <a:rPr lang="en-US" altLang="zh-CN" sz="3200" b="1"/>
              <a:t>,</a:t>
            </a:r>
            <a:r>
              <a:rPr lang="zh-CN" altLang="en-US" sz="3200" b="1"/>
              <a:t>符号相反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5940425" y="4437063"/>
          <a:ext cx="2225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7" name="公式" r:id="rId9" imgW="2234880" imgH="457200" progId="Equation.3">
                  <p:embed/>
                </p:oleObj>
              </mc:Choice>
              <mc:Fallback>
                <p:oleObj name="公式" r:id="rId9" imgW="22348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437063"/>
                        <a:ext cx="2225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3635375" y="4365625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原子态相同</a:t>
            </a:r>
            <a:r>
              <a:rPr lang="en-US" altLang="zh-CN" sz="3200" b="1"/>
              <a:t>.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827088" y="5084763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 硫原子</a:t>
            </a:r>
            <a:r>
              <a:rPr lang="en-US" altLang="zh-CN" sz="3200" b="1"/>
              <a:t>Z=16</a:t>
            </a:r>
            <a:r>
              <a:rPr lang="zh-CN" altLang="en-US" sz="3200" b="1"/>
              <a:t>基态电子状态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900113" y="5805488"/>
          <a:ext cx="30114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8" name="公式" r:id="rId11" imgW="3022560" imgH="520560" progId="Equation.3">
                  <p:embed/>
                </p:oleObj>
              </mc:Choice>
              <mc:Fallback>
                <p:oleObj name="公式" r:id="rId11" imgW="302256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488"/>
                        <a:ext cx="30114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39" grpId="0"/>
      <p:bldP spid="120841" grpId="0"/>
      <p:bldP spid="120843" grpId="0"/>
      <p:bldP spid="120844" grpId="0"/>
      <p:bldP spid="120846" grpId="0"/>
      <p:bldP spid="1208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1042988" y="692150"/>
          <a:ext cx="4397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2" name="公式" r:id="rId3" imgW="444240" imgH="520560" progId="Equation.3">
                  <p:embed/>
                </p:oleObj>
              </mc:Choice>
              <mc:Fallback>
                <p:oleObj name="公式" r:id="rId3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43973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1476375" y="765175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组成原子态为</a:t>
            </a:r>
            <a:r>
              <a:rPr lang="zh-CN" altLang="en-US" sz="3200"/>
              <a:t>  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4067175" y="765175"/>
          <a:ext cx="1250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3" name="公式" r:id="rId5" imgW="1257120" imgH="533160" progId="Equation.3">
                  <p:embed/>
                </p:oleObj>
              </mc:Choice>
              <mc:Fallback>
                <p:oleObj name="公式" r:id="rId5" imgW="125712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765175"/>
                        <a:ext cx="1250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5435600" y="765175"/>
          <a:ext cx="10985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4" name="公式" r:id="rId7" imgW="1091880" imgH="571320" progId="Equation.3">
                  <p:embed/>
                </p:oleObj>
              </mc:Choice>
              <mc:Fallback>
                <p:oleObj name="公式" r:id="rId7" imgW="109188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765175"/>
                        <a:ext cx="10985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0" name="Object 14"/>
          <p:cNvGraphicFramePr>
            <a:graphicFrameLocks noChangeAspect="1"/>
          </p:cNvGraphicFramePr>
          <p:nvPr/>
        </p:nvGraphicFramePr>
        <p:xfrm>
          <a:off x="1042988" y="1412875"/>
          <a:ext cx="444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5" name="公式" r:id="rId9" imgW="444240" imgH="520560" progId="Equation.3">
                  <p:embed/>
                </p:oleObj>
              </mc:Choice>
              <mc:Fallback>
                <p:oleObj name="公式" r:id="rId9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4445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1476375" y="1484313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原子基态为</a:t>
            </a:r>
            <a:r>
              <a:rPr lang="zh-CN" altLang="en-US" sz="3200"/>
              <a:t> 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3" name="Object 17"/>
          <p:cNvGraphicFramePr>
            <a:graphicFrameLocks noChangeAspect="1"/>
          </p:cNvGraphicFramePr>
          <p:nvPr/>
        </p:nvGraphicFramePr>
        <p:xfrm>
          <a:off x="3635375" y="1557338"/>
          <a:ext cx="552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6" name="公式" r:id="rId11" imgW="545760" imgH="533160" progId="Equation.3">
                  <p:embed/>
                </p:oleObj>
              </mc:Choice>
              <mc:Fallback>
                <p:oleObj name="公式" r:id="rId11" imgW="54576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57338"/>
                        <a:ext cx="5524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3995738" y="15573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（反常）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900113" y="2205038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Z=14</a:t>
            </a:r>
            <a:r>
              <a:rPr lang="zh-CN" altLang="en-US" sz="3200" b="1"/>
              <a:t>原子基态为</a:t>
            </a:r>
            <a:r>
              <a:rPr lang="zh-CN" altLang="en-US" sz="3200"/>
              <a:t> </a:t>
            </a:r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7" name="Object 21"/>
          <p:cNvGraphicFramePr>
            <a:graphicFrameLocks noChangeAspect="1"/>
          </p:cNvGraphicFramePr>
          <p:nvPr/>
        </p:nvGraphicFramePr>
        <p:xfrm>
          <a:off x="3995738" y="2205038"/>
          <a:ext cx="6556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7" name="公式" r:id="rId13" imgW="647640" imgH="533160" progId="Equation.3">
                  <p:embed/>
                </p:oleObj>
              </mc:Choice>
              <mc:Fallback>
                <p:oleObj name="公式" r:id="rId13" imgW="647640" imgH="533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05038"/>
                        <a:ext cx="6556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/>
        </p:nvGraphicFramePr>
        <p:xfrm>
          <a:off x="900113" y="2997200"/>
          <a:ext cx="5256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8" name="公式" r:id="rId15" imgW="5511600" imgH="583920" progId="Equation.3">
                  <p:embed/>
                </p:oleObj>
              </mc:Choice>
              <mc:Fallback>
                <p:oleObj name="公式" r:id="rId15" imgW="5511600" imgH="583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52562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900113" y="3789363"/>
          <a:ext cx="59055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9" name="公式" r:id="rId17" imgW="6337080" imgH="888840" progId="Equation.3">
                  <p:embed/>
                </p:oleObj>
              </mc:Choice>
              <mc:Fallback>
                <p:oleObj name="公式" r:id="rId17" imgW="6337080" imgH="8888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5905500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900113" y="4797425"/>
          <a:ext cx="65516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0" name="公式" r:id="rId19" imgW="6502320" imgH="583920" progId="Equation.3">
                  <p:embed/>
                </p:oleObj>
              </mc:Choice>
              <mc:Fallback>
                <p:oleObj name="公式" r:id="rId19" imgW="6502320" imgH="5839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655161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900113" y="5661025"/>
          <a:ext cx="6985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1" name="公式" r:id="rId21" imgW="5727600" imgH="533160" progId="Equation.3">
                  <p:embed/>
                </p:oleObj>
              </mc:Choice>
              <mc:Fallback>
                <p:oleObj name="公式" r:id="rId21" imgW="5727600" imgH="533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69850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/>
      <p:bldP spid="121871" grpId="0"/>
      <p:bldP spid="121874" grpId="0"/>
      <p:bldP spid="1218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971550" y="692150"/>
          <a:ext cx="63373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公式" r:id="rId3" imgW="5930640" imgH="583920" progId="Equation.3">
                  <p:embed/>
                </p:oleObj>
              </mc:Choice>
              <mc:Fallback>
                <p:oleObj name="公式" r:id="rId3" imgW="593064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63373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971550" y="1628775"/>
          <a:ext cx="61928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公式" r:id="rId5" imgW="5359320" imgH="533160" progId="Equation.3">
                  <p:embed/>
                </p:oleObj>
              </mc:Choice>
              <mc:Fallback>
                <p:oleObj name="公式" r:id="rId5" imgW="535932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619283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971550" y="2636838"/>
          <a:ext cx="6553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公式" r:id="rId7" imgW="6032160" imgH="583920" progId="Equation.3">
                  <p:embed/>
                </p:oleObj>
              </mc:Choice>
              <mc:Fallback>
                <p:oleObj name="公式" r:id="rId7" imgW="603216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65532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971550" y="3573463"/>
          <a:ext cx="6121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2" name="公式" r:id="rId9" imgW="5359320" imgH="533160" progId="Equation.3">
                  <p:embed/>
                </p:oleObj>
              </mc:Choice>
              <mc:Fallback>
                <p:oleObj name="公式" r:id="rId9" imgW="535932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61214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971550" y="4508500"/>
          <a:ext cx="66246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3" name="公式" r:id="rId11" imgW="5968800" imgH="583920" progId="Equation.3">
                  <p:embed/>
                </p:oleObj>
              </mc:Choice>
              <mc:Fallback>
                <p:oleObj name="公式" r:id="rId11" imgW="596880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662463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971550" y="5373688"/>
          <a:ext cx="62642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4" name="公式" r:id="rId13" imgW="5587920" imgH="533160" progId="Equation.3">
                  <p:embed/>
                </p:oleObj>
              </mc:Choice>
              <mc:Fallback>
                <p:oleObj name="公式" r:id="rId13" imgW="558792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6264275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971550" y="6213475"/>
          <a:ext cx="7489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5" name="公式" r:id="rId15" imgW="7353000" imgH="583920" progId="Equation.3">
                  <p:embed/>
                </p:oleObj>
              </mc:Choice>
              <mc:Fallback>
                <p:oleObj name="公式" r:id="rId15" imgW="735300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13475"/>
                        <a:ext cx="74898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mz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7921625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1042988" y="3573463"/>
          <a:ext cx="342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9" name="公式" r:id="rId3" imgW="342720" imgH="444240" progId="Equation.3">
                  <p:embed/>
                </p:oleObj>
              </mc:Choice>
              <mc:Fallback>
                <p:oleObj name="公式" r:id="rId3" imgW="3427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3429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1403350" y="3573463"/>
            <a:ext cx="1633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碱金属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998538" y="4292600"/>
          <a:ext cx="417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0" name="公式" r:id="rId5" imgW="368280" imgH="444240" progId="Equation.3">
                  <p:embed/>
                </p:oleObj>
              </mc:Choice>
              <mc:Fallback>
                <p:oleObj name="公式" r:id="rId5" imgW="3682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292600"/>
                        <a:ext cx="4175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1403350" y="429260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碱土金属</a:t>
            </a:r>
            <a:r>
              <a:rPr lang="en-US" altLang="zh-CN" sz="3200" b="1"/>
              <a:t>.</a:t>
            </a: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900113" y="4868863"/>
            <a:ext cx="7848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过渡元素和稀土元素都有未满的内壳层</a:t>
            </a:r>
            <a:r>
              <a:rPr lang="en-US" altLang="zh-CN" sz="3200" b="1"/>
              <a:t>. </a:t>
            </a:r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900113" y="5589588"/>
            <a:ext cx="7848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每个</a:t>
            </a:r>
            <a:r>
              <a:rPr lang="en-US" altLang="zh-CN" sz="3200" b="1"/>
              <a:t>p</a:t>
            </a:r>
            <a:r>
              <a:rPr lang="zh-CN" altLang="en-US" sz="3200" b="1"/>
              <a:t>支壳层和下</a:t>
            </a:r>
            <a:r>
              <a:rPr lang="en-US" altLang="zh-CN" sz="3200" b="1"/>
              <a:t>s</a:t>
            </a:r>
            <a:r>
              <a:rPr lang="zh-CN" altLang="en-US" sz="3200" b="1"/>
              <a:t>支壳层的能量差特别大</a:t>
            </a:r>
            <a:r>
              <a:rPr lang="en-US" altLang="zh-CN" sz="3200" b="1"/>
              <a:t>.</a:t>
            </a:r>
          </a:p>
        </p:txBody>
      </p:sp>
      <p:pic>
        <p:nvPicPr>
          <p:cNvPr id="107537" name="Picture 17" descr="mz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49275"/>
            <a:ext cx="3960812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/>
      <p:bldP spid="107534" grpId="0"/>
      <p:bldP spid="107535" grpId="0"/>
      <p:bldP spid="1075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900113" y="476250"/>
            <a:ext cx="547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</a:t>
            </a:r>
            <a:r>
              <a:rPr lang="zh-CN" altLang="en-US" sz="3200" b="1"/>
              <a:t>外磁场中原子能级的分裂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900113" y="11969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⑴</a:t>
            </a:r>
            <a:r>
              <a:rPr lang="zh-CN" altLang="en-US" sz="3200" b="1"/>
              <a:t>多电子原子的磁矩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900113" y="1916113"/>
            <a:ext cx="481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在</a:t>
            </a:r>
            <a:r>
              <a:rPr lang="en-US" altLang="zh-CN" sz="3200" b="1"/>
              <a:t>LS</a:t>
            </a:r>
            <a:r>
              <a:rPr lang="zh-CN" altLang="en-US" sz="3200" b="1"/>
              <a:t>耦合情况下</a:t>
            </a:r>
            <a:r>
              <a:rPr lang="en-US" altLang="zh-CN" sz="3200" b="1"/>
              <a:t>,</a:t>
            </a:r>
            <a:r>
              <a:rPr lang="zh-CN" altLang="en-US" sz="3200" b="1"/>
              <a:t>总磁矩</a:t>
            </a:r>
            <a:r>
              <a:rPr lang="zh-CN" altLang="en-US" sz="3200"/>
              <a:t> 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5580063" y="1916113"/>
          <a:ext cx="4397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1" name="公式" r:id="rId3" imgW="444240" imgH="457200" progId="Equation.3">
                  <p:embed/>
                </p:oleObj>
              </mc:Choice>
              <mc:Fallback>
                <p:oleObj name="公式" r:id="rId3" imgW="444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113"/>
                        <a:ext cx="43973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6011863" y="19161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是由轨道角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900113" y="263683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动量磁矩和自旋磁矩组成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6156325" y="2708275"/>
          <a:ext cx="2082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公式" r:id="rId5" imgW="2082600" imgH="457200" progId="Equation.3">
                  <p:embed/>
                </p:oleObj>
              </mc:Choice>
              <mc:Fallback>
                <p:oleObj name="公式" r:id="rId5" imgW="2082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708275"/>
                        <a:ext cx="20828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900113" y="3357563"/>
            <a:ext cx="4995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有意义的或可观测的只是</a:t>
            </a:r>
            <a:r>
              <a:rPr lang="zh-CN" altLang="en-US" sz="3200"/>
              <a:t> 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5795963" y="3357563"/>
          <a:ext cx="4397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3" name="公式" r:id="rId7" imgW="444240" imgH="457200" progId="Equation.3">
                  <p:embed/>
                </p:oleObj>
              </mc:Choice>
              <mc:Fallback>
                <p:oleObj name="公式" r:id="rId7" imgW="4442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57563"/>
                        <a:ext cx="43973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156325" y="33575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en-US" altLang="zh-CN" sz="3200" b="1"/>
              <a:t>J</a:t>
            </a:r>
            <a:r>
              <a:rPr lang="zh-CN" altLang="en-US" sz="3200" b="1"/>
              <a:t>方向的</a:t>
            </a:r>
            <a:endParaRPr lang="zh-CN" altLang="en-US" sz="3200"/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900113" y="407670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分量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1979613" y="4076700"/>
          <a:ext cx="39322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公式" r:id="rId9" imgW="3936960" imgH="558720" progId="Equation.3">
                  <p:embed/>
                </p:oleObj>
              </mc:Choice>
              <mc:Fallback>
                <p:oleObj name="公式" r:id="rId9" imgW="393696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3932237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900113" y="48688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其中朗德因子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53975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64" name="Object 20"/>
          <p:cNvGraphicFramePr>
            <a:graphicFrameLocks noChangeAspect="1"/>
          </p:cNvGraphicFramePr>
          <p:nvPr/>
        </p:nvGraphicFramePr>
        <p:xfrm>
          <a:off x="3419475" y="4797425"/>
          <a:ext cx="50784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公式" r:id="rId11" imgW="6134040" imgH="965160" progId="Equation.3">
                  <p:embed/>
                </p:oleObj>
              </mc:Choice>
              <mc:Fallback>
                <p:oleObj name="公式" r:id="rId11" imgW="6134040" imgH="965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797425"/>
                        <a:ext cx="5078413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900113" y="5734050"/>
            <a:ext cx="7388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在给定的</a:t>
            </a:r>
            <a:r>
              <a:rPr lang="en-US" altLang="zh-CN" sz="3200" b="1"/>
              <a:t>z</a:t>
            </a:r>
            <a:r>
              <a:rPr lang="zh-CN" altLang="en-US" sz="3200" b="1"/>
              <a:t>方向</a:t>
            </a:r>
            <a:r>
              <a:rPr lang="en-US" altLang="zh-CN" sz="3200" b="1"/>
              <a:t>(</a:t>
            </a:r>
            <a:r>
              <a:rPr lang="zh-CN" altLang="en-US" sz="3200" b="1"/>
              <a:t>如外场</a:t>
            </a:r>
            <a:r>
              <a:rPr lang="en-US" altLang="zh-CN" sz="3200" b="1"/>
              <a:t>)</a:t>
            </a:r>
            <a:r>
              <a:rPr lang="zh-CN" altLang="en-US" sz="3200" b="1"/>
              <a:t>上磁矩的分量为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7" grpId="0"/>
      <p:bldP spid="134148" grpId="0"/>
      <p:bldP spid="134151" grpId="0"/>
      <p:bldP spid="134152" grpId="0"/>
      <p:bldP spid="134155" grpId="0"/>
      <p:bldP spid="134158" grpId="0"/>
      <p:bldP spid="134159" grpId="0"/>
      <p:bldP spid="134162" grpId="0"/>
      <p:bldP spid="1341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900113" y="692150"/>
          <a:ext cx="6397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公式" r:id="rId3" imgW="6387840" imgH="533160" progId="Equation.3">
                  <p:embed/>
                </p:oleObj>
              </mc:Choice>
              <mc:Fallback>
                <p:oleObj name="公式" r:id="rId3" imgW="63878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6397625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827088" y="119697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sz="3200" b="1"/>
              <a:t>在给定的</a:t>
            </a:r>
            <a:r>
              <a:rPr lang="en-US" altLang="zh-CN" sz="3200" b="1"/>
              <a:t>z</a:t>
            </a:r>
            <a:r>
              <a:rPr lang="zh-CN" altLang="en-US" sz="3200" b="1"/>
              <a:t>方向（如外场）上磁矩的分量为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547813" y="2205038"/>
          <a:ext cx="6396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公式" r:id="rId5" imgW="6387840" imgH="533160" progId="Equation.3">
                  <p:embed/>
                </p:oleObj>
              </mc:Choice>
              <mc:Fallback>
                <p:oleObj name="公式" r:id="rId5" imgW="63878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6396037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827088" y="28527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763713" y="2924175"/>
          <a:ext cx="590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6" name="公式" r:id="rId7" imgW="583920" imgH="457200" progId="Equation.3">
                  <p:embed/>
                </p:oleObj>
              </mc:Choice>
              <mc:Fallback>
                <p:oleObj name="公式" r:id="rId7" imgW="5839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5905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2268538" y="2852738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为总磁量子数</a:t>
            </a:r>
            <a:r>
              <a:rPr lang="en-US" altLang="zh-CN" sz="3200" b="1"/>
              <a:t>,</a:t>
            </a:r>
            <a:r>
              <a:rPr lang="zh-CN" altLang="en-US" sz="3200" b="1"/>
              <a:t>以下</a:t>
            </a:r>
            <a:r>
              <a:rPr lang="zh-CN" altLang="en-US" sz="3200"/>
              <a:t> 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5795963" y="2924175"/>
          <a:ext cx="16335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7" name="公式" r:id="rId9" imgW="2057400" imgH="533160" progId="Equation.3">
                  <p:embed/>
                </p:oleObj>
              </mc:Choice>
              <mc:Fallback>
                <p:oleObj name="公式" r:id="rId9" imgW="205740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924175"/>
                        <a:ext cx="1633537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827088" y="3573463"/>
            <a:ext cx="414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⑵</a:t>
            </a:r>
            <a:r>
              <a:rPr lang="zh-CN" altLang="en-US" sz="3200" b="1"/>
              <a:t>电子顺磁共振</a:t>
            </a:r>
            <a:r>
              <a:rPr lang="en-US" altLang="zh-CN" sz="3200" b="1"/>
              <a:t>(EPR)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827088" y="4149725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顺磁：原子磁矩不为零的原子</a:t>
            </a:r>
            <a:r>
              <a:rPr lang="en-US" altLang="zh-CN" sz="3200" b="1"/>
              <a:t>,</a:t>
            </a:r>
            <a:r>
              <a:rPr lang="zh-CN" altLang="en-US" sz="3200" b="1"/>
              <a:t>在外磁场中它们的磁矩有向磁场方向取向的趋势</a:t>
            </a:r>
            <a:r>
              <a:rPr lang="en-US" altLang="zh-CN" sz="3200" b="1"/>
              <a:t>.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827088" y="573405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■</a:t>
            </a:r>
            <a:r>
              <a:rPr lang="zh-CN" altLang="en-US" sz="3200" b="1"/>
              <a:t>电子顺磁共振：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5" grpId="0"/>
      <p:bldP spid="135178" grpId="0"/>
      <p:bldP spid="135181" grpId="0"/>
      <p:bldP spid="135182" grpId="0"/>
      <p:bldP spid="1351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900113" y="620713"/>
            <a:ext cx="7931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电子自旋在外磁场</a:t>
            </a:r>
            <a:r>
              <a:rPr lang="en-US" altLang="zh-CN" sz="3200" b="1"/>
              <a:t>z</a:t>
            </a:r>
            <a:r>
              <a:rPr lang="zh-CN" altLang="en-US" sz="3200" b="1"/>
              <a:t>方向分量的可能取值为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971550" y="1341438"/>
          <a:ext cx="75136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7" name="公式" r:id="rId3" imgW="7505640" imgH="965160" progId="Equation.3">
                  <p:embed/>
                </p:oleObj>
              </mc:Choice>
              <mc:Fallback>
                <p:oleObj name="公式" r:id="rId3" imgW="75056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513638" cy="96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900113" y="24209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在外磁场</a:t>
            </a:r>
            <a:r>
              <a:rPr lang="zh-CN" altLang="en-US" sz="3200"/>
              <a:t> 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700338" y="2492375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8" name="公式" r:id="rId5" imgW="431640" imgH="457200" progId="Equation.3">
                  <p:embed/>
                </p:oleObj>
              </mc:Choice>
              <mc:Fallback>
                <p:oleObj name="公式" r:id="rId5" imgW="4316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3132138" y="242093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中，这两个不同取向的能级</a:t>
            </a:r>
            <a:r>
              <a:rPr lang="zh-CN" altLang="en-US" sz="3200"/>
              <a:t> 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900113" y="314166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的势能差</a:t>
            </a:r>
            <a:r>
              <a:rPr lang="zh-CN" altLang="en-US" sz="3200"/>
              <a:t> 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2771775" y="3213100"/>
          <a:ext cx="2255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9" name="公式" r:id="rId7" imgW="2260440" imgH="457200" progId="Equation.3">
                  <p:embed/>
                </p:oleObj>
              </mc:Choice>
              <mc:Fallback>
                <p:oleObj name="公式" r:id="rId7" imgW="22604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13100"/>
                        <a:ext cx="2255838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900113" y="3933825"/>
            <a:ext cx="215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在垂直于</a:t>
            </a:r>
            <a:r>
              <a:rPr lang="zh-CN" altLang="en-US" sz="3200"/>
              <a:t> 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2843213" y="4005263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0" name="公式" r:id="rId9" imgW="431640" imgH="457200" progId="Equation.3">
                  <p:embed/>
                </p:oleObj>
              </mc:Choice>
              <mc:Fallback>
                <p:oleObj name="公式" r:id="rId9" imgW="4316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3203575" y="3933825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方向加一个以频率</a:t>
            </a:r>
            <a:r>
              <a:rPr lang="zh-CN" altLang="en-US" sz="3200"/>
              <a:t> 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6588125" y="4149725"/>
          <a:ext cx="30003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1" name="公式" r:id="rId11" imgW="304560" imgH="253800" progId="Equation.3">
                  <p:embed/>
                </p:oleObj>
              </mc:Choice>
              <mc:Fallback>
                <p:oleObj name="公式" r:id="rId11" imgW="30456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149725"/>
                        <a:ext cx="300038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900113" y="472440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化的磁场</a:t>
            </a:r>
            <a:r>
              <a:rPr lang="zh-CN" altLang="en-US" sz="3200"/>
              <a:t> </a:t>
            </a: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6804025" y="393382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的正弦变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13" name="Object 21"/>
          <p:cNvGraphicFramePr>
            <a:graphicFrameLocks noChangeAspect="1"/>
          </p:cNvGraphicFramePr>
          <p:nvPr/>
        </p:nvGraphicFramePr>
        <p:xfrm>
          <a:off x="2700338" y="4797425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2" name="公式" r:id="rId13" imgW="419040" imgH="457200" progId="Equation.3">
                  <p:embed/>
                </p:oleObj>
              </mc:Choice>
              <mc:Fallback>
                <p:oleObj name="公式" r:id="rId13" imgW="41904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97425"/>
                        <a:ext cx="41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15" name="Object 23"/>
          <p:cNvGraphicFramePr>
            <a:graphicFrameLocks noChangeAspect="1"/>
          </p:cNvGraphicFramePr>
          <p:nvPr/>
        </p:nvGraphicFramePr>
        <p:xfrm>
          <a:off x="3203575" y="4797425"/>
          <a:ext cx="4032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3" name="公式" r:id="rId15" imgW="3314520" imgH="495000" progId="Equation.3">
                  <p:embed/>
                </p:oleObj>
              </mc:Choice>
              <mc:Fallback>
                <p:oleObj name="公式" r:id="rId15" imgW="331452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97425"/>
                        <a:ext cx="40322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900113" y="55165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当频率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6217" name="Object 25"/>
          <p:cNvGraphicFramePr>
            <a:graphicFrameLocks noChangeAspect="1"/>
          </p:cNvGraphicFramePr>
          <p:nvPr/>
        </p:nvGraphicFramePr>
        <p:xfrm>
          <a:off x="2268538" y="5734050"/>
          <a:ext cx="30003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4" name="公式" r:id="rId17" imgW="304560" imgH="253800" progId="Equation.3">
                  <p:embed/>
                </p:oleObj>
              </mc:Choice>
              <mc:Fallback>
                <p:oleObj name="公式" r:id="rId17" imgW="30456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734050"/>
                        <a:ext cx="300037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2484438" y="55165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20" name="Object 28"/>
          <p:cNvGraphicFramePr>
            <a:graphicFrameLocks noChangeAspect="1"/>
          </p:cNvGraphicFramePr>
          <p:nvPr/>
        </p:nvGraphicFramePr>
        <p:xfrm>
          <a:off x="3419475" y="5589588"/>
          <a:ext cx="3214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5" name="公式" r:id="rId19" imgW="3632040" imgH="457200" progId="Equation.3">
                  <p:embed/>
                </p:oleObj>
              </mc:Choice>
              <mc:Fallback>
                <p:oleObj name="公式" r:id="rId19" imgW="363204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89588"/>
                        <a:ext cx="3214688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6732588" y="55165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7" grpId="0"/>
      <p:bldP spid="136200" grpId="0"/>
      <p:bldP spid="136201" grpId="0"/>
      <p:bldP spid="136204" grpId="0"/>
      <p:bldP spid="136207" grpId="0"/>
      <p:bldP spid="136210" grpId="0"/>
      <p:bldP spid="136211" grpId="0"/>
      <p:bldP spid="136216" grpId="0"/>
      <p:bldP spid="136218" grpId="0"/>
      <p:bldP spid="1362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971550" y="692150"/>
          <a:ext cx="43767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6" name="公式" r:id="rId3" imgW="4381200" imgH="533160" progId="Equation.3">
                  <p:embed/>
                </p:oleObj>
              </mc:Choice>
              <mc:Fallback>
                <p:oleObj name="公式" r:id="rId3" imgW="4381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437673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508625" y="620713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zh-CN" altLang="en-US" sz="3200" b="1"/>
              <a:t>就会在两个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827088" y="1412875"/>
            <a:ext cx="641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能级间感应跃迁，即磁偶极跃迁，</a:t>
            </a:r>
            <a:r>
              <a:rPr lang="zh-CN" altLang="en-US" sz="3200"/>
              <a:t> 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659563" y="1484313"/>
          <a:ext cx="1441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公式" r:id="rId5" imgW="1587240" imgH="457200" progId="Equation.3">
                  <p:embed/>
                </p:oleObj>
              </mc:Choice>
              <mc:Fallback>
                <p:oleObj name="公式" r:id="rId5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484313"/>
                        <a:ext cx="1441450" cy="468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827088" y="1989138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跃迁前后自旋方向相反</a:t>
            </a:r>
            <a:r>
              <a:rPr lang="en-US" altLang="zh-CN" sz="3200" b="1"/>
              <a:t>, </a:t>
            </a:r>
            <a:r>
              <a:rPr lang="zh-CN" altLang="en-US" sz="3200" b="1"/>
              <a:t>跃迁过程吸收或辐射电磁波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900113" y="3500438"/>
            <a:ext cx="7559675" cy="155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对于自由的顺磁原子</a:t>
            </a:r>
            <a:r>
              <a:rPr lang="en-US" altLang="zh-CN" sz="3200" b="1"/>
              <a:t>,</a:t>
            </a:r>
            <a:r>
              <a:rPr lang="zh-CN" altLang="en-US" sz="3200" b="1"/>
              <a:t>上述电子自旋磁矩改为原子的总角动量磁矩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  <p:bldP spid="137221" grpId="0"/>
      <p:bldP spid="137224" grpId="0"/>
      <p:bldP spid="1372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mz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81724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900113" y="422116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 smtClean="0"/>
              <a:t>⃰■</a:t>
            </a:r>
            <a:r>
              <a:rPr lang="zh-CN" altLang="en-US" sz="3200" b="1" dirty="0"/>
              <a:t>电子顺磁共振仪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900113" y="5013325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速调管产生微波辐射：变化的磁场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971550" y="5805488"/>
          <a:ext cx="332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公式" r:id="rId4" imgW="3327120" imgH="457200" progId="Equation.3">
                  <p:embed/>
                </p:oleObj>
              </mc:Choice>
              <mc:Fallback>
                <p:oleObj name="公式" r:id="rId4" imgW="3327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3327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4356100" y="5734050"/>
            <a:ext cx="417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其频率固定，波长为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138244" grpId="0"/>
      <p:bldP spid="1382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042988" y="596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200" b="1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971550" y="126841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调节</a:t>
            </a:r>
            <a:r>
              <a:rPr lang="zh-CN" altLang="en-US" sz="3200"/>
              <a:t> 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979613" y="1341438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9" name="公式" r:id="rId3" imgW="419040" imgH="457200" progId="Equation.3">
                  <p:embed/>
                </p:oleObj>
              </mc:Choice>
              <mc:Fallback>
                <p:oleObj name="公式" r:id="rId3" imgW="4190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41438"/>
                        <a:ext cx="41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339975" y="126841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3348038" y="1341438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0" name="公式" r:id="rId5" imgW="3632040" imgH="457200" progId="Equation.3">
                  <p:embed/>
                </p:oleObj>
              </mc:Choice>
              <mc:Fallback>
                <p:oleObj name="公式" r:id="rId5" imgW="36320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41438"/>
                        <a:ext cx="36322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971550" y="2060575"/>
            <a:ext cx="652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磁共振跃迁</a:t>
            </a:r>
            <a:r>
              <a:rPr lang="en-US" altLang="zh-CN" sz="3200" b="1"/>
              <a:t>,</a:t>
            </a:r>
            <a:r>
              <a:rPr lang="zh-CN" altLang="en-US" sz="3200" b="1"/>
              <a:t>探测器显示电磁波骤减</a:t>
            </a:r>
            <a:r>
              <a:rPr lang="en-US" altLang="zh-CN" sz="3200" b="1"/>
              <a:t>.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6877050" y="119697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产生顺</a:t>
            </a:r>
          </a:p>
        </p:txBody>
      </p:sp>
      <p:pic>
        <p:nvPicPr>
          <p:cNvPr id="139277" name="Picture 1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24138"/>
            <a:ext cx="8027988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1042988" y="5492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3cm.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2" grpId="0"/>
      <p:bldP spid="139275" grpId="0"/>
      <p:bldP spid="139276" grpId="0"/>
      <p:bldP spid="1392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00113" y="692150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⑶</a:t>
            </a:r>
            <a:r>
              <a:rPr lang="zh-CN" altLang="en-US" sz="3200" b="1"/>
              <a:t>反常塞满效应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900113" y="1412875"/>
            <a:ext cx="684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现象：谱线在磁场中分裂不只</a:t>
            </a:r>
            <a:r>
              <a:rPr lang="en-US" altLang="zh-CN" sz="3200" b="1"/>
              <a:t>3</a:t>
            </a:r>
            <a:r>
              <a:rPr lang="zh-CN" altLang="en-US" sz="3200" b="1"/>
              <a:t>条，</a:t>
            </a:r>
            <a:r>
              <a:rPr lang="zh-CN" altLang="en-US" sz="3200"/>
              <a:t> 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900113" y="2133600"/>
            <a:ext cx="267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例如钠的</a:t>
            </a:r>
            <a:r>
              <a:rPr lang="en-US" altLang="zh-CN" sz="3200" b="1"/>
              <a:t>D1,</a:t>
            </a:r>
            <a:r>
              <a:rPr lang="en-US" altLang="zh-CN" sz="3200"/>
              <a:t> 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3203575" y="2133600"/>
          <a:ext cx="1911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公式" r:id="rId3" imgW="1917360" imgH="583920" progId="Equation.3">
                  <p:embed/>
                </p:oleObj>
              </mc:Choice>
              <mc:Fallback>
                <p:oleObj name="公式" r:id="rId3" imgW="191736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33600"/>
                        <a:ext cx="19113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5076825" y="2133600"/>
            <a:ext cx="337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分裂成</a:t>
            </a:r>
            <a:r>
              <a:rPr lang="en-US" altLang="zh-CN" sz="3200" b="1"/>
              <a:t>4</a:t>
            </a:r>
            <a:r>
              <a:rPr lang="zh-CN" altLang="en-US" sz="3200" b="1"/>
              <a:t>条谱线，</a:t>
            </a:r>
            <a:r>
              <a:rPr lang="zh-CN" altLang="en-US" sz="3200"/>
              <a:t> 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900113" y="2852738"/>
            <a:ext cx="122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D2</a:t>
            </a:r>
            <a:r>
              <a:rPr lang="zh-CN" altLang="en-US" sz="3200" b="1"/>
              <a:t>线</a:t>
            </a:r>
            <a:r>
              <a:rPr lang="zh-CN" altLang="en-US" sz="3200"/>
              <a:t> 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1979613" y="2852738"/>
          <a:ext cx="19367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4" name="公式" r:id="rId5" imgW="1930320" imgH="583920" progId="Equation.3">
                  <p:embed/>
                </p:oleObj>
              </mc:Choice>
              <mc:Fallback>
                <p:oleObj name="公式" r:id="rId5" imgW="193032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52738"/>
                        <a:ext cx="193675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51275" y="2852738"/>
            <a:ext cx="460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分裂成</a:t>
            </a:r>
            <a:r>
              <a:rPr lang="en-US" altLang="zh-CN" sz="3200" b="1"/>
              <a:t>6</a:t>
            </a:r>
            <a:r>
              <a:rPr lang="zh-CN" altLang="en-US" sz="3200" b="1"/>
              <a:t>条谱线</a:t>
            </a:r>
            <a:r>
              <a:rPr lang="en-US" altLang="zh-CN" sz="3200" b="1"/>
              <a:t>,</a:t>
            </a:r>
            <a:r>
              <a:rPr lang="zh-CN" altLang="en-US" sz="3200" b="1"/>
              <a:t>间隔也不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827088" y="35734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尽相同</a:t>
            </a:r>
            <a:r>
              <a:rPr lang="en-US" altLang="zh-CN" sz="3200" b="1"/>
              <a:t>.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900113" y="4221163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条件：</a:t>
            </a: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900113" y="4797425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弱磁场</a:t>
            </a:r>
            <a:r>
              <a:rPr lang="en-US" altLang="zh-CN" sz="3200" b="1"/>
              <a:t>,</a:t>
            </a:r>
            <a:r>
              <a:rPr lang="zh-CN" altLang="en-US" sz="3200" b="1"/>
              <a:t>指外磁场产生能级分裂比精细结构（自旋</a:t>
            </a:r>
            <a:r>
              <a:rPr lang="en-US" altLang="zh-CN" sz="3200" b="1"/>
              <a:t>-</a:t>
            </a:r>
            <a:r>
              <a:rPr lang="zh-CN" altLang="en-US" sz="3200" b="1"/>
              <a:t>轨道耦合产生能量）小</a:t>
            </a:r>
            <a:r>
              <a:rPr lang="en-US" altLang="zh-CN" sz="3200" b="1"/>
              <a:t>,</a:t>
            </a:r>
            <a:r>
              <a:rPr lang="zh-CN" altLang="en-US" sz="3200" b="1"/>
              <a:t>且与原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/>
      <p:bldP spid="140292" grpId="0"/>
      <p:bldP spid="140295" grpId="0"/>
      <p:bldP spid="140296" grpId="0"/>
      <p:bldP spid="140299" grpId="0"/>
      <p:bldP spid="140300" grpId="0"/>
      <p:bldP spid="140301" grpId="0"/>
      <p:bldP spid="1403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900113" y="620713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子大小有关</a:t>
            </a:r>
            <a:r>
              <a:rPr lang="en-US" altLang="zh-CN" sz="3200" b="1"/>
              <a:t>.</a:t>
            </a:r>
            <a:r>
              <a:rPr lang="zh-CN" altLang="en-US" sz="3200" b="1"/>
              <a:t>例如，外磁场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5580063" y="692150"/>
          <a:ext cx="1858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1" name="公式" r:id="rId3" imgW="1854000" imgH="457200" progId="Equation.3">
                  <p:embed/>
                </p:oleObj>
              </mc:Choice>
              <mc:Fallback>
                <p:oleObj name="公式" r:id="rId3" imgW="1854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8589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900113" y="141287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的塞满分裂约为</a:t>
            </a:r>
            <a:r>
              <a:rPr lang="zh-CN" altLang="en-US" sz="3200"/>
              <a:t> 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3779838" y="1484313"/>
          <a:ext cx="2632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2" name="公式" r:id="rId5" imgW="2857320" imgH="495000" progId="Equation.3">
                  <p:embed/>
                </p:oleObj>
              </mc:Choice>
              <mc:Fallback>
                <p:oleObj name="公式" r:id="rId5" imgW="28573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26320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900113" y="2205038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双线的间距是</a:t>
            </a:r>
            <a:r>
              <a:rPr lang="zh-CN" altLang="en-US" sz="3200"/>
              <a:t> 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3419475" y="2205038"/>
          <a:ext cx="1608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3" name="公式" r:id="rId7" imgW="1612800" imgH="495000" progId="Equation.3">
                  <p:embed/>
                </p:oleObj>
              </mc:Choice>
              <mc:Fallback>
                <p:oleObj name="公式" r:id="rId7" imgW="161280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05038"/>
                        <a:ext cx="160813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859338" y="2205038"/>
            <a:ext cx="360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锂原子双线的间距</a:t>
            </a:r>
            <a:endParaRPr lang="zh-CN" altLang="en-US" sz="3200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7308850" y="549275"/>
            <a:ext cx="115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能级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6516688" y="14128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而钠原子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900113" y="285273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是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1476375" y="2924175"/>
          <a:ext cx="14176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公式" r:id="rId9" imgW="1422360" imgH="495000" progId="Equation.3">
                  <p:embed/>
                </p:oleObj>
              </mc:Choice>
              <mc:Fallback>
                <p:oleObj name="公式" r:id="rId9" imgW="1422360" imgH="49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14176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2771775" y="2924175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所以该外磁场对钠原子是弱磁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900113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场</a:t>
            </a:r>
            <a:r>
              <a:rPr lang="en-US" altLang="zh-CN" sz="3200" b="1"/>
              <a:t>.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900113" y="4292600"/>
            <a:ext cx="528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原子磁矩在外磁场中势能为</a:t>
            </a:r>
          </a:p>
        </p:txBody>
      </p:sp>
      <p:graphicFrame>
        <p:nvGraphicFramePr>
          <p:cNvPr id="141332" name="Object 20"/>
          <p:cNvGraphicFramePr>
            <a:graphicFrameLocks noChangeAspect="1"/>
          </p:cNvGraphicFramePr>
          <p:nvPr/>
        </p:nvGraphicFramePr>
        <p:xfrm>
          <a:off x="971550" y="5084763"/>
          <a:ext cx="6616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公式" r:id="rId11" imgW="6616440" imgH="533160" progId="Equation.3">
                  <p:embed/>
                </p:oleObj>
              </mc:Choice>
              <mc:Fallback>
                <p:oleObj name="公式" r:id="rId11" imgW="661644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6616700" cy="531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900113" y="5734050"/>
            <a:ext cx="208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势能差为</a:t>
            </a:r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2843213" y="5876925"/>
          <a:ext cx="3425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6" name="公式" r:id="rId13" imgW="3429000" imgH="457200" progId="Equation.3">
                  <p:embed/>
                </p:oleObj>
              </mc:Choice>
              <mc:Fallback>
                <p:oleObj name="公式" r:id="rId13" imgW="34290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76925"/>
                        <a:ext cx="3425825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5" name="Object 23"/>
          <p:cNvGraphicFramePr>
            <a:graphicFrameLocks noChangeAspect="1"/>
          </p:cNvGraphicFramePr>
          <p:nvPr/>
        </p:nvGraphicFramePr>
        <p:xfrm>
          <a:off x="6372225" y="5876925"/>
          <a:ext cx="20113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公式" r:id="rId15" imgW="2006280" imgH="457200" progId="Equation.3">
                  <p:embed/>
                </p:oleObj>
              </mc:Choice>
              <mc:Fallback>
                <p:oleObj name="公式" r:id="rId15" imgW="200628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876925"/>
                        <a:ext cx="2011363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7" grpId="0"/>
      <p:bldP spid="141320" grpId="0"/>
      <p:bldP spid="141323" grpId="0"/>
      <p:bldP spid="141324" grpId="0"/>
      <p:bldP spid="141325" grpId="0"/>
      <p:bldP spid="141326" grpId="0"/>
      <p:bldP spid="141329" grpId="0"/>
      <p:bldP spid="141330" grpId="0"/>
      <p:bldP spid="141331" grpId="0"/>
      <p:bldP spid="1413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mz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91440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900113" y="4941888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⑷</a:t>
            </a:r>
            <a:r>
              <a:rPr lang="zh-CN" altLang="en-US" sz="3200" b="1"/>
              <a:t>帕邢</a:t>
            </a:r>
            <a:r>
              <a:rPr lang="en-US" altLang="zh-CN" sz="3200" b="1"/>
              <a:t>-</a:t>
            </a:r>
            <a:r>
              <a:rPr lang="zh-CN" altLang="en-US" sz="3200" b="1"/>
              <a:t>巴克效应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5661025"/>
            <a:ext cx="7559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现象：当外磁场是强磁场时，轨道角动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900113" y="476250"/>
            <a:ext cx="73818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量</a:t>
            </a:r>
            <a:r>
              <a:rPr lang="en-US" altLang="zh-CN" sz="3200" b="1"/>
              <a:t>L</a:t>
            </a:r>
            <a:r>
              <a:rPr lang="zh-CN" altLang="en-US" sz="3200" b="1"/>
              <a:t>和自旋角动量</a:t>
            </a:r>
            <a:r>
              <a:rPr lang="en-US" altLang="zh-CN" sz="3200" b="1"/>
              <a:t>S</a:t>
            </a:r>
            <a:r>
              <a:rPr lang="zh-CN" altLang="en-US" sz="3200" b="1"/>
              <a:t>分别绕外磁场进动，</a:t>
            </a:r>
            <a:r>
              <a:rPr lang="en-US" altLang="zh-CN" sz="3200" b="1"/>
              <a:t>L-S</a:t>
            </a:r>
            <a:r>
              <a:rPr lang="zh-CN" altLang="en-US" sz="3200" b="1"/>
              <a:t>耦合很弱可忽略不计，不能形成总角动量，精细结构消失</a:t>
            </a:r>
            <a:r>
              <a:rPr lang="en-US" altLang="zh-CN" sz="3200" b="1"/>
              <a:t>.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900113" y="2852738"/>
            <a:ext cx="2151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原子磁矩</a:t>
            </a:r>
            <a:r>
              <a:rPr lang="zh-CN" altLang="en-US" sz="3200"/>
              <a:t> 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843213" y="2924175"/>
          <a:ext cx="45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6" name="公式" r:id="rId3" imgW="444240" imgH="457200" progId="Equation.3">
                  <p:embed/>
                </p:oleObj>
              </mc:Choice>
              <mc:Fallback>
                <p:oleObj name="公式" r:id="rId3" imgW="4442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450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203575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3708400" y="2924175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7" name="公式" r:id="rId5" imgW="457200" imgH="457200" progId="Equation.3">
                  <p:embed/>
                </p:oleObj>
              </mc:Choice>
              <mc:Fallback>
                <p:oleObj name="公式" r:id="rId5" imgW="457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24175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4067175" y="28527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在外磁场中势能</a:t>
            </a:r>
            <a:r>
              <a:rPr lang="zh-CN" altLang="en-US" sz="3200"/>
              <a:t> </a:t>
            </a: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827088" y="3429000"/>
            <a:ext cx="734536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/>
              <a:t>轨道角动量</a:t>
            </a:r>
            <a:r>
              <a:rPr lang="en-US" altLang="zh-CN" sz="3200" b="1"/>
              <a:t>L</a:t>
            </a:r>
            <a:r>
              <a:rPr lang="zh-CN" altLang="en-US" sz="3200" b="1"/>
              <a:t>和自旋角动量</a:t>
            </a:r>
            <a:r>
              <a:rPr lang="en-US" altLang="zh-CN" sz="3200" b="1"/>
              <a:t>S</a:t>
            </a:r>
            <a:r>
              <a:rPr lang="zh-CN" altLang="en-US" sz="3200" b="1"/>
              <a:t>在外磁场方向的分量是量子化的，相应的势能为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72" name="Object 12"/>
          <p:cNvGraphicFramePr>
            <a:graphicFrameLocks noChangeAspect="1"/>
          </p:cNvGraphicFramePr>
          <p:nvPr/>
        </p:nvGraphicFramePr>
        <p:xfrm>
          <a:off x="971550" y="5084763"/>
          <a:ext cx="44640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8" name="公式" r:id="rId7" imgW="4457520" imgH="520560" progId="Equation.3">
                  <p:embed/>
                </p:oleObj>
              </mc:Choice>
              <mc:Fallback>
                <p:oleObj name="公式" r:id="rId7" imgW="445752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4464050" cy="525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827088" y="580548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势能差为</a:t>
            </a:r>
            <a:r>
              <a:rPr lang="zh-CN" altLang="en-US" sz="3200"/>
              <a:t> </a:t>
            </a:r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2555875" y="5876925"/>
          <a:ext cx="4364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9" name="公式" r:id="rId9" imgW="4368600" imgH="457200" progId="Equation.3">
                  <p:embed/>
                </p:oleObj>
              </mc:Choice>
              <mc:Fallback>
                <p:oleObj name="公式" r:id="rId9" imgW="4368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76925"/>
                        <a:ext cx="4364038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3" grpId="0"/>
      <p:bldP spid="143366" grpId="0"/>
      <p:bldP spid="143369" grpId="0"/>
      <p:bldP spid="143370" grpId="0"/>
      <p:bldP spid="1433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827088" y="549275"/>
            <a:ext cx="395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满支壳层电子状态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27088" y="1052513"/>
            <a:ext cx="74168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闭合的支壳层的角动量为零；故闭合的主壳层的角动量为零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原子的角动量就是未闭合壳层的角动量</a:t>
            </a:r>
            <a:r>
              <a:rPr lang="en-US" altLang="zh-CN" sz="3200" b="1"/>
              <a:t>.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827088" y="3429000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多电子原子的原子态和能级</a:t>
            </a: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971550" y="4292600"/>
          <a:ext cx="3054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2" name="公式" r:id="rId3" imgW="3365280" imgH="495000" progId="Equation.3">
                  <p:embed/>
                </p:oleObj>
              </mc:Choice>
              <mc:Fallback>
                <p:oleObj name="公式" r:id="rId3" imgW="336528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30543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1331913" y="5013325"/>
          <a:ext cx="50942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3" name="公式" r:id="rId5" imgW="5333760" imgH="1104840" progId="Equation.3">
                  <p:embed/>
                </p:oleObj>
              </mc:Choice>
              <mc:Fallback>
                <p:oleObj name="公式" r:id="rId5" imgW="533376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5094287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67" grpId="0"/>
      <p:bldP spid="1648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827088" y="692150"/>
            <a:ext cx="2557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选择定则是</a:t>
            </a:r>
            <a:r>
              <a:rPr lang="zh-CN" altLang="en-US" sz="3200"/>
              <a:t> 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3276600" y="765175"/>
          <a:ext cx="3576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1" name="公式" r:id="rId3" imgW="3581280" imgH="457200" progId="Equation.3">
                  <p:embed/>
                </p:oleObj>
              </mc:Choice>
              <mc:Fallback>
                <p:oleObj name="公式" r:id="rId3" imgW="3581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5175"/>
                        <a:ext cx="3576638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827088" y="1412875"/>
            <a:ext cx="582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与正常塞满效应一样，都是</a:t>
            </a:r>
            <a:r>
              <a:rPr lang="en-US" altLang="zh-CN" sz="3200" b="1"/>
              <a:t>3</a:t>
            </a:r>
            <a:r>
              <a:rPr lang="zh-CN" altLang="en-US" sz="3200" b="1"/>
              <a:t>条</a:t>
            </a:r>
            <a:r>
              <a:rPr lang="en-US" altLang="zh-CN" sz="3200" b="1"/>
              <a:t>.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827088" y="2133600"/>
            <a:ext cx="2560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 钠的</a:t>
            </a:r>
            <a:r>
              <a:rPr lang="en-US" altLang="zh-CN" sz="3200" b="1"/>
              <a:t>D1</a:t>
            </a:r>
            <a:r>
              <a:rPr lang="zh-CN" altLang="en-US" sz="3200" b="1"/>
              <a:t>线</a:t>
            </a:r>
            <a:r>
              <a:rPr lang="zh-CN" altLang="en-US" sz="3200"/>
              <a:t> 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3276600" y="2133600"/>
          <a:ext cx="20367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公式" r:id="rId5" imgW="2044440" imgH="583920" progId="Equation.3">
                  <p:embed/>
                </p:oleObj>
              </mc:Choice>
              <mc:Fallback>
                <p:oleObj name="公式" r:id="rId5" imgW="204444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20367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5292725" y="2133600"/>
            <a:ext cx="122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D2</a:t>
            </a:r>
            <a:r>
              <a:rPr lang="zh-CN" altLang="en-US" sz="3200" b="1"/>
              <a:t>线</a:t>
            </a:r>
            <a:r>
              <a:rPr lang="zh-CN" altLang="en-US" sz="3200"/>
              <a:t> 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5" name="Object 11"/>
          <p:cNvGraphicFramePr>
            <a:graphicFrameLocks noChangeAspect="1"/>
          </p:cNvGraphicFramePr>
          <p:nvPr/>
        </p:nvGraphicFramePr>
        <p:xfrm>
          <a:off x="6300788" y="2133600"/>
          <a:ext cx="1936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3" name="公式" r:id="rId7" imgW="1930320" imgH="583920" progId="Equation.3">
                  <p:embed/>
                </p:oleObj>
              </mc:Choice>
              <mc:Fallback>
                <p:oleObj name="公式" r:id="rId7" imgW="193032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133600"/>
                        <a:ext cx="19367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827088" y="2852738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弱磁场下反常塞满效应</a:t>
            </a:r>
            <a:r>
              <a:rPr lang="en-US" altLang="zh-CN" sz="3200" b="1"/>
              <a:t>.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398" name="Object 14"/>
          <p:cNvGraphicFramePr>
            <a:graphicFrameLocks noChangeAspect="1"/>
          </p:cNvGraphicFramePr>
          <p:nvPr/>
        </p:nvGraphicFramePr>
        <p:xfrm>
          <a:off x="971550" y="3573463"/>
          <a:ext cx="46783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4" name="公式" r:id="rId9" imgW="4673520" imgH="583920" progId="Equation.3">
                  <p:embed/>
                </p:oleObj>
              </mc:Choice>
              <mc:Fallback>
                <p:oleObj name="公式" r:id="rId9" imgW="467352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4678363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9" name="Object 15"/>
          <p:cNvGraphicFramePr>
            <a:graphicFrameLocks noChangeAspect="1"/>
          </p:cNvGraphicFramePr>
          <p:nvPr/>
        </p:nvGraphicFramePr>
        <p:xfrm>
          <a:off x="971550" y="4365625"/>
          <a:ext cx="72723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5" name="公式" r:id="rId11" imgW="7886520" imgH="965160" progId="Equation.3">
                  <p:embed/>
                </p:oleObj>
              </mc:Choice>
              <mc:Fallback>
                <p:oleObj name="公式" r:id="rId11" imgW="788652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727233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971550" y="5445125"/>
          <a:ext cx="7200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6" name="公式" r:id="rId13" imgW="6717960" imgH="888840" progId="Equation.3">
                  <p:embed/>
                </p:oleObj>
              </mc:Choice>
              <mc:Fallback>
                <p:oleObj name="公式" r:id="rId13" imgW="671796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72009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89" grpId="0"/>
      <p:bldP spid="144390" grpId="0"/>
      <p:bldP spid="144393" grpId="0"/>
      <p:bldP spid="1443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900113" y="54927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分裂成两条</a:t>
            </a:r>
            <a:r>
              <a:rPr lang="en-US" altLang="zh-CN" sz="3200" b="1"/>
              <a:t>.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971550" y="1268413"/>
          <a:ext cx="44910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7" name="公式" r:id="rId3" imgW="4495680" imgH="583920" progId="Equation.3">
                  <p:embed/>
                </p:oleObj>
              </mc:Choice>
              <mc:Fallback>
                <p:oleObj name="公式" r:id="rId3" imgW="449568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449103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971550" y="2133600"/>
          <a:ext cx="7200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8" name="公式" r:id="rId5" imgW="8254800" imgH="965160" progId="Equation.3">
                  <p:embed/>
                </p:oleObj>
              </mc:Choice>
              <mc:Fallback>
                <p:oleObj name="公式" r:id="rId5" imgW="825480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72009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971550" y="3141663"/>
          <a:ext cx="73453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9" name="公式" r:id="rId7" imgW="6858000" imgH="888840" progId="Equation.3">
                  <p:embed/>
                </p:oleObj>
              </mc:Choice>
              <mc:Fallback>
                <p:oleObj name="公式" r:id="rId7" imgW="68580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34536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827088" y="40767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分裂成两条</a:t>
            </a:r>
            <a:r>
              <a:rPr lang="en-US" altLang="zh-CN" sz="3200" b="1"/>
              <a:t>.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971550" y="4797425"/>
          <a:ext cx="45291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0" name="公式" r:id="rId9" imgW="4533840" imgH="583920" progId="Equation.3">
                  <p:embed/>
                </p:oleObj>
              </mc:Choice>
              <mc:Fallback>
                <p:oleObj name="公式" r:id="rId9" imgW="453384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452913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1042988" y="5516563"/>
          <a:ext cx="72009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1" name="公式" r:id="rId11" imgW="8318160" imgH="965160" progId="Equation.3">
                  <p:embed/>
                </p:oleObj>
              </mc:Choice>
              <mc:Fallback>
                <p:oleObj name="公式" r:id="rId11" imgW="831816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16563"/>
                        <a:ext cx="7200900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900113" y="549275"/>
          <a:ext cx="7200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公式" r:id="rId3" imgW="7073640" imgH="888840" progId="Equation.3">
                  <p:embed/>
                </p:oleObj>
              </mc:Choice>
              <mc:Fallback>
                <p:oleObj name="公式" r:id="rId3" imgW="70736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72009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900113" y="1484313"/>
          <a:ext cx="71294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0" name="公式" r:id="rId5" imgW="6972120" imgH="888840" progId="Equation.3">
                  <p:embed/>
                </p:oleObj>
              </mc:Choice>
              <mc:Fallback>
                <p:oleObj name="公式" r:id="rId5" imgW="69721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71294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438" name="Picture 6" descr="mz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88201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7459" name="Picture 3" descr="旋转 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135938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900113" y="62071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强磁场：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2555875" y="692150"/>
          <a:ext cx="3576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name="公式" r:id="rId3" imgW="3581280" imgH="457200" progId="Equation.3">
                  <p:embed/>
                </p:oleObj>
              </mc:Choice>
              <mc:Fallback>
                <p:oleObj name="公式" r:id="rId3" imgW="3581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92150"/>
                        <a:ext cx="3576638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971550" y="14128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4.6</a:t>
            </a:r>
            <a:r>
              <a:rPr lang="zh-CN" altLang="en-US" sz="3200" b="1"/>
              <a:t>多电子原子的光谱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971550" y="1916113"/>
            <a:ext cx="74882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4.6.1 </a:t>
            </a:r>
            <a:r>
              <a:rPr lang="zh-CN" altLang="en-US" sz="3200" b="1"/>
              <a:t>选择定则（</a:t>
            </a:r>
            <a:r>
              <a:rPr lang="en-US" altLang="zh-CN" sz="3200" b="1"/>
              <a:t>1927</a:t>
            </a:r>
            <a:r>
              <a:rPr lang="zh-CN" altLang="en-US" sz="3200" b="1"/>
              <a:t>）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en-US" b="1"/>
              <a:t>■</a:t>
            </a:r>
            <a:r>
              <a:rPr lang="zh-CN" altLang="en-US" sz="3200" b="1"/>
              <a:t>辐射跃迁（电偶极跃迁）只允许在宇称相反的态之间发生</a:t>
            </a:r>
            <a:r>
              <a:rPr lang="en-US" altLang="zh-CN" sz="3200" b="1"/>
              <a:t>.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971550" y="4292600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宇称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971550" y="5013325"/>
            <a:ext cx="3370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定态的宇称守恒</a:t>
            </a:r>
            <a:r>
              <a:rPr lang="en-US" altLang="zh-CN" sz="3200" b="1"/>
              <a:t>.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971550" y="5734050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在中心力场近似下</a:t>
            </a:r>
            <a:r>
              <a:rPr lang="en-US" altLang="zh-CN" sz="3200" b="1"/>
              <a:t>,</a:t>
            </a:r>
            <a:r>
              <a:rPr lang="zh-CN" altLang="en-US" sz="3200" b="1"/>
              <a:t>一个电子组态的宇称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4" grpId="0"/>
      <p:bldP spid="148485" grpId="0"/>
      <p:bldP spid="148486" grpId="0"/>
      <p:bldP spid="148487" grpId="0"/>
      <p:bldP spid="1484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900113" y="69215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为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403350" y="692150"/>
          <a:ext cx="1163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1" name="公式" r:id="rId3" imgW="1168200" imgH="520560" progId="Equation.3">
                  <p:embed/>
                </p:oleObj>
              </mc:Choice>
              <mc:Fallback>
                <p:oleObj name="公式" r:id="rId3" imgW="116820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11636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484438" y="69215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3563938" y="765175"/>
          <a:ext cx="24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2" name="公式" r:id="rId5" imgW="241200" imgH="457200" progId="Equation.3">
                  <p:embed/>
                </p:oleObj>
              </mc:Choice>
              <mc:Fallback>
                <p:oleObj name="公式" r:id="rId5" imgW="241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241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924300" y="69215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是各电子的轨道角动量</a:t>
            </a:r>
            <a:endParaRPr lang="zh-CN" altLang="en-US" sz="3200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900113" y="1484313"/>
            <a:ext cx="1633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量子数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971550" y="2133600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电偶极跃迁选择定则</a:t>
            </a:r>
          </a:p>
        </p:txBody>
      </p:sp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1403350" y="2852738"/>
          <a:ext cx="17319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3" name="公式" r:id="rId7" imgW="1726920" imgH="672840" progId="Equation.3">
                  <p:embed/>
                </p:oleObj>
              </mc:Choice>
              <mc:Fallback>
                <p:oleObj name="公式" r:id="rId7" imgW="1726920" imgH="672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1731963" cy="677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971550" y="3573463"/>
            <a:ext cx="7321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若原子跃迁时大多数情形是只有一个电</a:t>
            </a:r>
          </a:p>
        </p:txBody>
      </p:sp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971550" y="4292600"/>
            <a:ext cx="448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子的状态发生改变</a:t>
            </a:r>
            <a:r>
              <a:rPr lang="en-US" altLang="zh-CN" sz="3200" b="1"/>
              <a:t>,</a:t>
            </a:r>
            <a:r>
              <a:rPr lang="zh-CN" altLang="en-US" sz="3200" b="1"/>
              <a:t>于是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1187450" y="5013325"/>
          <a:ext cx="2878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4" name="公式" r:id="rId9" imgW="2882880" imgH="507960" progId="Equation.3">
                  <p:embed/>
                </p:oleObj>
              </mc:Choice>
              <mc:Fallback>
                <p:oleObj name="公式" r:id="rId9" imgW="288288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2878138" cy="50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971550" y="5661025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选择定则与原子间相互作用有关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971550" y="29972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▲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9" grpId="0"/>
      <p:bldP spid="149512" grpId="0"/>
      <p:bldP spid="149513" grpId="0"/>
      <p:bldP spid="149514" grpId="0"/>
      <p:bldP spid="149516" grpId="0"/>
      <p:bldP spid="149517" grpId="0"/>
      <p:bldP spid="149519" grpId="0"/>
      <p:bldP spid="1495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900113" y="620713"/>
            <a:ext cx="185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en-US" altLang="zh-CN" sz="3200" b="1"/>
              <a:t>LS</a:t>
            </a:r>
            <a:r>
              <a:rPr lang="zh-CN" altLang="en-US" sz="3200" b="1"/>
              <a:t>耦合</a:t>
            </a:r>
            <a:r>
              <a:rPr lang="zh-CN" altLang="en-US" sz="3200"/>
              <a:t> 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116013" y="1268413"/>
          <a:ext cx="47831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6" name="公式" r:id="rId3" imgW="4787640" imgH="2158920" progId="Equation.3">
                  <p:embed/>
                </p:oleObj>
              </mc:Choice>
              <mc:Fallback>
                <p:oleObj name="公式" r:id="rId3" imgW="4787640" imgH="2158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4783137" cy="2143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900113" y="3644900"/>
            <a:ext cx="3776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对于单电子激发，</a:t>
            </a:r>
            <a:r>
              <a:rPr lang="zh-CN" altLang="en-US" sz="3200"/>
              <a:t> 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4427538" y="3789363"/>
          <a:ext cx="1130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7" name="公式" r:id="rId5" imgW="1130040" imgH="330120" progId="Equation.3">
                  <p:embed/>
                </p:oleObj>
              </mc:Choice>
              <mc:Fallback>
                <p:oleObj name="公式" r:id="rId5" imgW="113004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130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900113" y="4365625"/>
            <a:ext cx="5221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对于个别大原子</a:t>
            </a:r>
            <a:r>
              <a:rPr lang="en-US" altLang="zh-CN" sz="3200" b="1"/>
              <a:t>, </a:t>
            </a:r>
            <a:r>
              <a:rPr lang="zh-CN" altLang="en-US" sz="3200" b="1"/>
              <a:t>选择定则</a:t>
            </a:r>
            <a:r>
              <a:rPr lang="zh-CN" altLang="en-US" sz="3200"/>
              <a:t> </a:t>
            </a: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6084888" y="4508500"/>
          <a:ext cx="1104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8" name="公式" r:id="rId7" imgW="1104840" imgH="330120" progId="Equation.3">
                  <p:embed/>
                </p:oleObj>
              </mc:Choice>
              <mc:Fallback>
                <p:oleObj name="公式" r:id="rId7" imgW="110484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08500"/>
                        <a:ext cx="1104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7092950" y="43656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可能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900113" y="486886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被违背</a:t>
            </a:r>
            <a:r>
              <a:rPr lang="en-US" altLang="zh-CN" sz="3200" b="1"/>
              <a:t>.</a:t>
            </a:r>
            <a:r>
              <a:rPr lang="zh-CN" altLang="en-US" sz="3200" b="1"/>
              <a:t>但是关于</a:t>
            </a:r>
            <a:r>
              <a:rPr lang="en-US" altLang="zh-CN" sz="3200" b="1"/>
              <a:t>J</a:t>
            </a:r>
            <a:r>
              <a:rPr lang="zh-CN" altLang="en-US" sz="3200" b="1"/>
              <a:t>的选择定则</a:t>
            </a:r>
            <a:r>
              <a:rPr lang="en-US" altLang="zh-CN" sz="3200" b="1"/>
              <a:t>,</a:t>
            </a:r>
            <a:r>
              <a:rPr lang="zh-CN" altLang="en-US" sz="3200" b="1"/>
              <a:t>不论</a:t>
            </a:r>
            <a:r>
              <a:rPr lang="en-US" altLang="zh-CN" sz="3200" b="1"/>
              <a:t>jj</a:t>
            </a:r>
            <a:r>
              <a:rPr lang="zh-CN" altLang="en-US" sz="3200" b="1"/>
              <a:t>耦合还是</a:t>
            </a:r>
            <a:r>
              <a:rPr lang="en-US" altLang="zh-CN" sz="3200" b="1"/>
              <a:t>LS</a:t>
            </a:r>
            <a:r>
              <a:rPr lang="zh-CN" altLang="en-US" sz="3200" b="1"/>
              <a:t>耦合都必须遵守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  <p:bldP spid="150534" grpId="0"/>
      <p:bldP spid="150537" grpId="0"/>
      <p:bldP spid="150539" grpId="0"/>
      <p:bldP spid="1505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684213" y="620713"/>
            <a:ext cx="4608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4.6.2</a:t>
            </a:r>
            <a:r>
              <a:rPr lang="zh-CN" altLang="en-US" sz="3200" b="1"/>
              <a:t>碱金属原子的光谱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684213" y="1341438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模型：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684213" y="2133600"/>
            <a:ext cx="811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碱金属原子</a:t>
            </a:r>
            <a:r>
              <a:rPr lang="en-US" altLang="zh-CN" sz="3200" b="1"/>
              <a:t>=</a:t>
            </a:r>
            <a:r>
              <a:rPr lang="zh-CN" altLang="en-US" sz="3200" b="1"/>
              <a:t>原子实（球对称）</a:t>
            </a:r>
            <a:r>
              <a:rPr lang="en-US" altLang="zh-CN" sz="3200" b="1"/>
              <a:t>+</a:t>
            </a:r>
            <a:r>
              <a:rPr lang="zh-CN" altLang="en-US" sz="3200" b="1"/>
              <a:t>一个价电子</a:t>
            </a:r>
            <a:r>
              <a:rPr lang="en-US" altLang="zh-CN" sz="3200" b="1"/>
              <a:t>.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684213" y="2852738"/>
            <a:ext cx="215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原子态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684213" y="3573463"/>
            <a:ext cx="6154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基态</a:t>
            </a:r>
            <a:r>
              <a:rPr lang="en-US" altLang="zh-CN" sz="3200" b="1"/>
              <a:t>ns</a:t>
            </a:r>
            <a:r>
              <a:rPr lang="zh-CN" altLang="en-US" sz="3200" b="1"/>
              <a:t>，</a:t>
            </a:r>
            <a:r>
              <a:rPr lang="en-US" altLang="zh-CN" sz="3200" b="1"/>
              <a:t>Li,Na,K, …n=2,3,4,…</a:t>
            </a:r>
            <a:r>
              <a:rPr lang="en-US" altLang="zh-CN" sz="3200"/>
              <a:t> </a:t>
            </a:r>
          </a:p>
        </p:txBody>
      </p:sp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6732588" y="3573463"/>
          <a:ext cx="9461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0" name="公式" r:id="rId3" imgW="939600" imgH="583920" progId="Equation.3">
                  <p:embed/>
                </p:oleObj>
              </mc:Choice>
              <mc:Fallback>
                <p:oleObj name="公式" r:id="rId3" imgW="93960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73463"/>
                        <a:ext cx="94615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84213" y="4292600"/>
            <a:ext cx="215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激发态：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971550" y="5013325"/>
          <a:ext cx="38893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1" name="公式" r:id="rId5" imgW="3581280" imgH="444240" progId="Equation.3">
                  <p:embed/>
                </p:oleObj>
              </mc:Choice>
              <mc:Fallback>
                <p:oleObj name="公式" r:id="rId5" imgW="35812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38893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4" name="Object 12"/>
          <p:cNvGraphicFramePr>
            <a:graphicFrameLocks noChangeAspect="1"/>
          </p:cNvGraphicFramePr>
          <p:nvPr/>
        </p:nvGraphicFramePr>
        <p:xfrm>
          <a:off x="900113" y="5661025"/>
          <a:ext cx="396081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2" name="公式" r:id="rId7" imgW="3657600" imgH="583920" progId="Equation.3">
                  <p:embed/>
                </p:oleObj>
              </mc:Choice>
              <mc:Fallback>
                <p:oleObj name="公式" r:id="rId7" imgW="365760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3960812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557" grpId="0"/>
      <p:bldP spid="151558" grpId="0"/>
      <p:bldP spid="151559" grpId="0"/>
      <p:bldP spid="151560" grpId="0"/>
      <p:bldP spid="1515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mz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75612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827088" y="4941888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能量：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827088" y="566102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原子实的静电势场</a:t>
            </a:r>
            <a:r>
              <a:rPr lang="zh-CN" altLang="en-US" sz="3200"/>
              <a:t> 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4211638" y="5734050"/>
          <a:ext cx="1760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9" name="公式" r:id="rId4" imgW="1765080" imgH="444240" progId="Equation.3">
                  <p:embed/>
                </p:oleObj>
              </mc:Choice>
              <mc:Fallback>
                <p:oleObj name="公式" r:id="rId4" imgW="17650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734050"/>
                        <a:ext cx="1760537" cy="449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5940425" y="5661025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且与</a:t>
            </a:r>
            <a:r>
              <a:rPr lang="en-US" altLang="zh-CN" sz="3200" b="1"/>
              <a:t>l</a:t>
            </a:r>
            <a:r>
              <a:rPr lang="zh-CN" altLang="en-US" sz="3200" b="1"/>
              <a:t>有关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0" grpId="0"/>
      <p:bldP spid="1525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27088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476375" y="765175"/>
          <a:ext cx="3476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2" name="公式" r:id="rId3" imgW="342720" imgH="355320" progId="Equation.3">
                  <p:embed/>
                </p:oleObj>
              </mc:Choice>
              <mc:Fallback>
                <p:oleObj name="公式" r:id="rId3" imgW="34272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3476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692275" y="692150"/>
            <a:ext cx="693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较大时</a:t>
            </a:r>
            <a:r>
              <a:rPr lang="en-US" altLang="zh-CN" sz="3200" b="1"/>
              <a:t>,</a:t>
            </a:r>
            <a:r>
              <a:rPr lang="zh-CN" altLang="en-US" sz="3200" b="1"/>
              <a:t>它的能级和氢原子能级很相似</a:t>
            </a:r>
            <a:r>
              <a:rPr lang="en-US" altLang="zh-CN" sz="3200" b="1"/>
              <a:t>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827088" y="1412875"/>
            <a:ext cx="215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选择定则</a:t>
            </a:r>
            <a:r>
              <a:rPr lang="zh-CN" altLang="en-US" sz="3200"/>
              <a:t>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3132138" y="1484313"/>
          <a:ext cx="2855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3" name="公式" r:id="rId5" imgW="2857320" imgH="406080" progId="Equation.3">
                  <p:embed/>
                </p:oleObj>
              </mc:Choice>
              <mc:Fallback>
                <p:oleObj name="公式" r:id="rId5" imgW="28573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84313"/>
                        <a:ext cx="2855912" cy="412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827088" y="2133600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谱线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827088" y="28527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主线系：</a:t>
            </a:r>
            <a:r>
              <a:rPr lang="zh-CN" altLang="en-US" sz="3200"/>
              <a:t> 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627313" y="2852738"/>
          <a:ext cx="23939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4" name="公式" r:id="rId7" imgW="2387520" imgH="583920" progId="Equation.3">
                  <p:embed/>
                </p:oleObj>
              </mc:Choice>
              <mc:Fallback>
                <p:oleObj name="公式" r:id="rId7" imgW="238752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52738"/>
                        <a:ext cx="239395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827088" y="357346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锐线系：</a:t>
            </a:r>
            <a:r>
              <a:rPr lang="zh-CN" altLang="en-US" sz="3200"/>
              <a:t> 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15" name="Object 15"/>
          <p:cNvGraphicFramePr>
            <a:graphicFrameLocks noChangeAspect="1"/>
          </p:cNvGraphicFramePr>
          <p:nvPr/>
        </p:nvGraphicFramePr>
        <p:xfrm>
          <a:off x="2627313" y="3573463"/>
          <a:ext cx="23939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5" name="公式" r:id="rId9" imgW="2387520" imgH="583920" progId="Equation.3">
                  <p:embed/>
                </p:oleObj>
              </mc:Choice>
              <mc:Fallback>
                <p:oleObj name="公式" r:id="rId9" imgW="238752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73463"/>
                        <a:ext cx="239395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827088" y="42926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漫线系：</a:t>
            </a:r>
            <a:r>
              <a:rPr lang="zh-CN" altLang="en-US" sz="3200"/>
              <a:t>  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2627313" y="4292600"/>
          <a:ext cx="2901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6" name="公式" r:id="rId11" imgW="2908080" imgH="583920" progId="Equation.3">
                  <p:embed/>
                </p:oleObj>
              </mc:Choice>
              <mc:Fallback>
                <p:oleObj name="公式" r:id="rId11" imgW="290808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2901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827088" y="501332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基线系：</a:t>
            </a:r>
            <a:r>
              <a:rPr lang="zh-CN" altLang="en-US" sz="3200"/>
              <a:t> </a:t>
            </a: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2627313" y="5013325"/>
          <a:ext cx="30670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7" name="公式" r:id="rId13" imgW="3073320" imgH="583920" progId="Equation.3">
                  <p:embed/>
                </p:oleObj>
              </mc:Choice>
              <mc:Fallback>
                <p:oleObj name="公式" r:id="rId13" imgW="3073320" imgH="58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30670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5" grpId="0"/>
      <p:bldP spid="153606" grpId="0"/>
      <p:bldP spid="153609" grpId="0"/>
      <p:bldP spid="153610" grpId="0"/>
      <p:bldP spid="153613" grpId="0"/>
      <p:bldP spid="153616" grpId="0"/>
      <p:bldP spid="1536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900113" y="476250"/>
          <a:ext cx="4533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0" name="公式" r:id="rId3" imgW="4533840" imgH="2133360" progId="Equation.3">
                  <p:embed/>
                </p:oleObj>
              </mc:Choice>
              <mc:Fallback>
                <p:oleObj name="公式" r:id="rId3" imgW="4533840" imgH="2133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45339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827088" y="27813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均由未满壳层中电子产生。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900113" y="3573463"/>
            <a:ext cx="186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LS</a:t>
            </a:r>
            <a:r>
              <a:rPr lang="zh-CN" altLang="en-US" sz="3200" b="1"/>
              <a:t>耦合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900113" y="4292600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剩余库仑相互作用产生力矩，</a:t>
            </a:r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3059113" y="5084763"/>
          <a:ext cx="14319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1" name="公式" r:id="rId5" imgW="1739880" imgH="469800" progId="Equation.3">
                  <p:embed/>
                </p:oleObj>
              </mc:Choice>
              <mc:Fallback>
                <p:oleObj name="公式" r:id="rId5" imgW="17398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1431925" cy="465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971550" y="5805488"/>
          <a:ext cx="1479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2" name="公式" r:id="rId7" imgW="1790640" imgH="469800" progId="Equation.3">
                  <p:embed/>
                </p:oleObj>
              </mc:Choice>
              <mc:Fallback>
                <p:oleObj name="公式" r:id="rId7" imgW="17906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1479550" cy="469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7380288" y="4365625"/>
          <a:ext cx="279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3" name="公式" r:id="rId9" imgW="279360" imgH="469800" progId="Equation.3">
                  <p:embed/>
                </p:oleObj>
              </mc:Choice>
              <mc:Fallback>
                <p:oleObj name="公式" r:id="rId9" imgW="2793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365625"/>
                        <a:ext cx="2794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227763" y="4292600"/>
            <a:ext cx="122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使得</a:t>
            </a:r>
            <a:r>
              <a:rPr lang="zh-CN" altLang="en-US" sz="3200"/>
              <a:t> 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7667625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971550" y="5084763"/>
          <a:ext cx="2873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4" name="公式" r:id="rId11" imgW="291960" imgH="469800" progId="Equation.3">
                  <p:embed/>
                </p:oleObj>
              </mc:Choice>
              <mc:Fallback>
                <p:oleObj name="公式" r:id="rId11" imgW="2919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287338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5940425" y="5013325"/>
            <a:ext cx="251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耦合，形成</a:t>
            </a:r>
          </a:p>
        </p:txBody>
      </p:sp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4643438" y="5084763"/>
          <a:ext cx="31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5" name="公式" r:id="rId13" imgW="317160" imgH="457200" progId="Equation.3">
                  <p:embed/>
                </p:oleObj>
              </mc:Choice>
              <mc:Fallback>
                <p:oleObj name="公式" r:id="rId13" imgW="3171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84763"/>
                        <a:ext cx="31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4932363" y="50133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5580063" y="5084763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6" name="公式" r:id="rId15" imgW="342720" imgH="457200" progId="Equation.3">
                  <p:embed/>
                </p:oleObj>
              </mc:Choice>
              <mc:Fallback>
                <p:oleObj name="公式" r:id="rId15" imgW="34272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084763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1187450" y="5013325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耦合</a:t>
            </a:r>
            <a:r>
              <a:rPr lang="en-US" altLang="zh-CN" sz="3200" b="1"/>
              <a:t>,</a:t>
            </a:r>
            <a:r>
              <a:rPr lang="zh-CN" altLang="en-US" sz="3200" b="1"/>
              <a:t>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165892" grpId="0"/>
      <p:bldP spid="165893" grpId="0"/>
      <p:bldP spid="165897" grpId="0"/>
      <p:bldP spid="165898" grpId="0"/>
      <p:bldP spid="165900" grpId="0"/>
      <p:bldP spid="165902" grpId="0"/>
      <p:bldP spid="1659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mz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85693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mz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0"/>
            <a:ext cx="3671887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 descr="mz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843338"/>
            <a:ext cx="7272337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mz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5175"/>
            <a:ext cx="867568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ch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83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900113" y="476250"/>
            <a:ext cx="74882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sz="3200" b="1"/>
              <a:t>能级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/>
              <a:t> </a:t>
            </a:r>
            <a:r>
              <a:rPr lang="en-US" altLang="zh-CN" sz="3200" b="1"/>
              <a:t>s</a:t>
            </a:r>
            <a:r>
              <a:rPr lang="zh-CN" altLang="en-US" sz="3200" b="1"/>
              <a:t>能级是单层，</a:t>
            </a:r>
            <a:r>
              <a:rPr lang="en-US" altLang="zh-CN" sz="3200" b="1"/>
              <a:t>p</a:t>
            </a:r>
            <a:r>
              <a:rPr lang="zh-CN" altLang="en-US" sz="3200" b="1"/>
              <a:t>、</a:t>
            </a:r>
            <a:r>
              <a:rPr lang="en-US" altLang="zh-CN" sz="3200" b="1"/>
              <a:t>d</a:t>
            </a:r>
            <a:r>
              <a:rPr lang="zh-CN" altLang="en-US" sz="3200" b="1"/>
              <a:t>、</a:t>
            </a:r>
            <a:r>
              <a:rPr lang="en-US" altLang="zh-CN" sz="3200" b="1"/>
              <a:t>f</a:t>
            </a:r>
            <a:r>
              <a:rPr lang="zh-CN" altLang="en-US" sz="3200" b="1"/>
              <a:t>能级是双层的</a:t>
            </a:r>
            <a:r>
              <a:rPr lang="en-US" altLang="zh-CN" sz="3200" b="1"/>
              <a:t>.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 sz="3200" b="1"/>
              <a:t>对于</a:t>
            </a:r>
            <a:r>
              <a:rPr lang="en-US" altLang="zh-CN" sz="3200" b="1"/>
              <a:t>l</a:t>
            </a:r>
            <a:r>
              <a:rPr lang="zh-CN" altLang="en-US" sz="3200" b="1"/>
              <a:t>相同的能级</a:t>
            </a:r>
            <a:r>
              <a:rPr lang="en-US" altLang="zh-CN" sz="3200" b="1"/>
              <a:t>,</a:t>
            </a:r>
            <a:r>
              <a:rPr lang="zh-CN" altLang="en-US" sz="3200" b="1"/>
              <a:t>其分裂的能级间隔随</a:t>
            </a:r>
            <a:r>
              <a:rPr lang="en-US" altLang="zh-CN" sz="3200" b="1"/>
              <a:t>n</a:t>
            </a:r>
            <a:r>
              <a:rPr lang="zh-CN" altLang="en-US" sz="3200" b="1"/>
              <a:t>的增大而减小；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en-US" altLang="zh-CN" sz="3200" b="1"/>
              <a:t>n</a:t>
            </a:r>
            <a:r>
              <a:rPr lang="zh-CN" altLang="en-US" sz="3200" b="1"/>
              <a:t>相同的能级</a:t>
            </a:r>
            <a:r>
              <a:rPr lang="en-US" altLang="zh-CN" sz="3200" b="1"/>
              <a:t>,</a:t>
            </a:r>
            <a:r>
              <a:rPr lang="zh-CN" altLang="en-US" sz="3200" b="1"/>
              <a:t>其分裂的能级间隔随</a:t>
            </a:r>
            <a:r>
              <a:rPr lang="en-US" altLang="zh-CN" sz="3200" b="1"/>
              <a:t>l</a:t>
            </a:r>
            <a:r>
              <a:rPr lang="zh-CN" altLang="en-US" sz="3200" b="1"/>
              <a:t>的增大而减小</a:t>
            </a:r>
            <a:r>
              <a:rPr lang="en-US" altLang="zh-CN" sz="3200" b="1"/>
              <a:t>.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900113" y="5516563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4.6.2</a:t>
            </a:r>
            <a:r>
              <a:rPr lang="zh-CN" altLang="en-US" sz="3200" b="1"/>
              <a:t>碱土金属原子的光谱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mz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7150"/>
            <a:ext cx="7775575" cy="70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900113" y="476250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sz="3200" b="1"/>
              <a:t>两个价电子，两套光谱，两套能级（单层、三层）</a:t>
            </a:r>
            <a:r>
              <a:rPr lang="en-US" altLang="zh-CN" sz="3200" b="1"/>
              <a:t>.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900113" y="2133600"/>
            <a:ext cx="3370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三重态最低态是</a:t>
            </a:r>
            <a:r>
              <a:rPr lang="zh-CN" altLang="en-US" sz="3200"/>
              <a:t> 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4067175" y="2133600"/>
          <a:ext cx="666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8" name="公式" r:id="rId3" imgW="660240" imgH="583920" progId="Equation.3">
                  <p:embed/>
                </p:oleObj>
              </mc:Choice>
              <mc:Fallback>
                <p:oleObj name="公式" r:id="rId3" imgW="66024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133600"/>
                        <a:ext cx="6667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643438" y="2133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而不是</a:t>
            </a:r>
            <a:r>
              <a:rPr lang="zh-CN" altLang="en-US" sz="3200"/>
              <a:t> 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6011863" y="2133600"/>
          <a:ext cx="6731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9" name="公式" r:id="rId5" imgW="672840" imgH="583920" progId="Equation.3">
                  <p:embed/>
                </p:oleObj>
              </mc:Choice>
              <mc:Fallback>
                <p:oleObj name="公式" r:id="rId5" imgW="67284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133600"/>
                        <a:ext cx="6731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900113" y="2708275"/>
            <a:ext cx="74882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sz="3200" b="1"/>
              <a:t>各电子的轨道</a:t>
            </a:r>
            <a:r>
              <a:rPr lang="en-US" altLang="zh-CN" sz="3200" b="1"/>
              <a:t>-</a:t>
            </a:r>
            <a:r>
              <a:rPr lang="zh-CN" altLang="en-US" sz="3200" b="1"/>
              <a:t>自旋相互作用比电子间的剩余库仑相互作用要弱得多</a:t>
            </a:r>
            <a:r>
              <a:rPr lang="en-US" altLang="zh-CN" sz="3200" b="1"/>
              <a:t>,</a:t>
            </a:r>
            <a:r>
              <a:rPr lang="zh-CN" altLang="en-US" sz="3200" b="1"/>
              <a:t>所以</a:t>
            </a:r>
            <a:r>
              <a:rPr lang="en-US" altLang="zh-CN" sz="3200" b="1"/>
              <a:t>LS</a:t>
            </a:r>
            <a:r>
              <a:rPr lang="zh-CN" altLang="en-US" sz="3200" b="1"/>
              <a:t>耦合是很好的近似</a:t>
            </a:r>
            <a:r>
              <a:rPr lang="en-US" altLang="zh-CN" sz="3200" b="1"/>
              <a:t>.</a:t>
            </a: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900113" y="5084763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单态</a:t>
            </a:r>
            <a:r>
              <a:rPr lang="en-US" altLang="zh-CN" sz="3200" b="1"/>
              <a:t>S=0,</a:t>
            </a:r>
            <a:r>
              <a:rPr lang="zh-CN" altLang="en-US" sz="3200" b="1"/>
              <a:t>能级单层</a:t>
            </a:r>
            <a:r>
              <a:rPr lang="en-US" altLang="zh-CN" sz="3200" b="1"/>
              <a:t>; </a:t>
            </a:r>
            <a:r>
              <a:rPr lang="zh-CN" altLang="en-US" sz="3200" b="1"/>
              <a:t>三重态</a:t>
            </a:r>
            <a:r>
              <a:rPr lang="en-US" altLang="zh-CN" sz="3200" b="1"/>
              <a:t>S=1, </a:t>
            </a:r>
            <a:r>
              <a:rPr lang="zh-CN" altLang="en-US" sz="3200" b="1"/>
              <a:t>能级三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971550" y="5805488"/>
            <a:ext cx="81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层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1619250" y="5949950"/>
          <a:ext cx="12065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0" name="公式" r:id="rId7" imgW="1206360" imgH="380880" progId="Equation.3">
                  <p:embed/>
                </p:oleObj>
              </mc:Choice>
              <mc:Fallback>
                <p:oleObj name="公式" r:id="rId7" imgW="120636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949950"/>
                        <a:ext cx="12065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2771775" y="5805488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单态与三重态之间无跃迁（大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  <p:bldP spid="160771" grpId="0"/>
      <p:bldP spid="160774" grpId="0"/>
      <p:bldP spid="160777" grpId="0"/>
      <p:bldP spid="160778" grpId="0"/>
      <p:bldP spid="160779" grpId="0"/>
      <p:bldP spid="1607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900113" y="620713"/>
            <a:ext cx="4737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Z</a:t>
            </a:r>
            <a:r>
              <a:rPr lang="zh-CN" altLang="en-US" sz="3200" b="1"/>
              <a:t>原子不再有效）</a:t>
            </a:r>
            <a:r>
              <a:rPr lang="en-US" altLang="zh-CN" sz="3200" b="1"/>
              <a:t>.</a:t>
            </a:r>
            <a:r>
              <a:rPr lang="zh-CN" altLang="en-US" sz="3200" b="1"/>
              <a:t>例如汞</a:t>
            </a:r>
            <a:r>
              <a:rPr lang="zh-CN" altLang="en-US" sz="3200"/>
              <a:t> 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5508625" y="765175"/>
          <a:ext cx="12017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8" name="公式" r:id="rId3" imgW="1206360" imgH="380880" progId="Equation.3">
                  <p:embed/>
                </p:oleObj>
              </mc:Choice>
              <mc:Fallback>
                <p:oleObj name="公式" r:id="rId3" imgW="120636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765175"/>
                        <a:ext cx="120173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6659563" y="620713"/>
            <a:ext cx="151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基态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971550" y="141287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900113" y="1412875"/>
          <a:ext cx="20955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9" name="公式" r:id="rId5" imgW="2095200" imgH="533160" progId="Equation.3">
                  <p:embed/>
                </p:oleObj>
              </mc:Choice>
              <mc:Fallback>
                <p:oleObj name="公式" r:id="rId5" imgW="20952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20955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3059113" y="1412875"/>
            <a:ext cx="437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最低的两个激发组态是</a:t>
            </a:r>
            <a:r>
              <a:rPr lang="zh-CN" altLang="en-US" sz="3200"/>
              <a:t> </a:t>
            </a: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993775" y="2205038"/>
          <a:ext cx="2536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0" name="公式" r:id="rId7" imgW="2539800" imgH="571320" progId="Equation.3">
                  <p:embed/>
                </p:oleObj>
              </mc:Choice>
              <mc:Fallback>
                <p:oleObj name="公式" r:id="rId7" imgW="253980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205038"/>
                        <a:ext cx="25368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3635375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4284663" y="2205038"/>
          <a:ext cx="21923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1" name="公式" r:id="rId9" imgW="2197080" imgH="533160" progId="Equation.3">
                  <p:embed/>
                </p:oleObj>
              </mc:Choice>
              <mc:Fallback>
                <p:oleObj name="公式" r:id="rId9" imgW="219708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05038"/>
                        <a:ext cx="21923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6372225" y="22050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违反</a:t>
            </a:r>
            <a:r>
              <a:rPr lang="zh-CN" altLang="en-US" sz="3200"/>
              <a:t> </a:t>
            </a: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971550" y="3141663"/>
          <a:ext cx="11001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2" name="公式" r:id="rId11" imgW="1104840" imgH="330120" progId="Equation.3">
                  <p:embed/>
                </p:oleObj>
              </mc:Choice>
              <mc:Fallback>
                <p:oleObj name="公式" r:id="rId11" imgW="110484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11001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2051050" y="2997200"/>
            <a:ext cx="5818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跃迁产生光谱波长为</a:t>
            </a:r>
            <a:r>
              <a:rPr lang="en-US" altLang="zh-CN" sz="3200" b="1"/>
              <a:t>253.65nm.</a:t>
            </a: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827088" y="4941888"/>
            <a:ext cx="6272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p.168 4.12,13,14,15,17,18.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/>
      <p:bldP spid="161797" grpId="0"/>
      <p:bldP spid="161801" grpId="0"/>
      <p:bldP spid="161804" grpId="0"/>
      <p:bldP spid="161807" grpId="0"/>
      <p:bldP spid="161810" grpId="0"/>
      <p:bldP spid="1618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042988" y="620713"/>
          <a:ext cx="48387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3" name="公式" r:id="rId3" imgW="4838400" imgH="1117440" progId="Equation.3">
                  <p:embed/>
                </p:oleObj>
              </mc:Choice>
              <mc:Fallback>
                <p:oleObj name="公式" r:id="rId3" imgW="48384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4838700" cy="1111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042988" y="1989138"/>
          <a:ext cx="46815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4" name="公式" r:id="rId5" imgW="5029200" imgH="482400" progId="Equation.3">
                  <p:embed/>
                </p:oleObj>
              </mc:Choice>
              <mc:Fallback>
                <p:oleObj name="公式" r:id="rId5" imgW="5029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4681537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042988" y="2636838"/>
          <a:ext cx="51895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5" name="公式" r:id="rId7" imgW="5194080" imgH="1117440" progId="Equation.3">
                  <p:embed/>
                </p:oleObj>
              </mc:Choice>
              <mc:Fallback>
                <p:oleObj name="公式" r:id="rId7" imgW="519408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5189537" cy="1112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1042988" y="3933825"/>
          <a:ext cx="4968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6" name="公式" r:id="rId9" imgW="5092560" imgH="482400" progId="Equation.3">
                  <p:embed/>
                </p:oleObj>
              </mc:Choice>
              <mc:Fallback>
                <p:oleObj name="公式" r:id="rId9" imgW="5092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4968875" cy="471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5076825" y="4652963"/>
          <a:ext cx="14398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7" name="公式" r:id="rId11" imgW="1536480" imgH="380880" progId="Equation.3">
                  <p:embed/>
                </p:oleObj>
              </mc:Choice>
              <mc:Fallback>
                <p:oleObj name="公式" r:id="rId11" imgW="153648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52963"/>
                        <a:ext cx="1439863" cy="358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900113" y="4508500"/>
            <a:ext cx="4205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轨道相互作用下</a:t>
            </a: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971550" y="5229225"/>
          <a:ext cx="20875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8" name="公式" r:id="rId13" imgW="2628720" imgH="507960" progId="Equation.3">
                  <p:embed/>
                </p:oleObj>
              </mc:Choice>
              <mc:Fallback>
                <p:oleObj name="公式" r:id="rId13" imgW="262872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2087563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3348038" y="5300663"/>
          <a:ext cx="4679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9" name="公式" r:id="rId15" imgW="4724280" imgH="482400" progId="Equation.3">
                  <p:embed/>
                </p:oleObj>
              </mc:Choice>
              <mc:Fallback>
                <p:oleObj name="公式" r:id="rId15" imgW="47242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00663"/>
                        <a:ext cx="4679950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971550" y="5949950"/>
          <a:ext cx="49736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0" name="公式" r:id="rId17" imgW="4978080" imgH="482400" progId="Equation.3">
                  <p:embed/>
                </p:oleObj>
              </mc:Choice>
              <mc:Fallback>
                <p:oleObj name="公式" r:id="rId17" imgW="49780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4973638" cy="477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419475" y="692150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本节要点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835150" y="4221163"/>
            <a:ext cx="6265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外磁场中原子能级的分裂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835150" y="5084763"/>
            <a:ext cx="4967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多电子原子的光谱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835150" y="3357563"/>
            <a:ext cx="46085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原子基态的量子数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835150" y="1341438"/>
            <a:ext cx="4968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多电子原子的原子态和能级</a:t>
            </a:r>
            <a:r>
              <a:rPr lang="en-US" altLang="en-US" sz="4000" b="1">
                <a:ea typeface="隶书" pitchFamily="49" charset="-122"/>
              </a:rPr>
              <a:t>（</a:t>
            </a:r>
            <a:r>
              <a:rPr lang="en-US" altLang="zh-CN" sz="4000" b="1">
                <a:ea typeface="隶书" pitchFamily="49" charset="-122"/>
              </a:rPr>
              <a:t>LS</a:t>
            </a:r>
            <a:r>
              <a:rPr lang="zh-CN" altLang="en-US" sz="4000" b="1">
                <a:ea typeface="隶书" pitchFamily="49" charset="-122"/>
              </a:rPr>
              <a:t>耦合</a:t>
            </a:r>
            <a:r>
              <a:rPr lang="en-US" altLang="en-US" sz="4000" b="1">
                <a:ea typeface="隶书" pitchFamily="49" charset="-122"/>
              </a:rPr>
              <a:t>）</a:t>
            </a:r>
            <a:endParaRPr lang="zh-CN" altLang="en-US" sz="4000" b="1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7" grpId="0"/>
      <p:bldP spid="169988" grpId="0"/>
      <p:bldP spid="169989" grpId="0"/>
      <p:bldP spid="1699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1042988" y="620713"/>
            <a:ext cx="650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描述两个价电子原子的状态量子数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116013" y="1484313"/>
          <a:ext cx="34258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1" name="公式" r:id="rId3" imgW="4152600" imgH="457200" progId="Equation.3">
                  <p:embed/>
                </p:oleObj>
              </mc:Choice>
              <mc:Fallback>
                <p:oleObj name="公式" r:id="rId3" imgW="4152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84313"/>
                        <a:ext cx="3425825" cy="452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971550" y="2133600"/>
            <a:ext cx="255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原子态符号</a:t>
            </a:r>
            <a:r>
              <a:rPr lang="zh-CN" altLang="en-US" sz="3200"/>
              <a:t> 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3348038" y="2205038"/>
          <a:ext cx="10731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2" name="公式" r:id="rId5" imgW="1066680" imgH="533160" progId="Equation.3">
                  <p:embed/>
                </p:oleObj>
              </mc:Choice>
              <mc:Fallback>
                <p:oleObj name="公式" r:id="rId5" imgW="106668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05038"/>
                        <a:ext cx="1073150" cy="538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971550" y="2708275"/>
            <a:ext cx="73453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例 两个价电子的原子态价电子的组态是</a:t>
            </a:r>
            <a:r>
              <a:rPr lang="en-US" altLang="zh-CN" sz="3200" b="1"/>
              <a:t>4p4d,</a:t>
            </a:r>
            <a:r>
              <a:rPr lang="zh-CN" altLang="en-US" sz="3200" b="1"/>
              <a:t>即</a:t>
            </a:r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2555875" y="3716338"/>
          <a:ext cx="54721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3" name="公式" r:id="rId7" imgW="6019560" imgH="457200" progId="Equation.3">
                  <p:embed/>
                </p:oleObj>
              </mc:Choice>
              <mc:Fallback>
                <p:oleObj name="公式" r:id="rId7" imgW="60195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547211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900113" y="43656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zh-CN" altLang="en-US" sz="3200"/>
              <a:t> </a:t>
            </a: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1908175" y="4508500"/>
          <a:ext cx="3048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4" name="公式" r:id="rId9" imgW="3047760" imgH="380880" progId="Equation.3">
                  <p:embed/>
                </p:oleObj>
              </mc:Choice>
              <mc:Fallback>
                <p:oleObj name="公式" r:id="rId9" imgW="304776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8500"/>
                        <a:ext cx="30480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900113" y="508476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原子态符号</a:t>
            </a:r>
            <a:r>
              <a:rPr lang="zh-CN" altLang="en-US" sz="3200"/>
              <a:t> </a:t>
            </a:r>
          </a:p>
        </p:txBody>
      </p:sp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3059113" y="5084763"/>
          <a:ext cx="18859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5" name="公式" r:id="rId11" imgW="1879560" imgH="533160" progId="Equation.3">
                  <p:embed/>
                </p:oleObj>
              </mc:Choice>
              <mc:Fallback>
                <p:oleObj name="公式" r:id="rId11" imgW="187956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18859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3" name="Object 15"/>
          <p:cNvGraphicFramePr>
            <a:graphicFrameLocks noChangeAspect="1"/>
          </p:cNvGraphicFramePr>
          <p:nvPr/>
        </p:nvGraphicFramePr>
        <p:xfrm>
          <a:off x="5148263" y="5084763"/>
          <a:ext cx="3289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6" name="公式" r:id="rId13" imgW="3288960" imgH="571320" progId="Equation.3">
                  <p:embed/>
                </p:oleObj>
              </mc:Choice>
              <mc:Fallback>
                <p:oleObj name="公式" r:id="rId13" imgW="328896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84763"/>
                        <a:ext cx="3289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1042988" y="5876925"/>
          <a:ext cx="920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7" name="公式" r:id="rId15" imgW="914400" imgH="406080" progId="Equation.3">
                  <p:embed/>
                </p:oleObj>
              </mc:Choice>
              <mc:Fallback>
                <p:oleObj name="公式" r:id="rId15" imgW="91440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76925"/>
                        <a:ext cx="9207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1835150" y="5805488"/>
            <a:ext cx="517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相同的状态属于同一多重态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13" grpId="0"/>
      <p:bldP spid="171016" grpId="0"/>
      <p:bldP spid="171018" grpId="0"/>
      <p:bldP spid="171021" grpId="0"/>
      <p:bldP spid="1710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827088" y="620713"/>
            <a:ext cx="436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例如双电子原子多重态</a:t>
            </a:r>
            <a:r>
              <a:rPr lang="zh-CN" altLang="en-US" sz="3200"/>
              <a:t> 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5219700" y="620713"/>
          <a:ext cx="984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3" name="公式" r:id="rId3" imgW="977760" imgH="571320" progId="Equation.3">
                  <p:embed/>
                </p:oleObj>
              </mc:Choice>
              <mc:Fallback>
                <p:oleObj name="公式" r:id="rId3" imgW="97776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620713"/>
                        <a:ext cx="9842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900113" y="1412875"/>
            <a:ext cx="4205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轨道</a:t>
            </a:r>
            <a:r>
              <a:rPr lang="en-US" altLang="zh-CN" sz="3200" b="1"/>
              <a:t>-</a:t>
            </a:r>
            <a:r>
              <a:rPr lang="zh-CN" altLang="en-US" sz="3200" b="1"/>
              <a:t>自旋相互作用为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5076825" y="1484313"/>
          <a:ext cx="27987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4" name="公式" r:id="rId5" imgW="2793960" imgH="469800" progId="Equation.3">
                  <p:embed/>
                </p:oleObj>
              </mc:Choice>
              <mc:Fallback>
                <p:oleObj name="公式" r:id="rId5" imgW="27939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84313"/>
                        <a:ext cx="2798763" cy="485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900113" y="2133600"/>
            <a:ext cx="3887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相应附加能量为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42" name="Object 10"/>
          <p:cNvGraphicFramePr>
            <a:graphicFrameLocks noChangeAspect="1"/>
          </p:cNvGraphicFramePr>
          <p:nvPr/>
        </p:nvGraphicFramePr>
        <p:xfrm>
          <a:off x="971550" y="2781300"/>
          <a:ext cx="524033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5" name="公式" r:id="rId7" imgW="7086600" imgH="1904760" progId="Equation.3">
                  <p:embed/>
                </p:oleObj>
              </mc:Choice>
              <mc:Fallback>
                <p:oleObj name="公式" r:id="rId7" imgW="7086600" imgH="1904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5240338" cy="1758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900113" y="47244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45" name="Object 13"/>
          <p:cNvGraphicFramePr>
            <a:graphicFrameLocks noChangeAspect="1"/>
          </p:cNvGraphicFramePr>
          <p:nvPr/>
        </p:nvGraphicFramePr>
        <p:xfrm>
          <a:off x="1476375" y="4868863"/>
          <a:ext cx="1028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6" name="公式" r:id="rId9" imgW="1028520" imgH="380880" progId="Equation.3">
                  <p:embed/>
                </p:oleObj>
              </mc:Choice>
              <mc:Fallback>
                <p:oleObj name="公式" r:id="rId9" imgW="102852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10287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2555875" y="4724400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能级分裂成</a:t>
            </a:r>
            <a:r>
              <a:rPr lang="zh-CN" altLang="en-US" sz="3200"/>
              <a:t> </a:t>
            </a: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48" name="Object 16"/>
          <p:cNvGraphicFramePr>
            <a:graphicFrameLocks noChangeAspect="1"/>
          </p:cNvGraphicFramePr>
          <p:nvPr/>
        </p:nvGraphicFramePr>
        <p:xfrm>
          <a:off x="4787900" y="4868863"/>
          <a:ext cx="86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7" name="公式" r:id="rId11" imgW="1041120" imgH="330120" progId="Equation.3">
                  <p:embed/>
                </p:oleObj>
              </mc:Choice>
              <mc:Fallback>
                <p:oleObj name="公式" r:id="rId11" imgW="1041120" imgH="330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868863"/>
                        <a:ext cx="8604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5651500" y="4724400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个能级；</a:t>
            </a:r>
            <a:r>
              <a:rPr lang="zh-CN" altLang="en-US" sz="3200"/>
              <a:t> 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900113" y="55165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52" name="Object 20"/>
          <p:cNvGraphicFramePr>
            <a:graphicFrameLocks noChangeAspect="1"/>
          </p:cNvGraphicFramePr>
          <p:nvPr/>
        </p:nvGraphicFramePr>
        <p:xfrm>
          <a:off x="1476375" y="5661025"/>
          <a:ext cx="1028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8" name="公式" r:id="rId13" imgW="1028520" imgH="380880" progId="Equation.3">
                  <p:embed/>
                </p:oleObj>
              </mc:Choice>
              <mc:Fallback>
                <p:oleObj name="公式" r:id="rId13" imgW="102852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1028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2555875" y="551656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能级分裂成</a:t>
            </a:r>
            <a:r>
              <a:rPr lang="zh-CN" altLang="en-US" sz="3200"/>
              <a:t> 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56" name="Object 24"/>
          <p:cNvGraphicFramePr>
            <a:graphicFrameLocks noChangeAspect="1"/>
          </p:cNvGraphicFramePr>
          <p:nvPr/>
        </p:nvGraphicFramePr>
        <p:xfrm>
          <a:off x="4787900" y="5661025"/>
          <a:ext cx="1028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9" name="公式" r:id="rId15" imgW="1028520" imgH="317160" progId="Equation.3">
                  <p:embed/>
                </p:oleObj>
              </mc:Choice>
              <mc:Fallback>
                <p:oleObj name="公式" r:id="rId15" imgW="1028520" imgH="317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1025"/>
                        <a:ext cx="10287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5795963" y="55165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个能级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7" grpId="0"/>
      <p:bldP spid="172040" grpId="0"/>
      <p:bldP spid="172043" grpId="0"/>
      <p:bldP spid="172046" grpId="0"/>
      <p:bldP spid="172049" grpId="0"/>
      <p:bldP spid="172050" grpId="0"/>
      <p:bldP spid="172054" grpId="0"/>
      <p:bldP spid="1720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827088" y="69215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多重态</a:t>
            </a:r>
            <a:r>
              <a:rPr lang="zh-CN" altLang="en-US" sz="3200"/>
              <a:t> 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2195513" y="765175"/>
          <a:ext cx="1168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3" name="公式" r:id="rId3" imgW="1168200" imgH="444240" progId="Equation.3">
                  <p:embed/>
                </p:oleObj>
              </mc:Choice>
              <mc:Fallback>
                <p:oleObj name="公式" r:id="rId3" imgW="11682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765175"/>
                        <a:ext cx="11684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276600" y="69215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</a:t>
            </a:r>
            <a:r>
              <a:rPr lang="en-US" altLang="zh-CN" sz="3200" b="1"/>
              <a:t>,</a:t>
            </a:r>
            <a:r>
              <a:rPr lang="zh-CN" altLang="en-US" sz="3200" b="1"/>
              <a:t>其值可正可负</a:t>
            </a:r>
            <a:r>
              <a:rPr lang="en-US" altLang="zh-CN" sz="3200" b="1"/>
              <a:t>.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827088" y="1412875"/>
            <a:ext cx="652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例如</a:t>
            </a:r>
            <a:r>
              <a:rPr lang="en-US" altLang="zh-CN" sz="3200" b="1"/>
              <a:t>4p4d</a:t>
            </a:r>
            <a:r>
              <a:rPr lang="zh-CN" altLang="en-US" sz="3200" b="1"/>
              <a:t>电子的组态原子态符号为</a:t>
            </a:r>
            <a:r>
              <a:rPr lang="zh-CN" altLang="en-US" sz="3200"/>
              <a:t> </a:t>
            </a: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900113" y="2133600"/>
          <a:ext cx="1885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4" name="公式" r:id="rId5" imgW="1879560" imgH="533160" progId="Equation.3">
                  <p:embed/>
                </p:oleObj>
              </mc:Choice>
              <mc:Fallback>
                <p:oleObj name="公式" r:id="rId5" imgW="187956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1885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3059113" y="2133600"/>
          <a:ext cx="3289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5" name="公式" r:id="rId7" imgW="3288960" imgH="571320" progId="Equation.3">
                  <p:embed/>
                </p:oleObj>
              </mc:Choice>
              <mc:Fallback>
                <p:oleObj name="公式" r:id="rId7" imgW="328896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32893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67" name="Picture 11" descr="chap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38438"/>
            <a:ext cx="6408738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61" grpId="0"/>
      <p:bldP spid="17306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1499</Words>
  <Application>Microsoft Office PowerPoint</Application>
  <PresentationFormat>全屏显示(4:3)</PresentationFormat>
  <Paragraphs>231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86</cp:revision>
  <dcterms:created xsi:type="dcterms:W3CDTF">2014-04-27T08:04:20Z</dcterms:created>
  <dcterms:modified xsi:type="dcterms:W3CDTF">2016-01-07T06:24:48Z</dcterms:modified>
</cp:coreProperties>
</file>