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25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7" r:id="rId30"/>
    <p:sldId id="308" r:id="rId31"/>
    <p:sldId id="309" r:id="rId32"/>
    <p:sldId id="291" r:id="rId33"/>
    <p:sldId id="292" r:id="rId34"/>
    <p:sldId id="293" r:id="rId35"/>
    <p:sldId id="294" r:id="rId36"/>
    <p:sldId id="295" r:id="rId37"/>
    <p:sldId id="296" r:id="rId38"/>
    <p:sldId id="259" r:id="rId39"/>
    <p:sldId id="297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BD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8" autoAdjust="0"/>
  </p:normalViewPr>
  <p:slideViewPr>
    <p:cSldViewPr showGuides="1">
      <p:cViewPr varScale="1">
        <p:scale>
          <a:sx n="54" d="100"/>
          <a:sy n="54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0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1.wmf"/><Relationship Id="rId9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4" Type="http://schemas.openxmlformats.org/officeDocument/2006/relationships/image" Target="../media/image121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E0395-0986-426D-8303-A52988603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85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CBEC7-343D-4D97-832C-34833DE1E5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4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D3ED9-4AE5-4A25-9DF8-47CEF491C9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9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E5BD2-515E-4852-BE9F-E35B5D4DAC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BCFE9-1E60-4AC0-97A9-C7B628391A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44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27A05-B54B-4285-9418-3B593BA4B0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21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630C7-4988-420A-9C0B-5333FE592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79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8864B-B22B-42B8-99A6-1C052B16A7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0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F6DA3-18F1-4BC5-A783-D9EA59E9DB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34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8DFE5-E0B8-4523-84E1-C1DA98722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9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F3609-7940-4B77-AB8B-9C66F256C2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8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F42F53-C292-4B12-8FD2-E8225E14AD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8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9475" y="549275"/>
            <a:ext cx="2520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ea typeface="隶书" pitchFamily="49" charset="-122"/>
              </a:rPr>
              <a:t>上节小结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00113" y="1341438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氢原子光谱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195513" y="2205038"/>
          <a:ext cx="19446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3" imgW="1803240" imgH="457200" progId="Equation.3">
                  <p:embed/>
                </p:oleObj>
              </mc:Choice>
              <mc:Fallback>
                <p:oleObj name="公式" r:id="rId3" imgW="18032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05038"/>
                        <a:ext cx="19446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2700338" y="2852738"/>
          <a:ext cx="204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5" imgW="2044440" imgH="533160" progId="Equation.3">
                  <p:embed/>
                </p:oleObj>
              </mc:Choice>
              <mc:Fallback>
                <p:oleObj name="公式" r:id="rId5" imgW="204444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852738"/>
                        <a:ext cx="204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900113" y="2852738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b="1"/>
              <a:t>光谱项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971550" y="3716338"/>
          <a:ext cx="538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7" imgW="5384520" imgH="380880" progId="Equation.3">
                  <p:embed/>
                </p:oleObj>
              </mc:Choice>
              <mc:Fallback>
                <p:oleObj name="公式" r:id="rId7" imgW="5384520" imgH="380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538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827088" y="4292600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b="1"/>
              <a:t>●</a:t>
            </a:r>
            <a:r>
              <a:rPr lang="zh-CN" altLang="en-US" b="1"/>
              <a:t>里德伯常数</a:t>
            </a:r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900113" y="5229225"/>
          <a:ext cx="1622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公式" r:id="rId9" imgW="1396800" imgH="317160" progId="Equation.3">
                  <p:embed/>
                </p:oleObj>
              </mc:Choice>
              <mc:Fallback>
                <p:oleObj name="公式" r:id="rId9" imgW="139680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29225"/>
                        <a:ext cx="162242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555875" y="5084763"/>
            <a:ext cx="1516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线系限</a:t>
            </a:r>
            <a:r>
              <a:rPr lang="en-US" altLang="zh-CN" b="1"/>
              <a:t>.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900113" y="213360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b="1"/>
              <a:t>波数</a:t>
            </a: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3276600" y="4292600"/>
          <a:ext cx="45529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11" imgW="4203360" imgH="533160" progId="Equation.3">
                  <p:embed/>
                </p:oleObj>
              </mc:Choice>
              <mc:Fallback>
                <p:oleObj name="公式" r:id="rId11" imgW="420336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92600"/>
                        <a:ext cx="45529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  <p:bldP spid="2053" grpId="0"/>
      <p:bldP spid="2056" grpId="0"/>
      <p:bldP spid="2058" grpId="0"/>
      <p:bldP spid="2061" grpId="0"/>
      <p:bldP spid="20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971550" y="620713"/>
          <a:ext cx="50260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3" imgW="5092560" imgH="888840" progId="Equation.3">
                  <p:embed/>
                </p:oleObj>
              </mc:Choice>
              <mc:Fallback>
                <p:oleObj name="公式" r:id="rId3" imgW="5092560" imgH="888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502602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1042988" y="1844675"/>
          <a:ext cx="7200900" cy="413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公式" r:id="rId5" imgW="5448240" imgH="3416040" progId="Equation.3">
                  <p:embed/>
                </p:oleObj>
              </mc:Choice>
              <mc:Fallback>
                <p:oleObj name="公式" r:id="rId5" imgW="5448240" imgH="3416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7200900" cy="4137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900113" y="69215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发射光子的波长为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403350" y="2852738"/>
          <a:ext cx="62912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3" imgW="5295600" imgH="888840" progId="Equation.3">
                  <p:embed/>
                </p:oleObj>
              </mc:Choice>
              <mc:Fallback>
                <p:oleObj name="公式" r:id="rId3" imgW="52956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6291263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971550" y="1484313"/>
          <a:ext cx="300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5" imgW="3009600" imgH="977760" progId="Equation.3">
                  <p:embed/>
                </p:oleObj>
              </mc:Choice>
              <mc:Fallback>
                <p:oleObj name="公式" r:id="rId5" imgW="3009600" imgH="977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00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900113" y="3933825"/>
          <a:ext cx="658812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7" imgW="6400800" imgH="977760" progId="Equation.3">
                  <p:embed/>
                </p:oleObj>
              </mc:Choice>
              <mc:Fallback>
                <p:oleObj name="公式" r:id="rId7" imgW="6400800" imgH="977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658812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900113" y="5157788"/>
          <a:ext cx="66897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9" imgW="6502320" imgH="990360" progId="Equation.3">
                  <p:embed/>
                </p:oleObj>
              </mc:Choice>
              <mc:Fallback>
                <p:oleObj name="公式" r:id="rId9" imgW="6502320" imgH="990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66897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971550" y="549275"/>
          <a:ext cx="68357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公式" r:id="rId3" imgW="6654600" imgH="990360" progId="Equation.3">
                  <p:embed/>
                </p:oleObj>
              </mc:Choice>
              <mc:Fallback>
                <p:oleObj name="公式" r:id="rId3" imgW="665460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68357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971550" y="1916113"/>
          <a:ext cx="53467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公式" r:id="rId5" imgW="5346360" imgH="990360" progId="Equation.3">
                  <p:embed/>
                </p:oleObj>
              </mc:Choice>
              <mc:Fallback>
                <p:oleObj name="公式" r:id="rId5" imgW="5346360" imgH="990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16113"/>
                        <a:ext cx="53467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971550" y="3213100"/>
          <a:ext cx="54276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7" imgW="5371920" imgH="977760" progId="Equation.3">
                  <p:embed/>
                </p:oleObj>
              </mc:Choice>
              <mc:Fallback>
                <p:oleObj name="公式" r:id="rId7" imgW="5371920" imgH="977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13100"/>
                        <a:ext cx="5427663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827088" y="4437063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以上跃迁可能来自于不同原子</a:t>
            </a:r>
            <a:r>
              <a:rPr lang="en-US" altLang="zh-CN" b="1"/>
              <a:t>,</a:t>
            </a:r>
            <a:r>
              <a:rPr lang="zh-CN" altLang="en-US" b="1"/>
              <a:t>因此实验中都可能观察到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 descr="mz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62025"/>
            <a:ext cx="8316912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2112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2268538" y="4868863"/>
            <a:ext cx="503237" cy="504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1403350" y="3429000"/>
            <a:ext cx="503238" cy="504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900113" y="404813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>
                <a:latin typeface="Times New Roman" pitchFamily="18" charset="0"/>
              </a:rPr>
              <a:t>吸收光谱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468313" y="908050"/>
            <a:ext cx="8675687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21514" grpId="0" animBg="1"/>
      <p:bldP spid="215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971550" y="692150"/>
            <a:ext cx="583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原子中的电子从低能级跃迁到</a:t>
            </a:r>
            <a:r>
              <a:rPr lang="zh-CN" altLang="en-US"/>
              <a:t>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588125" y="765175"/>
          <a:ext cx="5270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公式" r:id="rId3" imgW="533160" imgH="457200" progId="Equation.3">
                  <p:embed/>
                </p:oleObj>
              </mc:Choice>
              <mc:Fallback>
                <p:oleObj name="公式" r:id="rId3" imgW="533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765175"/>
                        <a:ext cx="5270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092950" y="6921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高能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971550" y="1412875"/>
            <a:ext cx="704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级</a:t>
            </a:r>
            <a:r>
              <a:rPr lang="zh-CN" altLang="en-US"/>
              <a:t>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619250" y="1484313"/>
          <a:ext cx="6048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5" imgW="596880" imgH="457200" progId="Equation.3">
                  <p:embed/>
                </p:oleObj>
              </mc:Choice>
              <mc:Fallback>
                <p:oleObj name="公式" r:id="rId5" imgW="596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60483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051050" y="14128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吸收光子能量为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1042988" y="2205038"/>
          <a:ext cx="382746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公式" r:id="rId7" imgW="3429000" imgH="457200" progId="Equation.3">
                  <p:embed/>
                </p:oleObj>
              </mc:Choice>
              <mc:Fallback>
                <p:oleObj name="公式" r:id="rId7" imgW="34290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3827462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900113" y="2924175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相应波数为</a:t>
            </a:r>
            <a:r>
              <a:rPr lang="zh-CN" altLang="en-US"/>
              <a:t> 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3132138" y="2781300"/>
          <a:ext cx="2127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公式" r:id="rId9" imgW="2158920" imgH="888840" progId="Equation.3">
                  <p:embed/>
                </p:oleObj>
              </mc:Choice>
              <mc:Fallback>
                <p:oleObj name="公式" r:id="rId9" imgW="2158920" imgH="88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81300"/>
                        <a:ext cx="21272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827088" y="3500438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●</a:t>
            </a:r>
            <a:r>
              <a:rPr lang="zh-CN" altLang="en-US" b="1"/>
              <a:t>吸收光谱</a:t>
            </a:r>
            <a:r>
              <a:rPr lang="en-US" altLang="zh-CN" b="1"/>
              <a:t>(</a:t>
            </a:r>
            <a:r>
              <a:rPr lang="zh-CN" altLang="en-US" b="1"/>
              <a:t>暗线</a:t>
            </a:r>
            <a:r>
              <a:rPr lang="en-US" altLang="zh-CN" b="1"/>
              <a:t>)</a:t>
            </a:r>
            <a:r>
              <a:rPr lang="zh-CN" altLang="en-US" b="1"/>
              <a:t>与发射光谱</a:t>
            </a:r>
            <a:r>
              <a:rPr lang="en-US" altLang="zh-CN" b="1"/>
              <a:t>(</a:t>
            </a:r>
            <a:r>
              <a:rPr lang="zh-CN" altLang="en-US" b="1"/>
              <a:t>明线</a:t>
            </a:r>
            <a:r>
              <a:rPr lang="en-US" altLang="zh-CN" b="1"/>
              <a:t>)</a:t>
            </a:r>
            <a:r>
              <a:rPr lang="zh-CN" altLang="en-US" b="1"/>
              <a:t>的频率相同</a:t>
            </a:r>
            <a:r>
              <a:rPr lang="en-US" altLang="zh-CN" b="1"/>
              <a:t>.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827088" y="5084763"/>
            <a:ext cx="310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低温下</a:t>
            </a:r>
            <a:r>
              <a:rPr lang="en-US" altLang="zh-CN" b="1"/>
              <a:t>,</a:t>
            </a:r>
            <a:r>
              <a:rPr lang="zh-CN" altLang="en-US" b="1"/>
              <a:t>原子从</a:t>
            </a:r>
            <a:r>
              <a:rPr lang="zh-CN" altLang="en-US"/>
              <a:t> 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3779838" y="5157788"/>
          <a:ext cx="111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公式" r:id="rId11" imgW="914400" imgH="330120" progId="Equation.3">
                  <p:embed/>
                </p:oleObj>
              </mc:Choice>
              <mc:Fallback>
                <p:oleObj name="公式" r:id="rId11" imgW="914400" imgH="3301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157788"/>
                        <a:ext cx="1117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4859338" y="508476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基态跃迁到</a:t>
            </a:r>
            <a:r>
              <a:rPr lang="zh-CN" altLang="en-US"/>
              <a:t> 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7092950" y="5157788"/>
          <a:ext cx="9826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公式" r:id="rId13" imgW="812520" imgH="330120" progId="Equation.3">
                  <p:embed/>
                </p:oleObj>
              </mc:Choice>
              <mc:Fallback>
                <p:oleObj name="公式" r:id="rId13" imgW="812520" imgH="3301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5157788"/>
                        <a:ext cx="9826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27088" y="5805488"/>
            <a:ext cx="4879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状态</a:t>
            </a:r>
            <a:r>
              <a:rPr lang="en-US" altLang="zh-CN" b="1"/>
              <a:t>,</a:t>
            </a:r>
            <a:r>
              <a:rPr lang="zh-CN" altLang="en-US" b="1"/>
              <a:t>产生莱曼线系吸收谱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5" grpId="0"/>
      <p:bldP spid="22536" grpId="0"/>
      <p:bldP spid="22539" grpId="0"/>
      <p:bldP spid="22542" grpId="0"/>
      <p:bldP spid="22545" grpId="0"/>
      <p:bldP spid="22556" grpId="0"/>
      <p:bldP spid="22559" grpId="0"/>
      <p:bldP spid="225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71550" y="692150"/>
            <a:ext cx="2857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高温下</a:t>
            </a:r>
            <a:r>
              <a:rPr lang="en-US" altLang="zh-CN" b="1"/>
              <a:t>,</a:t>
            </a:r>
            <a:r>
              <a:rPr lang="zh-CN" altLang="en-US" b="1"/>
              <a:t>原子从</a:t>
            </a:r>
            <a:r>
              <a:rPr lang="zh-CN" altLang="en-US"/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635375" y="765175"/>
          <a:ext cx="1135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公式" r:id="rId3" imgW="939600" imgH="330120" progId="Equation.3">
                  <p:embed/>
                </p:oleObj>
              </mc:Choice>
              <mc:Fallback>
                <p:oleObj name="公式" r:id="rId3" imgW="93960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765175"/>
                        <a:ext cx="11350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787900" y="692150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激发态跃迁到</a:t>
            </a:r>
            <a:r>
              <a:rPr lang="zh-CN" altLang="en-US"/>
              <a:t> 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308850" y="765175"/>
          <a:ext cx="1022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5" imgW="838080" imgH="330120" progId="Equation.3">
                  <p:embed/>
                </p:oleObj>
              </mc:Choice>
              <mc:Fallback>
                <p:oleObj name="公式" r:id="rId5" imgW="83808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765175"/>
                        <a:ext cx="10223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900113" y="1412875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状态</a:t>
            </a:r>
            <a:r>
              <a:rPr lang="en-US" altLang="zh-CN" b="1"/>
              <a:t>,</a:t>
            </a:r>
            <a:r>
              <a:rPr lang="zh-CN" altLang="en-US" b="1"/>
              <a:t>产生线系吸收谱</a:t>
            </a:r>
            <a:r>
              <a:rPr lang="en-US" altLang="zh-CN" b="1"/>
              <a:t>.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00113" y="2133600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连续谱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900113" y="2852738"/>
            <a:ext cx="502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b="1"/>
              <a:t>自由电子→束缚电子跃迁</a:t>
            </a:r>
            <a:r>
              <a:rPr lang="en-US" altLang="zh-CN" b="1"/>
              <a:t>.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419475" y="3429000"/>
            <a:ext cx="3492500" cy="542925"/>
          </a:xfrm>
          <a:prstGeom prst="rect">
            <a:avLst/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3276600" y="6308725"/>
            <a:ext cx="3529013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1116013" y="3716338"/>
          <a:ext cx="1282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7" imgW="1282680" imgH="457200" progId="Equation.3">
                  <p:embed/>
                </p:oleObj>
              </mc:Choice>
              <mc:Fallback>
                <p:oleObj name="公式" r:id="rId7" imgW="12826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12827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484438" y="5949950"/>
          <a:ext cx="5397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9" imgW="533160" imgH="457200" progId="Equation.3">
                  <p:embed/>
                </p:oleObj>
              </mc:Choice>
              <mc:Fallback>
                <p:oleObj name="公式" r:id="rId9" imgW="53316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949950"/>
                        <a:ext cx="53975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771775" y="40052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643438" y="3716338"/>
            <a:ext cx="730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9" grpId="0"/>
      <p:bldP spid="23562" grpId="0"/>
      <p:bldP spid="23563" grpId="0"/>
      <p:bldP spid="23564" grpId="0"/>
      <p:bldP spid="23565" grpId="0" animBg="1"/>
      <p:bldP spid="23566" grpId="0" animBg="1"/>
      <p:bldP spid="23572" grpId="0" animBg="1"/>
      <p:bldP spid="235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971550" y="692150"/>
            <a:ext cx="3395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b="1"/>
              <a:t>发出光子能量为</a:t>
            </a:r>
            <a:r>
              <a:rPr lang="zh-CN" altLang="en-US"/>
              <a:t> 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211638" y="476250"/>
          <a:ext cx="345598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公式" r:id="rId3" imgW="2971800" imgH="888840" progId="Equation.3">
                  <p:embed/>
                </p:oleObj>
              </mc:Choice>
              <mc:Fallback>
                <p:oleObj name="公式" r:id="rId3" imgW="2971800" imgH="88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76250"/>
                        <a:ext cx="3455987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971550" y="1412875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相应的光子波数为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042988" y="2060575"/>
          <a:ext cx="61087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公式" r:id="rId5" imgW="6108480" imgH="2108160" progId="Equation.3">
                  <p:embed/>
                </p:oleObj>
              </mc:Choice>
              <mc:Fallback>
                <p:oleObj name="公式" r:id="rId5" imgW="6108480" imgH="2108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6108700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900113" y="4581525"/>
            <a:ext cx="2051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若</a:t>
            </a:r>
            <a:r>
              <a:rPr lang="en-US" altLang="zh-CN" b="1"/>
              <a:t>m=1,</a:t>
            </a:r>
            <a:r>
              <a:rPr lang="zh-CN" altLang="en-US" b="1"/>
              <a:t>则</a:t>
            </a:r>
            <a:r>
              <a:rPr lang="zh-CN" altLang="en-US"/>
              <a:t> 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916238" y="4221163"/>
          <a:ext cx="302418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公式" r:id="rId7" imgW="2489040" imgH="952200" progId="Equation.3">
                  <p:embed/>
                </p:oleObj>
              </mc:Choice>
              <mc:Fallback>
                <p:oleObj name="公式" r:id="rId7" imgW="2489040" imgH="952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21163"/>
                        <a:ext cx="3024187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900113" y="5589588"/>
            <a:ext cx="7559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b="1"/>
              <a:t>由于自由电子速度</a:t>
            </a:r>
            <a:r>
              <a:rPr lang="en-US" altLang="zh-CN" b="1"/>
              <a:t>v</a:t>
            </a:r>
            <a:r>
              <a:rPr lang="zh-CN" altLang="en-US" b="1"/>
              <a:t>是连续变化的</a:t>
            </a:r>
            <a:r>
              <a:rPr lang="en-US" altLang="zh-CN" b="1"/>
              <a:t>,</a:t>
            </a:r>
            <a:r>
              <a:rPr lang="zh-CN" altLang="en-US" b="1"/>
              <a:t>因此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3" grpId="0"/>
      <p:bldP spid="24586" grpId="0"/>
      <p:bldP spid="245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27088" y="333375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波数也是连续变化的</a:t>
            </a:r>
            <a:r>
              <a:rPr lang="en-US" altLang="zh-CN" b="1"/>
              <a:t>.</a:t>
            </a:r>
            <a:r>
              <a:rPr lang="zh-CN" altLang="en-US" b="1"/>
              <a:t>连续谱出现在线系限之上</a:t>
            </a:r>
            <a:r>
              <a:rPr lang="en-US" altLang="zh-CN" b="1"/>
              <a:t>.</a:t>
            </a:r>
          </a:p>
        </p:txBody>
      </p:sp>
      <p:pic>
        <p:nvPicPr>
          <p:cNvPr id="25605" name="Picture 5" descr="mz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63638"/>
            <a:ext cx="5903912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333375"/>
            <a:ext cx="7345362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逆过程：处于基态的电子吸收的能量大于</a:t>
            </a:r>
            <a:r>
              <a:rPr lang="en-US" altLang="zh-CN" b="1"/>
              <a:t>13.6eV,</a:t>
            </a:r>
            <a:r>
              <a:rPr lang="zh-CN" altLang="en-US" b="1"/>
              <a:t>就成为自由电子</a:t>
            </a:r>
            <a:r>
              <a:rPr lang="en-US" altLang="zh-CN" b="1"/>
              <a:t>.</a:t>
            </a:r>
            <a:r>
              <a:rPr lang="zh-CN" altLang="en-US" b="1"/>
              <a:t>若电子吸收的能量是电磁场能量</a:t>
            </a:r>
            <a:r>
              <a:rPr lang="en-US" altLang="zh-CN" b="1"/>
              <a:t>,</a:t>
            </a:r>
            <a:r>
              <a:rPr lang="zh-CN" altLang="en-US" b="1"/>
              <a:t>这就是光电效应</a:t>
            </a:r>
            <a:r>
              <a:rPr lang="en-US" altLang="zh-CN" b="1"/>
              <a:t>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00113" y="2708275"/>
            <a:ext cx="569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■</a:t>
            </a:r>
            <a:r>
              <a:rPr lang="zh-CN" altLang="en-US" b="1"/>
              <a:t>受激吸收 自发辐射 受激辐射</a:t>
            </a:r>
          </a:p>
        </p:txBody>
      </p:sp>
      <p:pic>
        <p:nvPicPr>
          <p:cNvPr id="26630" name="Picture 6" descr="mz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509963"/>
            <a:ext cx="698500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27088" y="3357563"/>
            <a:ext cx="1800225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00113" y="620713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1.4</a:t>
            </a:r>
            <a:r>
              <a:rPr lang="zh-CN" altLang="en-US" b="1"/>
              <a:t>类氢原子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00113" y="1412875"/>
            <a:ext cx="4967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1.4.1</a:t>
            </a:r>
            <a:r>
              <a:rPr lang="zh-CN" altLang="en-US" b="1"/>
              <a:t>原子核质量的影响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900113" y="2133600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①</a:t>
            </a:r>
            <a:r>
              <a:rPr lang="zh-CN" altLang="en-US" b="1"/>
              <a:t>分析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00113" y="2636838"/>
            <a:ext cx="72723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由于原子核质量远远大于电子质量，即当原子核质量视为无穷大时</a:t>
            </a:r>
            <a:r>
              <a:rPr lang="en-US" altLang="zh-CN" b="1"/>
              <a:t>,</a:t>
            </a:r>
            <a:r>
              <a:rPr lang="zh-CN" altLang="en-US" b="1"/>
              <a:t>可以假设原子核静止</a:t>
            </a:r>
            <a:r>
              <a:rPr lang="en-US" altLang="zh-CN" b="1"/>
              <a:t>,</a:t>
            </a:r>
            <a:r>
              <a:rPr lang="zh-CN" altLang="en-US" b="1"/>
              <a:t>于是电子绕作圆周运动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900113" y="4868863"/>
            <a:ext cx="72723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由于原子核质量并不是无穷大</a:t>
            </a:r>
            <a:r>
              <a:rPr lang="en-US" altLang="zh-CN" b="1"/>
              <a:t>,</a:t>
            </a:r>
            <a:r>
              <a:rPr lang="zh-CN" altLang="en-US" b="1"/>
              <a:t>所以原子核与电子在库仑力作用下共同运动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/>
      <p:bldP spid="27655" grpId="0"/>
      <p:bldP spid="276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00113" y="69215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玻尔氢原子理论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900113" y="1412875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b="1"/>
              <a:t>假设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900113" y="2133600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定态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258888" y="2852738"/>
          <a:ext cx="21494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公式" r:id="rId3" imgW="2209680" imgH="914400" progId="Equation.3">
                  <p:embed/>
                </p:oleObj>
              </mc:Choice>
              <mc:Fallback>
                <p:oleObj name="公式" r:id="rId3" imgW="22096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21494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258888" y="3716338"/>
          <a:ext cx="57388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公式" r:id="rId5" imgW="4851360" imgH="888840" progId="Equation.3">
                  <p:embed/>
                </p:oleObj>
              </mc:Choice>
              <mc:Fallback>
                <p:oleObj name="公式" r:id="rId5" imgW="48513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57388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124075" y="2205038"/>
          <a:ext cx="25193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公式" r:id="rId7" imgW="2260440" imgH="457200" progId="Equation.3">
                  <p:embed/>
                </p:oleObj>
              </mc:Choice>
              <mc:Fallback>
                <p:oleObj name="公式" r:id="rId7" imgW="22604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25193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900113" y="4724400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▲</a:t>
            </a:r>
            <a:r>
              <a:rPr lang="zh-CN" altLang="en-US" b="1"/>
              <a:t>氢原子模型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258888" y="5445125"/>
          <a:ext cx="4119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公式" r:id="rId9" imgW="3479760" imgH="533160" progId="Equation.3">
                  <p:embed/>
                </p:oleObj>
              </mc:Choice>
              <mc:Fallback>
                <p:oleObj name="公式" r:id="rId9" imgW="347976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45125"/>
                        <a:ext cx="41195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900113" y="32131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●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900113" y="40513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900113" y="56356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  <p:bldP spid="45066" grpId="0"/>
      <p:bldP spid="45070" grpId="0"/>
      <p:bldP spid="45071" grpId="0"/>
      <p:bldP spid="450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71550" y="620713"/>
            <a:ext cx="6008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氢原子的运动可分解成两部分：</a:t>
            </a:r>
            <a:r>
              <a:rPr lang="zh-CN" altLang="en-US"/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71550" y="1168400"/>
            <a:ext cx="75612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▲</a:t>
            </a:r>
            <a:r>
              <a:rPr lang="zh-CN" altLang="en-US" b="1"/>
              <a:t>原子核与电子的质心运动：静止或匀速运动（外力为零）；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00113" y="2852738"/>
            <a:ext cx="5830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原子核与电子相对质心的运动</a:t>
            </a:r>
            <a:r>
              <a:rPr lang="en-US" altLang="zh-CN" b="1"/>
              <a:t>.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827088" y="3573463"/>
            <a:ext cx="5884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/>
              <a:t>②</a:t>
            </a:r>
            <a:r>
              <a:rPr lang="zh-CN" altLang="en-US" b="1"/>
              <a:t>能量</a:t>
            </a:r>
            <a:r>
              <a:rPr lang="en-US" altLang="zh-CN" b="1"/>
              <a:t>E    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原子核与电子间距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/>
              <a:t> 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827088" y="4292600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里德伯常数</a:t>
            </a:r>
            <a:r>
              <a:rPr lang="zh-CN" altLang="en-US"/>
              <a:t> 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2987675" y="4365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3" imgW="545760" imgH="457200" progId="Equation.3">
                  <p:embed/>
                </p:oleObj>
              </mc:Choice>
              <mc:Fallback>
                <p:oleObj name="公式" r:id="rId3" imgW="54576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5048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827088" y="5084763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●</a:t>
            </a:r>
            <a:r>
              <a:rPr lang="zh-CN" altLang="en-US" b="1"/>
              <a:t>原子核和电子质量分别为</a:t>
            </a:r>
            <a:r>
              <a:rPr lang="en-US" altLang="zh-CN" b="1"/>
              <a:t>M</a:t>
            </a:r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6443663" y="5157788"/>
          <a:ext cx="612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公式" r:id="rId5" imgW="596880" imgH="457200" progId="Equation.3">
                  <p:embed/>
                </p:oleObj>
              </mc:Choice>
              <mc:Fallback>
                <p:oleObj name="公式" r:id="rId5" imgW="5968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57788"/>
                        <a:ext cx="6127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827088" y="580548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质心距离分别为</a:t>
            </a:r>
            <a:r>
              <a:rPr lang="zh-CN" altLang="en-US"/>
              <a:t> 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308850" y="5084763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相对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3924300" y="5805488"/>
          <a:ext cx="2905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公式" r:id="rId7" imgW="279360" imgH="457200" progId="Equation.3">
                  <p:embed/>
                </p:oleObj>
              </mc:Choice>
              <mc:Fallback>
                <p:oleObj name="公式" r:id="rId7" imgW="27936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805488"/>
                        <a:ext cx="2905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4211638" y="58054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和</a:t>
            </a:r>
            <a:r>
              <a:rPr lang="zh-CN" altLang="en-US"/>
              <a:t> 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4716463" y="5805488"/>
          <a:ext cx="430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公式" r:id="rId9" imgW="419040" imgH="457200" progId="Equation.3">
                  <p:embed/>
                </p:oleObj>
              </mc:Choice>
              <mc:Fallback>
                <p:oleObj name="公式" r:id="rId9" imgW="41904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05488"/>
                        <a:ext cx="4302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81" grpId="0"/>
      <p:bldP spid="28682" grpId="0"/>
      <p:bldP spid="28685" grpId="0"/>
      <p:bldP spid="28688" grpId="0"/>
      <p:bldP spid="28689" grpId="0"/>
      <p:bldP spid="286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619250" y="1125538"/>
            <a:ext cx="504825" cy="431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795963" y="1125538"/>
            <a:ext cx="304800" cy="2889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V="1">
            <a:off x="3492500" y="1268413"/>
            <a:ext cx="2303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124075" y="1268413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692275" y="2565400"/>
            <a:ext cx="1800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348038" y="2565400"/>
            <a:ext cx="2663825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1692275" y="1628775"/>
            <a:ext cx="71438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6011863" y="1412875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419475" y="13414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2411413" y="2060575"/>
          <a:ext cx="279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公式" r:id="rId3" imgW="279360" imgH="457200" progId="Equation.3">
                  <p:embed/>
                </p:oleObj>
              </mc:Choice>
              <mc:Fallback>
                <p:oleObj name="公式" r:id="rId3" imgW="2793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60575"/>
                        <a:ext cx="279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4500563" y="2060575"/>
          <a:ext cx="298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公式" r:id="rId5" imgW="304560" imgH="457200" progId="Equation.3">
                  <p:embed/>
                </p:oleObj>
              </mc:Choice>
              <mc:Fallback>
                <p:oleObj name="公式" r:id="rId5" imgW="3045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060575"/>
                        <a:ext cx="2984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3348038" y="3213100"/>
          <a:ext cx="3079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公式" r:id="rId7" imgW="215640" imgH="241200" progId="Equation.3">
                  <p:embed/>
                </p:oleObj>
              </mc:Choice>
              <mc:Fallback>
                <p:oleObj name="公式" r:id="rId7" imgW="21564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13100"/>
                        <a:ext cx="3079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3708400" y="3429000"/>
            <a:ext cx="2303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1692275" y="3357563"/>
            <a:ext cx="15843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3348038" y="692150"/>
          <a:ext cx="3238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公式" r:id="rId9" imgW="317160" imgH="330120" progId="Equation.3">
                  <p:embed/>
                </p:oleObj>
              </mc:Choice>
              <mc:Fallback>
                <p:oleObj name="公式" r:id="rId9" imgW="31716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92150"/>
                        <a:ext cx="32385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1042988" y="4005263"/>
          <a:ext cx="38703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公式" r:id="rId11" imgW="3530520" imgH="457200" progId="Equation.3">
                  <p:embed/>
                </p:oleObj>
              </mc:Choice>
              <mc:Fallback>
                <p:oleObj name="公式" r:id="rId11" imgW="353052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38703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971550" y="4797425"/>
          <a:ext cx="622935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公式" r:id="rId13" imgW="6045120" imgH="1574640" progId="Equation.3">
                  <p:embed/>
                </p:oleObj>
              </mc:Choice>
              <mc:Fallback>
                <p:oleObj name="公式" r:id="rId13" imgW="6045120" imgH="1574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6229350" cy="172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  <p:bldP spid="29703" grpId="0" animBg="1"/>
      <p:bldP spid="29704" grpId="0" animBg="1"/>
      <p:bldP spid="29705" grpId="0" animBg="1"/>
      <p:bldP spid="29706" grpId="0" animBg="1"/>
      <p:bldP spid="29707" grpId="0" animBg="1"/>
      <p:bldP spid="29708" grpId="0" animBg="1"/>
      <p:bldP spid="29715" grpId="0" animBg="1"/>
      <p:bldP spid="297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2988" y="549275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同理</a:t>
            </a:r>
            <a:r>
              <a:rPr lang="en-US" altLang="zh-CN" b="1"/>
              <a:t>,</a:t>
            </a:r>
            <a:r>
              <a:rPr lang="zh-CN" altLang="en-US" b="1"/>
              <a:t>由于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042988" y="1412875"/>
          <a:ext cx="629761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3" imgW="6184800" imgH="1574640" progId="Equation.3">
                  <p:embed/>
                </p:oleObj>
              </mc:Choice>
              <mc:Fallback>
                <p:oleObj name="公式" r:id="rId3" imgW="6184800" imgH="1574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12875"/>
                        <a:ext cx="6297612" cy="170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900113" y="34290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835150" y="3284538"/>
          <a:ext cx="21844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5" imgW="2184120" imgH="990360" progId="Equation.3">
                  <p:embed/>
                </p:oleObj>
              </mc:Choice>
              <mc:Fallback>
                <p:oleObj name="公式" r:id="rId5" imgW="2184120" imgH="9903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218440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995738" y="3573463"/>
            <a:ext cx="244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为约化质量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900113" y="4365625"/>
            <a:ext cx="2592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●"/>
            </a:pPr>
            <a:r>
              <a:rPr lang="en-US" altLang="zh-CN" sz="1800" b="1"/>
              <a:t>●</a:t>
            </a:r>
            <a:r>
              <a:rPr lang="zh-CN" altLang="en-US" b="1"/>
              <a:t>等效模型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00113" y="4868863"/>
            <a:ext cx="71294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原子核与电子以相同的角速度绕质心运动</a:t>
            </a:r>
            <a:r>
              <a:rPr lang="en-US" altLang="zh-CN" b="1"/>
              <a:t>,</a:t>
            </a:r>
            <a:r>
              <a:rPr lang="zh-CN" altLang="en-US" b="1"/>
              <a:t>它们的速度为</a:t>
            </a:r>
            <a:r>
              <a:rPr lang="zh-CN" altLang="en-US"/>
              <a:t> 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4067175" y="5805488"/>
          <a:ext cx="33512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7" imgW="2806560" imgH="457200" progId="Equation.3">
                  <p:embed/>
                </p:oleObj>
              </mc:Choice>
              <mc:Fallback>
                <p:oleObj name="公式" r:id="rId7" imgW="280656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805488"/>
                        <a:ext cx="3351213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7" grpId="0"/>
      <p:bldP spid="30730" grpId="0"/>
      <p:bldP spid="30731" grpId="0"/>
      <p:bldP spid="307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00113" y="620713"/>
            <a:ext cx="741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原子核与电子相对于质心运动的总动能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93775" y="4076700"/>
          <a:ext cx="4589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公式" r:id="rId3" imgW="5194080" imgH="1066680" progId="Equation.3">
                  <p:embed/>
                </p:oleObj>
              </mc:Choice>
              <mc:Fallback>
                <p:oleObj name="公式" r:id="rId3" imgW="519408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076700"/>
                        <a:ext cx="4589463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900113" y="5445125"/>
            <a:ext cx="7272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原子核与电子相对于质心运动的角动量</a:t>
            </a:r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971550" y="1484313"/>
          <a:ext cx="737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5" imgW="7378560" imgH="888840" progId="Equation.3">
                  <p:embed/>
                </p:oleObj>
              </mc:Choice>
              <mc:Fallback>
                <p:oleObj name="公式" r:id="rId5" imgW="73785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737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42988" y="2636838"/>
          <a:ext cx="51435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7" imgW="5143320" imgH="1269720" progId="Equation.3">
                  <p:embed/>
                </p:oleObj>
              </mc:Choice>
              <mc:Fallback>
                <p:oleObj name="公式" r:id="rId7" imgW="5143320" imgH="1269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36838"/>
                        <a:ext cx="51435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7" name="Group 19"/>
          <p:cNvGrpSpPr>
            <a:grpSpLocks/>
          </p:cNvGrpSpPr>
          <p:nvPr/>
        </p:nvGrpSpPr>
        <p:grpSpPr bwMode="auto">
          <a:xfrm>
            <a:off x="4570413" y="4122738"/>
            <a:ext cx="4573587" cy="2735262"/>
            <a:chOff x="657" y="0"/>
            <a:chExt cx="5760" cy="3204"/>
          </a:xfrm>
        </p:grpSpPr>
        <p:sp>
          <p:nvSpPr>
            <p:cNvPr id="32788" name="Oval 20"/>
            <p:cNvSpPr>
              <a:spLocks noChangeArrowheads="1"/>
            </p:cNvSpPr>
            <p:nvPr/>
          </p:nvSpPr>
          <p:spPr bwMode="auto">
            <a:xfrm>
              <a:off x="1383" y="0"/>
              <a:ext cx="2994" cy="288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>
              <a:off x="1882" y="482"/>
              <a:ext cx="1951" cy="19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Oval 22"/>
            <p:cNvSpPr>
              <a:spLocks noChangeArrowheads="1"/>
            </p:cNvSpPr>
            <p:nvPr/>
          </p:nvSpPr>
          <p:spPr bwMode="auto">
            <a:xfrm>
              <a:off x="1677" y="1435"/>
              <a:ext cx="318" cy="2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Oval 23"/>
            <p:cNvSpPr>
              <a:spLocks noChangeArrowheads="1"/>
            </p:cNvSpPr>
            <p:nvPr/>
          </p:nvSpPr>
          <p:spPr bwMode="auto">
            <a:xfrm>
              <a:off x="4308" y="1435"/>
              <a:ext cx="192" cy="18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 flipV="1">
              <a:off x="2857" y="1525"/>
              <a:ext cx="14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1995" y="1525"/>
              <a:ext cx="8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1723" y="2342"/>
              <a:ext cx="11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2766" y="2342"/>
              <a:ext cx="1678" cy="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H="1">
              <a:off x="1723" y="1752"/>
              <a:ext cx="45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4444" y="1616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2811" y="157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657" y="2811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0" name="Object 32"/>
            <p:cNvGraphicFramePr>
              <a:graphicFrameLocks noChangeAspect="1"/>
            </p:cNvGraphicFramePr>
            <p:nvPr/>
          </p:nvGraphicFramePr>
          <p:xfrm>
            <a:off x="2290" y="1616"/>
            <a:ext cx="17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8" name="公式" r:id="rId3" imgW="279360" imgH="457200" progId="Equation.3">
                    <p:embed/>
                  </p:oleObj>
                </mc:Choice>
                <mc:Fallback>
                  <p:oleObj name="公式" r:id="rId3" imgW="279360" imgH="457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616"/>
                          <a:ext cx="17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657" y="2811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2" name="Object 34"/>
            <p:cNvGraphicFramePr>
              <a:graphicFrameLocks noChangeAspect="1"/>
            </p:cNvGraphicFramePr>
            <p:nvPr/>
          </p:nvGraphicFramePr>
          <p:xfrm>
            <a:off x="3288" y="1570"/>
            <a:ext cx="18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公式" r:id="rId5" imgW="304560" imgH="457200" progId="Equation.3">
                    <p:embed/>
                  </p:oleObj>
                </mc:Choice>
                <mc:Fallback>
                  <p:oleObj name="公式" r:id="rId5" imgW="304560" imgH="457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570"/>
                          <a:ext cx="18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3" name="Rectangle 35"/>
            <p:cNvSpPr>
              <a:spLocks noChangeArrowheads="1"/>
            </p:cNvSpPr>
            <p:nvPr/>
          </p:nvSpPr>
          <p:spPr bwMode="auto">
            <a:xfrm>
              <a:off x="657" y="2841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4" name="Object 36"/>
            <p:cNvGraphicFramePr>
              <a:graphicFrameLocks noChangeAspect="1"/>
            </p:cNvGraphicFramePr>
            <p:nvPr/>
          </p:nvGraphicFramePr>
          <p:xfrm>
            <a:off x="2766" y="2750"/>
            <a:ext cx="1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公式" r:id="rId7" imgW="215640" imgH="241200" progId="Equation.3">
                    <p:embed/>
                  </p:oleObj>
                </mc:Choice>
                <mc:Fallback>
                  <p:oleObj name="公式" r:id="rId7" imgW="21564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2750"/>
                          <a:ext cx="19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93" y="2886"/>
              <a:ext cx="145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 flipH="1" flipV="1">
              <a:off x="1723" y="2841"/>
              <a:ext cx="998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07" name="Object 39"/>
            <p:cNvGraphicFramePr>
              <a:graphicFrameLocks noChangeAspect="1"/>
            </p:cNvGraphicFramePr>
            <p:nvPr/>
          </p:nvGraphicFramePr>
          <p:xfrm>
            <a:off x="2766" y="1162"/>
            <a:ext cx="2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1" name="公式" r:id="rId9" imgW="317160" imgH="330120" progId="Equation.3">
                    <p:embed/>
                  </p:oleObj>
                </mc:Choice>
                <mc:Fallback>
                  <p:oleObj name="公式" r:id="rId9" imgW="31716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6" y="1162"/>
                          <a:ext cx="20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8" name="Rectangle 40"/>
            <p:cNvSpPr>
              <a:spLocks noChangeArrowheads="1"/>
            </p:cNvSpPr>
            <p:nvPr/>
          </p:nvSpPr>
          <p:spPr bwMode="auto">
            <a:xfrm>
              <a:off x="657" y="2795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657" y="258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10" name="Object 42"/>
            <p:cNvGraphicFramePr>
              <a:graphicFrameLocks noChangeAspect="1"/>
            </p:cNvGraphicFramePr>
            <p:nvPr/>
          </p:nvGraphicFramePr>
          <p:xfrm>
            <a:off x="4581" y="1276"/>
            <a:ext cx="2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2" name="公式" r:id="rId11" imgW="469800" imgH="457200" progId="Equation.3">
                    <p:embed/>
                  </p:oleObj>
                </mc:Choice>
                <mc:Fallback>
                  <p:oleObj name="公式" r:id="rId11" imgW="469800" imgH="457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1" y="1276"/>
                          <a:ext cx="2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1" name="Object 43"/>
            <p:cNvGraphicFramePr>
              <a:graphicFrameLocks noChangeAspect="1"/>
            </p:cNvGraphicFramePr>
            <p:nvPr/>
          </p:nvGraphicFramePr>
          <p:xfrm>
            <a:off x="1610" y="1162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3" name="公式" r:id="rId13" imgW="431640" imgH="317160" progId="Equation.3">
                    <p:embed/>
                  </p:oleObj>
                </mc:Choice>
                <mc:Fallback>
                  <p:oleObj name="公式" r:id="rId13" imgW="43164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162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971550" y="404813"/>
          <a:ext cx="6289675" cy="331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公式" r:id="rId15" imgW="5918040" imgH="3162240" progId="Equation.3">
                  <p:embed/>
                </p:oleObj>
              </mc:Choice>
              <mc:Fallback>
                <p:oleObj name="公式" r:id="rId15" imgW="5918040" imgH="3162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4813"/>
                        <a:ext cx="6289675" cy="331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55650" y="3860800"/>
            <a:ext cx="2376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等效模型</a:t>
            </a:r>
          </a:p>
        </p:txBody>
      </p:sp>
      <p:grpSp>
        <p:nvGrpSpPr>
          <p:cNvPr id="32775" name="Group 7"/>
          <p:cNvGrpSpPr>
            <a:grpSpLocks noChangeAspect="1"/>
          </p:cNvGrpSpPr>
          <p:nvPr/>
        </p:nvGrpSpPr>
        <p:grpSpPr bwMode="auto">
          <a:xfrm>
            <a:off x="0" y="4437063"/>
            <a:ext cx="5148263" cy="2420937"/>
            <a:chOff x="2797" y="3858"/>
            <a:chExt cx="7200" cy="3791"/>
          </a:xfrm>
        </p:grpSpPr>
        <p:sp>
          <p:nvSpPr>
            <p:cNvPr id="32776" name="AutoShape 8"/>
            <p:cNvSpPr>
              <a:spLocks noChangeAspect="1" noChangeArrowheads="1"/>
            </p:cNvSpPr>
            <p:nvPr/>
          </p:nvSpPr>
          <p:spPr bwMode="auto">
            <a:xfrm>
              <a:off x="2797" y="3858"/>
              <a:ext cx="7200" cy="3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4717" y="4069"/>
              <a:ext cx="2880" cy="3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 flipV="1">
              <a:off x="6157" y="4911"/>
              <a:ext cx="1200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6397" y="4911"/>
            <a:ext cx="26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5" name="公式" r:id="rId17" imgW="215640" imgH="241200" progId="Equation.3">
                    <p:embed/>
                  </p:oleObj>
                </mc:Choice>
                <mc:Fallback>
                  <p:oleObj name="公式" r:id="rId17" imgW="21564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" y="4911"/>
                          <a:ext cx="26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7357" y="4700"/>
              <a:ext cx="240" cy="211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7597" y="4911"/>
            <a:ext cx="37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公式" r:id="rId19" imgW="291960" imgH="317160" progId="Equation.3">
                    <p:embed/>
                  </p:oleObj>
                </mc:Choice>
                <mc:Fallback>
                  <p:oleObj name="公式" r:id="rId19" imgW="29196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7" y="4911"/>
                          <a:ext cx="37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7117" y="406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 flipV="1">
              <a:off x="6877" y="4069"/>
              <a:ext cx="480" cy="6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4" name="Object 16"/>
            <p:cNvGraphicFramePr>
              <a:graphicFrameLocks noChangeAspect="1"/>
            </p:cNvGraphicFramePr>
            <p:nvPr/>
          </p:nvGraphicFramePr>
          <p:xfrm>
            <a:off x="7357" y="4069"/>
            <a:ext cx="8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7" name="公式" r:id="rId21" imgW="698400" imgH="330120" progId="Equation.3">
                    <p:embed/>
                  </p:oleObj>
                </mc:Choice>
                <mc:Fallback>
                  <p:oleObj name="公式" r:id="rId21" imgW="698400" imgH="3301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7" y="4069"/>
                          <a:ext cx="80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17"/>
            <p:cNvGraphicFramePr>
              <a:graphicFrameLocks noChangeAspect="1"/>
            </p:cNvGraphicFramePr>
            <p:nvPr/>
          </p:nvGraphicFramePr>
          <p:xfrm>
            <a:off x="5917" y="5543"/>
            <a:ext cx="40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8" name="公式" r:id="rId23" imgW="342720" imgH="330120" progId="Equation.3">
                    <p:embed/>
                  </p:oleObj>
                </mc:Choice>
                <mc:Fallback>
                  <p:oleObj name="公式" r:id="rId23" imgW="342720" imgH="3301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7" y="5543"/>
                          <a:ext cx="400" cy="43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18"/>
            <p:cNvGraphicFramePr>
              <a:graphicFrameLocks noChangeAspect="1"/>
            </p:cNvGraphicFramePr>
            <p:nvPr/>
          </p:nvGraphicFramePr>
          <p:xfrm>
            <a:off x="5437" y="5705"/>
            <a:ext cx="267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9" name="公式" r:id="rId25" imgW="203040" imgH="444240" progId="Equation.3">
                    <p:embed/>
                  </p:oleObj>
                </mc:Choice>
                <mc:Fallback>
                  <p:oleObj name="公式" r:id="rId25" imgW="203040" imgH="4442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7" y="5705"/>
                          <a:ext cx="267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37" name="Object 69"/>
          <p:cNvGraphicFramePr>
            <a:graphicFrameLocks noChangeAspect="1"/>
          </p:cNvGraphicFramePr>
          <p:nvPr/>
        </p:nvGraphicFramePr>
        <p:xfrm>
          <a:off x="4211638" y="5445125"/>
          <a:ext cx="4095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公式" r:id="rId27" imgW="444240" imgH="253800" progId="Equation.3">
                  <p:embed/>
                </p:oleObj>
              </mc:Choice>
              <mc:Fallback>
                <p:oleObj name="公式" r:id="rId27" imgW="444240" imgH="2538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445125"/>
                        <a:ext cx="409575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258888" y="476250"/>
          <a:ext cx="64325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3" imgW="6438600" imgH="1066680" progId="Equation.3">
                  <p:embed/>
                </p:oleObj>
              </mc:Choice>
              <mc:Fallback>
                <p:oleObj name="公式" r:id="rId3" imgW="6438600" imgH="1066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6250"/>
                        <a:ext cx="64325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116013" y="1628775"/>
          <a:ext cx="46323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5" imgW="4368600" imgH="1054080" progId="Equation.3">
                  <p:embed/>
                </p:oleObj>
              </mc:Choice>
              <mc:Fallback>
                <p:oleObj name="公式" r:id="rId5" imgW="4368600" imgH="1054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628775"/>
                        <a:ext cx="463232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1042988" y="28527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原子总能量为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042988" y="3789363"/>
          <a:ext cx="50165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7" imgW="5016240" imgH="1650960" progId="Equation.3">
                  <p:embed/>
                </p:oleObj>
              </mc:Choice>
              <mc:Fallback>
                <p:oleObj name="公式" r:id="rId7" imgW="5016240" imgH="1650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501650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900113" y="5661025"/>
            <a:ext cx="745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显然</a:t>
            </a:r>
            <a:r>
              <a:rPr lang="en-US" altLang="zh-CN" b="1"/>
              <a:t>,</a:t>
            </a:r>
            <a:r>
              <a:rPr lang="zh-CN" altLang="en-US" b="1"/>
              <a:t>与视原子核为无穷大的氢原子的总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71550" y="620713"/>
            <a:ext cx="7458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能量和角动量公式比较</a:t>
            </a:r>
            <a:r>
              <a:rPr lang="en-US" altLang="zh-CN" b="1"/>
              <a:t>,</a:t>
            </a:r>
            <a:r>
              <a:rPr lang="zh-CN" altLang="en-US" b="1"/>
              <a:t>公式形式不变</a:t>
            </a:r>
            <a:r>
              <a:rPr lang="en-US" altLang="zh-CN" b="1"/>
              <a:t>,</a:t>
            </a:r>
            <a:r>
              <a:rPr lang="zh-CN" altLang="en-US" b="1"/>
              <a:t>只</a:t>
            </a:r>
            <a:r>
              <a:rPr lang="zh-CN" altLang="en-US"/>
              <a:t>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71550" y="1412875"/>
            <a:ext cx="274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是由约化质量</a:t>
            </a:r>
            <a:r>
              <a:rPr lang="zh-CN" altLang="en-US"/>
              <a:t>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563938" y="1628775"/>
          <a:ext cx="2857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3" imgW="291960" imgH="317160" progId="Equation.3">
                  <p:embed/>
                </p:oleObj>
              </mc:Choice>
              <mc:Fallback>
                <p:oleObj name="公式" r:id="rId3" imgW="29196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628775"/>
                        <a:ext cx="2857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851275" y="1412875"/>
            <a:ext cx="315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取代了电子质量</a:t>
            </a:r>
            <a:r>
              <a:rPr lang="zh-CN" altLang="en-US"/>
              <a:t> 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6877050" y="1484313"/>
          <a:ext cx="588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公式" r:id="rId5" imgW="596880" imgH="457200" progId="Equation.3">
                  <p:embed/>
                </p:oleObj>
              </mc:Choice>
              <mc:Fallback>
                <p:oleObj name="公式" r:id="rId5" imgW="59688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84313"/>
                        <a:ext cx="5889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971550" y="2133600"/>
            <a:ext cx="471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原子核为</a:t>
            </a:r>
            <a:r>
              <a:rPr lang="en-US" altLang="zh-CN" b="1"/>
              <a:t>M</a:t>
            </a:r>
            <a:r>
              <a:rPr lang="zh-CN" altLang="en-US" b="1"/>
              <a:t>时的原子能级</a:t>
            </a:r>
            <a:r>
              <a:rPr lang="zh-CN" altLang="en-US"/>
              <a:t> 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308850" y="141287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因此</a:t>
            </a:r>
            <a:r>
              <a:rPr lang="en-US" altLang="zh-CN" b="1"/>
              <a:t>,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5508625" y="2205038"/>
          <a:ext cx="485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公式" r:id="rId7" imgW="469800" imgH="457200" progId="Equation.3">
                  <p:embed/>
                </p:oleObj>
              </mc:Choice>
              <mc:Fallback>
                <p:oleObj name="公式" r:id="rId7" imgW="469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205038"/>
                        <a:ext cx="4857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6011863" y="213360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和里德伯常</a:t>
            </a:r>
            <a:endParaRPr lang="zh-CN" altLang="en-US"/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971550" y="2852738"/>
            <a:ext cx="59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数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1476375" y="2924175"/>
          <a:ext cx="5746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公式" r:id="rId9" imgW="571320" imgH="457200" progId="Equation.3">
                  <p:embed/>
                </p:oleObj>
              </mc:Choice>
              <mc:Fallback>
                <p:oleObj name="公式" r:id="rId9" imgW="57132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5746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79613" y="2852738"/>
            <a:ext cx="1516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分别为</a:t>
            </a:r>
            <a:r>
              <a:rPr lang="zh-CN" altLang="en-US"/>
              <a:t> </a:t>
            </a:r>
          </a:p>
        </p:txBody>
      </p:sp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971550" y="3652838"/>
          <a:ext cx="5148263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公式" r:id="rId11" imgW="4876560" imgH="2857320" progId="Equation.3">
                  <p:embed/>
                </p:oleObj>
              </mc:Choice>
              <mc:Fallback>
                <p:oleObj name="公式" r:id="rId11" imgW="4876560" imgH="2857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52838"/>
                        <a:ext cx="5148263" cy="287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4" grpId="0"/>
      <p:bldP spid="34827" grpId="0"/>
      <p:bldP spid="34828" grpId="0"/>
      <p:bldP spid="34831" grpId="0"/>
      <p:bldP spid="34832" grpId="0"/>
      <p:bldP spid="348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900113" y="549275"/>
          <a:ext cx="658177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3" imgW="5422680" imgH="1676160" progId="Equation.3">
                  <p:embed/>
                </p:oleObj>
              </mc:Choice>
              <mc:Fallback>
                <p:oleObj name="公式" r:id="rId3" imgW="5422680" imgH="1676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6581775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71550" y="2852738"/>
          <a:ext cx="554355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5" imgW="4673520" imgH="1054080" progId="Equation.3">
                  <p:embed/>
                </p:oleObj>
              </mc:Choice>
              <mc:Fallback>
                <p:oleObj name="公式" r:id="rId5" imgW="4673520" imgH="1054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738"/>
                        <a:ext cx="554355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900113" y="4149725"/>
          <a:ext cx="403066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7" imgW="3555720" imgH="1091880" progId="Equation.3">
                  <p:embed/>
                </p:oleObj>
              </mc:Choice>
              <mc:Fallback>
                <p:oleObj name="公式" r:id="rId7" imgW="3555720" imgH="1091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4030662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827088" y="5543550"/>
          <a:ext cx="393541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公式" r:id="rId9" imgW="3479760" imgH="1091880" progId="Equation.3">
                  <p:embed/>
                </p:oleObj>
              </mc:Choice>
              <mc:Fallback>
                <p:oleObj name="公式" r:id="rId9" imgW="3479760" imgH="1091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43550"/>
                        <a:ext cx="3935412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024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900113" y="476250"/>
          <a:ext cx="706913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公式" r:id="rId3" imgW="6248160" imgH="1358640" progId="Equation.3">
                  <p:embed/>
                </p:oleObj>
              </mc:Choice>
              <mc:Fallback>
                <p:oleObj name="公式" r:id="rId3" imgW="6248160" imgH="1358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7069137" cy="1635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27088" y="2133600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对于氢原子</a:t>
            </a:r>
            <a:r>
              <a:rPr lang="zh-CN" altLang="en-US"/>
              <a:t> 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132138" y="2060575"/>
          <a:ext cx="23177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公式" r:id="rId5" imgW="2323800" imgH="888840" progId="Equation.3">
                  <p:embed/>
                </p:oleObj>
              </mc:Choice>
              <mc:Fallback>
                <p:oleObj name="公式" r:id="rId5" imgW="232380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60575"/>
                        <a:ext cx="23177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435600" y="2133600"/>
            <a:ext cx="230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由此可得</a:t>
            </a: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971550" y="3068638"/>
          <a:ext cx="6723063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公式" r:id="rId7" imgW="6387840" imgH="3111480" progId="Equation.3">
                  <p:embed/>
                </p:oleObj>
              </mc:Choice>
              <mc:Fallback>
                <p:oleObj name="公式" r:id="rId7" imgW="6387840" imgH="3111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6723063" cy="338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00113" y="692150"/>
            <a:ext cx="2744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这就与氢原子</a:t>
            </a:r>
            <a:r>
              <a:rPr lang="zh-CN" altLang="en-US"/>
              <a:t>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419475" y="620713"/>
          <a:ext cx="45275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公式" r:id="rId3" imgW="4089240" imgH="533160" progId="Equation.3">
                  <p:embed/>
                </p:oleObj>
              </mc:Choice>
              <mc:Fallback>
                <p:oleObj name="公式" r:id="rId3" imgW="408924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20713"/>
                        <a:ext cx="452755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27088" y="141287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完全符合</a:t>
            </a:r>
            <a:r>
              <a:rPr lang="en-US" altLang="zh-CN" b="1"/>
              <a:t>.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7704137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/>
              <a:t>例</a:t>
            </a:r>
            <a:r>
              <a:rPr lang="en-US" altLang="zh-CN" b="1"/>
              <a:t>1.4.1  </a:t>
            </a:r>
            <a:r>
              <a:rPr lang="zh-CN" altLang="en-US" b="1"/>
              <a:t>试计算氘的里德堡常数，并给出轻氢和重氢的巴耳末系中前四条谱线的波长差</a:t>
            </a:r>
            <a:r>
              <a:rPr lang="en-US" altLang="zh-CN" b="1"/>
              <a:t>.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900113" y="43656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解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1619250" y="436562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轻氢：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843213" y="4149725"/>
          <a:ext cx="3519487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公式" r:id="rId5" imgW="3111480" imgH="990360" progId="Equation.3">
                  <p:embed/>
                </p:oleObj>
              </mc:Choice>
              <mc:Fallback>
                <p:oleObj name="公式" r:id="rId5" imgW="3111480" imgH="990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49725"/>
                        <a:ext cx="3519487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1547813" y="5589588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重氢：</a:t>
            </a:r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2771775" y="5300663"/>
          <a:ext cx="369252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公式" r:id="rId7" imgW="3263760" imgH="990360" progId="Equation.3">
                  <p:embed/>
                </p:oleObj>
              </mc:Choice>
              <mc:Fallback>
                <p:oleObj name="公式" r:id="rId7" imgW="3263760" imgH="990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00663"/>
                        <a:ext cx="369252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8" grpId="0"/>
      <p:bldP spid="54279" grpId="0"/>
      <p:bldP spid="54280" grpId="0"/>
      <p:bldP spid="54283" grpId="0"/>
      <p:bldP spid="542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148263" y="69215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玻尔半径</a:t>
            </a:r>
            <a:r>
              <a:rPr lang="en-US" altLang="zh-CN" b="1"/>
              <a:t>.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258888" y="1628775"/>
          <a:ext cx="16176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公式" r:id="rId3" imgW="1333440" imgH="888840" progId="Equation.3">
                  <p:embed/>
                </p:oleObj>
              </mc:Choice>
              <mc:Fallback>
                <p:oleObj name="公式" r:id="rId3" imgW="1333440" imgH="88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8775"/>
                        <a:ext cx="1617662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987675" y="1557338"/>
          <a:ext cx="37973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公式" r:id="rId5" imgW="2958840" imgH="1054080" progId="Equation.3">
                  <p:embed/>
                </p:oleObj>
              </mc:Choice>
              <mc:Fallback>
                <p:oleObj name="公式" r:id="rId5" imgW="2958840" imgH="1054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557338"/>
                        <a:ext cx="37973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250950" y="2997200"/>
          <a:ext cx="63404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公式" r:id="rId7" imgW="5219640" imgH="1091880" progId="Equation.3">
                  <p:embed/>
                </p:oleObj>
              </mc:Choice>
              <mc:Fallback>
                <p:oleObj name="公式" r:id="rId7" imgW="5219640" imgH="1091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997200"/>
                        <a:ext cx="6340475" cy="1419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900113" y="4508500"/>
          <a:ext cx="36734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公式" r:id="rId9" imgW="3149280" imgH="914400" progId="Equation.3">
                  <p:embed/>
                </p:oleObj>
              </mc:Choice>
              <mc:Fallback>
                <p:oleObj name="公式" r:id="rId9" imgW="314928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36734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971550" y="333375"/>
          <a:ext cx="40528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公式" r:id="rId11" imgW="3416040" imgH="1066680" progId="Equation.3">
                  <p:embed/>
                </p:oleObj>
              </mc:Choice>
              <mc:Fallback>
                <p:oleObj name="公式" r:id="rId11" imgW="3416040" imgH="1066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4052888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900113" y="20351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900113" y="35480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827088" y="5805488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特征：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93" grpId="0"/>
      <p:bldP spid="46094" grpId="0"/>
      <p:bldP spid="460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971550" y="765175"/>
          <a:ext cx="3492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公式" r:id="rId3" imgW="3085920" imgH="990360" progId="Equation.3">
                  <p:embed/>
                </p:oleObj>
              </mc:Choice>
              <mc:Fallback>
                <p:oleObj name="公式" r:id="rId3" imgW="3085920" imgH="990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34925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827088" y="24923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轻氢的巴耳末系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827088" y="393382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重氢的巴耳末系</a:t>
            </a:r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3708400" y="2205038"/>
          <a:ext cx="49133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公式" r:id="rId5" imgW="4927320" imgH="965160" progId="Equation.3">
                  <p:embed/>
                </p:oleObj>
              </mc:Choice>
              <mc:Fallback>
                <p:oleObj name="公式" r:id="rId5" imgW="4927320" imgH="965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5038"/>
                        <a:ext cx="49133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3851275" y="3644900"/>
          <a:ext cx="48244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公式" r:id="rId7" imgW="4838400" imgH="965160" progId="Equation.3">
                  <p:embed/>
                </p:oleObj>
              </mc:Choice>
              <mc:Fallback>
                <p:oleObj name="公式" r:id="rId7" imgW="483840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44900"/>
                        <a:ext cx="48244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900113" y="4724400"/>
          <a:ext cx="733107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公式" r:id="rId9" imgW="7353000" imgH="1434960" progId="Equation.3">
                  <p:embed/>
                </p:oleObj>
              </mc:Choice>
              <mc:Fallback>
                <p:oleObj name="公式" r:id="rId9" imgW="7353000" imgH="1434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24400"/>
                        <a:ext cx="7331075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0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116013" y="549275"/>
          <a:ext cx="4965700" cy="401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公式" r:id="rId3" imgW="4965480" imgH="4012920" progId="Equation.3">
                  <p:embed/>
                </p:oleObj>
              </mc:Choice>
              <mc:Fallback>
                <p:oleObj name="公式" r:id="rId3" imgW="4965480" imgH="4012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4965700" cy="401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042988" y="4941888"/>
          <a:ext cx="568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公式" r:id="rId5" imgW="5689440" imgH="1282680" progId="Equation.3">
                  <p:embed/>
                </p:oleObj>
              </mc:Choice>
              <mc:Fallback>
                <p:oleObj name="公式" r:id="rId5" imgW="5689440" imgH="1282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56896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900113" y="34290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1.4.2</a:t>
            </a:r>
            <a:r>
              <a:rPr lang="zh-CN" altLang="en-US" b="1"/>
              <a:t>类氢离子光谱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827088" y="4149725"/>
            <a:ext cx="7205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①</a:t>
            </a:r>
            <a:r>
              <a:rPr lang="zh-CN" altLang="en-US" b="1"/>
              <a:t>类氢离子：原子核外只有一个电子</a:t>
            </a:r>
            <a:r>
              <a:rPr lang="en-US" altLang="zh-CN" b="1"/>
              <a:t>,</a:t>
            </a:r>
            <a:r>
              <a:rPr lang="zh-CN" altLang="en-US" b="1"/>
              <a:t>而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900113" y="4868863"/>
            <a:ext cx="4371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核电荷数</a:t>
            </a:r>
            <a:r>
              <a:rPr lang="en-US" altLang="zh-CN" b="1"/>
              <a:t>Z&gt;1</a:t>
            </a:r>
            <a:r>
              <a:rPr lang="zh-CN" altLang="en-US" b="1"/>
              <a:t>的体系</a:t>
            </a:r>
            <a:r>
              <a:rPr lang="en-US" altLang="zh-CN" b="1"/>
              <a:t>.</a:t>
            </a:r>
            <a:r>
              <a:rPr lang="zh-CN" altLang="en-US" b="1"/>
              <a:t>如</a:t>
            </a:r>
            <a:r>
              <a:rPr lang="zh-CN" altLang="en-US"/>
              <a:t> 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5364163" y="4868863"/>
          <a:ext cx="1708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公式" r:id="rId3" imgW="1714320" imgH="495000" progId="Equation.3">
                  <p:embed/>
                </p:oleObj>
              </mc:Choice>
              <mc:Fallback>
                <p:oleObj name="公式" r:id="rId3" imgW="1714320" imgH="49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868863"/>
                        <a:ext cx="17081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827088" y="5661025"/>
            <a:ext cx="433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②</a:t>
            </a:r>
            <a:r>
              <a:rPr lang="zh-CN" altLang="en-US" b="1"/>
              <a:t>毕克林线系（</a:t>
            </a:r>
            <a:r>
              <a:rPr lang="en-US" altLang="zh-CN" b="1"/>
              <a:t>1897</a:t>
            </a:r>
            <a:r>
              <a:rPr lang="zh-CN" altLang="en-US" b="1"/>
              <a:t>）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827088" y="404813"/>
            <a:ext cx="748982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en-US" altLang="zh-CN" b="1"/>
              <a:t>1932</a:t>
            </a:r>
            <a:r>
              <a:rPr lang="zh-CN" altLang="en-US" b="1"/>
              <a:t>年</a:t>
            </a:r>
            <a:r>
              <a:rPr lang="en-US" altLang="zh-CN" b="1"/>
              <a:t>,</a:t>
            </a:r>
            <a:r>
              <a:rPr lang="zh-CN" altLang="en-US" b="1"/>
              <a:t>尤里把</a:t>
            </a:r>
            <a:r>
              <a:rPr lang="en-US" altLang="zh-CN" b="1"/>
              <a:t>4</a:t>
            </a:r>
            <a:r>
              <a:rPr lang="zh-CN" altLang="en-US" b="1"/>
              <a:t>升液氢在</a:t>
            </a:r>
            <a:r>
              <a:rPr lang="en-US" altLang="zh-CN" b="1"/>
              <a:t>14k</a:t>
            </a:r>
            <a:r>
              <a:rPr lang="zh-CN" altLang="en-US" b="1"/>
              <a:t>的低温和</a:t>
            </a:r>
            <a:r>
              <a:rPr lang="en-US" altLang="zh-CN" b="1"/>
              <a:t>53mmHg</a:t>
            </a:r>
            <a:r>
              <a:rPr lang="zh-CN" altLang="en-US" b="1"/>
              <a:t>低压下蒸发</a:t>
            </a:r>
            <a:r>
              <a:rPr lang="en-US" altLang="zh-CN" b="1"/>
              <a:t>,</a:t>
            </a:r>
            <a:r>
              <a:rPr lang="zh-CN" altLang="en-US" b="1"/>
              <a:t>得到浓缩重氢</a:t>
            </a:r>
            <a:r>
              <a:rPr lang="en-US" altLang="zh-CN" b="1"/>
              <a:t>. </a:t>
            </a:r>
            <a:r>
              <a:rPr lang="zh-CN" altLang="en-US" b="1"/>
              <a:t>由放电管产生前四条双线光谱</a:t>
            </a:r>
            <a:r>
              <a:rPr lang="en-US" altLang="zh-CN" b="1"/>
              <a:t>.</a:t>
            </a:r>
            <a:r>
              <a:rPr lang="zh-CN" altLang="en-US" b="1"/>
              <a:t>这些双线的波长差与理论值一致</a:t>
            </a:r>
            <a:r>
              <a:rPr lang="en-US" altLang="zh-CN" b="1"/>
              <a:t>,</a:t>
            </a:r>
            <a:r>
              <a:rPr lang="zh-CN" altLang="en-US" b="1"/>
              <a:t>由此证明重氢存在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/>
      <p:bldP spid="37897" grpId="0"/>
      <p:bldP spid="37898" grpId="0"/>
      <p:bldP spid="37901" grpId="0"/>
      <p:bldP spid="3790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 descr="mz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882015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00113" y="4797425"/>
            <a:ext cx="2951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宋体" charset="-122"/>
              <a:buChar char="●"/>
            </a:pPr>
            <a:r>
              <a:rPr lang="zh-CN" altLang="zh-CN" sz="1800" b="1"/>
              <a:t>●</a:t>
            </a:r>
            <a:r>
              <a:rPr lang="zh-CN" altLang="en-US" b="1"/>
              <a:t>氦离子</a:t>
            </a:r>
            <a:r>
              <a:rPr lang="en-US" altLang="zh-CN" b="1"/>
              <a:t>Z=2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971550" y="5589588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能级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2195513" y="5373688"/>
          <a:ext cx="3378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公式" r:id="rId4" imgW="3377880" imgH="1091880" progId="Equation.3">
                  <p:embed/>
                </p:oleObj>
              </mc:Choice>
              <mc:Fallback>
                <p:oleObj name="公式" r:id="rId4" imgW="3377880" imgH="1091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73688"/>
                        <a:ext cx="3378200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900113" y="620713"/>
          <a:ext cx="7632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公式" r:id="rId6" imgW="6184800" imgH="965160" progId="Equation.3">
                  <p:embed/>
                </p:oleObj>
              </mc:Choice>
              <mc:Fallback>
                <p:oleObj name="公式" r:id="rId6" imgW="6184800" imgH="965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76327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971550" y="549275"/>
          <a:ext cx="5022850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公式" r:id="rId3" imgW="4127400" imgH="3759120" progId="Equation.3">
                  <p:embed/>
                </p:oleObj>
              </mc:Choice>
              <mc:Fallback>
                <p:oleObj name="公式" r:id="rId3" imgW="4127400" imgH="3759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5022850" cy="468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00113" y="5589588"/>
            <a:ext cx="5472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氦离子发射光子的波数为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71550" y="549275"/>
          <a:ext cx="6543675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3" imgW="4978080" imgH="1434960" progId="Equation.3">
                  <p:embed/>
                </p:oleObj>
              </mc:Choice>
              <mc:Fallback>
                <p:oleObj name="公式" r:id="rId3" imgW="4978080" imgH="1434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9275"/>
                        <a:ext cx="6543675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827088" y="213360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利用</a:t>
            </a:r>
            <a:r>
              <a:rPr lang="zh-CN" altLang="en-US"/>
              <a:t> 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835150" y="1916113"/>
          <a:ext cx="26352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5" imgW="2158920" imgH="914400" progId="Equation.3">
                  <p:embed/>
                </p:oleObj>
              </mc:Choice>
              <mc:Fallback>
                <p:oleObj name="公式" r:id="rId5" imgW="215892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263525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500563" y="2205038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波数可表示为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900113" y="3213100"/>
          <a:ext cx="38989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公式" r:id="rId7" imgW="3898800" imgH="1447560" progId="Equation.3">
                  <p:embed/>
                </p:oleObj>
              </mc:Choice>
              <mc:Fallback>
                <p:oleObj name="公式" r:id="rId7" imgW="3898800" imgH="1447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3898900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755650" y="48688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令</a:t>
            </a:r>
            <a:r>
              <a:rPr lang="zh-CN" altLang="en-US"/>
              <a:t> 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331913" y="4724400"/>
          <a:ext cx="35369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9" imgW="2768400" imgH="1358640" progId="Equation.3">
                  <p:embed/>
                </p:oleObj>
              </mc:Choice>
              <mc:Fallback>
                <p:oleObj name="公式" r:id="rId9" imgW="2768400" imgH="1358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4400"/>
                        <a:ext cx="3536950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859338" y="49418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9" grpId="0"/>
      <p:bldP spid="40972" grpId="0"/>
      <p:bldP spid="409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042988" y="549275"/>
          <a:ext cx="32956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公式" r:id="rId3" imgW="3301920" imgH="965160" progId="Equation.3">
                  <p:embed/>
                </p:oleObj>
              </mc:Choice>
              <mc:Fallback>
                <p:oleObj name="公式" r:id="rId3" imgW="3301920" imgH="965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9275"/>
                        <a:ext cx="32956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900113" y="1844675"/>
            <a:ext cx="1935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取</a:t>
            </a:r>
            <a:r>
              <a:rPr lang="en-US" altLang="zh-CN" b="1"/>
              <a:t>m=4,</a:t>
            </a:r>
            <a:r>
              <a:rPr lang="zh-CN" altLang="en-US" b="1"/>
              <a:t>得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843213" y="1700213"/>
          <a:ext cx="5124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5" imgW="5130720" imgH="965160" progId="Equation.3">
                  <p:embed/>
                </p:oleObj>
              </mc:Choice>
              <mc:Fallback>
                <p:oleObj name="公式" r:id="rId5" imgW="5130720" imgH="965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00213"/>
                        <a:ext cx="512445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900113" y="2708275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亦即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971550" y="2708275"/>
          <a:ext cx="7377113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公式" r:id="rId7" imgW="6413400" imgH="2133360" progId="Equation.3">
                  <p:embed/>
                </p:oleObj>
              </mc:Choice>
              <mc:Fallback>
                <p:oleObj name="公式" r:id="rId7" imgW="6413400" imgH="2133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7377113" cy="245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3500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971550" y="5373688"/>
          <a:ext cx="28130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公式" r:id="rId9" imgW="2806560" imgH="888840" progId="Equation.3">
                  <p:embed/>
                </p:oleObj>
              </mc:Choice>
              <mc:Fallback>
                <p:oleObj name="公式" r:id="rId9" imgW="2806560" imgH="88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8130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27088" y="476250"/>
            <a:ext cx="748982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与毕克林线系几乎完全一致（但是</a:t>
            </a:r>
            <a:r>
              <a:rPr lang="en-US" altLang="zh-CN" b="1"/>
              <a:t>,k</a:t>
            </a:r>
            <a:r>
              <a:rPr lang="zh-CN" altLang="en-US" b="1"/>
              <a:t>取值与</a:t>
            </a:r>
            <a:r>
              <a:rPr lang="en-US" altLang="zh-CN" b="1"/>
              <a:t>n</a:t>
            </a:r>
            <a:r>
              <a:rPr lang="zh-CN" altLang="en-US" b="1"/>
              <a:t>不同</a:t>
            </a:r>
            <a:r>
              <a:rPr lang="en-US" altLang="zh-CN" b="1"/>
              <a:t>,</a:t>
            </a:r>
            <a:r>
              <a:rPr lang="zh-CN" altLang="en-US" b="1"/>
              <a:t>氦离子与氢原子的里德堡常数不同）</a:t>
            </a:r>
            <a:r>
              <a:rPr lang="en-US" altLang="zh-CN" b="1"/>
              <a:t>.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71550" y="2781300"/>
          <a:ext cx="6967538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公式" r:id="rId3" imgW="6426000" imgH="1930320" progId="Equation.3">
                  <p:embed/>
                </p:oleObj>
              </mc:Choice>
              <mc:Fallback>
                <p:oleObj name="公式" r:id="rId3" imgW="6426000" imgH="1930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81300"/>
                        <a:ext cx="6967538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55650" y="5157788"/>
            <a:ext cx="192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与实验值</a:t>
            </a:r>
            <a:r>
              <a:rPr lang="zh-CN" altLang="en-US"/>
              <a:t> 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555875" y="5157788"/>
          <a:ext cx="43640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公式" r:id="rId5" imgW="4203360" imgH="533160" progId="Equation.3">
                  <p:embed/>
                </p:oleObj>
              </mc:Choice>
              <mc:Fallback>
                <p:oleObj name="公式" r:id="rId5" imgW="420336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4364038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827088" y="594995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全符合</a:t>
            </a:r>
            <a:r>
              <a:rPr lang="en-US" altLang="zh-CN" b="1"/>
              <a:t>.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6877050" y="5084763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几乎完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5" grpId="0"/>
      <p:bldP spid="43018" grpId="0"/>
      <p:bldP spid="430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00113" y="620713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1.4.3 </a:t>
            </a:r>
            <a:r>
              <a:rPr lang="zh-CN" altLang="en-US" b="1"/>
              <a:t>里德伯原子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27088" y="1341438"/>
            <a:ext cx="5986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激发电子的轨道远离其它电子</a:t>
            </a:r>
            <a:r>
              <a:rPr lang="en-US" altLang="zh-CN" b="1"/>
              <a:t>,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6948488" y="13414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半径</a:t>
            </a:r>
            <a:r>
              <a:rPr lang="zh-CN" altLang="en-US"/>
              <a:t> 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971550" y="2133600"/>
          <a:ext cx="1663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3" imgW="1663560" imgH="533160" progId="Equation.3">
                  <p:embed/>
                </p:oleObj>
              </mc:Choice>
              <mc:Fallback>
                <p:oleObj name="公式" r:id="rId3" imgW="16635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16637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71775" y="2133600"/>
          <a:ext cx="2101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5" imgW="2095200" imgH="533160" progId="Equation.3">
                  <p:embed/>
                </p:oleObj>
              </mc:Choice>
              <mc:Fallback>
                <p:oleObj name="公式" r:id="rId5" imgW="209520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33600"/>
                        <a:ext cx="21018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787900" y="2133600"/>
            <a:ext cx="1225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很大</a:t>
            </a:r>
            <a:r>
              <a:rPr lang="en-US" altLang="zh-CN" b="1"/>
              <a:t>.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827088" y="2708275"/>
            <a:ext cx="76327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实验室；</a:t>
            </a:r>
            <a:r>
              <a:rPr lang="en-US" altLang="zh-CN" b="1"/>
              <a:t>n:10</a:t>
            </a:r>
            <a:r>
              <a:rPr lang="zh-CN" altLang="en-US" b="1"/>
              <a:t>～</a:t>
            </a:r>
            <a:r>
              <a:rPr lang="en-US" altLang="zh-CN" b="1"/>
              <a:t>290;</a:t>
            </a:r>
            <a:r>
              <a:rPr lang="zh-CN" altLang="en-US" b="1"/>
              <a:t>天体中</a:t>
            </a:r>
            <a:r>
              <a:rPr lang="en-US" altLang="zh-CN" b="1"/>
              <a:t>n</a:t>
            </a:r>
            <a:r>
              <a:rPr lang="zh-CN" altLang="en-US" b="1"/>
              <a:t>～</a:t>
            </a:r>
            <a:r>
              <a:rPr lang="en-US" altLang="zh-CN" b="1"/>
              <a:t>350.</a:t>
            </a:r>
            <a:r>
              <a:rPr lang="zh-CN" altLang="en-US" b="1"/>
              <a:t>原子处于高激发态</a:t>
            </a:r>
            <a:r>
              <a:rPr lang="en-US" altLang="zh-CN" b="1"/>
              <a:t>.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827088" y="4149725"/>
            <a:ext cx="72580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/>
              <a:t>■</a:t>
            </a:r>
            <a:r>
              <a:rPr lang="zh-CN" altLang="en-US" b="1"/>
              <a:t>寿命非常长，</a:t>
            </a:r>
            <a:r>
              <a:rPr lang="en-US" altLang="zh-CN" b="1"/>
              <a:t>ms</a:t>
            </a:r>
            <a:r>
              <a:rPr lang="zh-CN" altLang="en-US" b="1"/>
              <a:t>～</a:t>
            </a:r>
            <a:r>
              <a:rPr lang="en-US" altLang="zh-CN" b="1"/>
              <a:t>s.</a:t>
            </a:r>
            <a:r>
              <a:rPr lang="zh-CN" altLang="en-US" b="1"/>
              <a:t>一般低激发态寿命为</a:t>
            </a:r>
            <a:r>
              <a:rPr lang="zh-CN" altLang="en-US"/>
              <a:t> </a:t>
            </a: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1763713" y="5084763"/>
          <a:ext cx="1028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公式" r:id="rId7" imgW="1028520" imgH="444240" progId="Equation.3">
                  <p:embed/>
                </p:oleObj>
              </mc:Choice>
              <mc:Fallback>
                <p:oleObj name="公式" r:id="rId7" imgW="102852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10287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827088" y="5805488"/>
            <a:ext cx="749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原子核和所有的内电子组成一个电荷为</a:t>
            </a:r>
          </a:p>
        </p:txBody>
      </p:sp>
      <p:graphicFrame>
        <p:nvGraphicFramePr>
          <p:cNvPr id="5139" name="Object 19"/>
          <p:cNvGraphicFramePr>
            <a:graphicFrameLocks noChangeAspect="1"/>
          </p:cNvGraphicFramePr>
          <p:nvPr/>
        </p:nvGraphicFramePr>
        <p:xfrm>
          <a:off x="2843213" y="5157788"/>
          <a:ext cx="1955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9" imgW="1955520" imgH="444240" progId="Equation.3">
                  <p:embed/>
                </p:oleObj>
              </mc:Choice>
              <mc:Fallback>
                <p:oleObj name="公式" r:id="rId9" imgW="1955520" imgH="444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57788"/>
                        <a:ext cx="19558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  <p:bldP spid="5128" grpId="0"/>
      <p:bldP spid="5133" grpId="0"/>
      <p:bldP spid="5134" grpId="0"/>
      <p:bldP spid="5135" grpId="0"/>
      <p:bldP spid="513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00113" y="620713"/>
            <a:ext cx="2792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+e</a:t>
            </a:r>
            <a:r>
              <a:rPr lang="zh-CN" altLang="en-US" b="1"/>
              <a:t>的“原子实”</a:t>
            </a:r>
            <a:r>
              <a:rPr lang="en-US" altLang="zh-CN" b="1"/>
              <a:t>.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71550" y="1341438"/>
            <a:ext cx="7205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在相对弱的电场下可以被很强地极化</a:t>
            </a:r>
            <a:r>
              <a:rPr lang="en-US" altLang="zh-CN" b="1"/>
              <a:t>.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71550" y="2133600"/>
            <a:ext cx="555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1.5 </a:t>
            </a:r>
            <a:r>
              <a:rPr lang="zh-CN" altLang="en-US" b="1"/>
              <a:t>夫兰克</a:t>
            </a:r>
            <a:r>
              <a:rPr lang="en-US" altLang="zh-CN" b="1"/>
              <a:t>-</a:t>
            </a:r>
            <a:r>
              <a:rPr lang="zh-CN" altLang="en-US" b="1"/>
              <a:t>赫兹实验（</a:t>
            </a:r>
            <a:r>
              <a:rPr lang="en-US" altLang="zh-CN" b="1"/>
              <a:t>1914</a:t>
            </a:r>
            <a:r>
              <a:rPr lang="zh-CN" altLang="en-US" b="1"/>
              <a:t>）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971550" y="27813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实验目的：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900113" y="3500438"/>
            <a:ext cx="772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利用电子与原子碰撞</a:t>
            </a:r>
            <a:r>
              <a:rPr lang="en-US" altLang="zh-CN" b="1"/>
              <a:t>,</a:t>
            </a:r>
            <a:r>
              <a:rPr lang="zh-CN" altLang="en-US" b="1"/>
              <a:t>证明原子的能级存在</a:t>
            </a:r>
            <a:r>
              <a:rPr lang="en-US" altLang="zh-CN" b="1"/>
              <a:t>.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971550" y="4292600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>
                <a:latin typeface="Times New Roman" pitchFamily="18" charset="0"/>
              </a:rPr>
              <a:t>装置   </a:t>
            </a:r>
            <a:r>
              <a:rPr lang="zh-CN" altLang="en-US" b="1"/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  <p:bldP spid="44040" grpId="0"/>
      <p:bldP spid="44041" grpId="0"/>
      <p:bldP spid="44042" grpId="0"/>
      <p:bldP spid="440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979613" y="1484313"/>
          <a:ext cx="51133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公式" r:id="rId3" imgW="4483080" imgH="888840" progId="Equation.3">
                  <p:embed/>
                </p:oleObj>
              </mc:Choice>
              <mc:Fallback>
                <p:oleObj name="公式" r:id="rId3" imgW="448308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84313"/>
                        <a:ext cx="51133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169988" y="838200"/>
          <a:ext cx="13700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公式" r:id="rId5" imgW="1130040" imgH="317160" progId="Equation.3">
                  <p:embed/>
                </p:oleObj>
              </mc:Choice>
              <mc:Fallback>
                <p:oleObj name="公式" r:id="rId5" imgW="11300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838200"/>
                        <a:ext cx="1370012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700338" y="765175"/>
            <a:ext cx="1741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势能为</a:t>
            </a:r>
            <a:r>
              <a:rPr lang="en-US" altLang="zh-CN" b="1"/>
              <a:t>0.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827088" y="2708275"/>
            <a:ext cx="252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△</a:t>
            </a:r>
            <a:r>
              <a:rPr lang="zh-CN" altLang="en-US" b="1"/>
              <a:t>激发态能级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827088" y="1700213"/>
            <a:ext cx="151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△</a:t>
            </a:r>
            <a:r>
              <a:rPr lang="zh-CN" altLang="en-US" b="1"/>
              <a:t>基态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3203575" y="2492375"/>
          <a:ext cx="43211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公式" r:id="rId7" imgW="3809880" imgH="914400" progId="Equation.3">
                  <p:embed/>
                </p:oleObj>
              </mc:Choice>
              <mc:Fallback>
                <p:oleObj name="公式" r:id="rId7" imgW="38098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2375"/>
                        <a:ext cx="43211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827088" y="3716338"/>
            <a:ext cx="5607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△</a:t>
            </a:r>
            <a:r>
              <a:rPr lang="zh-CN" altLang="en-US" b="1"/>
              <a:t>电离能</a:t>
            </a:r>
            <a:r>
              <a:rPr lang="en-US" altLang="zh-CN" b="1"/>
              <a:t>13.6eV,</a:t>
            </a:r>
            <a:r>
              <a:rPr lang="zh-CN" altLang="en-US" b="1"/>
              <a:t>也称为结合能</a:t>
            </a:r>
            <a:r>
              <a:rPr lang="en-US" altLang="zh-CN" b="1"/>
              <a:t>.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827088" y="4652963"/>
            <a:ext cx="2989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△</a:t>
            </a:r>
            <a:r>
              <a:rPr lang="zh-CN" altLang="en-US" b="1"/>
              <a:t>能级非等间隔</a:t>
            </a:r>
            <a:r>
              <a:rPr lang="en-US" altLang="zh-CN" b="1"/>
              <a:t>.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27088" y="7842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△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827088" y="5516563"/>
            <a:ext cx="2989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/>
              <a:t>△</a:t>
            </a:r>
            <a:r>
              <a:rPr lang="zh-CN" altLang="en-US" b="1"/>
              <a:t>自由电子动能</a:t>
            </a:r>
            <a:r>
              <a:rPr lang="zh-CN" altLang="en-US"/>
              <a:t> 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3635375" y="5516563"/>
          <a:ext cx="18732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公式" r:id="rId9" imgW="1803240" imgH="533160" progId="Equation.3">
                  <p:embed/>
                </p:oleObj>
              </mc:Choice>
              <mc:Fallback>
                <p:oleObj name="公式" r:id="rId9" imgW="180324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16563"/>
                        <a:ext cx="187325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5292725" y="5516563"/>
            <a:ext cx="3419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位于连续能量区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7092950" y="3573463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6948488" y="44370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7380288" y="35734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300788" y="3716338"/>
            <a:ext cx="1008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电离</a:t>
            </a:r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7812088" y="35734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V="1">
            <a:off x="8316913" y="3573463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8235950" y="3789363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/>
              <a:t>13.6eV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1" grpId="0"/>
      <p:bldP spid="47112" grpId="0"/>
      <p:bldP spid="47115" grpId="0"/>
      <p:bldP spid="47116" grpId="0"/>
      <p:bldP spid="47117" grpId="0"/>
      <p:bldP spid="47119" grpId="0"/>
      <p:bldP spid="47121" grpId="0" animBg="1"/>
      <p:bldP spid="47122" grpId="0" animBg="1"/>
      <p:bldP spid="47123" grpId="0" animBg="1"/>
      <p:bldP spid="47124" grpId="0"/>
      <p:bldP spid="47125" grpId="0" animBg="1"/>
      <p:bldP spid="47126" grpId="0" animBg="1"/>
      <p:bldP spid="471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弗兰克-赫兹实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6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827088" y="2852738"/>
            <a:ext cx="450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电子与原子碰撞后能量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827088" y="3573463"/>
            <a:ext cx="7820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原子</a:t>
            </a:r>
            <a:r>
              <a:rPr lang="en-US" altLang="zh-CN" b="1"/>
              <a:t>:</a:t>
            </a:r>
            <a:r>
              <a:rPr lang="zh-CN" altLang="en-US" b="1"/>
              <a:t>碰撞后所获动能非常小</a:t>
            </a:r>
            <a:r>
              <a:rPr lang="en-US" altLang="zh-CN" b="1"/>
              <a:t>,</a:t>
            </a:r>
            <a:r>
              <a:rPr lang="zh-CN" altLang="en-US" b="1"/>
              <a:t>可忽略不计</a:t>
            </a:r>
            <a:r>
              <a:rPr lang="zh-CN" altLang="en-US"/>
              <a:t>  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900113" y="4365625"/>
          <a:ext cx="2692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公式" r:id="rId3" imgW="2692080" imgH="457200" progId="Equation.3">
                  <p:embed/>
                </p:oleObj>
              </mc:Choice>
              <mc:Fallback>
                <p:oleObj name="公式" r:id="rId3" imgW="26920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26924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27088" y="5013325"/>
            <a:ext cx="1385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电子</a:t>
            </a:r>
            <a:r>
              <a:rPr lang="en-US" altLang="zh-CN" b="1"/>
              <a:t>: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827088" y="5734050"/>
            <a:ext cx="745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zh-CN" altLang="en-US" b="1"/>
              <a:t>弹性碰撞：碰撞后电子动能不变</a:t>
            </a:r>
            <a:r>
              <a:rPr lang="en-US" altLang="zh-CN" b="1"/>
              <a:t>,</a:t>
            </a:r>
            <a:r>
              <a:rPr lang="zh-CN" altLang="en-US" b="1"/>
              <a:t>只是改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827088" y="21336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b="1"/>
              <a:t>■</a:t>
            </a:r>
            <a:r>
              <a:rPr lang="zh-CN" altLang="en-US" b="1"/>
              <a:t>分析</a:t>
            </a:r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971550" y="1484313"/>
          <a:ext cx="38957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公式" r:id="rId5" imgW="3898800" imgH="457200" progId="Equation.3">
                  <p:embed/>
                </p:oleObj>
              </mc:Choice>
              <mc:Fallback>
                <p:oleObj name="公式" r:id="rId5" imgW="38988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38957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900113" y="549275"/>
            <a:ext cx="6708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K</a:t>
            </a:r>
            <a:r>
              <a:rPr lang="zh-CN" altLang="en-US" b="1"/>
              <a:t>热阴极（发射电子）</a:t>
            </a:r>
            <a:r>
              <a:rPr lang="en-US" altLang="zh-CN" b="1"/>
              <a:t>,G </a:t>
            </a:r>
            <a:r>
              <a:rPr lang="zh-CN" altLang="en-US" b="1"/>
              <a:t>栅极</a:t>
            </a:r>
            <a:r>
              <a:rPr lang="en-US" altLang="zh-CN" b="1"/>
              <a:t>,A</a:t>
            </a:r>
            <a:r>
              <a:rPr lang="zh-CN" altLang="en-US" b="1"/>
              <a:t>阳极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8" grpId="0"/>
      <p:bldP spid="59399" grpId="0"/>
      <p:bldP spid="59400" grpId="0"/>
      <p:bldP spid="5940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00113" y="69215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变运动方向</a:t>
            </a:r>
            <a:r>
              <a:rPr lang="en-US" altLang="zh-CN" b="1"/>
              <a:t>.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900113" y="1412875"/>
            <a:ext cx="287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zh-CN" altLang="en-US" b="1"/>
              <a:t>非弹性碰撞：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900113" y="1916113"/>
            <a:ext cx="755967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碰撞后电子失去的动能转化为原子内部的能量</a:t>
            </a:r>
            <a:r>
              <a:rPr lang="en-US" altLang="zh-CN" b="1"/>
              <a:t>,</a:t>
            </a:r>
            <a:r>
              <a:rPr lang="zh-CN" altLang="en-US" b="1"/>
              <a:t>使原子激发或电离</a:t>
            </a:r>
            <a:r>
              <a:rPr lang="en-US" altLang="zh-CN" b="1"/>
              <a:t>.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827088" y="3357563"/>
            <a:ext cx="7416800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>
                <a:solidFill>
                  <a:srgbClr val="FF3300"/>
                </a:solidFill>
              </a:rPr>
              <a:t>若原子的能量是分立的</a:t>
            </a:r>
            <a:r>
              <a:rPr lang="en-US" altLang="zh-CN" b="1">
                <a:solidFill>
                  <a:srgbClr val="FF3300"/>
                </a:solidFill>
              </a:rPr>
              <a:t>, </a:t>
            </a:r>
            <a:r>
              <a:rPr lang="zh-CN" altLang="en-US" b="1">
                <a:solidFill>
                  <a:srgbClr val="FF3300"/>
                </a:solidFill>
              </a:rPr>
              <a:t>碰撞后原子从基态跃迁激发态</a:t>
            </a:r>
            <a:r>
              <a:rPr lang="en-US" altLang="zh-CN" b="1">
                <a:solidFill>
                  <a:srgbClr val="FF3300"/>
                </a:solidFill>
              </a:rPr>
              <a:t>,</a:t>
            </a:r>
            <a:r>
              <a:rPr lang="zh-CN" altLang="en-US" b="1">
                <a:solidFill>
                  <a:srgbClr val="FF3300"/>
                </a:solidFill>
              </a:rPr>
              <a:t>电子失去的动能也是分立的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r>
              <a:rPr lang="en-US" altLang="zh-CN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1476375" y="5084763"/>
          <a:ext cx="421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公式" r:id="rId3" imgW="4216320" imgH="482400" progId="Equation.3">
                  <p:embed/>
                </p:oleObj>
              </mc:Choice>
              <mc:Fallback>
                <p:oleObj name="公式" r:id="rId3" imgW="42163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84763"/>
                        <a:ext cx="4216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209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/>
      <p:bldP spid="60420" grpId="0"/>
      <p:bldP spid="604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27088" y="2852738"/>
            <a:ext cx="409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●</a:t>
            </a:r>
            <a:r>
              <a:rPr lang="zh-CN" altLang="en-US" b="1"/>
              <a:t>电子与汞原子碰撞后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827088" y="3357563"/>
            <a:ext cx="72723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△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弹性碰撞：电子动能没有损失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可以通过栅极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达到阳极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形成电流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827088" y="4797425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△</a:t>
            </a:r>
            <a:r>
              <a:rPr lang="zh-CN" altLang="en-US" b="1"/>
              <a:t>非弹性碰撞：电子动能损失</a:t>
            </a:r>
            <a:r>
              <a:rPr lang="en-US" altLang="zh-CN" b="1"/>
              <a:t>,</a:t>
            </a:r>
            <a:r>
              <a:rPr lang="zh-CN" altLang="en-US" b="1"/>
              <a:t>不能通过栅极</a:t>
            </a:r>
            <a:r>
              <a:rPr lang="en-US" altLang="zh-CN" b="1"/>
              <a:t>,</a:t>
            </a:r>
            <a:r>
              <a:rPr lang="zh-CN" altLang="en-US" b="1"/>
              <a:t>达到阳极</a:t>
            </a:r>
            <a:r>
              <a:rPr lang="en-US" altLang="zh-CN" b="1"/>
              <a:t>,</a:t>
            </a:r>
            <a:r>
              <a:rPr lang="zh-CN" altLang="en-US" b="1"/>
              <a:t>对电流</a:t>
            </a:r>
            <a:r>
              <a:rPr lang="en-US" altLang="zh-CN" b="1"/>
              <a:t>I</a:t>
            </a:r>
            <a:r>
              <a:rPr lang="zh-CN" altLang="en-US" b="1"/>
              <a:t>无贡献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827088" y="1196975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/>
              <a:t>●</a:t>
            </a:r>
            <a:r>
              <a:rPr lang="zh-CN" altLang="en-US" b="1"/>
              <a:t>在阴极和栅极之间</a:t>
            </a:r>
            <a:r>
              <a:rPr lang="en-US" altLang="zh-CN" b="1"/>
              <a:t>,</a:t>
            </a:r>
            <a:r>
              <a:rPr lang="zh-CN" altLang="en-US" b="1"/>
              <a:t>电子加速；在栅极和阳极之间</a:t>
            </a:r>
            <a:r>
              <a:rPr lang="en-US" altLang="zh-CN" b="1"/>
              <a:t>,</a:t>
            </a:r>
            <a:r>
              <a:rPr lang="zh-CN" altLang="en-US" b="1"/>
              <a:t>电子减速</a:t>
            </a:r>
            <a:r>
              <a:rPr lang="en-US" altLang="zh-CN" b="1"/>
              <a:t>.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827088" y="620713"/>
            <a:ext cx="3370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▲</a:t>
            </a:r>
            <a:r>
              <a:rPr lang="zh-CN" altLang="en-US" b="1"/>
              <a:t>碰撞与伏安关系</a:t>
            </a:r>
            <a:r>
              <a:rPr lang="zh-CN" altLang="en-US"/>
              <a:t> </a:t>
            </a:r>
          </a:p>
        </p:txBody>
      </p:sp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3995738" y="692150"/>
          <a:ext cx="1212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公式" r:id="rId3" imgW="1206360" imgH="457200" progId="Equation.3">
                  <p:embed/>
                </p:oleObj>
              </mc:Choice>
              <mc:Fallback>
                <p:oleObj name="公式" r:id="rId3" imgW="12063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692150"/>
                        <a:ext cx="12128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4" grpId="0"/>
      <p:bldP spid="61446" grpId="0"/>
      <p:bldP spid="61449" grpId="0"/>
      <p:bldP spid="6145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042988" y="836613"/>
          <a:ext cx="1417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公式" r:id="rId3" imgW="1409400" imgH="457200" progId="Equation.3">
                  <p:embed/>
                </p:oleObj>
              </mc:Choice>
              <mc:Fallback>
                <p:oleObj name="公式" r:id="rId3" imgW="1409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14176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84438" y="6921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情况</a:t>
            </a:r>
            <a:endParaRPr lang="zh-CN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042988" y="1484313"/>
          <a:ext cx="1949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5" imgW="1955520" imgH="457200" progId="Equation.3">
                  <p:embed/>
                </p:oleObj>
              </mc:Choice>
              <mc:Fallback>
                <p:oleObj name="公式" r:id="rId5" imgW="19555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19494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084888" y="1196975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6084888" y="1916113"/>
            <a:ext cx="1257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827088" y="2133600"/>
            <a:ext cx="2989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zh-CN" altLang="en-US" b="1"/>
              <a:t>电子动能小于</a:t>
            </a:r>
            <a:r>
              <a:rPr lang="zh-CN" altLang="en-US"/>
              <a:t> 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708400" y="2205038"/>
          <a:ext cx="2063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公式" r:id="rId7" imgW="2057400" imgH="457200" progId="Equation.3">
                  <p:embed/>
                </p:oleObj>
              </mc:Choice>
              <mc:Fallback>
                <p:oleObj name="公式" r:id="rId7" imgW="2057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5038"/>
                        <a:ext cx="20637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5867400" y="2133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只能发生弹</a:t>
            </a:r>
            <a:r>
              <a:rPr lang="zh-CN" altLang="en-US"/>
              <a:t> </a:t>
            </a:r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55650" y="2636838"/>
            <a:ext cx="7742238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性碰撞</a:t>
            </a:r>
            <a:r>
              <a:rPr lang="en-US" altLang="zh-CN" b="1"/>
              <a:t>, </a:t>
            </a:r>
            <a:r>
              <a:rPr lang="zh-CN" altLang="en-US" b="1"/>
              <a:t>汞原子没有被激发</a:t>
            </a:r>
            <a:r>
              <a:rPr lang="en-US" altLang="zh-CN" b="1"/>
              <a:t>,</a:t>
            </a:r>
            <a:r>
              <a:rPr lang="zh-CN" altLang="en-US" b="1"/>
              <a:t>电子动能没有损失</a:t>
            </a:r>
            <a:r>
              <a:rPr lang="en-US" altLang="zh-CN" b="1"/>
              <a:t>. </a:t>
            </a:r>
            <a:r>
              <a:rPr lang="zh-CN" altLang="en-US" b="1"/>
              <a:t>电子有足够动能</a:t>
            </a:r>
            <a:r>
              <a:rPr lang="en-US" altLang="zh-CN" b="1"/>
              <a:t>,</a:t>
            </a:r>
            <a:r>
              <a:rPr lang="zh-CN" altLang="en-US" b="1"/>
              <a:t>可以通过栅极</a:t>
            </a:r>
            <a:r>
              <a:rPr lang="en-US" altLang="zh-CN" b="1"/>
              <a:t>,</a:t>
            </a:r>
            <a:r>
              <a:rPr lang="zh-CN" altLang="en-US" b="1"/>
              <a:t>达到阳极</a:t>
            </a:r>
            <a:r>
              <a:rPr lang="en-US" altLang="zh-CN" b="1"/>
              <a:t>,</a:t>
            </a:r>
            <a:r>
              <a:rPr lang="zh-CN" altLang="en-US" b="1"/>
              <a:t>形成电流</a:t>
            </a:r>
            <a:r>
              <a:rPr lang="zh-CN" altLang="en-US"/>
              <a:t> </a:t>
            </a:r>
            <a:r>
              <a:rPr lang="en-US" altLang="zh-CN"/>
              <a:t>.</a:t>
            </a: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3492500" y="4437063"/>
          <a:ext cx="3302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公式" r:id="rId9" imgW="330120" imgH="330120" progId="Equation.3">
                  <p:embed/>
                </p:oleObj>
              </mc:Choice>
              <mc:Fallback>
                <p:oleObj name="公式" r:id="rId9" imgW="330120" imgH="3301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37063"/>
                        <a:ext cx="33020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827088" y="5013325"/>
            <a:ext cx="1363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zh-CN" altLang="en-US" b="1"/>
              <a:t>随着</a:t>
            </a:r>
            <a:r>
              <a:rPr lang="zh-CN" altLang="en-US"/>
              <a:t> 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1979613" y="5084763"/>
          <a:ext cx="431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公式" r:id="rId11" imgW="431640" imgH="457200" progId="Equation.3">
                  <p:embed/>
                </p:oleObj>
              </mc:Choice>
              <mc:Fallback>
                <p:oleObj name="公式" r:id="rId11" imgW="4316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4318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2411413" y="5013325"/>
            <a:ext cx="582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增加</a:t>
            </a:r>
            <a:r>
              <a:rPr lang="en-US" altLang="zh-CN" b="1"/>
              <a:t>, </a:t>
            </a:r>
            <a:r>
              <a:rPr lang="zh-CN" altLang="en-US" b="1"/>
              <a:t>电子动能增加</a:t>
            </a:r>
            <a:r>
              <a:rPr lang="en-US" altLang="zh-CN" b="1"/>
              <a:t>,</a:t>
            </a:r>
            <a:r>
              <a:rPr lang="zh-CN" altLang="en-US" b="1"/>
              <a:t>达到阳极电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827088" y="573405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子数目增多</a:t>
            </a:r>
            <a:r>
              <a:rPr lang="en-US" altLang="zh-CN" b="1"/>
              <a:t>,</a:t>
            </a:r>
            <a:r>
              <a:rPr lang="zh-CN" altLang="en-US" b="1"/>
              <a:t>电流按</a:t>
            </a:r>
            <a:r>
              <a:rPr lang="zh-CN" altLang="en-US"/>
              <a:t> 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4284663" y="5805488"/>
          <a:ext cx="692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公式" r:id="rId13" imgW="685800" imgH="444240" progId="Equation.3">
                  <p:embed/>
                </p:oleObj>
              </mc:Choice>
              <mc:Fallback>
                <p:oleObj name="公式" r:id="rId13" imgW="685800" imgH="444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805488"/>
                        <a:ext cx="6921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4859338" y="573405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规律增加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71" grpId="0" animBg="1"/>
      <p:bldP spid="62472" grpId="0" animBg="1"/>
      <p:bldP spid="62473" grpId="0"/>
      <p:bldP spid="62476" grpId="0"/>
      <p:bldP spid="62477" grpId="0"/>
      <p:bldP spid="62479" grpId="0"/>
      <p:bldP spid="62482" grpId="0"/>
      <p:bldP spid="62483" grpId="0"/>
      <p:bldP spid="624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71550" y="765175"/>
          <a:ext cx="2595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7" name="公式" r:id="rId3" imgW="2603160" imgH="457200" progId="Equation.3">
                  <p:embed/>
                </p:oleObj>
              </mc:Choice>
              <mc:Fallback>
                <p:oleObj name="公式" r:id="rId3" imgW="26031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25955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563938" y="69215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情况：</a:t>
            </a:r>
            <a:r>
              <a:rPr lang="zh-CN" altLang="en-US"/>
              <a:t>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971550" y="1484313"/>
          <a:ext cx="812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8" name="公式" r:id="rId5" imgW="812520" imgH="457200" progId="Equation.3">
                  <p:embed/>
                </p:oleObj>
              </mc:Choice>
              <mc:Fallback>
                <p:oleObj name="公式" r:id="rId5" imgW="81252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8128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1692275" y="1412875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对应电流达到</a:t>
            </a:r>
            <a:endParaRPr lang="zh-CN" altLang="en-US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3419475" y="2276475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公式" r:id="rId7" imgW="736560" imgH="457200" progId="Equation.3">
                  <p:embed/>
                </p:oleObj>
              </mc:Choice>
              <mc:Fallback>
                <p:oleObj name="公式" r:id="rId7" imgW="73656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736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827088" y="2133600"/>
            <a:ext cx="2632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第一极小值时</a:t>
            </a:r>
          </a:p>
        </p:txBody>
      </p:sp>
      <p:grpSp>
        <p:nvGrpSpPr>
          <p:cNvPr id="63499" name="Group 11"/>
          <p:cNvGrpSpPr>
            <a:grpSpLocks noChangeAspect="1"/>
          </p:cNvGrpSpPr>
          <p:nvPr/>
        </p:nvGrpSpPr>
        <p:grpSpPr bwMode="auto">
          <a:xfrm>
            <a:off x="4572000" y="1557338"/>
            <a:ext cx="3097213" cy="1287462"/>
            <a:chOff x="3082" y="33"/>
            <a:chExt cx="4226" cy="1766"/>
          </a:xfrm>
        </p:grpSpPr>
        <p:sp>
          <p:nvSpPr>
            <p:cNvPr id="63500" name="AutoShape 12"/>
            <p:cNvSpPr>
              <a:spLocks noChangeAspect="1" noChangeArrowheads="1"/>
            </p:cNvSpPr>
            <p:nvPr/>
          </p:nvSpPr>
          <p:spPr bwMode="auto">
            <a:xfrm>
              <a:off x="3082" y="33"/>
              <a:ext cx="4226" cy="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3239" y="169"/>
              <a:ext cx="21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>
              <a:off x="3239" y="1528"/>
              <a:ext cx="21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 flipV="1">
              <a:off x="4334" y="169"/>
              <a:ext cx="0" cy="13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5586" y="33"/>
              <a:ext cx="252" cy="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just"/>
              <a:endParaRPr lang="zh-CN" altLang="zh-CN"/>
            </a:p>
          </p:txBody>
        </p:sp>
      </p:grp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6372225" y="1844675"/>
          <a:ext cx="1949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公式" r:id="rId9" imgW="1955520" imgH="457200" progId="Equation.3">
                  <p:embed/>
                </p:oleObj>
              </mc:Choice>
              <mc:Fallback>
                <p:oleObj name="公式" r:id="rId9" imgW="19555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844675"/>
                        <a:ext cx="19494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827088" y="2852738"/>
            <a:ext cx="2938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600" b="1"/>
              <a:t>△</a:t>
            </a:r>
            <a:r>
              <a:rPr lang="zh-CN" altLang="en-US" b="1"/>
              <a:t>电子动能大于</a:t>
            </a:r>
            <a:r>
              <a:rPr lang="zh-CN" altLang="en-US"/>
              <a:t> 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3779838" y="2924175"/>
          <a:ext cx="2063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公式" r:id="rId11" imgW="2057400" imgH="457200" progId="Equation.3">
                  <p:embed/>
                </p:oleObj>
              </mc:Choice>
              <mc:Fallback>
                <p:oleObj name="公式" r:id="rId11" imgW="20574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24175"/>
                        <a:ext cx="20637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651500" y="2852738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若发生非弹性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827088" y="3573463"/>
            <a:ext cx="632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碰撞</a:t>
            </a:r>
            <a:r>
              <a:rPr lang="en-US" altLang="zh-CN" b="1"/>
              <a:t>, </a:t>
            </a:r>
            <a:r>
              <a:rPr lang="zh-CN" altLang="en-US" b="1"/>
              <a:t>汞原子被激发</a:t>
            </a:r>
            <a:r>
              <a:rPr lang="en-US" altLang="zh-CN" b="1"/>
              <a:t>,</a:t>
            </a:r>
            <a:r>
              <a:rPr lang="zh-CN" altLang="en-US" b="1"/>
              <a:t>电子动能损失</a:t>
            </a:r>
            <a:r>
              <a:rPr lang="zh-CN" altLang="en-US"/>
              <a:t> </a:t>
            </a:r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900113" y="4365625"/>
          <a:ext cx="2781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公式" r:id="rId13" imgW="2781000" imgH="457200" progId="Equation.3">
                  <p:embed/>
                </p:oleObj>
              </mc:Choice>
              <mc:Fallback>
                <p:oleObj name="公式" r:id="rId13" imgW="27810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2781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3563938" y="4292600"/>
            <a:ext cx="4784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电子通过栅极后</a:t>
            </a:r>
            <a:r>
              <a:rPr lang="en-US" altLang="zh-CN" b="1"/>
              <a:t>,</a:t>
            </a:r>
            <a:r>
              <a:rPr lang="zh-CN" altLang="en-US" b="1"/>
              <a:t>没有足够</a:t>
            </a: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827088" y="5013325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能量达到阳极</a:t>
            </a:r>
            <a:r>
              <a:rPr lang="en-US" altLang="zh-CN" b="1"/>
              <a:t>.</a:t>
            </a: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827088" y="5734050"/>
            <a:ext cx="745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zh-CN" altLang="en-US" b="1"/>
              <a:t>仍有部分电子没有发生非弹性碰撞</a:t>
            </a:r>
            <a:r>
              <a:rPr lang="en-US" altLang="zh-CN" b="1"/>
              <a:t>,</a:t>
            </a:r>
            <a:r>
              <a:rPr lang="zh-CN" altLang="en-US" b="1"/>
              <a:t>故可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  <p:bldP spid="63507" grpId="0"/>
      <p:bldP spid="63510" grpId="0"/>
      <p:bldP spid="63511" grpId="0"/>
      <p:bldP spid="63514" grpId="0"/>
      <p:bldP spid="63515" grpId="0"/>
      <p:bldP spid="635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900113" y="620713"/>
            <a:ext cx="4811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以达到阳极</a:t>
            </a:r>
            <a:r>
              <a:rPr lang="en-US" altLang="zh-CN" b="1"/>
              <a:t>,</a:t>
            </a:r>
            <a:r>
              <a:rPr lang="zh-CN" altLang="en-US" b="1"/>
              <a:t>故电流不为</a:t>
            </a:r>
            <a:r>
              <a:rPr lang="en-US" altLang="zh-CN" b="1"/>
              <a:t>0.</a:t>
            </a:r>
            <a:r>
              <a:rPr lang="en-US" altLang="zh-CN"/>
              <a:t> 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00113" y="1341438"/>
            <a:ext cx="55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258888" y="1484313"/>
          <a:ext cx="622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公式" r:id="rId3" imgW="622080" imgH="457200" progId="Equation.3">
                  <p:embed/>
                </p:oleObj>
              </mc:Choice>
              <mc:Fallback>
                <p:oleObj name="公式" r:id="rId3" imgW="6220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84313"/>
                        <a:ext cx="622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763713" y="1412875"/>
            <a:ext cx="664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间电压越大</a:t>
            </a:r>
            <a:r>
              <a:rPr lang="en-US" altLang="zh-CN" b="1"/>
              <a:t>, </a:t>
            </a:r>
            <a:r>
              <a:rPr lang="zh-CN" altLang="en-US" b="1"/>
              <a:t>电子动能越大</a:t>
            </a:r>
            <a:r>
              <a:rPr lang="en-US" altLang="zh-CN" b="1"/>
              <a:t>,</a:t>
            </a:r>
            <a:r>
              <a:rPr lang="zh-CN" altLang="en-US" b="1"/>
              <a:t>发生非弹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900113" y="2133600"/>
            <a:ext cx="501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性碰撞电子数越多</a:t>
            </a:r>
            <a:r>
              <a:rPr lang="en-US" altLang="zh-CN" b="1"/>
              <a:t>, </a:t>
            </a:r>
            <a:r>
              <a:rPr lang="zh-CN" altLang="en-US" b="1"/>
              <a:t>故电流</a:t>
            </a:r>
            <a:r>
              <a:rPr lang="zh-CN" altLang="en-US"/>
              <a:t> 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5724525" y="2276475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公式" r:id="rId5" imgW="241200" imgH="317160" progId="Equation.3">
                  <p:embed/>
                </p:oleObj>
              </mc:Choice>
              <mc:Fallback>
                <p:oleObj name="公式" r:id="rId5" imgW="241200" imgH="317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276475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867400" y="2133600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下降</a:t>
            </a:r>
            <a:r>
              <a:rPr lang="en-US" altLang="zh-CN" b="1"/>
              <a:t>.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1331913" y="2924175"/>
          <a:ext cx="3968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公式" r:id="rId7" imgW="3962160" imgH="457200" progId="Equation.3">
                  <p:embed/>
                </p:oleObj>
              </mc:Choice>
              <mc:Fallback>
                <p:oleObj name="公式" r:id="rId7" imgW="39621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924175"/>
                        <a:ext cx="39687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900113" y="2852738"/>
            <a:ext cx="55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5219700" y="2852738"/>
            <a:ext cx="315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,</a:t>
            </a:r>
            <a:r>
              <a:rPr lang="zh-CN" altLang="en-US" b="1"/>
              <a:t>电流曲线形成一</a:t>
            </a:r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900113" y="35734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个峰</a:t>
            </a:r>
            <a:r>
              <a:rPr lang="en-US" altLang="zh-CN" b="1"/>
              <a:t>.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29" name="Object 17"/>
          <p:cNvGraphicFramePr>
            <a:graphicFrameLocks noChangeAspect="1"/>
          </p:cNvGraphicFramePr>
          <p:nvPr/>
        </p:nvGraphicFramePr>
        <p:xfrm>
          <a:off x="971550" y="4292600"/>
          <a:ext cx="31162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公式" r:id="rId9" imgW="3124080" imgH="457200" progId="Equation.3">
                  <p:embed/>
                </p:oleObj>
              </mc:Choice>
              <mc:Fallback>
                <p:oleObj name="公式" r:id="rId9" imgW="312408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2600"/>
                        <a:ext cx="31162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3924300" y="429260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情况：</a:t>
            </a:r>
            <a:r>
              <a:rPr lang="zh-CN" altLang="en-US"/>
              <a:t> 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1258888" y="5084763"/>
          <a:ext cx="2978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公式" r:id="rId11" imgW="2984400" imgH="457200" progId="Equation.3">
                  <p:embed/>
                </p:oleObj>
              </mc:Choice>
              <mc:Fallback>
                <p:oleObj name="公式" r:id="rId11" imgW="2984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29781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900113" y="4941888"/>
            <a:ext cx="55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4211638" y="5013325"/>
            <a:ext cx="3954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对应电流达到第二极</a:t>
            </a:r>
            <a:r>
              <a:rPr lang="zh-CN" altLang="en-US"/>
              <a:t> 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827088" y="573405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大值时</a:t>
            </a:r>
            <a:r>
              <a:rPr lang="zh-CN" altLang="en-US"/>
              <a:t> </a:t>
            </a: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2268538" y="5805488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公式" r:id="rId13" imgW="736560" imgH="457200" progId="Equation.3">
                  <p:embed/>
                </p:oleObj>
              </mc:Choice>
              <mc:Fallback>
                <p:oleObj name="公式" r:id="rId13" imgW="73656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805488"/>
                        <a:ext cx="7366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  <p:bldP spid="64518" grpId="0"/>
      <p:bldP spid="64519" grpId="0"/>
      <p:bldP spid="64522" grpId="0"/>
      <p:bldP spid="64525" grpId="0"/>
      <p:bldP spid="64526" grpId="0"/>
      <p:bldP spid="64527" grpId="0"/>
      <p:bldP spid="64530" grpId="0"/>
      <p:bldP spid="64533" grpId="0"/>
      <p:bldP spid="64534" grpId="0"/>
      <p:bldP spid="6453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71550" y="549275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△</a:t>
            </a:r>
            <a:r>
              <a:rPr lang="zh-CN" altLang="en-US" b="1"/>
              <a:t>部分电子经过第一次非弹性碰撞后</a:t>
            </a:r>
            <a:r>
              <a:rPr lang="en-US" altLang="zh-CN" b="1"/>
              <a:t>,</a:t>
            </a:r>
            <a:r>
              <a:rPr lang="zh-CN" altLang="en-US" b="1"/>
              <a:t>剩余的动能足够大</a:t>
            </a:r>
            <a:r>
              <a:rPr lang="en-US" altLang="zh-CN" b="1"/>
              <a:t>,</a:t>
            </a:r>
            <a:r>
              <a:rPr lang="zh-CN" altLang="en-US" b="1"/>
              <a:t>到达阳极</a:t>
            </a:r>
            <a:r>
              <a:rPr lang="en-US" altLang="zh-CN" b="1"/>
              <a:t>.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971550" y="2133600"/>
            <a:ext cx="55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258888" y="2276475"/>
          <a:ext cx="622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公式" r:id="rId3" imgW="622080" imgH="457200" progId="Equation.3">
                  <p:embed/>
                </p:oleObj>
              </mc:Choice>
              <mc:Fallback>
                <p:oleObj name="公式" r:id="rId3" imgW="6220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622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835150" y="2205038"/>
            <a:ext cx="6211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间电压越大</a:t>
            </a:r>
            <a:r>
              <a:rPr lang="en-US" altLang="zh-CN" b="1"/>
              <a:t>, </a:t>
            </a:r>
            <a:r>
              <a:rPr lang="zh-CN" altLang="en-US" b="1"/>
              <a:t>电子剩余动能越大</a:t>
            </a:r>
            <a:r>
              <a:rPr lang="en-US" altLang="zh-CN" b="1"/>
              <a:t>,</a:t>
            </a:r>
            <a:r>
              <a:rPr lang="zh-CN" altLang="en-US" b="1"/>
              <a:t>达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900113" y="2924175"/>
            <a:ext cx="65293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到阳极电子数目增多</a:t>
            </a:r>
            <a:r>
              <a:rPr lang="en-US" altLang="zh-CN" b="1"/>
              <a:t>,</a:t>
            </a:r>
            <a:r>
              <a:rPr lang="zh-CN" altLang="en-US" b="1"/>
              <a:t>电流再次增加</a:t>
            </a:r>
            <a:r>
              <a:rPr lang="en-US" altLang="zh-CN" b="1"/>
              <a:t>.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900113" y="3644900"/>
            <a:ext cx="550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331913" y="3716338"/>
          <a:ext cx="2622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公式" r:id="rId5" imgW="2628720" imgH="457200" progId="Equation.3">
                  <p:embed/>
                </p:oleObj>
              </mc:Choice>
              <mc:Fallback>
                <p:oleObj name="公式" r:id="rId5" imgW="26287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26225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924300" y="36449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电子发生第二次非弹性</a:t>
            </a: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827088" y="4365625"/>
            <a:ext cx="3786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碰撞</a:t>
            </a:r>
            <a:r>
              <a:rPr lang="en-US" altLang="zh-CN" b="1"/>
              <a:t>, </a:t>
            </a:r>
            <a:r>
              <a:rPr lang="zh-CN" altLang="en-US" b="1"/>
              <a:t>汞原子被激发</a:t>
            </a:r>
            <a:r>
              <a:rPr lang="en-US" altLang="zh-CN" b="1"/>
              <a:t>.</a:t>
            </a:r>
          </a:p>
        </p:txBody>
      </p: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971550" y="5084763"/>
          <a:ext cx="2749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公式" r:id="rId7" imgW="2755800" imgH="457200" progId="Equation.3">
                  <p:embed/>
                </p:oleObj>
              </mc:Choice>
              <mc:Fallback>
                <p:oleObj name="公式" r:id="rId7" imgW="2755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27495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3563938" y="501332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情况：</a:t>
            </a:r>
            <a:r>
              <a:rPr lang="zh-CN" altLang="en-US"/>
              <a:t> </a:t>
            </a:r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827088" y="5661025"/>
            <a:ext cx="716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zh-CN" altLang="en-US" b="1"/>
              <a:t>电子经过第二次非弹性碰撞</a:t>
            </a:r>
            <a:r>
              <a:rPr lang="en-US" altLang="zh-CN" b="1"/>
              <a:t>, </a:t>
            </a:r>
            <a:r>
              <a:rPr lang="zh-CN" altLang="en-US" b="1"/>
              <a:t>电子剩余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/>
      <p:bldP spid="65542" grpId="0"/>
      <p:bldP spid="65543" grpId="0"/>
      <p:bldP spid="65544" grpId="0"/>
      <p:bldP spid="65547" grpId="0"/>
      <p:bldP spid="65548" grpId="0"/>
      <p:bldP spid="65551" grpId="0"/>
      <p:bldP spid="655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971550" y="692150"/>
            <a:ext cx="460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动能太小</a:t>
            </a:r>
            <a:r>
              <a:rPr lang="en-US" altLang="zh-CN" b="1"/>
              <a:t>,</a:t>
            </a:r>
            <a:r>
              <a:rPr lang="zh-CN" altLang="en-US" b="1"/>
              <a:t>不能达到阳极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900113" y="1268413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△</a:t>
            </a:r>
            <a:r>
              <a:rPr lang="zh-CN" altLang="en-US" b="1"/>
              <a:t>但仍有部分电子没有发生非弹性碰撞</a:t>
            </a:r>
            <a:r>
              <a:rPr lang="en-US" altLang="zh-CN" b="1"/>
              <a:t>,</a:t>
            </a:r>
            <a:r>
              <a:rPr lang="zh-CN" altLang="en-US" b="1"/>
              <a:t>故可以达到阳极</a:t>
            </a:r>
            <a:r>
              <a:rPr lang="en-US" altLang="zh-CN" b="1"/>
              <a:t>,</a:t>
            </a:r>
            <a:r>
              <a:rPr lang="zh-CN" altLang="en-US" b="1"/>
              <a:t>故电流不为</a:t>
            </a:r>
            <a:r>
              <a:rPr lang="en-US" altLang="zh-CN" b="1"/>
              <a:t>0.</a:t>
            </a:r>
            <a:r>
              <a:rPr lang="en-US" altLang="zh-CN"/>
              <a:t> 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900113" y="2852738"/>
            <a:ext cx="55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187450" y="2924175"/>
          <a:ext cx="622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5" name="公式" r:id="rId3" imgW="622080" imgH="457200" progId="Equation.3">
                  <p:embed/>
                </p:oleObj>
              </mc:Choice>
              <mc:Fallback>
                <p:oleObj name="公式" r:id="rId3" imgW="622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4175"/>
                        <a:ext cx="622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692275" y="2924175"/>
            <a:ext cx="6642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间电压越大</a:t>
            </a:r>
            <a:r>
              <a:rPr lang="en-US" altLang="zh-CN" b="1"/>
              <a:t>, </a:t>
            </a:r>
            <a:r>
              <a:rPr lang="zh-CN" altLang="en-US" b="1"/>
              <a:t>电子动能越大</a:t>
            </a:r>
            <a:r>
              <a:rPr lang="en-US" altLang="zh-CN" b="1"/>
              <a:t>,</a:t>
            </a:r>
            <a:r>
              <a:rPr lang="zh-CN" altLang="en-US" b="1"/>
              <a:t>发生二次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900113" y="3644900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非弹性碰撞电子数越多</a:t>
            </a:r>
            <a:r>
              <a:rPr lang="en-US" altLang="zh-CN" b="1"/>
              <a:t>,</a:t>
            </a:r>
            <a:r>
              <a:rPr lang="zh-CN" altLang="en-US" b="1"/>
              <a:t>电流下降</a:t>
            </a:r>
            <a:r>
              <a:rPr lang="en-US" altLang="zh-CN" b="1"/>
              <a:t>.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331913" y="4365625"/>
          <a:ext cx="5251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公式" r:id="rId5" imgW="5244840" imgH="457200" progId="Equation.3">
                  <p:embed/>
                </p:oleObj>
              </mc:Choice>
              <mc:Fallback>
                <p:oleObj name="公式" r:id="rId5" imgW="52448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65625"/>
                        <a:ext cx="52514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900113" y="4221163"/>
            <a:ext cx="550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△</a:t>
            </a:r>
            <a:r>
              <a:rPr lang="en-US" altLang="zh-CN"/>
              <a:t> 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6443663" y="436562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电流曲线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900113" y="508476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形成第二个峰</a:t>
            </a:r>
            <a:r>
              <a:rPr lang="en-US" altLang="zh-CN" b="1"/>
              <a:t>.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971550" y="57340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/>
      <p:bldP spid="66564" grpId="0"/>
      <p:bldP spid="66567" grpId="0"/>
      <p:bldP spid="66568" grpId="0"/>
      <p:bldP spid="66571" grpId="0"/>
      <p:bldP spid="66572" grpId="0"/>
      <p:bldP spid="66573" grpId="0"/>
      <p:bldP spid="6657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900113" y="476250"/>
            <a:ext cx="7920037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/>
              <a:t>●</a:t>
            </a:r>
            <a:r>
              <a:rPr lang="zh-CN" altLang="en-US" b="1"/>
              <a:t>同理第三、四</a:t>
            </a:r>
            <a:r>
              <a:rPr lang="en-US" altLang="zh-CN"/>
              <a:t>……</a:t>
            </a:r>
            <a:r>
              <a:rPr lang="zh-CN" altLang="en-US" b="1"/>
              <a:t>个峰对应第三、四</a:t>
            </a:r>
            <a:r>
              <a:rPr lang="en-US" altLang="zh-CN"/>
              <a:t>……</a:t>
            </a:r>
            <a:r>
              <a:rPr lang="zh-CN" altLang="en-US" b="1"/>
              <a:t>汞原子被激发到第一激发态</a:t>
            </a:r>
            <a:r>
              <a:rPr lang="en-US" altLang="zh-CN" b="1"/>
              <a:t>.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827088" y="1989138"/>
            <a:ext cx="77057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▲</a:t>
            </a:r>
            <a:r>
              <a:rPr lang="zh-CN" altLang="en-US" b="1"/>
              <a:t>总之</a:t>
            </a:r>
            <a:r>
              <a:rPr lang="en-US" altLang="zh-CN" b="1"/>
              <a:t>, </a:t>
            </a:r>
            <a:r>
              <a:rPr lang="zh-CN" altLang="en-US" b="1"/>
              <a:t>夫兰克</a:t>
            </a:r>
            <a:r>
              <a:rPr lang="en-US" altLang="zh-CN" b="1"/>
              <a:t>-</a:t>
            </a:r>
            <a:r>
              <a:rPr lang="zh-CN" altLang="en-US" b="1"/>
              <a:t>赫兹实验证明了原子能级的存在</a:t>
            </a:r>
            <a:r>
              <a:rPr lang="en-US" altLang="zh-CN" b="1"/>
              <a:t>,1925</a:t>
            </a:r>
            <a:r>
              <a:rPr lang="zh-CN" altLang="en-US" b="1"/>
              <a:t>年获奖</a:t>
            </a:r>
            <a:r>
              <a:rPr lang="en-US" altLang="zh-CN" b="1"/>
              <a:t>.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900113" y="48307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作业：</a:t>
            </a:r>
            <a:r>
              <a:rPr lang="en-US" altLang="zh-CN" b="1"/>
              <a:t>p.33 6,7,11,13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/>
      <p:bldP spid="675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8135" name="Picture 7" descr="y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549275"/>
            <a:ext cx="76327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088" y="476250"/>
            <a:ext cx="331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氢原子的光谱</a:t>
            </a:r>
          </a:p>
        </p:txBody>
      </p:sp>
      <p:pic>
        <p:nvPicPr>
          <p:cNvPr id="49155" name="Picture 3" descr="yw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12875"/>
            <a:ext cx="3779837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900113" y="2060575"/>
          <a:ext cx="41767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公式" r:id="rId4" imgW="4317840" imgH="1091880" progId="Equation.3">
                  <p:embed/>
                </p:oleObj>
              </mc:Choice>
              <mc:Fallback>
                <p:oleObj name="公式" r:id="rId4" imgW="431784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4176712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27088" y="1268413"/>
            <a:ext cx="2665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里德伯常数</a:t>
            </a: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900113" y="3357563"/>
          <a:ext cx="35909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公式" r:id="rId6" imgW="3593880" imgH="914400" progId="Equation.3">
                  <p:embed/>
                </p:oleObj>
              </mc:Choice>
              <mc:Fallback>
                <p:oleObj name="公式" r:id="rId6" imgW="359388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35909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971550" y="4508500"/>
          <a:ext cx="257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公式" r:id="rId8" imgW="2577960" imgH="457200" progId="Equation.3">
                  <p:embed/>
                </p:oleObj>
              </mc:Choice>
              <mc:Fallback>
                <p:oleObj name="公式" r:id="rId8" imgW="25779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257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348038" y="836613"/>
            <a:ext cx="2447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本节要点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8538" y="1989138"/>
            <a:ext cx="4319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氢原子的光谱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268538" y="3429000"/>
            <a:ext cx="424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类氢离子光谱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268538" y="2708275"/>
            <a:ext cx="5256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原子核质量的影响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68538" y="4149725"/>
            <a:ext cx="3130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■</a:t>
            </a:r>
            <a:r>
              <a:rPr lang="zh-CN" altLang="en-US" sz="4000" b="1">
                <a:ea typeface="隶书" pitchFamily="49" charset="-122"/>
              </a:rPr>
              <a:t>里德伯原子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268538" y="4868863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en-US" altLang="zh-CN" b="1"/>
              <a:t> 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夫兰克</a:t>
            </a:r>
            <a:r>
              <a:rPr lang="en-US" altLang="zh-CN" sz="4000" b="1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sz="4000" b="1">
                <a:latin typeface="隶书" pitchFamily="49" charset="-122"/>
                <a:ea typeface="隶书" pitchFamily="49" charset="-122"/>
              </a:rPr>
              <a:t>赫兹实验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  <p:bldP spid="3079" grpId="0"/>
      <p:bldP spid="3080" grpId="0"/>
      <p:bldP spid="30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827088" y="549275"/>
            <a:ext cx="7623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例 氢原子从基态被激发到</a:t>
            </a:r>
            <a:r>
              <a:rPr lang="en-US" altLang="zh-CN" b="1"/>
              <a:t>n=4</a:t>
            </a:r>
            <a:r>
              <a:rPr lang="zh-CN" altLang="en-US" b="1"/>
              <a:t>的激发态</a:t>
            </a:r>
            <a:r>
              <a:rPr lang="en-US" altLang="zh-CN" b="1"/>
              <a:t>,</a:t>
            </a:r>
            <a:r>
              <a:rPr lang="zh-CN" altLang="en-US" b="1"/>
              <a:t>求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827088" y="1341438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⑴</a:t>
            </a:r>
            <a:r>
              <a:rPr lang="zh-CN" altLang="en-US" b="1"/>
              <a:t>原子吸收的能量；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827088" y="2133600"/>
            <a:ext cx="7612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⑵</a:t>
            </a:r>
            <a:r>
              <a:rPr lang="zh-CN" altLang="en-US" b="1"/>
              <a:t>原子回到基态时可能发射的光子的波长</a:t>
            </a:r>
            <a:r>
              <a:rPr lang="en-US" altLang="zh-CN" b="1"/>
              <a:t>,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827088" y="2852738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并标明它们所属的谱系</a:t>
            </a:r>
            <a:r>
              <a:rPr lang="en-US" altLang="zh-CN" b="1"/>
              <a:t>.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900113" y="3573463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解：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763713" y="3573463"/>
            <a:ext cx="3887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⑴</a:t>
            </a:r>
            <a:r>
              <a:rPr lang="zh-CN" altLang="en-US" b="1"/>
              <a:t>原子吸收的能量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1042988" y="4437063"/>
          <a:ext cx="5402262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3" imgW="4876560" imgH="1650960" progId="Equation.3">
                  <p:embed/>
                </p:oleObj>
              </mc:Choice>
              <mc:Fallback>
                <p:oleObj name="公式" r:id="rId3" imgW="4876560" imgH="1650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5402262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6" grpId="0"/>
      <p:bldP spid="16398" grpId="0"/>
      <p:bldP spid="16399" grpId="0"/>
      <p:bldP spid="164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900113" y="620713"/>
            <a:ext cx="698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⑵</a:t>
            </a:r>
            <a:r>
              <a:rPr lang="zh-CN" altLang="en-US" b="1"/>
              <a:t>原子回到基态时可能产生的跃迁为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971550" y="1412875"/>
            <a:ext cx="698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n=4→3,2,1; n=3→2,1; n=2→1,</a:t>
            </a:r>
            <a:r>
              <a:rPr lang="zh-CN" altLang="en-US" b="1"/>
              <a:t>共</a:t>
            </a:r>
            <a:r>
              <a:rPr lang="en-US" altLang="zh-CN" b="1"/>
              <a:t>6</a:t>
            </a:r>
            <a:r>
              <a:rPr lang="zh-CN" altLang="en-US" b="1"/>
              <a:t>种</a:t>
            </a:r>
            <a:r>
              <a:rPr lang="en-US" altLang="zh-CN" b="1"/>
              <a:t>.</a:t>
            </a:r>
          </a:p>
        </p:txBody>
      </p:sp>
      <p:grpSp>
        <p:nvGrpSpPr>
          <p:cNvPr id="17419" name="Group 11"/>
          <p:cNvGrpSpPr>
            <a:grpSpLocks noChangeAspect="1"/>
          </p:cNvGrpSpPr>
          <p:nvPr/>
        </p:nvGrpSpPr>
        <p:grpSpPr bwMode="auto">
          <a:xfrm>
            <a:off x="971550" y="2276475"/>
            <a:ext cx="6624638" cy="3971925"/>
            <a:chOff x="2797" y="348"/>
            <a:chExt cx="6960" cy="4223"/>
          </a:xfrm>
        </p:grpSpPr>
        <p:sp>
          <p:nvSpPr>
            <p:cNvPr id="17420" name="AutoShape 12"/>
            <p:cNvSpPr>
              <a:spLocks noChangeAspect="1" noChangeArrowheads="1"/>
            </p:cNvSpPr>
            <p:nvPr/>
          </p:nvSpPr>
          <p:spPr bwMode="auto">
            <a:xfrm>
              <a:off x="2797" y="348"/>
              <a:ext cx="6960" cy="4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277" y="559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>
              <a:off x="3277" y="1401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3277" y="2875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>
              <a:off x="3277" y="4560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3517" y="559"/>
              <a:ext cx="0" cy="4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3997" y="559"/>
              <a:ext cx="1" cy="23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77" y="559"/>
              <a:ext cx="1" cy="8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0"/>
            <p:cNvSpPr>
              <a:spLocks noChangeShapeType="1"/>
            </p:cNvSpPr>
            <p:nvPr/>
          </p:nvSpPr>
          <p:spPr bwMode="auto">
            <a:xfrm>
              <a:off x="5437" y="1401"/>
              <a:ext cx="1" cy="3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5917" y="1401"/>
              <a:ext cx="1" cy="14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7117" y="2875"/>
              <a:ext cx="1" cy="16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7837" y="4139"/>
            <a:ext cx="90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5" name="公式" r:id="rId3" imgW="812520" imgH="330120" progId="Equation.3">
                    <p:embed/>
                  </p:oleObj>
                </mc:Choice>
                <mc:Fallback>
                  <p:oleObj name="公式" r:id="rId3" imgW="812520" imgH="33012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7" y="4139"/>
                          <a:ext cx="90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7837" y="2665"/>
            <a:ext cx="93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公式" r:id="rId5" imgW="838080" imgH="330120" progId="Equation.3">
                    <p:embed/>
                  </p:oleObj>
                </mc:Choice>
                <mc:Fallback>
                  <p:oleObj name="公式" r:id="rId5" imgW="838080" imgH="3301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7" y="2665"/>
                          <a:ext cx="93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25"/>
            <p:cNvGraphicFramePr>
              <a:graphicFrameLocks noChangeAspect="1"/>
            </p:cNvGraphicFramePr>
            <p:nvPr/>
          </p:nvGraphicFramePr>
          <p:xfrm>
            <a:off x="7837" y="1401"/>
            <a:ext cx="93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公式" r:id="rId7" imgW="838080" imgH="330120" progId="Equation.3">
                    <p:embed/>
                  </p:oleObj>
                </mc:Choice>
                <mc:Fallback>
                  <p:oleObj name="公式" r:id="rId7" imgW="838080" imgH="3301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7" y="1401"/>
                          <a:ext cx="93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26"/>
            <p:cNvGraphicFramePr>
              <a:graphicFrameLocks noChangeAspect="1"/>
            </p:cNvGraphicFramePr>
            <p:nvPr/>
          </p:nvGraphicFramePr>
          <p:xfrm>
            <a:off x="7837" y="348"/>
            <a:ext cx="90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name="公式" r:id="rId9" imgW="838080" imgH="330120" progId="Equation.3">
                    <p:embed/>
                  </p:oleObj>
                </mc:Choice>
                <mc:Fallback>
                  <p:oleObj name="公式" r:id="rId9" imgW="838080" imgH="33012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7" y="348"/>
                          <a:ext cx="90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1373</Words>
  <Application>Microsoft Office PowerPoint</Application>
  <PresentationFormat>全屏显示(4:3)</PresentationFormat>
  <Paragraphs>205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Arial</vt:lpstr>
      <vt:lpstr>宋体</vt:lpstr>
      <vt:lpstr>隶书</vt:lpstr>
      <vt:lpstr>Times New Roman</vt:lpstr>
      <vt:lpstr>默认设计模板</vt:lpstr>
      <vt:lpstr>Microsoft 公式 3.0</vt:lpstr>
      <vt:lpstr>Microsoft Equation 2007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300</cp:revision>
  <dcterms:created xsi:type="dcterms:W3CDTF">2013-05-04T13:28:35Z</dcterms:created>
  <dcterms:modified xsi:type="dcterms:W3CDTF">2015-11-14T15:04:27Z</dcterms:modified>
</cp:coreProperties>
</file>