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05" r:id="rId3"/>
    <p:sldId id="258" r:id="rId4"/>
    <p:sldId id="306" r:id="rId5"/>
    <p:sldId id="259" r:id="rId6"/>
    <p:sldId id="314" r:id="rId7"/>
    <p:sldId id="257" r:id="rId8"/>
    <p:sldId id="31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02" r:id="rId41"/>
    <p:sldId id="304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79" autoAdjust="0"/>
  </p:normalViewPr>
  <p:slideViewPr>
    <p:cSldViewPr showGuides="1">
      <p:cViewPr varScale="1">
        <p:scale>
          <a:sx n="52" d="100"/>
          <a:sy n="52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7946F-37B4-4B6D-AE2C-6B44BECF03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78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D08DE-7769-42CB-84DB-88464A2E08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57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5D41B-7FAA-46D7-A271-83A7624604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7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957AF-82CC-4E34-A225-70F20D83B7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6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BABFC-8DAF-4FED-941A-DF0E7C0E8E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08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2B8F3-66B8-41F6-BD5A-B57F339434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41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EC8A-9813-493A-BC1A-EA2EC04E58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0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46F30-4A43-4A75-A6B9-11D1544EAF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6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4A4E1-238C-4F5E-9652-3E046DE37D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4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1C013-669E-462A-B2AE-A206352817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06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283CC-666F-47D3-B671-A3E28D3ADF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5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ED1C9F-A24B-42FA-B029-70F939D4A7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2.wmf"/><Relationship Id="rId5" Type="http://schemas.openxmlformats.org/officeDocument/2006/relationships/image" Target="../media/image55.png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49.wmf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6.wmf"/><Relationship Id="rId36" Type="http://schemas.openxmlformats.org/officeDocument/2006/relationships/image" Target="../media/image20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2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82.jpeg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file:///C:\Users\Administrator\Downloads\&#21333;&#30005;&#23376;&#24178;&#28041;&#22270;&#20687;.flv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image" Target="../media/image88.jpeg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8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98.bin"/><Relationship Id="rId3" Type="http://schemas.openxmlformats.org/officeDocument/2006/relationships/image" Target="../media/image102.e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8.wmf"/><Relationship Id="rId5" Type="http://schemas.openxmlformats.org/officeDocument/2006/relationships/image" Target="../media/image99.wmf"/><Relationship Id="rId15" Type="http://schemas.openxmlformats.org/officeDocument/2006/relationships/oleObject" Target="../embeddings/oleObject100.bin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9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276600" y="476250"/>
            <a:ext cx="2519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55650" y="11969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连续谱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827088" y="3141663"/>
          <a:ext cx="34813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公式" r:id="rId3" imgW="3314520" imgH="469800" progId="Equation.3">
                  <p:embed/>
                </p:oleObj>
              </mc:Choice>
              <mc:Fallback>
                <p:oleObj name="公式" r:id="rId3" imgW="33145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34813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755650" y="3716338"/>
            <a:ext cx="26638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zh-CN" sz="1800" b="1"/>
              <a:t>●</a:t>
            </a:r>
            <a:r>
              <a:rPr lang="zh-CN" altLang="en-US" b="1"/>
              <a:t>出现在线系限之上</a:t>
            </a:r>
            <a:r>
              <a:rPr lang="en-US" altLang="zh-CN" b="1"/>
              <a:t>.</a:t>
            </a:r>
          </a:p>
        </p:txBody>
      </p:sp>
      <p:grpSp>
        <p:nvGrpSpPr>
          <p:cNvPr id="46129" name="Group 49"/>
          <p:cNvGrpSpPr>
            <a:grpSpLocks/>
          </p:cNvGrpSpPr>
          <p:nvPr/>
        </p:nvGrpSpPr>
        <p:grpSpPr bwMode="auto">
          <a:xfrm>
            <a:off x="3203575" y="3716338"/>
            <a:ext cx="6659563" cy="2592387"/>
            <a:chOff x="0" y="2064"/>
            <a:chExt cx="5760" cy="1975"/>
          </a:xfrm>
        </p:grpSpPr>
        <p:sp>
          <p:nvSpPr>
            <p:cNvPr id="46130" name="Rectangle 50"/>
            <p:cNvSpPr>
              <a:spLocks noChangeArrowheads="1"/>
            </p:cNvSpPr>
            <p:nvPr/>
          </p:nvSpPr>
          <p:spPr bwMode="auto">
            <a:xfrm>
              <a:off x="0" y="2082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31" name="Rectangle 51"/>
            <p:cNvSpPr>
              <a:spLocks noChangeArrowheads="1"/>
            </p:cNvSpPr>
            <p:nvPr/>
          </p:nvSpPr>
          <p:spPr bwMode="auto">
            <a:xfrm>
              <a:off x="2154" y="2160"/>
              <a:ext cx="2200" cy="34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Line 52"/>
            <p:cNvSpPr>
              <a:spLocks noChangeShapeType="1"/>
            </p:cNvSpPr>
            <p:nvPr/>
          </p:nvSpPr>
          <p:spPr bwMode="auto">
            <a:xfrm>
              <a:off x="2064" y="3974"/>
              <a:ext cx="222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Rectangle 53"/>
            <p:cNvSpPr>
              <a:spLocks noChangeArrowheads="1"/>
            </p:cNvSpPr>
            <p:nvPr/>
          </p:nvSpPr>
          <p:spPr bwMode="auto">
            <a:xfrm>
              <a:off x="0" y="2064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134" name="Object 54"/>
            <p:cNvGraphicFramePr>
              <a:graphicFrameLocks noChangeAspect="1"/>
            </p:cNvGraphicFramePr>
            <p:nvPr/>
          </p:nvGraphicFramePr>
          <p:xfrm>
            <a:off x="703" y="2341"/>
            <a:ext cx="80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1" name="公式" r:id="rId5" imgW="1282680" imgH="457200" progId="Equation.3">
                    <p:embed/>
                  </p:oleObj>
                </mc:Choice>
                <mc:Fallback>
                  <p:oleObj name="公式" r:id="rId5" imgW="1282680" imgH="4572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341"/>
                          <a:ext cx="80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5" name="Rectangle 55"/>
            <p:cNvSpPr>
              <a:spLocks noChangeArrowheads="1"/>
            </p:cNvSpPr>
            <p:nvPr/>
          </p:nvSpPr>
          <p:spPr bwMode="auto">
            <a:xfrm>
              <a:off x="0" y="2067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136" name="Object 56"/>
            <p:cNvGraphicFramePr>
              <a:graphicFrameLocks noChangeAspect="1"/>
            </p:cNvGraphicFramePr>
            <p:nvPr/>
          </p:nvGraphicFramePr>
          <p:xfrm>
            <a:off x="1565" y="3748"/>
            <a:ext cx="34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2" name="公式" r:id="rId7" imgW="533160" imgH="457200" progId="Equation.3">
                    <p:embed/>
                  </p:oleObj>
                </mc:Choice>
                <mc:Fallback>
                  <p:oleObj name="公式" r:id="rId7" imgW="533160" imgH="457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748"/>
                          <a:ext cx="340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7" name="Line 57"/>
            <p:cNvSpPr>
              <a:spLocks noChangeShapeType="1"/>
            </p:cNvSpPr>
            <p:nvPr/>
          </p:nvSpPr>
          <p:spPr bwMode="auto">
            <a:xfrm>
              <a:off x="1746" y="252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8" name="Line 58"/>
            <p:cNvSpPr>
              <a:spLocks noChangeShapeType="1"/>
            </p:cNvSpPr>
            <p:nvPr/>
          </p:nvSpPr>
          <p:spPr bwMode="auto">
            <a:xfrm>
              <a:off x="2925" y="2341"/>
              <a:ext cx="46" cy="1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55650" y="2133600"/>
            <a:ext cx="4995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●</a:t>
            </a:r>
            <a:r>
              <a:rPr lang="zh-CN" altLang="en-US" b="1"/>
              <a:t>自由电子→束缚电子跃迁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/>
      <p:bldP spid="46087" grpId="0"/>
      <p:bldP spid="461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71550" y="765175"/>
          <a:ext cx="2279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3" imgW="2273040" imgH="457200" progId="Equation.3">
                  <p:embed/>
                </p:oleObj>
              </mc:Choice>
              <mc:Fallback>
                <p:oleObj name="公式" r:id="rId3" imgW="2273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22796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971550" y="1412875"/>
          <a:ext cx="4445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5" imgW="4495680" imgH="888840" progId="Equation.3">
                  <p:embed/>
                </p:oleObj>
              </mc:Choice>
              <mc:Fallback>
                <p:oleObj name="公式" r:id="rId5" imgW="449568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44450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Group 8"/>
          <p:cNvGrpSpPr>
            <a:grpSpLocks noChangeAspect="1"/>
          </p:cNvGrpSpPr>
          <p:nvPr/>
        </p:nvGrpSpPr>
        <p:grpSpPr bwMode="auto">
          <a:xfrm>
            <a:off x="2555875" y="2349500"/>
            <a:ext cx="4679950" cy="3916363"/>
            <a:chOff x="2797" y="7203"/>
            <a:chExt cx="4539" cy="3804"/>
          </a:xfrm>
        </p:grpSpPr>
        <p:sp>
          <p:nvSpPr>
            <p:cNvPr id="17417" name="AutoShape 9"/>
            <p:cNvSpPr>
              <a:spLocks noChangeAspect="1" noChangeArrowheads="1"/>
            </p:cNvSpPr>
            <p:nvPr/>
          </p:nvSpPr>
          <p:spPr bwMode="auto">
            <a:xfrm>
              <a:off x="2797" y="7203"/>
              <a:ext cx="4539" cy="3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110" y="7611"/>
              <a:ext cx="3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3110" y="8833"/>
              <a:ext cx="25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3110" y="10736"/>
              <a:ext cx="3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4206" y="7611"/>
              <a:ext cx="0" cy="1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4206" y="8833"/>
              <a:ext cx="0" cy="19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771" y="7611"/>
              <a:ext cx="0" cy="3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2954" y="9241"/>
              <a:ext cx="1094" cy="6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797" y="7882"/>
              <a:ext cx="1250" cy="5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5918" y="8561"/>
              <a:ext cx="179" cy="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</p:grp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1476375" y="3141663"/>
          <a:ext cx="13668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公式" r:id="rId7" imgW="1206360" imgH="330120" progId="Equation.3">
                  <p:embed/>
                </p:oleObj>
              </mc:Choice>
              <mc:Fallback>
                <p:oleObj name="公式" r:id="rId7" imgW="1206360" imgH="330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1663"/>
                        <a:ext cx="13668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1547813" y="4724400"/>
          <a:ext cx="13525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公式" r:id="rId9" imgW="1193760" imgH="330120" progId="Equation.3">
                  <p:embed/>
                </p:oleObj>
              </mc:Choice>
              <mc:Fallback>
                <p:oleObj name="公式" r:id="rId9" imgW="119376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24400"/>
                        <a:ext cx="13525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5867400" y="4221163"/>
          <a:ext cx="1352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公式" r:id="rId11" imgW="1193760" imgH="330120" progId="Equation.3">
                  <p:embed/>
                </p:oleObj>
              </mc:Choice>
              <mc:Fallback>
                <p:oleObj name="公式" r:id="rId11" imgW="1193760" imgH="3301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21163"/>
                        <a:ext cx="13525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00113" y="620713"/>
            <a:ext cx="4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达到阳极的电子的能量：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900113" y="1412875"/>
            <a:ext cx="7205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⑴</a:t>
            </a:r>
            <a:r>
              <a:rPr lang="zh-CN" altLang="en-US" b="1"/>
              <a:t>电子与原子没有发生非弹性碰撞</a:t>
            </a:r>
            <a:r>
              <a:rPr lang="en-US" altLang="zh-CN" b="1"/>
              <a:t>,</a:t>
            </a:r>
            <a:r>
              <a:rPr lang="zh-CN" altLang="en-US" b="1"/>
              <a:t>其能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27088" y="2133600"/>
            <a:ext cx="2468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量仍为</a:t>
            </a:r>
            <a:r>
              <a:rPr lang="en-US" altLang="zh-CN" b="1"/>
              <a:t>10eV.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827088" y="2679700"/>
            <a:ext cx="74628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⑵</a:t>
            </a:r>
            <a:r>
              <a:rPr lang="zh-CN" altLang="en-US" b="1"/>
              <a:t>原子被激发到第一激发态</a:t>
            </a:r>
            <a:r>
              <a:rPr lang="en-US" altLang="zh-CN" b="1"/>
              <a:t>, </a:t>
            </a:r>
            <a:r>
              <a:rPr lang="zh-CN" altLang="en-US" b="1"/>
              <a:t>达到阳极的电子的能量为</a:t>
            </a:r>
            <a:r>
              <a:rPr lang="en-US" altLang="zh-CN" b="1"/>
              <a:t>10eV-4.89eV=5.11eV.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827088" y="4149725"/>
            <a:ext cx="75596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⑶</a:t>
            </a:r>
            <a:r>
              <a:rPr lang="zh-CN" altLang="en-US" b="1"/>
              <a:t>原子被激发到第二激发态</a:t>
            </a:r>
            <a:r>
              <a:rPr lang="en-US" altLang="zh-CN" b="1"/>
              <a:t>, </a:t>
            </a:r>
            <a:r>
              <a:rPr lang="zh-CN" altLang="en-US" b="1"/>
              <a:t>达到阳极的电子的能量为</a:t>
            </a:r>
            <a:r>
              <a:rPr lang="en-US" altLang="zh-CN" b="1"/>
              <a:t>10eV-8.84eV=1.16eV.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39" grpId="0"/>
      <p:bldP spid="184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27088" y="692150"/>
            <a:ext cx="6956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1.6.</a:t>
            </a:r>
            <a:r>
              <a:rPr lang="zh-CN" altLang="en-US" b="1"/>
              <a:t>玻尔理论的普遍意义与存在的问题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27088" y="1412875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正确方面（对各种原子都成立）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27088" y="1989138"/>
            <a:ext cx="73675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b="1"/>
              <a:t>▲</a:t>
            </a:r>
            <a:r>
              <a:rPr lang="zh-CN" altLang="en-US" b="1"/>
              <a:t>原子存在定态</a:t>
            </a:r>
            <a:r>
              <a:rPr lang="en-US" altLang="zh-CN" b="1"/>
              <a:t>.</a:t>
            </a:r>
            <a:endParaRPr lang="en-US" altLang="zh-CN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827088" y="5805488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存在的问题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827088" y="4221163"/>
            <a:ext cx="71294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/>
              <a:t>▲</a:t>
            </a:r>
            <a:r>
              <a:rPr lang="zh-CN" altLang="en-US" b="1"/>
              <a:t>对应原理：当量子数</a:t>
            </a:r>
            <a:r>
              <a:rPr lang="en-US" altLang="zh-CN" b="1"/>
              <a:t>n</a:t>
            </a:r>
            <a:r>
              <a:rPr lang="zh-CN" altLang="en-US" b="1"/>
              <a:t>很大时</a:t>
            </a:r>
            <a:r>
              <a:rPr lang="en-US" altLang="zh-CN" b="1"/>
              <a:t>,</a:t>
            </a:r>
            <a:r>
              <a:rPr lang="zh-CN" altLang="en-US" b="1"/>
              <a:t>经典与量子理论的预言一致</a:t>
            </a:r>
            <a:r>
              <a:rPr lang="en-US" altLang="zh-CN" b="1"/>
              <a:t>.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27088" y="2924175"/>
            <a:ext cx="662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800" b="1"/>
              <a:t>▲</a:t>
            </a:r>
            <a:r>
              <a:rPr lang="zh-CN" altLang="en-US" b="1"/>
              <a:t>原子能量是量子化的（取分立值）</a:t>
            </a:r>
            <a:r>
              <a:rPr lang="en-US" altLang="zh-CN" b="1"/>
              <a:t>.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27088" y="3644900"/>
            <a:ext cx="7027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800" b="1"/>
              <a:t>▲</a:t>
            </a:r>
            <a:r>
              <a:rPr lang="zh-CN" altLang="en-US" b="1"/>
              <a:t>原子角动量是量子化的（取分立值）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63" grpId="0"/>
      <p:bldP spid="19464" grpId="0"/>
      <p:bldP spid="19465" grpId="0"/>
      <p:bldP spid="19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00113" y="644525"/>
            <a:ext cx="741680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zh-CN" altLang="zh-CN" sz="1800" b="1"/>
              <a:t>▲</a:t>
            </a:r>
            <a:r>
              <a:rPr lang="zh-CN" altLang="en-US" b="1"/>
              <a:t>半经典理论</a:t>
            </a:r>
            <a:r>
              <a:rPr lang="en-US" altLang="zh-CN" b="1"/>
              <a:t>: </a:t>
            </a:r>
            <a:r>
              <a:rPr lang="zh-CN" altLang="en-US" b="1"/>
              <a:t>量子假设</a:t>
            </a:r>
            <a:r>
              <a:rPr lang="en-US" altLang="zh-CN" b="1"/>
              <a:t>+</a:t>
            </a:r>
            <a:r>
              <a:rPr lang="zh-CN" altLang="en-US" b="1"/>
              <a:t>经典理论</a:t>
            </a:r>
            <a:r>
              <a:rPr lang="en-US" altLang="zh-CN" b="1"/>
              <a:t>.</a:t>
            </a:r>
            <a:r>
              <a:rPr lang="zh-CN" altLang="en-US" b="1"/>
              <a:t>缺乏逻辑的统一性</a:t>
            </a:r>
            <a:r>
              <a:rPr lang="en-US" altLang="zh-CN" b="1"/>
              <a:t>.</a:t>
            </a:r>
            <a:endParaRPr lang="en-US" altLang="zh-CN"/>
          </a:p>
          <a:p>
            <a:pPr algn="just" eaLnBrk="0" hangingPunct="0">
              <a:lnSpc>
                <a:spcPct val="150000"/>
              </a:lnSpc>
            </a:pPr>
            <a:endParaRPr lang="en-US" altLang="zh-CN" sz="18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55650" y="3357563"/>
            <a:ext cx="6030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800" b="1"/>
              <a:t>▲</a:t>
            </a:r>
            <a:r>
              <a:rPr lang="zh-CN" altLang="en-US" b="1"/>
              <a:t>无法解释其它复杂原子光谱</a:t>
            </a:r>
            <a:r>
              <a:rPr lang="en-US" altLang="zh-CN" b="1"/>
              <a:t>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55650" y="2492375"/>
            <a:ext cx="7840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800" b="1"/>
              <a:t>▲</a:t>
            </a:r>
            <a:r>
              <a:rPr lang="zh-CN" altLang="en-US" b="1"/>
              <a:t>不能解释光谱线的强度、极化和选择定则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051050" y="692150"/>
            <a:ext cx="501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第</a:t>
            </a:r>
            <a:r>
              <a:rPr lang="en-US" altLang="zh-CN" b="1"/>
              <a:t>2</a:t>
            </a:r>
            <a:r>
              <a:rPr lang="zh-CN" altLang="en-US" b="1"/>
              <a:t>章 量子力学的初步介绍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00113" y="1412875"/>
            <a:ext cx="2900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2.1 </a:t>
            </a:r>
            <a:r>
              <a:rPr lang="zh-CN" altLang="en-US" b="1"/>
              <a:t>波粒二象性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00113" y="2133600"/>
            <a:ext cx="3238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2.1.1 </a:t>
            </a:r>
            <a:r>
              <a:rPr lang="zh-CN" altLang="en-US" b="1"/>
              <a:t>光的二象性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900113" y="285273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实验基础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900113" y="3357563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▲</a:t>
            </a:r>
            <a:r>
              <a:rPr lang="zh-CN" altLang="en-US" b="1"/>
              <a:t>黑体辐射：黑体空腔器壁内谐振子的能量</a:t>
            </a:r>
            <a:r>
              <a:rPr lang="zh-CN" altLang="en-US"/>
              <a:t> 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547813" y="4437063"/>
          <a:ext cx="33924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3" imgW="3429000" imgH="380880" progId="Equation.3">
                  <p:embed/>
                </p:oleObj>
              </mc:Choice>
              <mc:Fallback>
                <p:oleObj name="公式" r:id="rId3" imgW="342900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37063"/>
                        <a:ext cx="33924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900113" y="5013325"/>
            <a:ext cx="2151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光电效应</a:t>
            </a:r>
            <a:r>
              <a:rPr lang="zh-CN" altLang="en-US"/>
              <a:t> 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3059113" y="4868863"/>
          <a:ext cx="27638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公式" r:id="rId5" imgW="2793960" imgH="888840" progId="Equation.3">
                  <p:embed/>
                </p:oleObj>
              </mc:Choice>
              <mc:Fallback>
                <p:oleObj name="公式" r:id="rId5" imgW="279396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68863"/>
                        <a:ext cx="2763837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900113" y="5734050"/>
            <a:ext cx="2557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康普顿散射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21510" grpId="0"/>
      <p:bldP spid="21511" grpId="0"/>
      <p:bldP spid="21512" grpId="0"/>
      <p:bldP spid="21515" grpId="0"/>
      <p:bldP spid="215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00113" y="692150"/>
            <a:ext cx="5872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X</a:t>
            </a:r>
            <a:r>
              <a:rPr lang="zh-CN" altLang="en-US" b="1"/>
              <a:t>光子与价电子散射后能量减小</a:t>
            </a:r>
            <a:r>
              <a:rPr lang="en-US" altLang="zh-CN" b="1"/>
              <a:t>.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00113" y="141287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光子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971550" y="1989138"/>
          <a:ext cx="4060825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3" imgW="4114800" imgH="1904760" progId="Equation.3">
                  <p:embed/>
                </p:oleObj>
              </mc:Choice>
              <mc:Fallback>
                <p:oleObj name="公式" r:id="rId3" imgW="4114800" imgH="1904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4060825" cy="202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00113" y="4292600"/>
            <a:ext cx="4449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2.1.2 </a:t>
            </a:r>
            <a:r>
              <a:rPr lang="zh-CN" altLang="en-US" b="1"/>
              <a:t>实物粒子的波动性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900113" y="5013325"/>
            <a:ext cx="4687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1.</a:t>
            </a:r>
            <a:r>
              <a:rPr lang="zh-CN" altLang="en-US" b="1"/>
              <a:t>德布罗意假设（</a:t>
            </a:r>
            <a:r>
              <a:rPr lang="en-US" altLang="zh-CN" b="1"/>
              <a:t>1923</a:t>
            </a:r>
            <a:r>
              <a:rPr lang="zh-CN" altLang="en-US" b="1"/>
              <a:t>）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827088" y="5734050"/>
            <a:ext cx="612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假设</a:t>
            </a:r>
            <a:r>
              <a:rPr lang="en-US" altLang="zh-CN" b="1"/>
              <a:t>:</a:t>
            </a:r>
            <a:r>
              <a:rPr lang="zh-CN" altLang="en-US" b="1"/>
              <a:t>实物粒子具有波动性</a:t>
            </a:r>
            <a:r>
              <a:rPr lang="en-US" altLang="zh-CN" b="1"/>
              <a:t>,</a:t>
            </a:r>
            <a:r>
              <a:rPr lang="zh-CN" altLang="en-US" b="1"/>
              <a:t>满足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6" grpId="0"/>
      <p:bldP spid="22537" grpId="0"/>
      <p:bldP spid="225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627313" y="476250"/>
          <a:ext cx="39512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3" imgW="4000320" imgH="888840" progId="Equation.3">
                  <p:embed/>
                </p:oleObj>
              </mc:Choice>
              <mc:Fallback>
                <p:oleObj name="公式" r:id="rId3" imgW="400032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6250"/>
                        <a:ext cx="3951287" cy="946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27088" y="126841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意义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900113" y="1838325"/>
            <a:ext cx="74168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/>
              <a:t>▲</a:t>
            </a:r>
            <a:r>
              <a:rPr lang="zh-CN" altLang="en-US" b="1"/>
              <a:t>统一实物粒子（静质量不为</a:t>
            </a:r>
            <a:r>
              <a:rPr lang="en-US" altLang="zh-CN" b="1"/>
              <a:t>0</a:t>
            </a:r>
            <a:r>
              <a:rPr lang="zh-CN" altLang="en-US" b="1"/>
              <a:t>）与光子（静质量为</a:t>
            </a:r>
            <a:r>
              <a:rPr lang="en-US" altLang="zh-CN" b="1"/>
              <a:t>0</a:t>
            </a:r>
            <a:r>
              <a:rPr lang="zh-CN" altLang="en-US" b="1"/>
              <a:t>）这两种物质形态</a:t>
            </a:r>
            <a:r>
              <a:rPr lang="en-US" altLang="zh-CN" b="1"/>
              <a:t>— </a:t>
            </a:r>
            <a:r>
              <a:rPr lang="zh-CN" altLang="en-US" b="1"/>
              <a:t>都具有波粒二象性</a:t>
            </a:r>
            <a:r>
              <a:rPr lang="en-US" altLang="zh-CN" b="1"/>
              <a:t>.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971550" y="4292600"/>
            <a:ext cx="3776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对玻尔量子化条件</a:t>
            </a:r>
            <a:r>
              <a:rPr lang="zh-CN" altLang="en-US"/>
              <a:t> 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4643438" y="4437063"/>
          <a:ext cx="1085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5" imgW="1091880" imgH="330120" progId="Equation.3">
                  <p:embed/>
                </p:oleObj>
              </mc:Choice>
              <mc:Fallback>
                <p:oleObj name="公式" r:id="rId5" imgW="109188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37063"/>
                        <a:ext cx="10858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24525" y="4292600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作出解释</a:t>
            </a:r>
            <a:r>
              <a:rPr lang="en-US" altLang="zh-CN" b="1"/>
              <a:t>.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879553" y="4876293"/>
            <a:ext cx="770433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/>
              <a:t>氢原子作稳定圆周运动的电子与驻波相对应</a:t>
            </a:r>
            <a:r>
              <a:rPr lang="en-US" altLang="zh-CN" b="1" dirty="0"/>
              <a:t>( </a:t>
            </a:r>
            <a:r>
              <a:rPr lang="zh-CN" altLang="en-US" b="1" dirty="0"/>
              <a:t>即氢原子具有能量确定状态 </a:t>
            </a:r>
            <a:r>
              <a:rPr lang="en-US" altLang="zh-CN" b="1" dirty="0"/>
              <a:t>), </a:t>
            </a:r>
            <a:r>
              <a:rPr lang="zh-CN" altLang="en-US" b="1" dirty="0"/>
              <a:t>并且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  <p:bldP spid="23560" grpId="0"/>
      <p:bldP spid="23563" grpId="0"/>
      <p:bldP spid="235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27088" y="476250"/>
            <a:ext cx="11128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满足</a:t>
            </a:r>
            <a:r>
              <a:rPr lang="zh-CN" altLang="en-US"/>
              <a:t>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835150" y="765175"/>
          <a:ext cx="1536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公式" r:id="rId3" imgW="1549080" imgH="330120" progId="Equation.3">
                  <p:embed/>
                </p:oleObj>
              </mc:Choice>
              <mc:Fallback>
                <p:oleObj name="公式" r:id="rId3" imgW="154908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765175"/>
                        <a:ext cx="1536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60350"/>
            <a:ext cx="295116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27088" y="134143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相应角动量为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900113" y="2060575"/>
          <a:ext cx="50260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公式" r:id="rId6" imgW="5092560" imgH="888840" progId="Equation.3">
                  <p:embed/>
                </p:oleObj>
              </mc:Choice>
              <mc:Fallback>
                <p:oleObj name="公式" r:id="rId6" imgW="509256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50260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55650" y="3068638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b="1"/>
              <a:t>■</a:t>
            </a:r>
            <a:r>
              <a:rPr lang="zh-CN" altLang="en-US" b="1"/>
              <a:t>实物粒子波长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827088" y="3789363"/>
            <a:ext cx="3370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设粒子的能量为</a:t>
            </a:r>
            <a:r>
              <a:rPr lang="zh-CN" altLang="en-US"/>
              <a:t> 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995738" y="3933825"/>
          <a:ext cx="438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公式" r:id="rId8" imgW="444240" imgH="380880" progId="Equation.3">
                  <p:embed/>
                </p:oleObj>
              </mc:Choice>
              <mc:Fallback>
                <p:oleObj name="公式" r:id="rId8" imgW="44424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933825"/>
                        <a:ext cx="4381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284663" y="37893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动量为</a:t>
            </a:r>
            <a:r>
              <a:rPr lang="zh-CN" altLang="en-US"/>
              <a:t> </a:t>
            </a:r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5651500" y="3933825"/>
          <a:ext cx="3698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公式" r:id="rId10" imgW="380880" imgH="330120" progId="Equation.3">
                  <p:embed/>
                </p:oleObj>
              </mc:Choice>
              <mc:Fallback>
                <p:oleObj name="公式" r:id="rId10" imgW="380880" imgH="3301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933825"/>
                        <a:ext cx="3698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6011863" y="378936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静质量为</a:t>
            </a:r>
            <a:r>
              <a:rPr lang="zh-CN" altLang="en-US"/>
              <a:t> </a:t>
            </a: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7812088" y="3860800"/>
          <a:ext cx="590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公式" r:id="rId12" imgW="596880" imgH="457200" progId="Equation.3">
                  <p:embed/>
                </p:oleObj>
              </mc:Choice>
              <mc:Fallback>
                <p:oleObj name="公式" r:id="rId12" imgW="59688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860800"/>
                        <a:ext cx="5905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827088" y="450850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在相对论情形下</a:t>
            </a:r>
            <a:r>
              <a:rPr lang="en-US" altLang="zh-CN" b="1"/>
              <a:t>,</a:t>
            </a:r>
          </a:p>
        </p:txBody>
      </p:sp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900113" y="5084763"/>
          <a:ext cx="44831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公式" r:id="rId14" imgW="4533840" imgH="1117440" progId="Equation.3">
                  <p:embed/>
                </p:oleObj>
              </mc:Choice>
              <mc:Fallback>
                <p:oleObj name="公式" r:id="rId14" imgW="4533840" imgH="1117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44831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4" grpId="0"/>
      <p:bldP spid="24587" grpId="0"/>
      <p:bldP spid="24588" grpId="0"/>
      <p:bldP spid="24591" grpId="0"/>
      <p:bldP spid="24594" grpId="0"/>
      <p:bldP spid="245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71550" y="549275"/>
          <a:ext cx="40449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3" imgW="4101840" imgH="1054080" progId="Equation.3">
                  <p:embed/>
                </p:oleObj>
              </mc:Choice>
              <mc:Fallback>
                <p:oleObj name="公式" r:id="rId3" imgW="410184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4044950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27088" y="1773238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将以上两式相除</a:t>
            </a:r>
            <a:r>
              <a:rPr lang="en-US" altLang="zh-CN" b="1"/>
              <a:t>,</a:t>
            </a:r>
            <a:r>
              <a:rPr lang="zh-CN" altLang="en-US" b="1"/>
              <a:t>可得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00113" y="2349500"/>
          <a:ext cx="50498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公式" r:id="rId5" imgW="5117760" imgH="1066680" progId="Equation.3">
                  <p:embed/>
                </p:oleObj>
              </mc:Choice>
              <mc:Fallback>
                <p:oleObj name="公式" r:id="rId5" imgW="5117760" imgH="1066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5049837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55650" y="371633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另外</a:t>
            </a:r>
            <a:r>
              <a:rPr lang="en-US" altLang="zh-CN" b="1"/>
              <a:t>,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979613" y="3357563"/>
          <a:ext cx="5246687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公式" r:id="rId7" imgW="5308560" imgH="1143000" progId="Equation.3">
                  <p:embed/>
                </p:oleObj>
              </mc:Choice>
              <mc:Fallback>
                <p:oleObj name="公式" r:id="rId7" imgW="5308560" imgH="1143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57563"/>
                        <a:ext cx="5246687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971550" y="4724400"/>
          <a:ext cx="3965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公式" r:id="rId9" imgW="3898800" imgH="545760" progId="Equation.3">
                  <p:embed/>
                </p:oleObj>
              </mc:Choice>
              <mc:Fallback>
                <p:oleObj name="公式" r:id="rId9" imgW="3898800" imgH="545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39655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4787900" y="4724400"/>
          <a:ext cx="379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公式" r:id="rId11" imgW="3797280" imgH="545760" progId="Equation.3">
                  <p:embed/>
                </p:oleObj>
              </mc:Choice>
              <mc:Fallback>
                <p:oleObj name="公式" r:id="rId11" imgW="379728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724400"/>
                        <a:ext cx="379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900113" y="5373688"/>
          <a:ext cx="350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公式" r:id="rId13" imgW="3504960" imgH="1054080" progId="Equation.3">
                  <p:embed/>
                </p:oleObj>
              </mc:Choice>
              <mc:Fallback>
                <p:oleObj name="公式" r:id="rId13" imgW="3504960" imgH="1054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350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00113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故</a:t>
            </a:r>
            <a:r>
              <a:rPr lang="zh-CN" altLang="en-US"/>
              <a:t> 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547813" y="549275"/>
          <a:ext cx="3900487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公式" r:id="rId3" imgW="3949560" imgH="1054080" progId="Equation.3">
                  <p:embed/>
                </p:oleObj>
              </mc:Choice>
              <mc:Fallback>
                <p:oleObj name="公式" r:id="rId3" imgW="394956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9275"/>
                        <a:ext cx="3900487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827088" y="170021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整理可得</a:t>
            </a:r>
            <a:r>
              <a:rPr lang="zh-CN" altLang="en-US"/>
              <a:t> 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2700338" y="1700213"/>
          <a:ext cx="30972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公式" r:id="rId5" imgW="3009600" imgH="545760" progId="Equation.3">
                  <p:embed/>
                </p:oleObj>
              </mc:Choice>
              <mc:Fallback>
                <p:oleObj name="公式" r:id="rId5" imgW="300960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00213"/>
                        <a:ext cx="3097212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651500" y="16287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由此可得动量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827088" y="263683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为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331913" y="2276475"/>
          <a:ext cx="27495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公式" r:id="rId7" imgW="2781000" imgH="1002960" progId="Equation.3">
                  <p:embed/>
                </p:oleObj>
              </mc:Choice>
              <mc:Fallback>
                <p:oleObj name="公式" r:id="rId7" imgW="2781000" imgH="1002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2749550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827088" y="34290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能量</a:t>
            </a:r>
            <a:r>
              <a:rPr lang="zh-CN" altLang="en-US"/>
              <a:t> 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1763713" y="3429000"/>
          <a:ext cx="24384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9" imgW="2476440" imgH="533160" progId="Equation.3">
                  <p:embed/>
                </p:oleObj>
              </mc:Choice>
              <mc:Fallback>
                <p:oleObj name="公式" r:id="rId9" imgW="247644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29000"/>
                        <a:ext cx="2438400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140200" y="3429000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5076825" y="3500438"/>
          <a:ext cx="476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公式" r:id="rId11" imgW="469800" imgH="457200" progId="Equation.3">
                  <p:embed/>
                </p:oleObj>
              </mc:Choice>
              <mc:Fallback>
                <p:oleObj name="公式" r:id="rId11" imgW="4698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500438"/>
                        <a:ext cx="4762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508625" y="3429000"/>
            <a:ext cx="162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为动能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6948488" y="3500438"/>
          <a:ext cx="825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公式" r:id="rId13" imgW="825480" imgH="533160" progId="Equation.3">
                  <p:embed/>
                </p:oleObj>
              </mc:Choice>
              <mc:Fallback>
                <p:oleObj name="公式" r:id="rId13" imgW="825480" imgH="533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500438"/>
                        <a:ext cx="8255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827088" y="42926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静能</a:t>
            </a:r>
            <a:r>
              <a:rPr lang="en-US" altLang="zh-CN" b="1"/>
              <a:t>.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7596188" y="342900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为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827088" y="4941888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波长为</a:t>
            </a:r>
          </a:p>
        </p:txBody>
      </p:sp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900113" y="5715000"/>
          <a:ext cx="7251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公式" r:id="rId15" imgW="7251480" imgH="1143000" progId="Equation.3">
                  <p:embed/>
                </p:oleObj>
              </mc:Choice>
              <mc:Fallback>
                <p:oleObj name="公式" r:id="rId15" imgW="7251480" imgH="1143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15000"/>
                        <a:ext cx="7251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31" grpId="0"/>
      <p:bldP spid="26634" grpId="0"/>
      <p:bldP spid="26635" grpId="0"/>
      <p:bldP spid="26638" grpId="0"/>
      <p:bldP spid="26641" grpId="0"/>
      <p:bldP spid="26644" grpId="0"/>
      <p:bldP spid="26647" grpId="0"/>
      <p:bldP spid="26648" grpId="0"/>
      <p:bldP spid="266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539750" y="2205038"/>
            <a:ext cx="4573588" cy="2735262"/>
            <a:chOff x="657" y="0"/>
            <a:chExt cx="5760" cy="3204"/>
          </a:xfrm>
        </p:grpSpPr>
        <p:sp>
          <p:nvSpPr>
            <p:cNvPr id="56325" name="Oval 5"/>
            <p:cNvSpPr>
              <a:spLocks noChangeArrowheads="1"/>
            </p:cNvSpPr>
            <p:nvPr/>
          </p:nvSpPr>
          <p:spPr bwMode="auto">
            <a:xfrm>
              <a:off x="1383" y="0"/>
              <a:ext cx="2994" cy="28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6" name="Oval 6"/>
            <p:cNvSpPr>
              <a:spLocks noChangeArrowheads="1"/>
            </p:cNvSpPr>
            <p:nvPr/>
          </p:nvSpPr>
          <p:spPr bwMode="auto">
            <a:xfrm>
              <a:off x="1882" y="482"/>
              <a:ext cx="1951" cy="19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7" name="Oval 7"/>
            <p:cNvSpPr>
              <a:spLocks noChangeArrowheads="1"/>
            </p:cNvSpPr>
            <p:nvPr/>
          </p:nvSpPr>
          <p:spPr bwMode="auto">
            <a:xfrm>
              <a:off x="1677" y="1435"/>
              <a:ext cx="318" cy="2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Oval 8"/>
            <p:cNvSpPr>
              <a:spLocks noChangeArrowheads="1"/>
            </p:cNvSpPr>
            <p:nvPr/>
          </p:nvSpPr>
          <p:spPr bwMode="auto">
            <a:xfrm>
              <a:off x="4308" y="1435"/>
              <a:ext cx="192" cy="18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2857" y="1525"/>
              <a:ext cx="14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1995" y="1525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1723" y="2342"/>
              <a:ext cx="1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2766" y="2342"/>
              <a:ext cx="1678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H="1">
              <a:off x="1723" y="1752"/>
              <a:ext cx="45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4444" y="1616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2811" y="1571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657" y="2811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337" name="Object 17"/>
            <p:cNvGraphicFramePr>
              <a:graphicFrameLocks noChangeAspect="1"/>
            </p:cNvGraphicFramePr>
            <p:nvPr/>
          </p:nvGraphicFramePr>
          <p:xfrm>
            <a:off x="2290" y="1616"/>
            <a:ext cx="17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8" name="公式" r:id="rId3" imgW="279360" imgH="457200" progId="Equation.3">
                    <p:embed/>
                  </p:oleObj>
                </mc:Choice>
                <mc:Fallback>
                  <p:oleObj name="公式" r:id="rId3" imgW="27936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616"/>
                          <a:ext cx="17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657" y="2811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339" name="Object 19"/>
            <p:cNvGraphicFramePr>
              <a:graphicFrameLocks noChangeAspect="1"/>
            </p:cNvGraphicFramePr>
            <p:nvPr/>
          </p:nvGraphicFramePr>
          <p:xfrm>
            <a:off x="3288" y="1570"/>
            <a:ext cx="18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9" name="公式" r:id="rId5" imgW="304560" imgH="457200" progId="Equation.3">
                    <p:embed/>
                  </p:oleObj>
                </mc:Choice>
                <mc:Fallback>
                  <p:oleObj name="公式" r:id="rId5" imgW="30456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570"/>
                          <a:ext cx="18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657" y="2841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341" name="Object 21"/>
            <p:cNvGraphicFramePr>
              <a:graphicFrameLocks noChangeAspect="1"/>
            </p:cNvGraphicFramePr>
            <p:nvPr/>
          </p:nvGraphicFramePr>
          <p:xfrm>
            <a:off x="2766" y="2750"/>
            <a:ext cx="19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0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2750"/>
                          <a:ext cx="194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2993" y="2886"/>
              <a:ext cx="145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flipH="1" flipV="1">
              <a:off x="1723" y="2841"/>
              <a:ext cx="99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44" name="Object 24"/>
            <p:cNvGraphicFramePr>
              <a:graphicFrameLocks noChangeAspect="1"/>
            </p:cNvGraphicFramePr>
            <p:nvPr/>
          </p:nvGraphicFramePr>
          <p:xfrm>
            <a:off x="2766" y="1162"/>
            <a:ext cx="2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1" name="公式" r:id="rId9" imgW="317160" imgH="330120" progId="Equation.3">
                    <p:embed/>
                  </p:oleObj>
                </mc:Choice>
                <mc:Fallback>
                  <p:oleObj name="公式" r:id="rId9" imgW="317160" imgH="3301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1162"/>
                          <a:ext cx="20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5" name="Rectangle 25"/>
            <p:cNvSpPr>
              <a:spLocks noChangeArrowheads="1"/>
            </p:cNvSpPr>
            <p:nvPr/>
          </p:nvSpPr>
          <p:spPr bwMode="auto">
            <a:xfrm>
              <a:off x="657" y="2795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657" y="2580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347" name="Object 27"/>
            <p:cNvGraphicFramePr>
              <a:graphicFrameLocks noChangeAspect="1"/>
            </p:cNvGraphicFramePr>
            <p:nvPr/>
          </p:nvGraphicFramePr>
          <p:xfrm>
            <a:off x="4581" y="1276"/>
            <a:ext cx="2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2" name="公式" r:id="rId11" imgW="469800" imgH="457200" progId="Equation.3">
                    <p:embed/>
                  </p:oleObj>
                </mc:Choice>
                <mc:Fallback>
                  <p:oleObj name="公式" r:id="rId11" imgW="469800" imgH="457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1276"/>
                          <a:ext cx="2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8" name="Object 28"/>
            <p:cNvGraphicFramePr>
              <a:graphicFrameLocks noChangeAspect="1"/>
            </p:cNvGraphicFramePr>
            <p:nvPr/>
          </p:nvGraphicFramePr>
          <p:xfrm>
            <a:off x="1610" y="1162"/>
            <a:ext cx="2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3" name="公式" r:id="rId13" imgW="431640" imgH="317160" progId="Equation.3">
                    <p:embed/>
                  </p:oleObj>
                </mc:Choice>
                <mc:Fallback>
                  <p:oleObj name="公式" r:id="rId13" imgW="431640" imgH="3171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162"/>
                          <a:ext cx="2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49" name="Group 29"/>
          <p:cNvGrpSpPr>
            <a:grpSpLocks noChangeAspect="1"/>
          </p:cNvGrpSpPr>
          <p:nvPr/>
        </p:nvGrpSpPr>
        <p:grpSpPr bwMode="auto">
          <a:xfrm>
            <a:off x="3454400" y="2492375"/>
            <a:ext cx="5689600" cy="2592388"/>
            <a:chOff x="2797" y="3858"/>
            <a:chExt cx="7200" cy="3791"/>
          </a:xfrm>
        </p:grpSpPr>
        <p:sp>
          <p:nvSpPr>
            <p:cNvPr id="56350" name="AutoShape 30"/>
            <p:cNvSpPr>
              <a:spLocks noChangeAspect="1" noChangeArrowheads="1"/>
            </p:cNvSpPr>
            <p:nvPr/>
          </p:nvSpPr>
          <p:spPr bwMode="auto">
            <a:xfrm>
              <a:off x="2797" y="3858"/>
              <a:ext cx="7200" cy="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Oval 31"/>
            <p:cNvSpPr>
              <a:spLocks noChangeArrowheads="1"/>
            </p:cNvSpPr>
            <p:nvPr/>
          </p:nvSpPr>
          <p:spPr bwMode="auto">
            <a:xfrm>
              <a:off x="4717" y="4069"/>
              <a:ext cx="2880" cy="3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6157" y="4911"/>
              <a:ext cx="1200" cy="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53" name="Object 33"/>
            <p:cNvGraphicFramePr>
              <a:graphicFrameLocks noChangeAspect="1"/>
            </p:cNvGraphicFramePr>
            <p:nvPr/>
          </p:nvGraphicFramePr>
          <p:xfrm>
            <a:off x="6397" y="4911"/>
            <a:ext cx="26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4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" y="4911"/>
                          <a:ext cx="26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4" name="Oval 34"/>
            <p:cNvSpPr>
              <a:spLocks noChangeArrowheads="1"/>
            </p:cNvSpPr>
            <p:nvPr/>
          </p:nvSpPr>
          <p:spPr bwMode="auto">
            <a:xfrm>
              <a:off x="7357" y="4700"/>
              <a:ext cx="240" cy="2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55" name="Object 35"/>
            <p:cNvGraphicFramePr>
              <a:graphicFrameLocks noChangeAspect="1"/>
            </p:cNvGraphicFramePr>
            <p:nvPr/>
          </p:nvGraphicFramePr>
          <p:xfrm>
            <a:off x="7597" y="4911"/>
            <a:ext cx="37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5" name="公式" r:id="rId17" imgW="291960" imgH="317160" progId="Equation.3">
                    <p:embed/>
                  </p:oleObj>
                </mc:Choice>
                <mc:Fallback>
                  <p:oleObj name="公式" r:id="rId17" imgW="29196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7" y="4911"/>
                          <a:ext cx="37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>
              <a:off x="7117" y="406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H="1" flipV="1">
              <a:off x="6877" y="4069"/>
              <a:ext cx="480" cy="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358" name="Object 38"/>
            <p:cNvGraphicFramePr>
              <a:graphicFrameLocks noChangeAspect="1"/>
            </p:cNvGraphicFramePr>
            <p:nvPr/>
          </p:nvGraphicFramePr>
          <p:xfrm>
            <a:off x="7357" y="4069"/>
            <a:ext cx="8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6" name="公式" r:id="rId19" imgW="698400" imgH="330120" progId="Equation.3">
                    <p:embed/>
                  </p:oleObj>
                </mc:Choice>
                <mc:Fallback>
                  <p:oleObj name="公式" r:id="rId19" imgW="698400" imgH="3301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7" y="4069"/>
                          <a:ext cx="80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59" name="Object 39"/>
            <p:cNvGraphicFramePr>
              <a:graphicFrameLocks noChangeAspect="1"/>
            </p:cNvGraphicFramePr>
            <p:nvPr/>
          </p:nvGraphicFramePr>
          <p:xfrm>
            <a:off x="5917" y="5543"/>
            <a:ext cx="4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7" name="公式" r:id="rId21" imgW="342720" imgH="330120" progId="Equation.3">
                    <p:embed/>
                  </p:oleObj>
                </mc:Choice>
                <mc:Fallback>
                  <p:oleObj name="公式" r:id="rId21" imgW="342720" imgH="3301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7" y="5543"/>
                          <a:ext cx="400" cy="43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60" name="Object 40"/>
            <p:cNvGraphicFramePr>
              <a:graphicFrameLocks noChangeAspect="1"/>
            </p:cNvGraphicFramePr>
            <p:nvPr/>
          </p:nvGraphicFramePr>
          <p:xfrm>
            <a:off x="5437" y="5705"/>
            <a:ext cx="267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78" name="公式" r:id="rId23" imgW="203040" imgH="444240" progId="Equation.3">
                    <p:embed/>
                  </p:oleObj>
                </mc:Choice>
                <mc:Fallback>
                  <p:oleObj name="公式" r:id="rId23" imgW="203040" imgH="4442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7" y="5705"/>
                          <a:ext cx="267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61" name="Object 41"/>
          <p:cNvGraphicFramePr>
            <a:graphicFrameLocks noChangeAspect="1"/>
          </p:cNvGraphicFramePr>
          <p:nvPr/>
        </p:nvGraphicFramePr>
        <p:xfrm>
          <a:off x="5795963" y="4221163"/>
          <a:ext cx="46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公式" r:id="rId25" imgW="469800" imgH="330120" progId="Equation.3">
                  <p:embed/>
                </p:oleObj>
              </mc:Choice>
              <mc:Fallback>
                <p:oleObj name="公式" r:id="rId25" imgW="469800" imgH="3301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221163"/>
                        <a:ext cx="469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900113" y="549275"/>
            <a:ext cx="395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原子核质量的影响</a:t>
            </a:r>
          </a:p>
        </p:txBody>
      </p:sp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4427538" y="1341438"/>
          <a:ext cx="3298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公式" r:id="rId27" imgW="3708360" imgH="990360" progId="Equation.3">
                  <p:embed/>
                </p:oleObj>
              </mc:Choice>
              <mc:Fallback>
                <p:oleObj name="公式" r:id="rId27" imgW="3708360" imgH="9903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41438"/>
                        <a:ext cx="32988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971550" y="5229225"/>
          <a:ext cx="33845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公式" r:id="rId29" imgW="3517560" imgH="1041120" progId="Equation.3">
                  <p:embed/>
                </p:oleObj>
              </mc:Choice>
              <mc:Fallback>
                <p:oleObj name="公式" r:id="rId29" imgW="3517560" imgH="10411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338455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4643438" y="5589588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公式" r:id="rId31" imgW="1904760" imgH="380880" progId="Equation.3">
                  <p:embed/>
                </p:oleObj>
              </mc:Choice>
              <mc:Fallback>
                <p:oleObj name="公式" r:id="rId31" imgW="1904760" imgH="380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589588"/>
                        <a:ext cx="190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6" name="Object 46"/>
          <p:cNvGraphicFramePr>
            <a:graphicFrameLocks noChangeAspect="1"/>
          </p:cNvGraphicFramePr>
          <p:nvPr/>
        </p:nvGraphicFramePr>
        <p:xfrm>
          <a:off x="971550" y="1484313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公式" r:id="rId33" imgW="1295280" imgH="406080" progId="Equation.3">
                  <p:embed/>
                </p:oleObj>
              </mc:Choice>
              <mc:Fallback>
                <p:oleObj name="公式" r:id="rId33" imgW="1295280" imgH="4060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7" name="Object 47"/>
          <p:cNvGraphicFramePr>
            <a:graphicFrameLocks noChangeAspect="1"/>
          </p:cNvGraphicFramePr>
          <p:nvPr/>
        </p:nvGraphicFramePr>
        <p:xfrm>
          <a:off x="4067175" y="3500438"/>
          <a:ext cx="4095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公式" r:id="rId35" imgW="444240" imgH="253800" progId="Equation.3">
                  <p:embed/>
                </p:oleObj>
              </mc:Choice>
              <mc:Fallback>
                <p:oleObj name="公式" r:id="rId35" imgW="444240" imgH="253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00438"/>
                        <a:ext cx="40957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71550" y="404813"/>
          <a:ext cx="6799263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3" imgW="8038800" imgH="2793960" progId="Equation.3">
                  <p:embed/>
                </p:oleObj>
              </mc:Choice>
              <mc:Fallback>
                <p:oleObj name="公式" r:id="rId3" imgW="8038800" imgH="2793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6799263" cy="295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827088" y="3500438"/>
            <a:ext cx="3673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在非相对论情形下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971550" y="4292600"/>
          <a:ext cx="3200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5" imgW="3504960" imgH="1002960" progId="Equation.3">
                  <p:embed/>
                </p:oleObj>
              </mc:Choice>
              <mc:Fallback>
                <p:oleObj name="公式" r:id="rId5" imgW="3504960" imgH="1002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3200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787900" y="4221163"/>
          <a:ext cx="32575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公式" r:id="rId7" imgW="3263760" imgH="1054080" progId="Equation.3">
                  <p:embed/>
                </p:oleObj>
              </mc:Choice>
              <mc:Fallback>
                <p:oleObj name="公式" r:id="rId7" imgW="3263760" imgH="1054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21163"/>
                        <a:ext cx="3257550" cy="1049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55650" y="5589588"/>
            <a:ext cx="7815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例 求动能为</a:t>
            </a:r>
            <a:r>
              <a:rPr lang="en-US" altLang="zh-CN" b="1"/>
              <a:t>100eV</a:t>
            </a:r>
            <a:r>
              <a:rPr lang="zh-CN" altLang="en-US" b="1"/>
              <a:t>的电子的德布罗意波长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00113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解</a:t>
            </a:r>
            <a:r>
              <a:rPr lang="zh-CN" altLang="en-US"/>
              <a:t>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619250" y="620713"/>
          <a:ext cx="3536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3" imgW="3543120" imgH="533160" progId="Equation.3">
                  <p:embed/>
                </p:oleObj>
              </mc:Choice>
              <mc:Fallback>
                <p:oleObj name="公式" r:id="rId3" imgW="354312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20713"/>
                        <a:ext cx="35369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619250" y="1196975"/>
          <a:ext cx="472440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公式" r:id="rId5" imgW="4736880" imgH="2895480" progId="Equation.3">
                  <p:embed/>
                </p:oleObj>
              </mc:Choice>
              <mc:Fallback>
                <p:oleObj name="公式" r:id="rId5" imgW="4736880" imgH="2895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96975"/>
                        <a:ext cx="4724400" cy="287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827088" y="4292600"/>
            <a:ext cx="395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与晶格常数同数量级</a:t>
            </a:r>
            <a:r>
              <a:rPr lang="en-US" altLang="zh-CN" b="1"/>
              <a:t>.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859338" y="42926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而粒子</a:t>
            </a:r>
            <a:r>
              <a:rPr lang="zh-CN" altLang="en-US"/>
              <a:t> 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971550" y="5013325"/>
          <a:ext cx="4133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公式" r:id="rId7" imgW="4127400" imgH="520560" progId="Equation.3">
                  <p:embed/>
                </p:oleObj>
              </mc:Choice>
              <mc:Fallback>
                <p:oleObj name="公式" r:id="rId7" imgW="412740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41338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148263" y="494188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对于的波长为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971550" y="5810250"/>
          <a:ext cx="71564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公式" r:id="rId9" imgW="7149960" imgH="1054080" progId="Equation.3">
                  <p:embed/>
                </p:oleObj>
              </mc:Choice>
              <mc:Fallback>
                <p:oleObj name="公式" r:id="rId9" imgW="7149960" imgH="1054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10250"/>
                        <a:ext cx="71564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81" grpId="0"/>
      <p:bldP spid="28682" grpId="0"/>
      <p:bldP spid="286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00113" y="620713"/>
            <a:ext cx="6824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宏观物理中难以观察到电子的波动性</a:t>
            </a:r>
            <a:r>
              <a:rPr lang="en-US" altLang="zh-CN" b="1"/>
              <a:t>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71550" y="1341438"/>
            <a:ext cx="2147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2.</a:t>
            </a:r>
            <a:r>
              <a:rPr lang="zh-CN" altLang="en-US" b="1"/>
              <a:t>实验基础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00113" y="1844675"/>
            <a:ext cx="33845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b="1"/>
              <a:t>戴维孙和革末实验（</a:t>
            </a:r>
            <a:r>
              <a:rPr lang="en-US" altLang="zh-CN" b="1"/>
              <a:t>1926</a:t>
            </a:r>
            <a:r>
              <a:rPr lang="zh-CN" altLang="en-US" b="1"/>
              <a:t>）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900113" y="350043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装置</a:t>
            </a:r>
          </a:p>
        </p:txBody>
      </p:sp>
      <p:pic>
        <p:nvPicPr>
          <p:cNvPr id="29704" name="Picture 8" descr="电子衍射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196975"/>
            <a:ext cx="4078288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00113" y="422116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结果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211638" y="1125538"/>
            <a:ext cx="4321175" cy="215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3" grpId="0"/>
      <p:bldP spid="297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电子衍射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3375"/>
            <a:ext cx="7777163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27088" y="4724400"/>
            <a:ext cx="561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加速电压为</a:t>
            </a:r>
            <a:r>
              <a:rPr lang="en-US" altLang="zh-CN" b="1"/>
              <a:t>54V</a:t>
            </a:r>
            <a:r>
              <a:rPr lang="zh-CN" altLang="en-US" b="1"/>
              <a:t>时</a:t>
            </a:r>
            <a:r>
              <a:rPr lang="en-US" altLang="zh-CN" b="1"/>
              <a:t>,</a:t>
            </a:r>
            <a:r>
              <a:rPr lang="zh-CN" altLang="en-US" b="1"/>
              <a:t>散射电子在</a:t>
            </a:r>
            <a:r>
              <a:rPr lang="zh-CN" altLang="en-US"/>
              <a:t> 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300788" y="4797425"/>
          <a:ext cx="577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公式" r:id="rId4" imgW="571320" imgH="444240" progId="Equation.3">
                  <p:embed/>
                </p:oleObj>
              </mc:Choice>
              <mc:Fallback>
                <p:oleObj name="公式" r:id="rId4" imgW="5713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797425"/>
                        <a:ext cx="5778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877050" y="472440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处有明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827088" y="55165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显增强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8" grpId="0"/>
      <p:bldP spid="307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图片 4" descr="电子衍射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04813"/>
            <a:ext cx="31146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900113" y="62071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分析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00113" y="1412875"/>
            <a:ext cx="2449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对于镍单晶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71550" y="1916113"/>
          <a:ext cx="1800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4" imgW="1752480" imgH="685800" progId="Equation.3">
                  <p:embed/>
                </p:oleObj>
              </mc:Choice>
              <mc:Fallback>
                <p:oleObj name="公式" r:id="rId4" imgW="175248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18002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627313" y="20605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电子能量</a:t>
            </a:r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27088" y="2852738"/>
            <a:ext cx="3917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54eV,</a:t>
            </a:r>
            <a:r>
              <a:rPr lang="zh-CN" altLang="en-US" b="1"/>
              <a:t>相应的波长为</a:t>
            </a:r>
            <a:r>
              <a:rPr lang="zh-CN" altLang="en-US"/>
              <a:t>  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900113" y="3500438"/>
          <a:ext cx="73437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6" imgW="7886520" imgH="2158920" progId="Equation.3">
                  <p:embed/>
                </p:oleObj>
              </mc:Choice>
              <mc:Fallback>
                <p:oleObj name="公式" r:id="rId6" imgW="7886520" imgH="2158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7343775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755650" y="5805488"/>
            <a:ext cx="2735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根据光栅方程</a:t>
            </a:r>
            <a:r>
              <a:rPr lang="zh-CN" altLang="en-US"/>
              <a:t>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3419475" y="5949950"/>
          <a:ext cx="3600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8" imgW="3593880" imgH="380880" progId="Equation.3">
                  <p:embed/>
                </p:oleObj>
              </mc:Choice>
              <mc:Fallback>
                <p:oleObj name="公式" r:id="rId8" imgW="359388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949950"/>
                        <a:ext cx="36004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3" grpId="0"/>
      <p:bldP spid="31754" grpId="0"/>
      <p:bldP spid="317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900113" y="620713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对于</a:t>
            </a:r>
            <a:r>
              <a:rPr lang="zh-CN" altLang="en-US"/>
              <a:t> 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979613" y="692150"/>
          <a:ext cx="908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3" imgW="914400" imgH="380880" progId="Equation.3">
                  <p:embed/>
                </p:oleObj>
              </mc:Choice>
              <mc:Fallback>
                <p:oleObj name="公式" r:id="rId3" imgW="91440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92150"/>
                        <a:ext cx="9080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042988" y="1125538"/>
          <a:ext cx="5816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5" imgW="5816520" imgH="888840" progId="Equation.3">
                  <p:embed/>
                </p:oleObj>
              </mc:Choice>
              <mc:Fallback>
                <p:oleObj name="公式" r:id="rId5" imgW="581652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58166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27088" y="2133600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和实验测量值相符</a:t>
            </a:r>
            <a:r>
              <a:rPr lang="en-US" altLang="zh-CN" b="1"/>
              <a:t>.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827088" y="2708275"/>
            <a:ext cx="41052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b="1"/>
              <a:t>汤姆孙 多晶的金属铂薄箔电子衍射</a:t>
            </a:r>
          </a:p>
        </p:txBody>
      </p:sp>
      <p:pic>
        <p:nvPicPr>
          <p:cNvPr id="32779" name="图片 5" descr="电子和X射线衍射图样对比图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31242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827088" y="436562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b="1"/>
              <a:t>■</a:t>
            </a:r>
            <a:r>
              <a:rPr lang="zh-CN" altLang="en-US" b="1"/>
              <a:t>电子双缝干涉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827088" y="5157788"/>
            <a:ext cx="4384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en-US" altLang="zh-CN"/>
              <a:t> </a:t>
            </a:r>
            <a:r>
              <a:rPr lang="en-US" altLang="zh-CN" b="1"/>
              <a:t>1961</a:t>
            </a:r>
            <a:r>
              <a:rPr lang="zh-CN" altLang="en-US" b="1"/>
              <a:t>年首次实验成功</a:t>
            </a:r>
            <a:r>
              <a:rPr lang="en-US" altLang="zh-CN" b="1"/>
              <a:t>.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827088" y="5876925"/>
            <a:ext cx="560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en-US" altLang="zh-CN"/>
              <a:t> </a:t>
            </a:r>
            <a:r>
              <a:rPr lang="en-US" altLang="zh-CN" b="1"/>
              <a:t>1989</a:t>
            </a:r>
            <a:r>
              <a:rPr lang="zh-CN" altLang="en-US" b="1"/>
              <a:t>年</a:t>
            </a:r>
            <a:r>
              <a:rPr lang="zh-CN" altLang="en-US" b="1">
                <a:solidFill>
                  <a:srgbClr val="FF0000"/>
                </a:solidFill>
              </a:rPr>
              <a:t>单</a:t>
            </a:r>
            <a:r>
              <a:rPr lang="zh-CN" altLang="en-US" b="1"/>
              <a:t>电子双缝干涉成功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7" grpId="0"/>
      <p:bldP spid="32778" grpId="0"/>
      <p:bldP spid="32780" grpId="0"/>
      <p:bldP spid="32781" grpId="0"/>
      <p:bldP spid="327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00113" y="54927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视频</a:t>
            </a:r>
            <a:r>
              <a:rPr lang="zh-CN" altLang="en-US"/>
              <a:t>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835150" y="549275"/>
            <a:ext cx="4178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>
                <a:hlinkClick r:id="rId2" action="ppaction://hlinkfile"/>
              </a:rPr>
              <a:t>G:\</a:t>
            </a:r>
            <a:r>
              <a:rPr lang="zh-CN" altLang="en-US" b="1">
                <a:hlinkClick r:id="rId2" action="ppaction://hlinkfile"/>
              </a:rPr>
              <a:t>单电子干涉图像</a:t>
            </a:r>
            <a:r>
              <a:rPr lang="en-US" altLang="zh-CN" b="1">
                <a:hlinkClick r:id="rId2" action="ppaction://hlinkfile"/>
              </a:rPr>
              <a:t>.flv</a:t>
            </a:r>
            <a:endParaRPr lang="en-US" altLang="zh-CN" b="1"/>
          </a:p>
        </p:txBody>
      </p:sp>
      <p:pic>
        <p:nvPicPr>
          <p:cNvPr id="33798" name="Picture 6" descr="电子干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96975"/>
            <a:ext cx="7272337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27088" y="580548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与光双缝干涉比较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7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图片 1" descr="3894675106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9275"/>
            <a:ext cx="381635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2" descr="电子干涉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49275"/>
            <a:ext cx="32766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55650" y="3644900"/>
            <a:ext cx="7561263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b="1"/>
              <a:t>中子、氦原子、氢分子、以及大分子碳</a:t>
            </a:r>
            <a:r>
              <a:rPr lang="en-US" altLang="zh-CN" b="1"/>
              <a:t>-60</a:t>
            </a:r>
            <a:r>
              <a:rPr lang="zh-CN" altLang="en-US" b="1"/>
              <a:t>、碳</a:t>
            </a:r>
            <a:r>
              <a:rPr lang="en-US" altLang="zh-CN" b="1"/>
              <a:t>-70</a:t>
            </a:r>
            <a:r>
              <a:rPr lang="zh-CN" altLang="en-US" b="1"/>
              <a:t>的波动性都得到证实</a:t>
            </a:r>
            <a:r>
              <a:rPr lang="en-US" altLang="zh-CN" b="1"/>
              <a:t>,</a:t>
            </a:r>
            <a:r>
              <a:rPr lang="zh-CN" altLang="en-US" b="1"/>
              <a:t>都满足</a:t>
            </a:r>
            <a:r>
              <a:rPr lang="zh-CN" altLang="en-US"/>
              <a:t> 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361375"/>
              </p:ext>
            </p:extLst>
          </p:nvPr>
        </p:nvGraphicFramePr>
        <p:xfrm>
          <a:off x="4048125" y="5459413"/>
          <a:ext cx="10477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公式" r:id="rId5" imgW="1054080" imgH="888840" progId="Equation.3">
                  <p:embed/>
                </p:oleObj>
              </mc:Choice>
              <mc:Fallback>
                <p:oleObj name="公式" r:id="rId5" imgW="105408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5459413"/>
                        <a:ext cx="104775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27088" y="692150"/>
            <a:ext cx="7796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2.2 </a:t>
            </a:r>
            <a:r>
              <a:rPr lang="zh-CN" altLang="en-US" b="1"/>
              <a:t>物质波的统计解释和海森伯不确定原理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827088" y="1412875"/>
            <a:ext cx="446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2.2.1 </a:t>
            </a:r>
            <a:r>
              <a:rPr lang="zh-CN" altLang="en-US" b="1"/>
              <a:t>波函数的统计解释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827088" y="2133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波粒二象性的本质</a:t>
            </a:r>
          </a:p>
        </p:txBody>
      </p:sp>
      <p:graphicFrame>
        <p:nvGraphicFramePr>
          <p:cNvPr id="35886" name="Group 46"/>
          <p:cNvGraphicFramePr>
            <a:graphicFrameLocks noGrp="1"/>
          </p:cNvGraphicFramePr>
          <p:nvPr/>
        </p:nvGraphicFramePr>
        <p:xfrm>
          <a:off x="1042988" y="2997200"/>
          <a:ext cx="7056437" cy="2712720"/>
        </p:xfrm>
        <a:graphic>
          <a:graphicData uri="http://schemas.openxmlformats.org/drawingml/2006/table">
            <a:tbl>
              <a:tblPr/>
              <a:tblGrid>
                <a:gridCol w="2862262"/>
                <a:gridCol w="4194175"/>
              </a:tblGrid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粒子性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波动性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质量 电量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000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400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相干迭加性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（干涉衍射）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位置 速度（轨道）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实在物理量的波动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（波长、周期）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00113" y="62071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波粒二象性分析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900113" y="1341438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两种观点：</a:t>
            </a:r>
            <a:r>
              <a:rPr lang="zh-CN" altLang="en-US"/>
              <a:t>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00113" y="1889125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▲</a:t>
            </a:r>
            <a:r>
              <a:rPr lang="zh-CN" altLang="en-US" b="1"/>
              <a:t>电子本身就是一个波包</a:t>
            </a:r>
            <a:r>
              <a:rPr lang="en-US" altLang="zh-CN" b="1"/>
              <a:t>. (</a:t>
            </a:r>
            <a:r>
              <a:rPr lang="zh-CN" altLang="en-US" b="1"/>
              <a:t>但是电子衍射实验没有测到“电子的一部分”</a:t>
            </a:r>
            <a:r>
              <a:rPr lang="en-US" altLang="zh-CN" b="1"/>
              <a:t>).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900113" y="3357563"/>
            <a:ext cx="755967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▲</a:t>
            </a:r>
            <a:r>
              <a:rPr lang="zh-CN" altLang="en-US" b="1"/>
              <a:t>波动性是由于有大量电子分布于空间而形成的疏密波</a:t>
            </a:r>
            <a:r>
              <a:rPr lang="en-US" altLang="zh-CN" b="1"/>
              <a:t>.( </a:t>
            </a:r>
            <a:r>
              <a:rPr lang="zh-CN" altLang="en-US" b="1"/>
              <a:t>但是单个电子就具有波动性</a:t>
            </a:r>
            <a:r>
              <a:rPr lang="en-US" altLang="zh-CN" b="1"/>
              <a:t>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  <p:bldP spid="36870" grpId="0"/>
      <p:bldP spid="368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971550" y="1844675"/>
          <a:ext cx="33845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3" imgW="3555720" imgH="1091880" progId="Equation.3">
                  <p:embed/>
                </p:oleObj>
              </mc:Choice>
              <mc:Fallback>
                <p:oleObj name="公式" r:id="rId3" imgW="3555720" imgH="1091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338455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1042988" y="549275"/>
          <a:ext cx="30956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5" imgW="2755800" imgH="1054080" progId="Equation.3">
                  <p:embed/>
                </p:oleObj>
              </mc:Choice>
              <mc:Fallback>
                <p:oleObj name="公式" r:id="rId5" imgW="2755800" imgH="1054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3095625" cy="119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971550" y="3213100"/>
          <a:ext cx="39719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7" imgW="4254480" imgH="990360" progId="Equation.3">
                  <p:embed/>
                </p:oleObj>
              </mc:Choice>
              <mc:Fallback>
                <p:oleObj name="公式" r:id="rId7" imgW="4254480" imgH="990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39719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900113" y="47244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类氢离子光谱</a:t>
            </a: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900113" y="5661025"/>
            <a:ext cx="7027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类氢离子：原子核外只有一个电子</a:t>
            </a:r>
            <a:r>
              <a:rPr lang="en-US" altLang="zh-CN" b="1"/>
              <a:t>,</a:t>
            </a:r>
            <a:r>
              <a:rPr lang="zh-CN" altLang="en-US" b="1"/>
              <a:t>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8" grpId="0"/>
      <p:bldP spid="41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00113" y="62071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自由粒子波函数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00113" y="1341438"/>
            <a:ext cx="4070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德布罗意波为平面波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900113" y="2060575"/>
            <a:ext cx="560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因为能量与动量不变</a:t>
            </a:r>
            <a:r>
              <a:rPr lang="en-US" altLang="zh-CN" b="1"/>
              <a:t>,</a:t>
            </a:r>
            <a:r>
              <a:rPr lang="zh-CN" altLang="en-US" b="1"/>
              <a:t>所以根据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492500" y="2636838"/>
          <a:ext cx="24479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公式" r:id="rId3" imgW="2260440" imgH="888840" progId="Equation.3">
                  <p:embed/>
                </p:oleObj>
              </mc:Choice>
              <mc:Fallback>
                <p:oleObj name="公式" r:id="rId3" imgW="226044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636838"/>
                        <a:ext cx="24479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827088" y="3328988"/>
            <a:ext cx="77041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可知自由粒子的德布罗意波的波长和频率是不变的</a:t>
            </a:r>
            <a:r>
              <a:rPr lang="en-US" altLang="zh-CN" b="1"/>
              <a:t>,</a:t>
            </a:r>
            <a:r>
              <a:rPr lang="zh-CN" altLang="en-US" b="1"/>
              <a:t>因此该波为平面波</a:t>
            </a:r>
            <a:r>
              <a:rPr lang="en-US" altLang="zh-CN" b="1"/>
              <a:t>.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827088" y="4941888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波函数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971550" y="5734050"/>
          <a:ext cx="43418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公式" r:id="rId5" imgW="4394160" imgH="469800" progId="Equation.3">
                  <p:embed/>
                </p:oleObj>
              </mc:Choice>
              <mc:Fallback>
                <p:oleObj name="公式" r:id="rId5" imgW="439416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43418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37897" grpId="0"/>
      <p:bldP spid="378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71550" y="692150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式中</a:t>
            </a:r>
            <a:r>
              <a:rPr lang="zh-CN" altLang="en-US"/>
              <a:t>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979613" y="549275"/>
          <a:ext cx="920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公式" r:id="rId3" imgW="927000" imgH="888840" progId="Equation.3">
                  <p:embed/>
                </p:oleObj>
              </mc:Choice>
              <mc:Fallback>
                <p:oleObj name="公式" r:id="rId3" imgW="9270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9275"/>
                        <a:ext cx="9207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987675" y="692150"/>
            <a:ext cx="5418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为波矢</a:t>
            </a:r>
            <a:r>
              <a:rPr lang="en-US" altLang="zh-CN" b="1"/>
              <a:t>,</a:t>
            </a:r>
            <a:r>
              <a:rPr lang="zh-CN" altLang="en-US" b="1"/>
              <a:t>其方向为波传播方向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900113" y="1412875"/>
            <a:ext cx="448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与粒子的运动方向一致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5292725" y="1557338"/>
          <a:ext cx="233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公式" r:id="rId5" imgW="228600" imgH="317160" progId="Equation.3">
                  <p:embed/>
                </p:oleObj>
              </mc:Choice>
              <mc:Fallback>
                <p:oleObj name="公式" r:id="rId5" imgW="22860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557338"/>
                        <a:ext cx="23336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5435600" y="1412875"/>
            <a:ext cx="324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为约化普朗克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971550" y="21336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常数</a:t>
            </a:r>
            <a:r>
              <a:rPr lang="en-US" altLang="zh-CN" b="1"/>
              <a:t>.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1042988" y="2852738"/>
          <a:ext cx="46974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公式" r:id="rId7" imgW="4749480" imgH="469800" progId="Equation.3">
                  <p:embed/>
                </p:oleObj>
              </mc:Choice>
              <mc:Fallback>
                <p:oleObj name="公式" r:id="rId7" imgW="474948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52738"/>
                        <a:ext cx="469741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971550" y="3500438"/>
            <a:ext cx="1338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利用</a:t>
            </a:r>
            <a:r>
              <a:rPr lang="zh-CN" altLang="en-US"/>
              <a:t> 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2124075" y="3573463"/>
          <a:ext cx="23764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公式" r:id="rId9" imgW="2400120" imgH="457200" progId="Equation.3">
                  <p:embed/>
                </p:oleObj>
              </mc:Choice>
              <mc:Fallback>
                <p:oleObj name="公式" r:id="rId9" imgW="240012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73463"/>
                        <a:ext cx="23764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4427538" y="357346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,</a:t>
            </a:r>
            <a:r>
              <a:rPr lang="zh-CN" altLang="en-US" b="1"/>
              <a:t>上式可写成</a:t>
            </a:r>
          </a:p>
        </p:txBody>
      </p: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2051050" y="4292600"/>
          <a:ext cx="480853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公式" r:id="rId11" imgW="4863960" imgH="965160" progId="Equation.3">
                  <p:embed/>
                </p:oleObj>
              </mc:Choice>
              <mc:Fallback>
                <p:oleObj name="公式" r:id="rId11" imgW="4863960" imgH="965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92600"/>
                        <a:ext cx="4808538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827088" y="51577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式中</a:t>
            </a:r>
            <a:r>
              <a:rPr lang="zh-CN" altLang="en-US"/>
              <a:t> 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1731963" y="5230813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公式" r:id="rId13" imgW="419040" imgH="457200" progId="Equation.3">
                  <p:embed/>
                </p:oleObj>
              </mc:Choice>
              <mc:Fallback>
                <p:oleObj name="公式" r:id="rId13" imgW="41904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230813"/>
                        <a:ext cx="4143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124075" y="5157788"/>
            <a:ext cx="151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为波幅</a:t>
            </a:r>
            <a:r>
              <a:rPr lang="en-US" altLang="zh-CN" b="1"/>
              <a:t>.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827088" y="580548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b="1"/>
              <a:t>■</a:t>
            </a:r>
            <a:r>
              <a:rPr lang="zh-CN" altLang="en-US" b="1"/>
              <a:t>波函数的统计解释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9" grpId="0"/>
      <p:bldP spid="38920" grpId="0"/>
      <p:bldP spid="38923" grpId="0"/>
      <p:bldP spid="38924" grpId="0"/>
      <p:bldP spid="38927" grpId="0"/>
      <p:bldP spid="38930" grpId="0"/>
      <p:bldP spid="38933" grpId="0"/>
      <p:bldP spid="38936" grpId="0"/>
      <p:bldP spid="389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00113" y="692150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双缝实验再分析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71550" y="1412875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b="1"/>
              <a:t>光双缝干涉</a:t>
            </a:r>
          </a:p>
        </p:txBody>
      </p:sp>
      <p:pic>
        <p:nvPicPr>
          <p:cNvPr id="39942" name="图片 1" descr="3894675106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924175"/>
            <a:ext cx="2016125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900113" y="21336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底片上点</a:t>
            </a:r>
            <a:endParaRPr lang="zh-CN" alt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827088" y="2852738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 </a:t>
            </a:r>
            <a:r>
              <a:rPr lang="en-US" altLang="zh-CN" b="1"/>
              <a:t>∝</a:t>
            </a:r>
            <a:r>
              <a:rPr lang="zh-CN" altLang="en-US" b="1"/>
              <a:t>在点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827088" y="357346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∝</a:t>
            </a:r>
            <a:r>
              <a:rPr lang="zh-CN" altLang="en-US" b="1"/>
              <a:t>在点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827088" y="4292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∝</a:t>
            </a:r>
            <a:r>
              <a:rPr lang="zh-CN" altLang="en-US" b="1"/>
              <a:t>光子出现在点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4067175" y="42926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附近的概率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900113" y="5013325"/>
            <a:ext cx="2862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电子双缝干涉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987675" y="21336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附近光干涉花样的强度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2555875" y="2852738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附近光子数密度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2411413" y="35734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附近出现的光子的数目</a:t>
            </a:r>
          </a:p>
        </p:txBody>
      </p:sp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2700338" y="2276475"/>
          <a:ext cx="3000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公式" r:id="rId4" imgW="228600" imgH="279360" progId="Equation.3">
                  <p:embed/>
                </p:oleObj>
              </mc:Choice>
              <mc:Fallback>
                <p:oleObj name="公式" r:id="rId4" imgW="2286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76475"/>
                        <a:ext cx="30003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2339975" y="2924175"/>
          <a:ext cx="3000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公式" r:id="rId6" imgW="228600" imgH="279360" progId="Equation.3">
                  <p:embed/>
                </p:oleObj>
              </mc:Choice>
              <mc:Fallback>
                <p:oleObj name="公式" r:id="rId6" imgW="2286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24175"/>
                        <a:ext cx="30003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2195513" y="3716338"/>
          <a:ext cx="3000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公式" r:id="rId7" imgW="228600" imgH="279360" progId="Equation.3">
                  <p:embed/>
                </p:oleObj>
              </mc:Choice>
              <mc:Fallback>
                <p:oleObj name="公式" r:id="rId7" imgW="2286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16338"/>
                        <a:ext cx="30003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3851275" y="4365625"/>
          <a:ext cx="3000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公式" r:id="rId8" imgW="228600" imgH="279360" progId="Equation.3">
                  <p:embed/>
                </p:oleObj>
              </mc:Choice>
              <mc:Fallback>
                <p:oleObj name="公式" r:id="rId8" imgW="22860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65625"/>
                        <a:ext cx="30003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3" grpId="0"/>
      <p:bldP spid="39944" grpId="0"/>
      <p:bldP spid="39945" grpId="0"/>
      <p:bldP spid="39946" grpId="0"/>
      <p:bldP spid="39948" grpId="0"/>
      <p:bldP spid="39949" grpId="0"/>
      <p:bldP spid="39951" grpId="0"/>
      <p:bldP spid="39952" grpId="0"/>
      <p:bldP spid="399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341438"/>
            <a:ext cx="237648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042988" y="692150"/>
            <a:ext cx="560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底片上点附近干涉花样的强度</a:t>
            </a:r>
            <a:r>
              <a:rPr lang="zh-CN" altLang="en-US"/>
              <a:t>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6588125" y="692150"/>
          <a:ext cx="10477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公式" r:id="rId4" imgW="1054080" imgH="571320" progId="Equation.3">
                  <p:embed/>
                </p:oleObj>
              </mc:Choice>
              <mc:Fallback>
                <p:oleObj name="公式" r:id="rId4" imgW="105408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692150"/>
                        <a:ext cx="10477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042988" y="14128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∝</a:t>
            </a:r>
            <a:r>
              <a:rPr lang="zh-CN" altLang="en-US" b="1"/>
              <a:t>在</a:t>
            </a:r>
            <a:r>
              <a:rPr lang="zh-CN" altLang="en-US"/>
              <a:t> 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2195513" y="1412875"/>
            <a:ext cx="4376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点附近感光点子的数目</a:t>
            </a:r>
            <a:r>
              <a:rPr lang="zh-CN" altLang="en-US"/>
              <a:t> 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971550" y="2060575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∝</a:t>
            </a:r>
            <a:r>
              <a:rPr lang="zh-CN" altLang="en-US" b="1"/>
              <a:t>在</a:t>
            </a:r>
            <a:r>
              <a:rPr lang="zh-CN" altLang="en-US"/>
              <a:t> 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2051050" y="2060575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点附近出现的电子的数目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900113" y="278130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∝</a:t>
            </a:r>
            <a:r>
              <a:rPr lang="zh-CN" altLang="en-US" b="1"/>
              <a:t>电子出现在</a:t>
            </a:r>
            <a:r>
              <a:rPr lang="zh-CN" altLang="en-US"/>
              <a:t> 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708400" y="27813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附近的概率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900113" y="3573463"/>
            <a:ext cx="5127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en-US" altLang="zh-CN"/>
              <a:t> </a:t>
            </a:r>
            <a:r>
              <a:rPr lang="en-US" altLang="zh-CN" b="1"/>
              <a:t>M.Born</a:t>
            </a:r>
            <a:r>
              <a:rPr lang="zh-CN" altLang="en-US" b="1"/>
              <a:t>的统计诠释</a:t>
            </a:r>
            <a:r>
              <a:rPr lang="en-US" altLang="zh-CN" b="1"/>
              <a:t>(1926)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900113" y="4292600"/>
            <a:ext cx="131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b="1"/>
              <a:t>空间</a:t>
            </a:r>
            <a:r>
              <a:rPr lang="zh-CN" altLang="en-US"/>
              <a:t> </a:t>
            </a: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2339975" y="4292600"/>
            <a:ext cx="439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处找到粒子的几率密度</a:t>
            </a:r>
            <a:r>
              <a:rPr lang="en-US" altLang="zh-CN" b="1"/>
              <a:t>: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971550" y="5013325"/>
          <a:ext cx="10477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公式" r:id="rId6" imgW="1054080" imgH="571320" progId="Equation.3">
                  <p:embed/>
                </p:oleObj>
              </mc:Choice>
              <mc:Fallback>
                <p:oleObj name="公式" r:id="rId6" imgW="105408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1047750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2051050" y="5013325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即几率波强度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900113" y="5661025"/>
            <a:ext cx="134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空间</a:t>
            </a:r>
            <a:r>
              <a:rPr lang="zh-CN" altLang="en-US"/>
              <a:t> 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2268538" y="57340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处</a:t>
            </a:r>
            <a:r>
              <a:rPr lang="zh-CN" altLang="en-US"/>
              <a:t> 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2843213" y="5805488"/>
          <a:ext cx="1111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公式" r:id="rId8" imgW="1117440" imgH="406080" progId="Equation.3">
                  <p:embed/>
                </p:oleObj>
              </mc:Choice>
              <mc:Fallback>
                <p:oleObj name="公式" r:id="rId8" imgW="111744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05488"/>
                        <a:ext cx="11112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3924300" y="5661025"/>
            <a:ext cx="5192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体积元中找到粒子的几率：</a:t>
            </a:r>
            <a:r>
              <a:rPr lang="zh-CN" altLang="en-US"/>
              <a:t> </a:t>
            </a:r>
          </a:p>
        </p:txBody>
      </p:sp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1979613" y="1484313"/>
          <a:ext cx="3000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公式" r:id="rId10" imgW="228600" imgH="279360" progId="Equation.3">
                  <p:embed/>
                </p:oleObj>
              </mc:Choice>
              <mc:Fallback>
                <p:oleObj name="公式" r:id="rId10" imgW="22860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30003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1" name="Object 31"/>
          <p:cNvGraphicFramePr>
            <a:graphicFrameLocks noChangeAspect="1"/>
          </p:cNvGraphicFramePr>
          <p:nvPr/>
        </p:nvGraphicFramePr>
        <p:xfrm>
          <a:off x="1908175" y="2133600"/>
          <a:ext cx="3000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公式" r:id="rId12" imgW="228600" imgH="279360" progId="Equation.3">
                  <p:embed/>
                </p:oleObj>
              </mc:Choice>
              <mc:Fallback>
                <p:oleObj name="公式" r:id="rId12" imgW="2286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30003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2" name="Object 32"/>
          <p:cNvGraphicFramePr>
            <a:graphicFrameLocks noChangeAspect="1"/>
          </p:cNvGraphicFramePr>
          <p:nvPr/>
        </p:nvGraphicFramePr>
        <p:xfrm>
          <a:off x="3492500" y="2852738"/>
          <a:ext cx="3000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公式" r:id="rId13" imgW="228600" imgH="279360" progId="Equation.3">
                  <p:embed/>
                </p:oleObj>
              </mc:Choice>
              <mc:Fallback>
                <p:oleObj name="公式" r:id="rId13" imgW="228600" imgH="2793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852738"/>
                        <a:ext cx="30003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3" name="Object 33"/>
          <p:cNvGraphicFramePr>
            <a:graphicFrameLocks noChangeAspect="1"/>
          </p:cNvGraphicFramePr>
          <p:nvPr/>
        </p:nvGraphicFramePr>
        <p:xfrm>
          <a:off x="2051050" y="4365625"/>
          <a:ext cx="3000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公式" r:id="rId14" imgW="228600" imgH="279360" progId="Equation.3">
                  <p:embed/>
                </p:oleObj>
              </mc:Choice>
              <mc:Fallback>
                <p:oleObj name="公式" r:id="rId14" imgW="22860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30003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4" name="Object 34"/>
          <p:cNvGraphicFramePr>
            <a:graphicFrameLocks noChangeAspect="1"/>
          </p:cNvGraphicFramePr>
          <p:nvPr/>
        </p:nvGraphicFramePr>
        <p:xfrm>
          <a:off x="2051050" y="5805488"/>
          <a:ext cx="3000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公式" r:id="rId15" imgW="228600" imgH="279360" progId="Equation.3">
                  <p:embed/>
                </p:oleObj>
              </mc:Choice>
              <mc:Fallback>
                <p:oleObj name="公式" r:id="rId15" imgW="2286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05488"/>
                        <a:ext cx="30003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8" grpId="0"/>
      <p:bldP spid="40972" grpId="0"/>
      <p:bldP spid="40973" grpId="0"/>
      <p:bldP spid="40974" grpId="0"/>
      <p:bldP spid="40975" grpId="0"/>
      <p:bldP spid="40976" grpId="0"/>
      <p:bldP spid="40977" grpId="0"/>
      <p:bldP spid="40978" grpId="0"/>
      <p:bldP spid="40980" grpId="0"/>
      <p:bldP spid="40983" grpId="0"/>
      <p:bldP spid="40984" grpId="0"/>
      <p:bldP spid="40986" grpId="0"/>
      <p:bldP spid="409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042988" y="620713"/>
          <a:ext cx="2266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3" imgW="2273040" imgH="571320" progId="Equation.3">
                  <p:embed/>
                </p:oleObj>
              </mc:Choice>
              <mc:Fallback>
                <p:oleObj name="公式" r:id="rId3" imgW="22730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22669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900113" y="1341438"/>
            <a:ext cx="3798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波函数归一化条件</a:t>
            </a:r>
            <a:r>
              <a:rPr lang="en-US" altLang="zh-CN" b="1"/>
              <a:t>: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00113" y="2060575"/>
            <a:ext cx="558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在没有粒子产生和湮灭情况下</a:t>
            </a:r>
            <a:r>
              <a:rPr lang="en-US" altLang="zh-CN" b="1"/>
              <a:t>,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411413" y="2708275"/>
          <a:ext cx="41036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5" imgW="3124080" imgH="965160" progId="Equation.3">
                  <p:embed/>
                </p:oleObj>
              </mc:Choice>
              <mc:Fallback>
                <p:oleObj name="公式" r:id="rId5" imgW="312408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08275"/>
                        <a:ext cx="4103687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900113" y="3573463"/>
            <a:ext cx="77057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●</a:t>
            </a:r>
            <a:r>
              <a:rPr lang="zh-CN" altLang="en-US" b="1"/>
              <a:t>微观粒子的波动性反映了微观粒子运动的一种统计规律性</a:t>
            </a:r>
            <a:r>
              <a:rPr lang="en-US" altLang="zh-CN" b="1"/>
              <a:t>,</a:t>
            </a:r>
            <a:r>
              <a:rPr lang="zh-CN" altLang="en-US" b="1"/>
              <a:t>称为概率波</a:t>
            </a:r>
            <a:r>
              <a:rPr lang="en-US" altLang="zh-CN" b="1"/>
              <a:t>.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900113" y="5157788"/>
            <a:ext cx="2151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几率波幅</a:t>
            </a:r>
            <a:r>
              <a:rPr lang="zh-CN" altLang="en-US"/>
              <a:t> 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916238" y="5229225"/>
          <a:ext cx="1008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7" imgW="1015920" imgH="431640" progId="Equation.3">
                  <p:embed/>
                </p:oleObj>
              </mc:Choice>
              <mc:Fallback>
                <p:oleObj name="公式" r:id="rId7" imgW="101592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229225"/>
                        <a:ext cx="10080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900113" y="5805488"/>
            <a:ext cx="5402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△</a:t>
            </a:r>
            <a:r>
              <a:rPr lang="zh-CN" altLang="en-US" b="1"/>
              <a:t>不代表实在的物理量的波动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1" grpId="0"/>
      <p:bldP spid="41994" grpId="0"/>
      <p:bldP spid="41995" grpId="0"/>
      <p:bldP spid="419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042988" y="765175"/>
          <a:ext cx="819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公式" r:id="rId3" imgW="825480" imgH="431640" progId="Equation.3">
                  <p:embed/>
                </p:oleObj>
              </mc:Choice>
              <mc:Fallback>
                <p:oleObj name="公式" r:id="rId3" imgW="8254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65175"/>
                        <a:ext cx="8191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84213" y="836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800" b="1"/>
              <a:t>△</a:t>
            </a:r>
            <a:endParaRPr lang="en-US" altLang="zh-CN" sz="1800" b="1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908175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与</a:t>
            </a:r>
            <a:r>
              <a:rPr lang="zh-CN" altLang="en-US"/>
              <a:t> 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2555875" y="765175"/>
          <a:ext cx="1136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公式" r:id="rId5" imgW="1143000" imgH="431640" progId="Equation.3">
                  <p:embed/>
                </p:oleObj>
              </mc:Choice>
              <mc:Fallback>
                <p:oleObj name="公式" r:id="rId5" imgW="11430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765175"/>
                        <a:ext cx="11366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3492500" y="692150"/>
            <a:ext cx="496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C</a:t>
            </a:r>
            <a:r>
              <a:rPr lang="zh-CN" altLang="en-US" b="1"/>
              <a:t>为常数）所描述的相对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84213" y="1412875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概率分布是完全相同的</a:t>
            </a:r>
            <a:r>
              <a:rPr lang="en-US" altLang="zh-CN" b="1"/>
              <a:t>,</a:t>
            </a:r>
            <a:r>
              <a:rPr lang="zh-CN" altLang="en-US" b="1"/>
              <a:t>即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2916238" y="2205038"/>
          <a:ext cx="318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公式" r:id="rId7" imgW="3187440" imgH="1143000" progId="Equation.3">
                  <p:embed/>
                </p:oleObj>
              </mc:Choice>
              <mc:Fallback>
                <p:oleObj name="公式" r:id="rId7" imgW="318744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05038"/>
                        <a:ext cx="31877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684213" y="3357563"/>
            <a:ext cx="777716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两者描述的是同一概率波</a:t>
            </a:r>
            <a:r>
              <a:rPr lang="en-US" altLang="zh-CN" b="1"/>
              <a:t>.</a:t>
            </a:r>
            <a:r>
              <a:rPr lang="zh-CN" altLang="en-US" b="1"/>
              <a:t>在这一点上</a:t>
            </a:r>
            <a:r>
              <a:rPr lang="en-US" altLang="zh-CN" b="1"/>
              <a:t>,</a:t>
            </a:r>
            <a:r>
              <a:rPr lang="zh-CN" altLang="en-US" b="1"/>
              <a:t>概率波与经典波有本质区别</a:t>
            </a:r>
            <a:r>
              <a:rPr lang="en-US" altLang="zh-CN" b="1"/>
              <a:t>.</a:t>
            </a:r>
            <a:r>
              <a:rPr lang="zh-CN" altLang="en-US" b="1"/>
              <a:t>一个经典波的波幅若增大一倍</a:t>
            </a:r>
            <a:r>
              <a:rPr lang="en-US" altLang="zh-CN" b="1"/>
              <a:t>,</a:t>
            </a:r>
            <a:r>
              <a:rPr lang="zh-CN" altLang="en-US" b="1"/>
              <a:t>则相应的波动的能量将为原来的</a:t>
            </a:r>
            <a:r>
              <a:rPr lang="en-US" altLang="zh-CN" b="1"/>
              <a:t>4</a:t>
            </a:r>
            <a:r>
              <a:rPr lang="zh-CN" altLang="en-US" b="1"/>
              <a:t>倍</a:t>
            </a:r>
            <a:r>
              <a:rPr lang="en-US" altLang="zh-CN" b="1"/>
              <a:t>,</a:t>
            </a:r>
            <a:r>
              <a:rPr lang="zh-CN" altLang="en-US" b="1"/>
              <a:t>因而代表完全不同的波动状态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15" grpId="0"/>
      <p:bldP spid="43018" grpId="0"/>
      <p:bldP spid="43019" grpId="0"/>
      <p:bldP spid="430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900113" y="692150"/>
            <a:ext cx="662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△</a:t>
            </a:r>
            <a:r>
              <a:rPr lang="zh-CN" altLang="en-US" b="1"/>
              <a:t>该诠释已经被无数实验观测所证实</a:t>
            </a:r>
            <a:r>
              <a:rPr lang="en-US" altLang="zh-CN" b="1"/>
              <a:t>.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00113" y="1412875"/>
            <a:ext cx="7027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△</a:t>
            </a:r>
            <a:r>
              <a:rPr lang="zh-CN" altLang="en-US" b="1"/>
              <a:t>波函数满足条件：</a:t>
            </a:r>
            <a:r>
              <a:rPr lang="zh-CN" altLang="en-US" b="1">
                <a:solidFill>
                  <a:srgbClr val="FF0000"/>
                </a:solidFill>
              </a:rPr>
              <a:t>单值、有限、连续</a:t>
            </a:r>
            <a:r>
              <a:rPr lang="en-US" altLang="zh-CN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900113" y="2133600"/>
            <a:ext cx="4449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2.2.2 </a:t>
            </a:r>
            <a:r>
              <a:rPr lang="zh-CN" altLang="en-US" b="1"/>
              <a:t>海森伯不确定原理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900113" y="2852738"/>
            <a:ext cx="2936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力学量</a:t>
            </a:r>
            <a:r>
              <a:rPr lang="en-US" altLang="zh-CN" b="1"/>
              <a:t>p </a:t>
            </a:r>
            <a:r>
              <a:rPr lang="zh-CN" altLang="en-US" b="1"/>
              <a:t>、</a:t>
            </a:r>
            <a:r>
              <a:rPr lang="en-US" altLang="zh-CN" b="1"/>
              <a:t>q</a:t>
            </a:r>
            <a:r>
              <a:rPr lang="en-US" altLang="zh-CN"/>
              <a:t> 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900113" y="3573463"/>
            <a:ext cx="3887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力学量</a:t>
            </a:r>
            <a:r>
              <a:rPr lang="en-US" altLang="zh-CN" b="1"/>
              <a:t>p </a:t>
            </a:r>
            <a:r>
              <a:rPr lang="zh-CN" altLang="en-US" b="1"/>
              <a:t>、</a:t>
            </a:r>
            <a:r>
              <a:rPr lang="en-US" altLang="zh-CN" b="1"/>
              <a:t>q</a:t>
            </a:r>
            <a:r>
              <a:rPr lang="zh-CN" altLang="en-US" b="1"/>
              <a:t>算符：</a:t>
            </a:r>
            <a:r>
              <a:rPr lang="zh-CN" altLang="en-US"/>
              <a:t>  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4716463" y="3644900"/>
          <a:ext cx="6905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公式" r:id="rId3" imgW="863280" imgH="406080" progId="Equation.3">
                  <p:embed/>
                </p:oleObj>
              </mc:Choice>
              <mc:Fallback>
                <p:oleObj name="公式" r:id="rId3" imgW="8632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644900"/>
                        <a:ext cx="6905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508625" y="3500438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代表对波函数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971550" y="4292600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的一种运算</a:t>
            </a:r>
            <a:r>
              <a:rPr lang="en-US" altLang="zh-CN" b="1"/>
              <a:t>.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971550" y="494188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坐标算符</a:t>
            </a:r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3059113" y="5013325"/>
          <a:ext cx="37893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公式" r:id="rId5" imgW="3784320" imgH="482400" progId="Equation.3">
                  <p:embed/>
                </p:oleObj>
              </mc:Choice>
              <mc:Fallback>
                <p:oleObj name="公式" r:id="rId5" imgW="378432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13325"/>
                        <a:ext cx="37893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971550" y="573405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动量算符</a:t>
            </a:r>
          </a:p>
        </p:txBody>
      </p:sp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2771775" y="5516563"/>
          <a:ext cx="54927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公式" r:id="rId7" imgW="5486400" imgH="1015920" progId="Equation.3">
                  <p:embed/>
                </p:oleObj>
              </mc:Choice>
              <mc:Fallback>
                <p:oleObj name="公式" r:id="rId7" imgW="5486400" imgH="1015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516563"/>
                        <a:ext cx="54927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  <p:bldP spid="44039" grpId="0"/>
      <p:bldP spid="44040" grpId="0"/>
      <p:bldP spid="44041" grpId="0"/>
      <p:bldP spid="44043" grpId="0"/>
      <p:bldP spid="44044" grpId="0"/>
      <p:bldP spid="44045" grpId="0"/>
      <p:bldP spid="440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2339975" y="549275"/>
          <a:ext cx="4727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公式" r:id="rId3" imgW="5778360" imgH="965160" progId="Equation.3">
                  <p:embed/>
                </p:oleObj>
              </mc:Choice>
              <mc:Fallback>
                <p:oleObj name="公式" r:id="rId3" imgW="577836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9275"/>
                        <a:ext cx="47275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900113" y="692150"/>
            <a:ext cx="165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其中</a:t>
            </a: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900113" y="1628775"/>
            <a:ext cx="3684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en-US" altLang="zh-CN"/>
              <a:t> </a:t>
            </a:r>
            <a:r>
              <a:rPr lang="en-US" altLang="zh-CN" b="1"/>
              <a:t>p</a:t>
            </a:r>
            <a:r>
              <a:rPr lang="zh-CN" altLang="en-US" b="1"/>
              <a:t>和</a:t>
            </a:r>
            <a:r>
              <a:rPr lang="en-US" altLang="zh-CN" b="1"/>
              <a:t>q</a:t>
            </a:r>
            <a:r>
              <a:rPr lang="zh-CN" altLang="en-US" b="1"/>
              <a:t>之间的关系</a:t>
            </a:r>
            <a:r>
              <a:rPr lang="zh-CN" altLang="en-US"/>
              <a:t>  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900113" y="2447925"/>
            <a:ext cx="571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设</a:t>
            </a:r>
            <a:r>
              <a:rPr lang="el-GR" altLang="zh-CN" b="1">
                <a:latin typeface="宋体" charset="-122"/>
              </a:rPr>
              <a:t>ψ</a:t>
            </a:r>
            <a:r>
              <a:rPr lang="zh-CN" altLang="en-US" b="1"/>
              <a:t>为描述粒子的任意波函数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1042988" y="3357563"/>
            <a:ext cx="3648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力学量</a:t>
            </a:r>
            <a:r>
              <a:rPr lang="en-US" altLang="zh-CN" b="1"/>
              <a:t>p</a:t>
            </a:r>
            <a:r>
              <a:rPr lang="zh-CN" altLang="en-US" b="1"/>
              <a:t>和</a:t>
            </a:r>
            <a:r>
              <a:rPr lang="en-US" altLang="zh-CN" b="1"/>
              <a:t>q</a:t>
            </a:r>
            <a:r>
              <a:rPr lang="zh-CN" altLang="en-US" b="1"/>
              <a:t>对易：</a:t>
            </a:r>
            <a:r>
              <a:rPr lang="zh-CN" altLang="en-US"/>
              <a:t> </a:t>
            </a:r>
          </a:p>
        </p:txBody>
      </p:sp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4500563" y="3429000"/>
          <a:ext cx="2160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公式" r:id="rId5" imgW="2489040" imgH="406080" progId="Equation.3">
                  <p:embed/>
                </p:oleObj>
              </mc:Choice>
              <mc:Fallback>
                <p:oleObj name="公式" r:id="rId5" imgW="248904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429000"/>
                        <a:ext cx="21605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1042988" y="422116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也可表示为</a:t>
            </a:r>
            <a:r>
              <a:rPr lang="zh-CN" altLang="en-US"/>
              <a:t> </a:t>
            </a:r>
          </a:p>
        </p:txBody>
      </p:sp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3348038" y="4292600"/>
          <a:ext cx="11906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公式" r:id="rId7" imgW="1460160" imgH="444240" progId="Equation.3">
                  <p:embed/>
                </p:oleObj>
              </mc:Choice>
              <mc:Fallback>
                <p:oleObj name="公式" r:id="rId7" imgW="146016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292600"/>
                        <a:ext cx="11906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4572000" y="4221163"/>
            <a:ext cx="249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(</a:t>
            </a:r>
            <a:r>
              <a:rPr lang="zh-CN" altLang="en-US" b="1"/>
              <a:t>满足交换律</a:t>
            </a:r>
            <a:r>
              <a:rPr lang="en-US" altLang="zh-CN" b="1"/>
              <a:t>)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971550" y="5013325"/>
            <a:ext cx="405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力学量</a:t>
            </a:r>
            <a:r>
              <a:rPr lang="en-US" altLang="zh-CN" b="1"/>
              <a:t>p</a:t>
            </a:r>
            <a:r>
              <a:rPr lang="zh-CN" altLang="en-US" b="1"/>
              <a:t>和</a:t>
            </a:r>
            <a:r>
              <a:rPr lang="en-US" altLang="zh-CN" b="1"/>
              <a:t>q</a:t>
            </a:r>
            <a:r>
              <a:rPr lang="zh-CN" altLang="en-US" b="1"/>
              <a:t>不对易：</a:t>
            </a:r>
            <a:r>
              <a:rPr lang="zh-CN" altLang="en-US"/>
              <a:t> </a:t>
            </a:r>
          </a:p>
        </p:txBody>
      </p:sp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4643438" y="5157788"/>
          <a:ext cx="20367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公式" r:id="rId9" imgW="2489040" imgH="406080" progId="Equation.3">
                  <p:embed/>
                </p:oleObj>
              </mc:Choice>
              <mc:Fallback>
                <p:oleObj name="公式" r:id="rId9" imgW="248904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157788"/>
                        <a:ext cx="20367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042988" y="573405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也可表示为</a:t>
            </a:r>
            <a:r>
              <a:rPr lang="zh-CN" altLang="en-US"/>
              <a:t> </a:t>
            </a:r>
          </a:p>
        </p:txBody>
      </p:sp>
      <p:graphicFrame>
        <p:nvGraphicFramePr>
          <p:cNvPr id="47131" name="Object 27"/>
          <p:cNvGraphicFramePr>
            <a:graphicFrameLocks noChangeAspect="1"/>
          </p:cNvGraphicFramePr>
          <p:nvPr/>
        </p:nvGraphicFramePr>
        <p:xfrm>
          <a:off x="3276600" y="5876925"/>
          <a:ext cx="14716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公式" r:id="rId11" imgW="1790640" imgH="406080" progId="Equation.3">
                  <p:embed/>
                </p:oleObj>
              </mc:Choice>
              <mc:Fallback>
                <p:oleObj name="公式" r:id="rId11" imgW="179064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76925"/>
                        <a:ext cx="14716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4932363" y="57340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或</a:t>
            </a:r>
            <a:r>
              <a:rPr lang="zh-CN" altLang="en-US"/>
              <a:t> </a:t>
            </a:r>
          </a:p>
        </p:txBody>
      </p:sp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5651500" y="5805488"/>
          <a:ext cx="1189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公式" r:id="rId13" imgW="1460160" imgH="444240" progId="Equation.3">
                  <p:embed/>
                </p:oleObj>
              </mc:Choice>
              <mc:Fallback>
                <p:oleObj name="公式" r:id="rId13" imgW="146016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05488"/>
                        <a:ext cx="118903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0" grpId="0"/>
      <p:bldP spid="47121" grpId="0"/>
      <p:bldP spid="47122" grpId="0"/>
      <p:bldP spid="47123" grpId="0"/>
      <p:bldP spid="47125" grpId="0"/>
      <p:bldP spid="47127" grpId="0"/>
      <p:bldP spid="47128" grpId="0"/>
      <p:bldP spid="47130" grpId="0"/>
      <p:bldP spid="471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1042988" y="620713"/>
            <a:ext cx="290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(</a:t>
            </a:r>
            <a:r>
              <a:rPr lang="zh-CN" altLang="en-US" b="1"/>
              <a:t>不满足交换律</a:t>
            </a:r>
            <a:r>
              <a:rPr lang="en-US" altLang="zh-CN" b="1"/>
              <a:t>)</a:t>
            </a: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971550" y="1412875"/>
            <a:ext cx="490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位置和动量算符之间关系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971550" y="23495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一维自由粒子波函数为</a:t>
            </a:r>
          </a:p>
        </p:txBody>
      </p:sp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1042988" y="3284538"/>
          <a:ext cx="5508625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公式" r:id="rId3" imgW="5574960" imgH="2057400" progId="Equation.3">
                  <p:embed/>
                </p:oleObj>
              </mc:Choice>
              <mc:Fallback>
                <p:oleObj name="公式" r:id="rId3" imgW="5574960" imgH="2057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84538"/>
                        <a:ext cx="5508625" cy="217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0" grpId="0"/>
      <p:bldP spid="48151" grpId="0"/>
      <p:bldP spid="481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2376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971550" y="549275"/>
          <a:ext cx="6723063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公式" r:id="rId3" imgW="6806880" imgH="2654280" progId="Equation.3">
                  <p:embed/>
                </p:oleObj>
              </mc:Choice>
              <mc:Fallback>
                <p:oleObj name="公式" r:id="rId3" imgW="6806880" imgH="2654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6723063" cy="280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900113" y="3500438"/>
          <a:ext cx="6067425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公式" r:id="rId5" imgW="6134040" imgH="2882880" progId="Equation.3">
                  <p:embed/>
                </p:oleObj>
              </mc:Choice>
              <mc:Fallback>
                <p:oleObj name="公式" r:id="rId5" imgW="6134040" imgH="2882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6067425" cy="304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827088" y="620713"/>
            <a:ext cx="3965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核电荷数</a:t>
            </a:r>
            <a:r>
              <a:rPr lang="en-US" altLang="zh-CN" b="1"/>
              <a:t>Z&gt;1</a:t>
            </a:r>
            <a:r>
              <a:rPr lang="zh-CN" altLang="en-US" b="1"/>
              <a:t>的体系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827088" y="1412875"/>
            <a:ext cx="2343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氦离子</a:t>
            </a:r>
            <a:r>
              <a:rPr lang="en-US" altLang="zh-CN" b="1"/>
              <a:t>Z=2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900113" y="2133600"/>
          <a:ext cx="3378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公式" r:id="rId3" imgW="3377880" imgH="1091880" progId="Equation.3">
                  <p:embed/>
                </p:oleObj>
              </mc:Choice>
              <mc:Fallback>
                <p:oleObj name="公式" r:id="rId3" imgW="3377880" imgH="1091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3378200" cy="10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427538" y="2205038"/>
          <a:ext cx="2089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公式" r:id="rId5" imgW="2057400" imgH="990360" progId="Equation.3">
                  <p:embed/>
                </p:oleObj>
              </mc:Choice>
              <mc:Fallback>
                <p:oleObj name="公式" r:id="rId5" imgW="2057400" imgH="990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205038"/>
                        <a:ext cx="20891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4787900" y="4437063"/>
          <a:ext cx="36766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公式" r:id="rId7" imgW="3022560" imgH="1066680" progId="Equation.3">
                  <p:embed/>
                </p:oleObj>
              </mc:Choice>
              <mc:Fallback>
                <p:oleObj name="公式" r:id="rId7" imgW="3022560" imgH="1066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437063"/>
                        <a:ext cx="367665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331913" y="4508500"/>
          <a:ext cx="28082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公式" r:id="rId9" imgW="2654280" imgH="965160" progId="Equation.3">
                  <p:embed/>
                </p:oleObj>
              </mc:Choice>
              <mc:Fallback>
                <p:oleObj name="公式" r:id="rId9" imgW="265428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08500"/>
                        <a:ext cx="2808287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827088" y="5805488"/>
          <a:ext cx="4086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公式" r:id="rId11" imgW="4076640" imgH="444240" progId="Equation.3">
                  <p:embed/>
                </p:oleObj>
              </mc:Choice>
              <mc:Fallback>
                <p:oleObj name="公式" r:id="rId11" imgW="40766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05488"/>
                        <a:ext cx="40862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5003800" y="573405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毕克林线系</a:t>
            </a:r>
          </a:p>
        </p:txBody>
      </p: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900113" y="3357563"/>
          <a:ext cx="38877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公式" r:id="rId13" imgW="3174840" imgH="990360" progId="Equation.3">
                  <p:embed/>
                </p:oleObj>
              </mc:Choice>
              <mc:Fallback>
                <p:oleObj name="公式" r:id="rId13" imgW="3174840" imgH="990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3887787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5508625" y="3357563"/>
          <a:ext cx="29337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公式" r:id="rId15" imgW="2616120" imgH="965160" progId="Equation.3">
                  <p:embed/>
                </p:oleObj>
              </mc:Choice>
              <mc:Fallback>
                <p:oleObj name="公式" r:id="rId15" imgW="2616120" imgH="965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357563"/>
                        <a:ext cx="2933700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/>
      <p:bldP spid="5735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2376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042988" y="692150"/>
          <a:ext cx="528796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公式" r:id="rId3" imgW="5346360" imgH="1041120" progId="Equation.3">
                  <p:embed/>
                </p:oleObj>
              </mc:Choice>
              <mc:Fallback>
                <p:oleObj name="公式" r:id="rId3" imgW="534636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5287962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971550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即</a:t>
            </a:r>
            <a:r>
              <a:rPr lang="zh-CN" altLang="en-US"/>
              <a:t> 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619250" y="2205038"/>
          <a:ext cx="2198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公式" r:id="rId5" imgW="2222280" imgH="457200" progId="Equation.3">
                  <p:embed/>
                </p:oleObj>
              </mc:Choice>
              <mc:Fallback>
                <p:oleObj name="公式" r:id="rId5" imgW="22222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05038"/>
                        <a:ext cx="21986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924300" y="2133600"/>
            <a:ext cx="301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(</a:t>
            </a:r>
            <a:r>
              <a:rPr lang="zh-CN" altLang="en-US" b="1"/>
              <a:t>不满足交换律</a:t>
            </a:r>
            <a:r>
              <a:rPr lang="en-US" altLang="zh-CN" b="1"/>
              <a:t>),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971550" y="2924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故</a:t>
            </a:r>
            <a:r>
              <a:rPr lang="zh-CN" altLang="en-US"/>
              <a:t> </a:t>
            </a:r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1619250" y="3068638"/>
          <a:ext cx="2571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公式" r:id="rId7" imgW="266400" imgH="253800" progId="Equation.3">
                  <p:embed/>
                </p:oleObj>
              </mc:Choice>
              <mc:Fallback>
                <p:oleObj name="公式" r:id="rId7" imgW="26640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257175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908175" y="2924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与</a:t>
            </a:r>
            <a:r>
              <a:rPr lang="zh-CN" altLang="en-US"/>
              <a:t> </a:t>
            </a:r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2555875" y="2924175"/>
          <a:ext cx="4333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公式" r:id="rId9" imgW="444240" imgH="457200" progId="Equation.3">
                  <p:embed/>
                </p:oleObj>
              </mc:Choice>
              <mc:Fallback>
                <p:oleObj name="公式" r:id="rId9" imgW="4442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24175"/>
                        <a:ext cx="4333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3132138" y="29241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不对易</a:t>
            </a:r>
            <a:r>
              <a:rPr lang="en-US" altLang="zh-CN" b="1"/>
              <a:t>.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4716463" y="2924175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另外，</a:t>
            </a:r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1042988" y="3644900"/>
          <a:ext cx="6564312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公式" r:id="rId11" imgW="6629400" imgH="2882880" progId="Equation.3">
                  <p:embed/>
                </p:oleObj>
              </mc:Choice>
              <mc:Fallback>
                <p:oleObj name="公式" r:id="rId11" imgW="6629400" imgH="2882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6564312" cy="290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185" grpId="0"/>
      <p:bldP spid="50186" grpId="0"/>
      <p:bldP spid="50188" grpId="0"/>
      <p:bldP spid="50190" grpId="0"/>
      <p:bldP spid="501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900113" y="549275"/>
          <a:ext cx="6551612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公式" r:id="rId3" imgW="6629400" imgH="2882880" progId="Equation.3">
                  <p:embed/>
                </p:oleObj>
              </mc:Choice>
              <mc:Fallback>
                <p:oleObj name="公式" r:id="rId3" imgW="6629400" imgH="2882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6551612" cy="290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971550" y="3716338"/>
          <a:ext cx="72691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公式" r:id="rId5" imgW="7340400" imgH="457200" progId="Equation.3">
                  <p:embed/>
                </p:oleObj>
              </mc:Choice>
              <mc:Fallback>
                <p:oleObj name="公式" r:id="rId5" imgW="7340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7269163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55650" y="45085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即</a:t>
            </a:r>
            <a:r>
              <a:rPr lang="zh-CN" altLang="en-US"/>
              <a:t> 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258888" y="4581525"/>
          <a:ext cx="21859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公式" r:id="rId7" imgW="2209680" imgH="457200" progId="Equation.3">
                  <p:embed/>
                </p:oleObj>
              </mc:Choice>
              <mc:Fallback>
                <p:oleObj name="公式" r:id="rId7" imgW="2209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21859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348038" y="4508500"/>
            <a:ext cx="2711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(</a:t>
            </a:r>
            <a:r>
              <a:rPr lang="zh-CN" altLang="en-US" b="1"/>
              <a:t>满足交换律</a:t>
            </a:r>
            <a:r>
              <a:rPr lang="en-US" altLang="zh-CN" b="1"/>
              <a:t>) ,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5867400" y="45085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故</a:t>
            </a:r>
            <a:r>
              <a:rPr lang="en-US" altLang="zh-CN" b="1"/>
              <a:t>y</a:t>
            </a:r>
            <a:r>
              <a:rPr lang="zh-CN" altLang="en-US" b="1"/>
              <a:t>与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6948488" y="4581525"/>
          <a:ext cx="433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公式" r:id="rId9" imgW="444240" imgH="457200" progId="Equation.3">
                  <p:embed/>
                </p:oleObj>
              </mc:Choice>
              <mc:Fallback>
                <p:oleObj name="公式" r:id="rId9" imgW="44424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581525"/>
                        <a:ext cx="4333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308850" y="4581525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对易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900113" y="5516563"/>
            <a:ext cx="5256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作业：</a:t>
            </a:r>
            <a:r>
              <a:rPr lang="en-US" altLang="zh-CN" b="1"/>
              <a:t>p.71 2.5,2.6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3" grpId="0"/>
      <p:bldP spid="52234" grpId="0"/>
      <p:bldP spid="52240" grpId="0"/>
      <p:bldP spid="522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042988" y="2349500"/>
          <a:ext cx="21018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3" imgW="2095200" imgH="533160" progId="Equation.3">
                  <p:embed/>
                </p:oleObj>
              </mc:Choice>
              <mc:Fallback>
                <p:oleObj name="公式" r:id="rId3" imgW="209520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21018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059113" y="23495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,</a:t>
            </a:r>
            <a:r>
              <a:rPr lang="zh-CN" altLang="en-US" b="1"/>
              <a:t>很大</a:t>
            </a:r>
            <a:r>
              <a:rPr lang="en-US" altLang="zh-CN" b="1"/>
              <a:t>.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827088" y="3068638"/>
            <a:ext cx="4183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寿命非常长，</a:t>
            </a:r>
            <a:r>
              <a:rPr lang="en-US" altLang="zh-CN" b="1"/>
              <a:t>ms</a:t>
            </a:r>
            <a:r>
              <a:rPr lang="zh-CN" altLang="en-US" b="1"/>
              <a:t>～</a:t>
            </a:r>
            <a:r>
              <a:rPr lang="en-US" altLang="zh-CN" b="1"/>
              <a:t>s.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827088" y="3860800"/>
            <a:ext cx="7321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原子核和所有的内电子组成一个电荷为</a:t>
            </a:r>
          </a:p>
          <a:p>
            <a:endParaRPr lang="en-US" altLang="zh-CN" sz="1800" b="1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900113" y="4724400"/>
            <a:ext cx="2792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+e</a:t>
            </a:r>
            <a:r>
              <a:rPr lang="zh-CN" altLang="en-US" b="1"/>
              <a:t>的“原子实”</a:t>
            </a:r>
            <a:r>
              <a:rPr lang="en-US" altLang="zh-CN" b="1"/>
              <a:t>.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827088" y="5516563"/>
            <a:ext cx="7027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在相对弱的电场下可以被很强地极化</a:t>
            </a:r>
            <a:r>
              <a:rPr lang="en-US" altLang="zh-CN" b="1"/>
              <a:t>.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827088" y="1557338"/>
            <a:ext cx="673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激发电子的轨道远离其它电子</a:t>
            </a:r>
            <a:r>
              <a:rPr lang="en-US" altLang="zh-CN" b="1"/>
              <a:t>,</a:t>
            </a:r>
            <a:r>
              <a:rPr lang="zh-CN" altLang="en-US" b="1"/>
              <a:t>半径</a:t>
            </a:r>
            <a:r>
              <a:rPr lang="zh-CN" altLang="en-US"/>
              <a:t> 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827088" y="692150"/>
            <a:ext cx="3240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里德伯原子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/>
      <p:bldP spid="5132" grpId="0"/>
      <p:bldP spid="5133" grpId="0"/>
      <p:bldP spid="5134" grpId="0"/>
      <p:bldP spid="5135" grpId="0"/>
      <p:bldP spid="5136" grpId="0"/>
      <p:bldP spid="5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827088" y="620713"/>
            <a:ext cx="3570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夫兰克</a:t>
            </a:r>
            <a:r>
              <a:rPr lang="en-US" altLang="zh-CN" b="1"/>
              <a:t>-</a:t>
            </a:r>
            <a:r>
              <a:rPr lang="zh-CN" altLang="en-US" b="1"/>
              <a:t>赫兹实验</a:t>
            </a:r>
          </a:p>
        </p:txBody>
      </p:sp>
      <p:pic>
        <p:nvPicPr>
          <p:cNvPr id="65540" name="Picture 4" descr="弗兰克-赫兹实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8064500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900113" y="1341438"/>
            <a:ext cx="772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利用电子与原子碰撞</a:t>
            </a:r>
            <a:r>
              <a:rPr lang="en-US" altLang="zh-CN" b="1"/>
              <a:t>,</a:t>
            </a:r>
            <a:r>
              <a:rPr lang="zh-CN" altLang="en-US" b="1"/>
              <a:t>证明原子的能级存在</a:t>
            </a:r>
            <a:r>
              <a:rPr lang="en-US" altLang="zh-CN" b="1"/>
              <a:t>.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195513" y="5876925"/>
          <a:ext cx="55181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公式" r:id="rId4" imgW="5587920" imgH="495000" progId="Equation.3">
                  <p:embed/>
                </p:oleObj>
              </mc:Choice>
              <mc:Fallback>
                <p:oleObj name="公式" r:id="rId4" imgW="558792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876925"/>
                        <a:ext cx="5518150" cy="52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419475" y="765175"/>
            <a:ext cx="2447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隶书" pitchFamily="49" charset="-122"/>
              </a:rPr>
              <a:t>本节要点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195513" y="1844675"/>
            <a:ext cx="4897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实物粒子的波动性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195513" y="2636838"/>
            <a:ext cx="5113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 </a:t>
            </a:r>
            <a:r>
              <a:rPr lang="zh-CN" altLang="en-US" sz="4000" b="1">
                <a:ea typeface="隶书" pitchFamily="49" charset="-122"/>
              </a:rPr>
              <a:t>波函数的统计解释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195513" y="3429000"/>
            <a:ext cx="5275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力学量算符及其关系</a:t>
            </a:r>
            <a:r>
              <a:rPr lang="zh-CN" altLang="en-US"/>
              <a:t> 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195513" y="4149725"/>
            <a:ext cx="5040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海森伯不确定原理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8" grpId="0"/>
      <p:bldP spid="3079" grpId="0"/>
      <p:bldP spid="3082" grpId="0"/>
      <p:bldP spid="30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827088" y="476250"/>
            <a:ext cx="7343775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例 在气体放电管中</a:t>
            </a:r>
            <a:r>
              <a:rPr lang="en-US" altLang="zh-CN" b="1"/>
              <a:t>,</a:t>
            </a:r>
            <a:r>
              <a:rPr lang="zh-CN" altLang="en-US" b="1"/>
              <a:t>一束能量为</a:t>
            </a:r>
            <a:r>
              <a:rPr lang="en-US" altLang="zh-CN" b="1"/>
              <a:t>10eV</a:t>
            </a:r>
            <a:r>
              <a:rPr lang="zh-CN" altLang="en-US" b="1"/>
              <a:t>的电子和单原子气体发生碰撞</a:t>
            </a:r>
            <a:r>
              <a:rPr lang="en-US" altLang="zh-CN" b="1"/>
              <a:t>,</a:t>
            </a:r>
            <a:r>
              <a:rPr lang="zh-CN" altLang="en-US" b="1"/>
              <a:t>发射出的辐射波长有：</a:t>
            </a:r>
            <a:r>
              <a:rPr lang="en-US" altLang="zh-CN" b="1"/>
              <a:t>140.2nm,253.6nm</a:t>
            </a:r>
            <a:r>
              <a:rPr lang="zh-CN" altLang="en-US" b="1"/>
              <a:t>和</a:t>
            </a:r>
            <a:r>
              <a:rPr lang="en-US" altLang="zh-CN" b="1"/>
              <a:t>313.2nm.</a:t>
            </a:r>
            <a:r>
              <a:rPr lang="zh-CN" altLang="en-US" b="1"/>
              <a:t>其中</a:t>
            </a:r>
            <a:r>
              <a:rPr lang="en-US" altLang="zh-CN" b="1"/>
              <a:t>253.6nm</a:t>
            </a:r>
            <a:r>
              <a:rPr lang="zh-CN" altLang="en-US" b="1"/>
              <a:t>的光谱较其它两个成分强</a:t>
            </a:r>
            <a:r>
              <a:rPr lang="en-US" altLang="zh-CN" b="1"/>
              <a:t>.</a:t>
            </a:r>
            <a:r>
              <a:rPr lang="zh-CN" altLang="en-US" b="1"/>
              <a:t>请给出相应的能级图</a:t>
            </a:r>
            <a:r>
              <a:rPr lang="en-US" altLang="zh-CN" b="1"/>
              <a:t>,</a:t>
            </a:r>
            <a:r>
              <a:rPr lang="zh-CN" altLang="en-US" b="1"/>
              <a:t>并给出达到阳极的电子的能量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900113" y="4868863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解 原子跃迁能级间隔与发射光子波长关系为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27088" y="549275"/>
            <a:ext cx="7607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zh-CN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971550" y="549275"/>
          <a:ext cx="62753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3" imgW="6349680" imgH="888840" progId="Equation.3">
                  <p:embed/>
                </p:oleObj>
              </mc:Choice>
              <mc:Fallback>
                <p:oleObj name="公式" r:id="rId3" imgW="634968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6275388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900113" y="1989138"/>
          <a:ext cx="2241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5" imgW="2247840" imgH="457200" progId="Equation.3">
                  <p:embed/>
                </p:oleObj>
              </mc:Choice>
              <mc:Fallback>
                <p:oleObj name="公式" r:id="rId5" imgW="22478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22415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900113" y="2924175"/>
          <a:ext cx="44211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7" imgW="4470120" imgH="888840" progId="Equation.3">
                  <p:embed/>
                </p:oleObj>
              </mc:Choice>
              <mc:Fallback>
                <p:oleObj name="公式" r:id="rId7" imgW="447012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4421187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900113" y="4292600"/>
          <a:ext cx="2279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9" imgW="2273040" imgH="457200" progId="Equation.3">
                  <p:embed/>
                </p:oleObj>
              </mc:Choice>
              <mc:Fallback>
                <p:oleObj name="公式" r:id="rId9" imgW="22730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22796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900113" y="5229225"/>
          <a:ext cx="44211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11" imgW="4470120" imgH="888840" progId="Equation.3">
                  <p:embed/>
                </p:oleObj>
              </mc:Choice>
              <mc:Fallback>
                <p:oleObj name="公式" r:id="rId11" imgW="447012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4421187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1276</Words>
  <Application>Microsoft Office PowerPoint</Application>
  <PresentationFormat>全屏显示(4:3)</PresentationFormat>
  <Paragraphs>203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宋体</vt:lpstr>
      <vt:lpstr>隶书</vt:lpstr>
      <vt:lpstr>Times New Roman</vt:lpstr>
      <vt:lpstr>默认设计模板</vt:lpstr>
      <vt:lpstr>Microsoft Equation 2007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328</cp:revision>
  <dcterms:created xsi:type="dcterms:W3CDTF">2013-05-11T10:30:24Z</dcterms:created>
  <dcterms:modified xsi:type="dcterms:W3CDTF">2015-11-14T15:25:45Z</dcterms:modified>
</cp:coreProperties>
</file>