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02" r:id="rId3"/>
    <p:sldId id="303" r:id="rId4"/>
    <p:sldId id="304" r:id="rId5"/>
    <p:sldId id="305" r:id="rId6"/>
    <p:sldId id="307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5" d="100"/>
          <a:sy n="55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4" Type="http://schemas.openxmlformats.org/officeDocument/2006/relationships/image" Target="../media/image7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7" Type="http://schemas.openxmlformats.org/officeDocument/2006/relationships/image" Target="../media/image106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4" Type="http://schemas.openxmlformats.org/officeDocument/2006/relationships/image" Target="../media/image13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4" Type="http://schemas.openxmlformats.org/officeDocument/2006/relationships/image" Target="../media/image15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4" Type="http://schemas.openxmlformats.org/officeDocument/2006/relationships/image" Target="../media/image158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7" Type="http://schemas.openxmlformats.org/officeDocument/2006/relationships/image" Target="../media/image165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164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wmf"/><Relationship Id="rId1" Type="http://schemas.openxmlformats.org/officeDocument/2006/relationships/image" Target="../media/image169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4" Type="http://schemas.openxmlformats.org/officeDocument/2006/relationships/image" Target="../media/image17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6" Type="http://schemas.openxmlformats.org/officeDocument/2006/relationships/image" Target="../media/image180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4" Type="http://schemas.openxmlformats.org/officeDocument/2006/relationships/image" Target="../media/image18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E922CC-92F1-4A67-BA9C-EF3E8F91B0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748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E881F4-2930-4B25-9978-338A7DC553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340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5CBB9C-8425-486B-A176-8AC81ED257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82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8190C-025C-4F0E-A53D-11A9A35347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385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8CC12B-0890-4388-A243-C0A4EF9CED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403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853BA0-7823-4E14-9039-9276FF2B65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210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30148E-D995-45B0-A7F0-7BF61350B0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034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D7DA3-B7BB-4E09-9F73-B949DDB893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02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52658D-B7E5-4CAB-B9AC-2C9937C983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536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7D5E25-4059-4C81-B2DD-B5EC4A6532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544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C5DB02-90E1-4249-828B-EB3D704125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149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9795DF4-2F3C-4118-81D8-8895890B19A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64.e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oleObject" Target="../embeddings/oleObject62.bin"/><Relationship Id="rId7" Type="http://schemas.openxmlformats.org/officeDocument/2006/relationships/image" Target="../media/image6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5.wmf"/><Relationship Id="rId9" Type="http://schemas.openxmlformats.org/officeDocument/2006/relationships/image" Target="../media/image6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7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7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7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8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90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101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0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6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0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10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0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15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1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18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2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3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10" Type="http://schemas.openxmlformats.org/officeDocument/2006/relationships/image" Target="../media/image120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2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2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30.w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2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3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oleObject" Target="../embeddings/oleObject132.bin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0" Type="http://schemas.openxmlformats.org/officeDocument/2006/relationships/image" Target="../media/image134.w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3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138.bin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4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4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4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46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145.bin"/><Relationship Id="rId10" Type="http://schemas.openxmlformats.org/officeDocument/2006/relationships/image" Target="../media/image151.wmf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4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152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152.bin"/><Relationship Id="rId10" Type="http://schemas.openxmlformats.org/officeDocument/2006/relationships/image" Target="../media/image158.wmf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54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oleObject" Target="../embeddings/oleObject160.bin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6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5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1.bin"/><Relationship Id="rId10" Type="http://schemas.openxmlformats.org/officeDocument/2006/relationships/image" Target="../media/image162.wmf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64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163.bin"/><Relationship Id="rId4" Type="http://schemas.openxmlformats.org/officeDocument/2006/relationships/image" Target="../media/image166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70.w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6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168.bin"/><Relationship Id="rId10" Type="http://schemas.openxmlformats.org/officeDocument/2006/relationships/image" Target="../media/image174.wmf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170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13" Type="http://schemas.openxmlformats.org/officeDocument/2006/relationships/oleObject" Target="../embeddings/oleObject176.bin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76.wmf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oleObject172.bin"/><Relationship Id="rId10" Type="http://schemas.openxmlformats.org/officeDocument/2006/relationships/image" Target="../media/image178.wmf"/><Relationship Id="rId4" Type="http://schemas.openxmlformats.org/officeDocument/2006/relationships/image" Target="../media/image175.wmf"/><Relationship Id="rId9" Type="http://schemas.openxmlformats.org/officeDocument/2006/relationships/oleObject" Target="../embeddings/oleObject174.bin"/><Relationship Id="rId14" Type="http://schemas.openxmlformats.org/officeDocument/2006/relationships/image" Target="../media/image180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82.wmf"/><Relationship Id="rId5" Type="http://schemas.openxmlformats.org/officeDocument/2006/relationships/oleObject" Target="../embeddings/oleObject178.bin"/><Relationship Id="rId10" Type="http://schemas.openxmlformats.org/officeDocument/2006/relationships/image" Target="../media/image184.wmf"/><Relationship Id="rId4" Type="http://schemas.openxmlformats.org/officeDocument/2006/relationships/image" Target="../media/image181.wmf"/><Relationship Id="rId9" Type="http://schemas.openxmlformats.org/officeDocument/2006/relationships/oleObject" Target="../embeddings/oleObject18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827088" y="1341438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/>
              <a:t>■</a:t>
            </a:r>
            <a:r>
              <a:rPr lang="zh-CN" altLang="en-US" sz="3200" b="1"/>
              <a:t>波粒二象性</a:t>
            </a:r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2484438" y="1916113"/>
          <a:ext cx="39512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5" name="公式" r:id="rId3" imgW="4000320" imgH="888840" progId="Equation.3">
                  <p:embed/>
                </p:oleObj>
              </mc:Choice>
              <mc:Fallback>
                <p:oleObj name="公式" r:id="rId3" imgW="4000320" imgH="8888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916113"/>
                        <a:ext cx="3951287" cy="946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4643438" y="5445125"/>
          <a:ext cx="325755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6" name="公式" r:id="rId5" imgW="3263760" imgH="1054080" progId="Equation.3">
                  <p:embed/>
                </p:oleObj>
              </mc:Choice>
              <mc:Fallback>
                <p:oleObj name="公式" r:id="rId5" imgW="3263760" imgH="1054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445125"/>
                        <a:ext cx="3257550" cy="10493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1187450" y="5445125"/>
          <a:ext cx="3200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7" name="公式" r:id="rId7" imgW="3504960" imgH="1002960" progId="Equation.3">
                  <p:embed/>
                </p:oleObj>
              </mc:Choice>
              <mc:Fallback>
                <p:oleObj name="公式" r:id="rId7" imgW="3504960" imgH="1002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445125"/>
                        <a:ext cx="32004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900113" y="3357563"/>
            <a:ext cx="3954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/>
              <a:t>▲</a:t>
            </a:r>
            <a:r>
              <a:rPr lang="zh-CN" altLang="en-US" sz="3200" b="1"/>
              <a:t>统一两种物质形态</a:t>
            </a:r>
            <a:r>
              <a:rPr lang="en-US" altLang="zh-CN" sz="3200" b="1"/>
              <a:t>.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827088" y="2565400"/>
            <a:ext cx="17287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说明：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900113" y="407670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/>
              <a:t>▲</a:t>
            </a:r>
            <a:r>
              <a:rPr lang="zh-CN" altLang="en-US" sz="3200" b="1"/>
              <a:t>利用驻波条件</a:t>
            </a:r>
          </a:p>
        </p:txBody>
      </p:sp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4140200" y="4221163"/>
          <a:ext cx="3124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8" name="公式" r:id="rId9" imgW="3149280" imgH="330120" progId="Equation.3">
                  <p:embed/>
                </p:oleObj>
              </mc:Choice>
              <mc:Fallback>
                <p:oleObj name="公式" r:id="rId9" imgW="3149280" imgH="3301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221163"/>
                        <a:ext cx="31242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2" name="Object 10"/>
          <p:cNvGraphicFramePr>
            <a:graphicFrameLocks noChangeAspect="1"/>
          </p:cNvGraphicFramePr>
          <p:nvPr/>
        </p:nvGraphicFramePr>
        <p:xfrm>
          <a:off x="5084763" y="4376738"/>
          <a:ext cx="201612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9" name="公式" r:id="rId11" imgW="203040" imgH="444240" progId="Equation.3">
                  <p:embed/>
                </p:oleObj>
              </mc:Choice>
              <mc:Fallback>
                <p:oleObj name="公式" r:id="rId11" imgW="20304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4763" y="4376738"/>
                        <a:ext cx="201612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900113" y="4797425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/>
              <a:t>▲</a:t>
            </a:r>
            <a:r>
              <a:rPr lang="zh-CN" altLang="en-US" sz="3200" b="1"/>
              <a:t>波长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3419475" y="476250"/>
            <a:ext cx="2305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ea typeface="隶书" pitchFamily="49" charset="-122"/>
              </a:rPr>
              <a:t>上节小结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  <p:bldP spid="59398" grpId="0"/>
      <p:bldP spid="59399" grpId="0"/>
      <p:bldP spid="59400" grpId="0"/>
      <p:bldP spid="59403" grpId="0"/>
      <p:bldP spid="5940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971550" y="620713"/>
            <a:ext cx="7232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粒子在空间各点的几率密度是相同的</a:t>
            </a:r>
            <a:r>
              <a:rPr lang="en-US" altLang="zh-CN" sz="3200" b="1"/>
              <a:t>.</a:t>
            </a:r>
            <a:r>
              <a:rPr lang="zh-CN" altLang="en-US" sz="3200" b="1"/>
              <a:t>换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900113" y="1341438"/>
            <a:ext cx="7162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言之</a:t>
            </a:r>
            <a:r>
              <a:rPr lang="en-US" altLang="zh-CN" sz="3200" b="1"/>
              <a:t>,</a:t>
            </a:r>
            <a:r>
              <a:rPr lang="zh-CN" altLang="en-US" sz="3200" b="1"/>
              <a:t>粒子的位置是完全不确定的</a:t>
            </a:r>
            <a:r>
              <a:rPr lang="en-US" altLang="zh-CN" sz="3200" b="1"/>
              <a:t>,</a:t>
            </a:r>
            <a:r>
              <a:rPr lang="zh-CN" altLang="en-US" sz="3200" b="1"/>
              <a:t>因此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971550" y="2205038"/>
          <a:ext cx="1366838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公式" r:id="rId3" imgW="1384200" imgH="317160" progId="Equation.3">
                  <p:embed/>
                </p:oleObj>
              </mc:Choice>
              <mc:Fallback>
                <p:oleObj name="公式" r:id="rId3" imgW="1384200" imgH="317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05038"/>
                        <a:ext cx="1366838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900113" y="2852738"/>
            <a:ext cx="4895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/>
              <a:t>○</a:t>
            </a:r>
            <a:r>
              <a:rPr lang="zh-CN" altLang="en-US" sz="3200" b="1"/>
              <a:t>若粒子具有确定的位置</a:t>
            </a:r>
          </a:p>
        </p:txBody>
      </p:sp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900113" y="3644900"/>
          <a:ext cx="41179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公式" r:id="rId5" imgW="4165560" imgH="520560" progId="Equation.3">
                  <p:embed/>
                </p:oleObj>
              </mc:Choice>
              <mc:Fallback>
                <p:oleObj name="公式" r:id="rId5" imgW="4165560" imgH="520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644900"/>
                        <a:ext cx="411797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5219700" y="3573463"/>
            <a:ext cx="1079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但此</a:t>
            </a:r>
            <a:r>
              <a:rPr lang="zh-CN" altLang="en-US" sz="3200"/>
              <a:t> </a:t>
            </a:r>
          </a:p>
        </p:txBody>
      </p:sp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6156325" y="3644900"/>
          <a:ext cx="14906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公式" r:id="rId7" imgW="1511280" imgH="457200" progId="Equation.3">
                  <p:embed/>
                </p:oleObj>
              </mc:Choice>
              <mc:Fallback>
                <p:oleObj name="公式" r:id="rId7" imgW="151128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644900"/>
                        <a:ext cx="1490663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7596188" y="357346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可</a:t>
            </a:r>
            <a:r>
              <a:rPr lang="zh-CN" altLang="en-US" sz="3200"/>
              <a:t> 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827088" y="4292600"/>
            <a:ext cx="749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以视为</a:t>
            </a:r>
            <a:r>
              <a:rPr lang="zh-CN" altLang="en-US" sz="3200" b="1">
                <a:solidFill>
                  <a:srgbClr val="FF3300"/>
                </a:solidFill>
              </a:rPr>
              <a:t>无限</a:t>
            </a:r>
            <a:r>
              <a:rPr lang="zh-CN" altLang="en-US" sz="3200" b="1"/>
              <a:t>多列波长不同的正弦波叠加而</a:t>
            </a:r>
            <a:endParaRPr lang="zh-CN" altLang="en-US" sz="3200"/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900113" y="5013325"/>
            <a:ext cx="8175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成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1476375" y="5013325"/>
            <a:ext cx="1109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根据</a:t>
            </a:r>
            <a:r>
              <a:rPr lang="zh-CN" altLang="en-US" sz="3200"/>
              <a:t> </a:t>
            </a:r>
          </a:p>
        </p:txBody>
      </p:sp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2411413" y="5084763"/>
          <a:ext cx="12636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公式" r:id="rId9" imgW="1269720" imgH="444240" progId="Equation.3">
                  <p:embed/>
                </p:oleObj>
              </mc:Choice>
              <mc:Fallback>
                <p:oleObj name="公式" r:id="rId9" imgW="1269720" imgH="444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084763"/>
                        <a:ext cx="126365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3635375" y="5013325"/>
            <a:ext cx="4672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可知粒子动量可能取无限</a:t>
            </a:r>
            <a:endParaRPr lang="zh-CN" altLang="en-US" sz="3200"/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900113" y="5734050"/>
            <a:ext cx="1516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多个值</a:t>
            </a:r>
            <a:r>
              <a:rPr lang="en-US" altLang="zh-CN" sz="3200" b="1"/>
              <a:t>,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2339975" y="5734050"/>
            <a:ext cx="4473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因此完全没有确定值</a:t>
            </a:r>
            <a:r>
              <a:rPr lang="en-US" altLang="zh-CN" sz="3200" b="1"/>
              <a:t>,</a:t>
            </a:r>
            <a:r>
              <a:rPr lang="zh-CN" altLang="en-US" sz="3200" b="1"/>
              <a:t>即</a:t>
            </a:r>
            <a:r>
              <a:rPr lang="zh-CN" altLang="en-US" sz="3200"/>
              <a:t> </a:t>
            </a:r>
          </a:p>
        </p:txBody>
      </p:sp>
      <p:graphicFrame>
        <p:nvGraphicFramePr>
          <p:cNvPr id="6162" name="Object 18"/>
          <p:cNvGraphicFramePr>
            <a:graphicFrameLocks noChangeAspect="1"/>
          </p:cNvGraphicFramePr>
          <p:nvPr/>
        </p:nvGraphicFramePr>
        <p:xfrm>
          <a:off x="6732588" y="5805488"/>
          <a:ext cx="13541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公式" r:id="rId11" imgW="1371600" imgH="393480" progId="Equation.3">
                  <p:embed/>
                </p:oleObj>
              </mc:Choice>
              <mc:Fallback>
                <p:oleObj name="公式" r:id="rId11" imgW="1371600" imgH="393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5805488"/>
                        <a:ext cx="135413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  <p:bldP spid="6150" grpId="0"/>
      <p:bldP spid="6152" grpId="0"/>
      <p:bldP spid="6154" grpId="0"/>
      <p:bldP spid="6155" grpId="0"/>
      <p:bldP spid="6156" grpId="0"/>
      <p:bldP spid="6157" grpId="0"/>
      <p:bldP spid="6159" grpId="0"/>
      <p:bldP spid="6160" grpId="0"/>
      <p:bldP spid="61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827088" y="620713"/>
            <a:ext cx="2876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○</a:t>
            </a:r>
            <a:r>
              <a:rPr lang="zh-CN" altLang="en-US" sz="3200" b="1"/>
              <a:t>电子单缝衍射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755650" y="1196975"/>
            <a:ext cx="29527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设缝宽</a:t>
            </a:r>
            <a:r>
              <a:rPr lang="en-US" altLang="zh-CN" sz="3200" b="1"/>
              <a:t>d</a:t>
            </a:r>
            <a:r>
              <a:rPr lang="zh-CN" altLang="en-US" sz="3200" b="1"/>
              <a:t>方向为</a:t>
            </a:r>
            <a:r>
              <a:rPr lang="en-US" altLang="zh-CN" sz="3200" b="1"/>
              <a:t>y</a:t>
            </a:r>
            <a:r>
              <a:rPr lang="zh-CN" altLang="en-US" sz="3200" b="1"/>
              <a:t>方向</a:t>
            </a:r>
            <a:r>
              <a:rPr lang="en-US" altLang="zh-CN" sz="3200" b="1"/>
              <a:t>.</a:t>
            </a:r>
            <a:r>
              <a:rPr lang="en-US" altLang="zh-CN" sz="3200"/>
              <a:t>  </a:t>
            </a:r>
          </a:p>
        </p:txBody>
      </p:sp>
      <p:pic>
        <p:nvPicPr>
          <p:cNvPr id="7172" name="Picture 4" descr="旋转 mz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620713"/>
            <a:ext cx="6372225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827088" y="2708275"/>
            <a:ext cx="2808287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/>
              <a:t>y</a:t>
            </a:r>
            <a:r>
              <a:rPr lang="zh-CN" altLang="en-US" sz="3200" b="1"/>
              <a:t>方向的位置的不确定范围为</a:t>
            </a:r>
            <a:r>
              <a:rPr lang="zh-CN" altLang="en-US" sz="3200"/>
              <a:t> 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1476375" y="4437063"/>
          <a:ext cx="11096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公式" r:id="rId4" imgW="1155600" imgH="406080" progId="Equation.3">
                  <p:embed/>
                </p:oleObj>
              </mc:Choice>
              <mc:Fallback>
                <p:oleObj name="公式" r:id="rId4" imgW="115560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437063"/>
                        <a:ext cx="1109663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827088" y="4868863"/>
            <a:ext cx="30956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大部分电子落在衍射花样的中央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/>
      <p:bldP spid="7173" grpId="0"/>
      <p:bldP spid="71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00113" y="476250"/>
            <a:ext cx="25622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亮区</a:t>
            </a:r>
            <a:r>
              <a:rPr lang="en-US" altLang="zh-CN" sz="3200" b="1"/>
              <a:t>,</a:t>
            </a:r>
            <a:r>
              <a:rPr lang="zh-CN" altLang="en-US" sz="3200" b="1"/>
              <a:t>范围由</a:t>
            </a:r>
            <a:r>
              <a:rPr lang="zh-CN" altLang="en-US" sz="3200"/>
              <a:t>  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3276600" y="836613"/>
          <a:ext cx="168116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公式" r:id="rId3" imgW="1676160" imgH="330120" progId="Equation.3">
                  <p:embed/>
                </p:oleObj>
              </mc:Choice>
              <mc:Fallback>
                <p:oleObj name="公式" r:id="rId3" imgW="1676160" imgH="330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836613"/>
                        <a:ext cx="1681163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900113" y="1412875"/>
            <a:ext cx="6007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3200" b="1"/>
              <a:t>落到</a:t>
            </a:r>
            <a:r>
              <a:rPr lang="en-US" altLang="zh-CN" sz="3200" b="1"/>
              <a:t>A</a:t>
            </a:r>
            <a:r>
              <a:rPr lang="zh-CN" altLang="en-US" sz="3200" b="1"/>
              <a:t>处的电子的</a:t>
            </a:r>
            <a:r>
              <a:rPr lang="en-US" altLang="zh-CN" sz="3200" b="1"/>
              <a:t>y</a:t>
            </a:r>
            <a:r>
              <a:rPr lang="zh-CN" altLang="en-US" sz="3200" b="1"/>
              <a:t>方向分动量为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787900" y="692150"/>
            <a:ext cx="356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（波动性！）确定</a:t>
            </a:r>
            <a:r>
              <a:rPr lang="en-US" altLang="zh-CN" sz="3200" b="1"/>
              <a:t>.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971550" y="2205038"/>
          <a:ext cx="32877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公式" r:id="rId5" imgW="3288960" imgH="507960" progId="Equation.3">
                  <p:embed/>
                </p:oleObj>
              </mc:Choice>
              <mc:Fallback>
                <p:oleObj name="公式" r:id="rId5" imgW="3288960" imgH="507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05038"/>
                        <a:ext cx="3287713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900113" y="2924175"/>
            <a:ext cx="6008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落在中央亮条峰处电子的分动量</a:t>
            </a:r>
            <a:r>
              <a:rPr lang="zh-CN" altLang="en-US" sz="3200"/>
              <a:t> 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6732588" y="2924175"/>
          <a:ext cx="11001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公式" r:id="rId7" imgW="1104840" imgH="507960" progId="Equation.3">
                  <p:embed/>
                </p:oleObj>
              </mc:Choice>
              <mc:Fallback>
                <p:oleObj name="公式" r:id="rId7" imgW="1104840" imgH="5079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2924175"/>
                        <a:ext cx="1100137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827088" y="3644900"/>
            <a:ext cx="1516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由此，</a:t>
            </a:r>
            <a:r>
              <a:rPr lang="zh-CN" altLang="en-US" sz="3200"/>
              <a:t> 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206" name="Object 14"/>
          <p:cNvGraphicFramePr>
            <a:graphicFrameLocks noChangeAspect="1"/>
          </p:cNvGraphicFramePr>
          <p:nvPr/>
        </p:nvGraphicFramePr>
        <p:xfrm>
          <a:off x="1979613" y="3644900"/>
          <a:ext cx="43656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公式" r:id="rId9" imgW="431640" imgH="507960" progId="Equation.3">
                  <p:embed/>
                </p:oleObj>
              </mc:Choice>
              <mc:Fallback>
                <p:oleObj name="公式" r:id="rId9" imgW="431640" imgH="5079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644900"/>
                        <a:ext cx="436562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2339975" y="364490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的不确定范围为</a:t>
            </a:r>
          </a:p>
        </p:txBody>
      </p:sp>
      <p:graphicFrame>
        <p:nvGraphicFramePr>
          <p:cNvPr id="8208" name="Object 16"/>
          <p:cNvGraphicFramePr>
            <a:graphicFrameLocks noChangeAspect="1"/>
          </p:cNvGraphicFramePr>
          <p:nvPr/>
        </p:nvGraphicFramePr>
        <p:xfrm>
          <a:off x="971550" y="4365625"/>
          <a:ext cx="3890963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公式" r:id="rId11" imgW="3886200" imgH="888840" progId="Equation.3">
                  <p:embed/>
                </p:oleObj>
              </mc:Choice>
              <mc:Fallback>
                <p:oleObj name="公式" r:id="rId11" imgW="3886200" imgH="8888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365625"/>
                        <a:ext cx="3890963" cy="89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827088" y="5516563"/>
            <a:ext cx="1109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于是</a:t>
            </a:r>
            <a:r>
              <a:rPr lang="zh-CN" altLang="en-US" sz="3200"/>
              <a:t> </a:t>
            </a:r>
          </a:p>
        </p:txBody>
      </p:sp>
      <p:graphicFrame>
        <p:nvGraphicFramePr>
          <p:cNvPr id="8210" name="Object 18"/>
          <p:cNvGraphicFramePr>
            <a:graphicFrameLocks noChangeAspect="1"/>
          </p:cNvGraphicFramePr>
          <p:nvPr/>
        </p:nvGraphicFramePr>
        <p:xfrm>
          <a:off x="1835150" y="5373688"/>
          <a:ext cx="2636838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公式" r:id="rId13" imgW="2641320" imgH="888840" progId="Equation.3">
                  <p:embed/>
                </p:oleObj>
              </mc:Choice>
              <mc:Fallback>
                <p:oleObj name="公式" r:id="rId13" imgW="2641320" imgH="8888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373688"/>
                        <a:ext cx="2636838" cy="88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7" grpId="0"/>
      <p:bldP spid="8198" grpId="0"/>
      <p:bldP spid="8201" grpId="0"/>
      <p:bldP spid="8204" grpId="0"/>
      <p:bldP spid="8207" grpId="0"/>
      <p:bldP spid="820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900113" y="620713"/>
            <a:ext cx="734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○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考虑某一粒子只能出现在一个小的范围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971550" y="1557338"/>
          <a:ext cx="47783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公式" r:id="rId3" imgW="482400" imgH="317160" progId="Equation.3">
                  <p:embed/>
                </p:oleObj>
              </mc:Choice>
              <mc:Fallback>
                <p:oleObj name="公式" r:id="rId3" imgW="482400" imgH="317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557338"/>
                        <a:ext cx="477838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331913" y="1412875"/>
            <a:ext cx="6915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内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该粒子的状态用波包描述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即许多波</a:t>
            </a:r>
            <a:endParaRPr lang="zh-CN" altLang="en-US" sz="3200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827088" y="2133600"/>
            <a:ext cx="4897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长不同的正弦波叠加</a:t>
            </a:r>
            <a:r>
              <a:rPr lang="en-US" altLang="zh-CN" sz="3200" b="1"/>
              <a:t>.</a:t>
            </a:r>
            <a:r>
              <a:rPr lang="zh-CN" altLang="en-US" sz="3200" b="1"/>
              <a:t>根据</a:t>
            </a:r>
            <a:r>
              <a:rPr lang="zh-CN" altLang="en-US" sz="3200"/>
              <a:t> 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5518150" y="2205038"/>
          <a:ext cx="13890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公式" r:id="rId5" imgW="1396800" imgH="444240" progId="Equation.3">
                  <p:embed/>
                </p:oleObj>
              </mc:Choice>
              <mc:Fallback>
                <p:oleObj name="公式" r:id="rId5" imgW="139680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150" y="2205038"/>
                        <a:ext cx="1389063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6804025" y="2133600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宋体" charset="-122"/>
              <a:buChar char="▲"/>
            </a:pPr>
            <a:r>
              <a:rPr lang="zh-CN" altLang="en-US" sz="3200" b="1"/>
              <a:t>可知动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827088" y="2852738"/>
            <a:ext cx="27352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宋体" charset="-122"/>
              <a:buChar char="▲"/>
            </a:pPr>
            <a:r>
              <a:rPr lang="zh-CN" altLang="en-US" sz="3200" b="1"/>
              <a:t>量没有确定值</a:t>
            </a:r>
            <a:r>
              <a:rPr lang="en-US" altLang="zh-CN" sz="3200" b="1"/>
              <a:t>.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827088" y="3573463"/>
            <a:ext cx="67992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另外，可粗略认为波列的长度正比于</a:t>
            </a:r>
            <a:r>
              <a:rPr lang="zh-CN" altLang="en-US" sz="3200"/>
              <a:t> 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900113" y="4437063"/>
          <a:ext cx="14224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公式" r:id="rId7" imgW="1422360" imgH="380880" progId="Equation.3">
                  <p:embed/>
                </p:oleObj>
              </mc:Choice>
              <mc:Fallback>
                <p:oleObj name="公式" r:id="rId7" imgW="1422360" imgH="3808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437063"/>
                        <a:ext cx="14224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2339975" y="4292600"/>
            <a:ext cx="5827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显然</a:t>
            </a:r>
            <a:r>
              <a:rPr lang="en-US" altLang="zh-CN" sz="3200" b="1"/>
              <a:t>n</a:t>
            </a:r>
            <a:r>
              <a:rPr lang="zh-CN" altLang="en-US" sz="3200" b="1"/>
              <a:t>越大</a:t>
            </a:r>
            <a:r>
              <a:rPr lang="en-US" altLang="zh-CN" sz="3200" b="1"/>
              <a:t>,</a:t>
            </a:r>
            <a:r>
              <a:rPr lang="zh-CN" altLang="en-US" sz="3200" b="1"/>
              <a:t>由此得到的波长越精</a:t>
            </a:r>
            <a:endParaRPr lang="zh-CN" altLang="en-US" sz="3200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900113" y="5013325"/>
            <a:ext cx="5418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确</a:t>
            </a:r>
            <a:r>
              <a:rPr lang="en-US" altLang="zh-CN" sz="3200" b="1"/>
              <a:t>,</a:t>
            </a:r>
            <a:r>
              <a:rPr lang="zh-CN" altLang="en-US" sz="3200" b="1"/>
              <a:t>由此确定动量就越精确</a:t>
            </a:r>
            <a:r>
              <a:rPr lang="en-US" altLang="zh-CN" sz="3200" b="1"/>
              <a:t>,</a:t>
            </a:r>
            <a:r>
              <a:rPr lang="zh-CN" altLang="en-US" sz="3200" b="1"/>
              <a:t>即</a:t>
            </a:r>
            <a:r>
              <a:rPr lang="zh-CN" altLang="en-US" sz="3200"/>
              <a:t> </a:t>
            </a: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32" name="Object 16"/>
          <p:cNvGraphicFramePr>
            <a:graphicFrameLocks noChangeAspect="1"/>
          </p:cNvGraphicFramePr>
          <p:nvPr/>
        </p:nvGraphicFramePr>
        <p:xfrm>
          <a:off x="6156325" y="4941888"/>
          <a:ext cx="215423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公式" r:id="rId9" imgW="2158920" imgH="965160" progId="Equation.3">
                  <p:embed/>
                </p:oleObj>
              </mc:Choice>
              <mc:Fallback>
                <p:oleObj name="公式" r:id="rId9" imgW="2158920" imgH="9651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941888"/>
                        <a:ext cx="2154238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900113" y="580548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而</a:t>
            </a:r>
            <a:r>
              <a:rPr lang="zh-CN" altLang="en-US" sz="3200"/>
              <a:t> </a:t>
            </a:r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35" name="Object 19"/>
          <p:cNvGraphicFramePr>
            <a:graphicFrameLocks noChangeAspect="1"/>
          </p:cNvGraphicFramePr>
          <p:nvPr/>
        </p:nvGraphicFramePr>
        <p:xfrm>
          <a:off x="1403350" y="5949950"/>
          <a:ext cx="14224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公式" r:id="rId11" imgW="1422360" imgH="380880" progId="Equation.3">
                  <p:embed/>
                </p:oleObj>
              </mc:Choice>
              <mc:Fallback>
                <p:oleObj name="公式" r:id="rId11" imgW="1422360" imgH="3808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949950"/>
                        <a:ext cx="14224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2843213" y="5876925"/>
            <a:ext cx="111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所以</a:t>
            </a:r>
            <a:r>
              <a:rPr lang="zh-CN" altLang="en-US" sz="3200"/>
              <a:t> </a:t>
            </a:r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38" name="Object 22"/>
          <p:cNvGraphicFramePr>
            <a:graphicFrameLocks noChangeAspect="1"/>
          </p:cNvGraphicFramePr>
          <p:nvPr/>
        </p:nvGraphicFramePr>
        <p:xfrm>
          <a:off x="3779838" y="5589588"/>
          <a:ext cx="14811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公式" r:id="rId13" imgW="1485720" imgH="965160" progId="Equation.3">
                  <p:embed/>
                </p:oleObj>
              </mc:Choice>
              <mc:Fallback>
                <p:oleObj name="公式" r:id="rId13" imgW="1485720" imgH="9651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589588"/>
                        <a:ext cx="1481137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5148263" y="587692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即</a:t>
            </a:r>
            <a:r>
              <a:rPr lang="zh-CN" altLang="en-US" sz="3200"/>
              <a:t> </a:t>
            </a:r>
          </a:p>
        </p:txBody>
      </p: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41" name="Object 25"/>
          <p:cNvGraphicFramePr>
            <a:graphicFrameLocks noChangeAspect="1"/>
          </p:cNvGraphicFramePr>
          <p:nvPr/>
        </p:nvGraphicFramePr>
        <p:xfrm>
          <a:off x="5724525" y="6021388"/>
          <a:ext cx="23923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公式" r:id="rId15" imgW="2387520" imgH="406080" progId="Equation.3">
                  <p:embed/>
                </p:oleObj>
              </mc:Choice>
              <mc:Fallback>
                <p:oleObj name="公式" r:id="rId15" imgW="2387520" imgH="4060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6021388"/>
                        <a:ext cx="2392363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20" grpId="0"/>
      <p:bldP spid="9221" grpId="0"/>
      <p:bldP spid="9224" grpId="0"/>
      <p:bldP spid="9225" grpId="0"/>
      <p:bldP spid="9226" grpId="0"/>
      <p:bldP spid="9229" grpId="0"/>
      <p:bldP spid="9230" grpId="0"/>
      <p:bldP spid="9233" grpId="0"/>
      <p:bldP spid="9236" grpId="0"/>
      <p:bldP spid="92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827088" y="692150"/>
            <a:ext cx="1584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﹡</a:t>
            </a:r>
            <a:r>
              <a:rPr lang="zh-CN" altLang="en-US" sz="3200" b="1"/>
              <a:t>波包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339975" y="549275"/>
          <a:ext cx="5791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公式" r:id="rId3" imgW="5790960" imgH="1054080" progId="Equation.3">
                  <p:embed/>
                </p:oleObj>
              </mc:Choice>
              <mc:Fallback>
                <p:oleObj name="公式" r:id="rId3" imgW="5790960" imgH="1054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49275"/>
                        <a:ext cx="57912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971550" y="1989138"/>
          <a:ext cx="2540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公式" r:id="rId5" imgW="2539800" imgH="457200" progId="Equation.3">
                  <p:embed/>
                </p:oleObj>
              </mc:Choice>
              <mc:Fallback>
                <p:oleObj name="公式" r:id="rId5" imgW="25398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989138"/>
                        <a:ext cx="2540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3563938" y="1773238"/>
          <a:ext cx="46085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公式" r:id="rId7" imgW="3555720" imgH="711000" progId="Equation.3">
                  <p:embed/>
                </p:oleObj>
              </mc:Choice>
              <mc:Fallback>
                <p:oleObj name="公式" r:id="rId7" imgW="355572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773238"/>
                        <a:ext cx="4608512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971550" y="2924175"/>
          <a:ext cx="1117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公式" r:id="rId9" imgW="1117440" imgH="457200" progId="Equation.3">
                  <p:embed/>
                </p:oleObj>
              </mc:Choice>
              <mc:Fallback>
                <p:oleObj name="公式" r:id="rId9" imgW="111744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24175"/>
                        <a:ext cx="1117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2268538" y="2852738"/>
            <a:ext cx="1584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的实部</a:t>
            </a:r>
          </a:p>
        </p:txBody>
      </p:sp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971550" y="3789363"/>
          <a:ext cx="825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公式" r:id="rId11" imgW="825480" imgH="457200" progId="Equation.3">
                  <p:embed/>
                </p:oleObj>
              </mc:Choice>
              <mc:Fallback>
                <p:oleObj name="公式" r:id="rId11" imgW="82548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789363"/>
                        <a:ext cx="825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429000"/>
            <a:ext cx="4608512" cy="291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928688" y="765175"/>
          <a:ext cx="850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公式" r:id="rId3" imgW="850680" imgH="457200" progId="Equation.3">
                  <p:embed/>
                </p:oleObj>
              </mc:Choice>
              <mc:Fallback>
                <p:oleObj name="公式" r:id="rId3" imgW="85068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765175"/>
                        <a:ext cx="850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6156325" y="765175"/>
          <a:ext cx="1930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公式" r:id="rId5" imgW="1930320" imgH="457200" progId="Equation.3">
                  <p:embed/>
                </p:oleObj>
              </mc:Choice>
              <mc:Fallback>
                <p:oleObj name="公式" r:id="rId5" imgW="193032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765175"/>
                        <a:ext cx="19304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341438"/>
            <a:ext cx="4176713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3492500" y="4365625"/>
          <a:ext cx="2197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公式" r:id="rId8" imgW="2197080" imgH="469800" progId="Equation.3">
                  <p:embed/>
                </p:oleObj>
              </mc:Choice>
              <mc:Fallback>
                <p:oleObj name="公式" r:id="rId8" imgW="219708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365625"/>
                        <a:ext cx="2197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755650" y="5013325"/>
            <a:ext cx="781367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/>
              <a:t>○</a:t>
            </a:r>
            <a:r>
              <a:rPr lang="zh-CN" altLang="en-US" sz="3200" b="1"/>
              <a:t>由于不确定关系根源于微观粒子的波动性</a:t>
            </a:r>
            <a:r>
              <a:rPr lang="en-US" altLang="zh-CN" sz="3200" b="1"/>
              <a:t>,</a:t>
            </a:r>
            <a:r>
              <a:rPr lang="zh-CN" altLang="en-US" sz="3200" b="1"/>
              <a:t>故在宏观物理中</a:t>
            </a:r>
            <a:r>
              <a:rPr lang="en-US" altLang="zh-CN" sz="3200" b="1"/>
              <a:t>, </a:t>
            </a:r>
            <a:r>
              <a:rPr lang="zh-CN" altLang="en-US" sz="3200" b="1"/>
              <a:t>不确定关系给出的限制不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827088" y="476250"/>
            <a:ext cx="26638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必考虑</a:t>
            </a:r>
            <a:r>
              <a:rPr lang="en-US" altLang="zh-CN" sz="3200" b="1"/>
              <a:t>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755650" y="1196975"/>
            <a:ext cx="7489825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例如在汤姆孙确定电子荷质比的实验中</a:t>
            </a:r>
            <a:r>
              <a:rPr lang="en-US" altLang="zh-CN" sz="3200" b="1"/>
              <a:t>,</a:t>
            </a:r>
            <a:r>
              <a:rPr lang="zh-CN" altLang="en-US" sz="3200" b="1"/>
              <a:t>电子的动能约为</a:t>
            </a:r>
            <a:r>
              <a:rPr lang="en-US" altLang="zh-CN" sz="3200" b="1"/>
              <a:t>100eV, </a:t>
            </a:r>
            <a:r>
              <a:rPr lang="zh-CN" altLang="en-US" sz="3200" b="1"/>
              <a:t>相应的物质波长约为</a:t>
            </a:r>
            <a:r>
              <a:rPr lang="zh-CN" altLang="en-US" sz="3200"/>
              <a:t> 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1692275" y="2781300"/>
          <a:ext cx="178276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公式" r:id="rId3" imgW="1777680" imgH="634680" progId="Equation.3">
                  <p:embed/>
                </p:oleObj>
              </mc:Choice>
              <mc:Fallback>
                <p:oleObj name="公式" r:id="rId3" imgW="1777680" imgH="634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781300"/>
                        <a:ext cx="1782763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3419475" y="2852738"/>
            <a:ext cx="46720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而装置中电子束的准直缝</a:t>
            </a:r>
            <a:endParaRPr lang="zh-CN" altLang="en-US" sz="3200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755650" y="3573463"/>
            <a:ext cx="55514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宽是</a:t>
            </a:r>
            <a:r>
              <a:rPr lang="en-US" altLang="zh-CN" sz="3200" b="1"/>
              <a:t>1mm,</a:t>
            </a:r>
            <a:r>
              <a:rPr lang="zh-CN" altLang="en-US" sz="3200" b="1"/>
              <a:t>对应的位置不确定</a:t>
            </a:r>
            <a:r>
              <a:rPr lang="zh-CN" altLang="en-US" sz="3200"/>
              <a:t>  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5940425" y="3500438"/>
          <a:ext cx="2087563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公式" r:id="rId5" imgW="2679480" imgH="660240" progId="Equation.3">
                  <p:embed/>
                </p:oleObj>
              </mc:Choice>
              <mc:Fallback>
                <p:oleObj name="公式" r:id="rId5" imgW="2679480" imgH="660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500438"/>
                        <a:ext cx="2087563" cy="65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755650" y="4083050"/>
            <a:ext cx="7345363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因此电子的波动性不能显示出来</a:t>
            </a:r>
            <a:r>
              <a:rPr lang="en-US" altLang="zh-CN" sz="3200" b="1"/>
              <a:t>, </a:t>
            </a:r>
            <a:r>
              <a:rPr lang="zh-CN" altLang="en-US" sz="3200" b="1"/>
              <a:t>不确定关系给出的限制不必考虑</a:t>
            </a:r>
            <a:r>
              <a:rPr lang="en-US" altLang="zh-CN" sz="3200" b="1"/>
              <a:t>,</a:t>
            </a:r>
            <a:r>
              <a:rPr lang="zh-CN" altLang="en-US" sz="3200" b="1"/>
              <a:t>而电子可以用经典的质点来描述</a:t>
            </a:r>
            <a:r>
              <a:rPr lang="en-US" altLang="zh-CN" sz="3200" b="1"/>
              <a:t>,</a:t>
            </a:r>
            <a:r>
              <a:rPr lang="zh-CN" altLang="en-US" sz="3200" b="1"/>
              <a:t>电子的位置与动量都</a:t>
            </a:r>
          </a:p>
          <a:p>
            <a:endParaRPr lang="en-US" altLang="zh-CN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/>
      <p:bldP spid="12294" grpId="0"/>
      <p:bldP spid="12295" grpId="0"/>
      <p:bldP spid="122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827088" y="549275"/>
            <a:ext cx="74898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/>
              <a:t>有确定值</a:t>
            </a:r>
            <a:r>
              <a:rPr lang="en-US" altLang="zh-CN" sz="3200" b="1"/>
              <a:t>, </a:t>
            </a:r>
            <a:r>
              <a:rPr lang="zh-CN" altLang="en-US" sz="3200" b="1"/>
              <a:t>亦即电子的轨道可以确定</a:t>
            </a:r>
            <a:r>
              <a:rPr lang="en-US" altLang="zh-CN" sz="3200" b="1"/>
              <a:t>.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827088" y="1484313"/>
            <a:ext cx="3513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也是因为</a:t>
            </a:r>
            <a:r>
              <a:rPr lang="en-US" altLang="zh-CN" sz="3200" b="1"/>
              <a:t>h</a:t>
            </a:r>
            <a:r>
              <a:rPr lang="zh-CN" altLang="en-US" sz="3200" b="1"/>
              <a:t>很小</a:t>
            </a:r>
            <a:r>
              <a:rPr lang="en-US" altLang="zh-CN" sz="3200" b="1"/>
              <a:t>,</a:t>
            </a:r>
            <a:r>
              <a:rPr lang="zh-CN" altLang="en-US" sz="3200" b="1"/>
              <a:t>由</a:t>
            </a:r>
            <a:r>
              <a:rPr lang="zh-CN" altLang="en-US" sz="3200"/>
              <a:t> 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4211638" y="1557338"/>
          <a:ext cx="183356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公式" r:id="rId3" imgW="1828800" imgH="444240" progId="Equation.3">
                  <p:embed/>
                </p:oleObj>
              </mc:Choice>
              <mc:Fallback>
                <p:oleObj name="公式" r:id="rId3" imgW="182880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557338"/>
                        <a:ext cx="1833562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6084888" y="1484313"/>
            <a:ext cx="1520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确定的</a:t>
            </a:r>
            <a:r>
              <a:rPr lang="zh-CN" altLang="en-US" sz="3200"/>
              <a:t> 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7451725" y="1628775"/>
          <a:ext cx="4651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公式" r:id="rId5" imgW="469800" imgH="393480" progId="Equation.3">
                  <p:embed/>
                </p:oleObj>
              </mc:Choice>
              <mc:Fallback>
                <p:oleObj name="公式" r:id="rId5" imgW="46980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1628775"/>
                        <a:ext cx="465138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900113" y="220503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和</a:t>
            </a:r>
            <a:r>
              <a:rPr lang="zh-CN" altLang="en-US" sz="3200"/>
              <a:t> 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1403350" y="2349500"/>
          <a:ext cx="47783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公式" r:id="rId7" imgW="482400" imgH="317160" progId="Equation.3">
                  <p:embed/>
                </p:oleObj>
              </mc:Choice>
              <mc:Fallback>
                <p:oleObj name="公式" r:id="rId7" imgW="482400" imgH="317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349500"/>
                        <a:ext cx="477838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1908175" y="2205038"/>
            <a:ext cx="3152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均小于宏观误差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/>
      <p:bldP spid="13318" grpId="0"/>
      <p:bldP spid="13321" grpId="0"/>
      <p:bldP spid="133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971550" y="692150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/>
              <a:t>能量和时间的不确定关系</a:t>
            </a:r>
          </a:p>
        </p:txBody>
      </p:sp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1042988" y="1557338"/>
          <a:ext cx="218916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公式" r:id="rId3" imgW="2184120" imgH="444240" progId="Equation.3">
                  <p:embed/>
                </p:oleObj>
              </mc:Choice>
              <mc:Fallback>
                <p:oleObj name="公式" r:id="rId3" imgW="218412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557338"/>
                        <a:ext cx="2189162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900113" y="2133600"/>
            <a:ext cx="160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600" b="1"/>
              <a:t>●</a:t>
            </a:r>
            <a:r>
              <a:rPr lang="zh-CN" altLang="en-US" sz="3200" b="1"/>
              <a:t>说明：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900113" y="2852738"/>
            <a:ext cx="7408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600" b="1"/>
              <a:t>○</a:t>
            </a:r>
            <a:r>
              <a:rPr lang="zh-CN" altLang="en-US" sz="3200" b="1"/>
              <a:t>考虑空间某一点的波函数随时间变化</a:t>
            </a:r>
            <a:r>
              <a:rPr lang="en-US" altLang="zh-CN" sz="3200" b="1"/>
              <a:t>,</a:t>
            </a:r>
            <a:r>
              <a:rPr lang="zh-CN" altLang="en-US" sz="3200" b="1"/>
              <a:t>只</a:t>
            </a:r>
            <a:endParaRPr lang="zh-CN" altLang="en-US" sz="3200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900113" y="3573463"/>
            <a:ext cx="1109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能在</a:t>
            </a:r>
            <a:r>
              <a:rPr lang="zh-CN" altLang="en-US" sz="3200"/>
              <a:t> </a:t>
            </a:r>
          </a:p>
        </p:txBody>
      </p:sp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1763713" y="3716338"/>
          <a:ext cx="40163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公式" r:id="rId5" imgW="406080" imgH="317160" progId="Equation.3">
                  <p:embed/>
                </p:oleObj>
              </mc:Choice>
              <mc:Fallback>
                <p:oleObj name="公式" r:id="rId5" imgW="406080" imgH="317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716338"/>
                        <a:ext cx="401637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1979613" y="3573463"/>
            <a:ext cx="6618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内有不为零的值</a:t>
            </a:r>
            <a:r>
              <a:rPr lang="en-US" altLang="zh-CN" sz="3200" b="1"/>
              <a:t>.</a:t>
            </a:r>
            <a:r>
              <a:rPr lang="zh-CN" altLang="en-US" sz="3200" b="1"/>
              <a:t>该波函数可以看成</a:t>
            </a:r>
            <a:r>
              <a:rPr lang="zh-CN" altLang="en-US" sz="3200"/>
              <a:t>  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900113" y="4292600"/>
            <a:ext cx="6505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是许多频率不同的正弦波叠加</a:t>
            </a:r>
            <a:r>
              <a:rPr lang="en-US" altLang="zh-CN" sz="3200" b="1"/>
              <a:t>.</a:t>
            </a:r>
            <a:r>
              <a:rPr lang="zh-CN" altLang="en-US" sz="3200" b="1"/>
              <a:t>根据</a:t>
            </a:r>
            <a:r>
              <a:rPr lang="zh-CN" altLang="en-US" sz="3200"/>
              <a:t> </a:t>
            </a:r>
          </a:p>
        </p:txBody>
      </p:sp>
      <p:graphicFrame>
        <p:nvGraphicFramePr>
          <p:cNvPr id="25613" name="Object 13"/>
          <p:cNvGraphicFramePr>
            <a:graphicFrameLocks noChangeAspect="1"/>
          </p:cNvGraphicFramePr>
          <p:nvPr/>
        </p:nvGraphicFramePr>
        <p:xfrm>
          <a:off x="7164388" y="4437063"/>
          <a:ext cx="1206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公式" r:id="rId7" imgW="1206360" imgH="330120" progId="Equation.3">
                  <p:embed/>
                </p:oleObj>
              </mc:Choice>
              <mc:Fallback>
                <p:oleObj name="公式" r:id="rId7" imgW="1206360" imgH="3301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4437063"/>
                        <a:ext cx="1206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900113" y="4797425"/>
            <a:ext cx="755967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可知</a:t>
            </a:r>
            <a:r>
              <a:rPr lang="en-US" altLang="zh-CN" sz="3200" b="1"/>
              <a:t>,</a:t>
            </a:r>
            <a:r>
              <a:rPr lang="zh-CN" altLang="en-US" sz="3200" b="1"/>
              <a:t>该波函数描述的状态粒子的能量没有确定值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graphicFrame>
        <p:nvGraphicFramePr>
          <p:cNvPr id="25615" name="Object 15"/>
          <p:cNvGraphicFramePr>
            <a:graphicFrameLocks noChangeAspect="1"/>
          </p:cNvGraphicFramePr>
          <p:nvPr/>
        </p:nvGraphicFramePr>
        <p:xfrm>
          <a:off x="2771775" y="5876925"/>
          <a:ext cx="40163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公式" r:id="rId9" imgW="406080" imgH="317160" progId="Equation.3">
                  <p:embed/>
                </p:oleObj>
              </mc:Choice>
              <mc:Fallback>
                <p:oleObj name="公式" r:id="rId9" imgW="406080" imgH="3171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876925"/>
                        <a:ext cx="401638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3132138" y="5734050"/>
            <a:ext cx="5173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越大</a:t>
            </a:r>
            <a:r>
              <a:rPr lang="en-US" altLang="zh-CN" sz="3200" b="1"/>
              <a:t>,</a:t>
            </a:r>
            <a:r>
              <a:rPr lang="zh-CN" altLang="en-US" sz="3200" b="1"/>
              <a:t>合成波所需的不同频率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/>
      <p:bldP spid="25607" grpId="0"/>
      <p:bldP spid="25608" grpId="0"/>
      <p:bldP spid="25609" grpId="0"/>
      <p:bldP spid="25611" grpId="0"/>
      <p:bldP spid="25612" grpId="0"/>
      <p:bldP spid="25614" grpId="0"/>
      <p:bldP spid="256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900113" y="692150"/>
            <a:ext cx="7724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的正弦波数目越少</a:t>
            </a:r>
            <a:r>
              <a:rPr lang="en-US" altLang="zh-CN" sz="3200" b="1"/>
              <a:t>,</a:t>
            </a:r>
            <a:r>
              <a:rPr lang="zh-CN" altLang="en-US" sz="3200" b="1"/>
              <a:t>故能量不确定范围越小</a:t>
            </a:r>
            <a:r>
              <a:rPr lang="en-US" altLang="zh-CN" sz="3200" b="1"/>
              <a:t>.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900113" y="1412875"/>
            <a:ext cx="5133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/>
              <a:t>○</a:t>
            </a:r>
            <a:r>
              <a:rPr lang="zh-CN" altLang="en-US" sz="3200" b="1"/>
              <a:t>可以视为观测的持续时间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5940425" y="1484313"/>
          <a:ext cx="56356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公式" r:id="rId3" imgW="558720" imgH="317160" progId="Equation.3">
                  <p:embed/>
                </p:oleObj>
              </mc:Choice>
              <mc:Fallback>
                <p:oleObj name="公式" r:id="rId3" imgW="558720" imgH="317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484313"/>
                        <a:ext cx="563563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6443663" y="1341438"/>
            <a:ext cx="180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为测量能</a:t>
            </a:r>
            <a:endParaRPr lang="zh-CN" altLang="en-US" sz="3200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971550" y="2133600"/>
            <a:ext cx="2847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量的不确定量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971550" y="2852738"/>
            <a:ext cx="1770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○</a:t>
            </a:r>
            <a:r>
              <a:rPr lang="zh-CN" altLang="en-US" sz="3200" b="1"/>
              <a:t>原子：</a:t>
            </a:r>
            <a:r>
              <a:rPr lang="zh-CN" altLang="en-US" sz="3200"/>
              <a:t> </a:t>
            </a:r>
          </a:p>
        </p:txBody>
      </p:sp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1042988" y="3716338"/>
          <a:ext cx="40163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公式" r:id="rId5" imgW="406080" imgH="317160" progId="Equation.3">
                  <p:embed/>
                </p:oleObj>
              </mc:Choice>
              <mc:Fallback>
                <p:oleObj name="公式" r:id="rId5" imgW="406080" imgH="317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716338"/>
                        <a:ext cx="401637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1331913" y="3573463"/>
            <a:ext cx="69580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可视为原子处于某一状态（能级</a:t>
            </a:r>
            <a:r>
              <a:rPr lang="en-US" altLang="zh-CN" sz="3200" b="1"/>
              <a:t>E</a:t>
            </a:r>
            <a:r>
              <a:rPr lang="zh-CN" altLang="en-US" sz="3200" b="1"/>
              <a:t>）的</a:t>
            </a: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971550" y="4292600"/>
            <a:ext cx="3254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平均时间</a:t>
            </a:r>
            <a:r>
              <a:rPr lang="en-US" altLang="zh-CN" sz="3200" b="1"/>
              <a:t>,</a:t>
            </a:r>
            <a:r>
              <a:rPr lang="zh-CN" altLang="en-US" sz="3200" b="1"/>
              <a:t>即寿命</a:t>
            </a:r>
            <a:r>
              <a:rPr lang="zh-CN" altLang="en-US" sz="3200"/>
              <a:t> </a:t>
            </a:r>
          </a:p>
        </p:txBody>
      </p:sp>
      <p:graphicFrame>
        <p:nvGraphicFramePr>
          <p:cNvPr id="26639" name="Object 15"/>
          <p:cNvGraphicFramePr>
            <a:graphicFrameLocks noChangeAspect="1"/>
          </p:cNvGraphicFramePr>
          <p:nvPr/>
        </p:nvGraphicFramePr>
        <p:xfrm>
          <a:off x="4140200" y="4437063"/>
          <a:ext cx="109220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公式" r:id="rId7" imgW="1091880" imgH="368280" progId="Equation.3">
                  <p:embed/>
                </p:oleObj>
              </mc:Choice>
              <mc:Fallback>
                <p:oleObj name="公式" r:id="rId7" imgW="1091880" imgH="3682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437063"/>
                        <a:ext cx="1092200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5364163" y="4221163"/>
            <a:ext cx="3028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该状态的能级不</a:t>
            </a: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971550" y="5013325"/>
            <a:ext cx="4879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确定范围，即能级宽度为</a:t>
            </a:r>
            <a:r>
              <a:rPr lang="zh-CN" altLang="en-US" sz="3200"/>
              <a:t>  </a:t>
            </a:r>
          </a:p>
        </p:txBody>
      </p:sp>
      <p:graphicFrame>
        <p:nvGraphicFramePr>
          <p:cNvPr id="26642" name="Object 18"/>
          <p:cNvGraphicFramePr>
            <a:graphicFrameLocks noChangeAspect="1"/>
          </p:cNvGraphicFramePr>
          <p:nvPr/>
        </p:nvGraphicFramePr>
        <p:xfrm>
          <a:off x="5651500" y="5157788"/>
          <a:ext cx="136683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公式" r:id="rId9" imgW="1371600" imgH="380880" progId="Equation.3">
                  <p:embed/>
                </p:oleObj>
              </mc:Choice>
              <mc:Fallback>
                <p:oleObj name="公式" r:id="rId9" imgW="1371600" imgH="3808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157788"/>
                        <a:ext cx="1366838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7019925" y="4941888"/>
            <a:ext cx="2124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由此可</a:t>
            </a:r>
            <a:endParaRPr lang="zh-CN" altLang="en-US" sz="3200"/>
          </a:p>
        </p:txBody>
      </p:sp>
      <p:graphicFrame>
        <p:nvGraphicFramePr>
          <p:cNvPr id="26644" name="Object 20"/>
          <p:cNvGraphicFramePr>
            <a:graphicFrameLocks noChangeAspect="1"/>
          </p:cNvGraphicFramePr>
          <p:nvPr/>
        </p:nvGraphicFramePr>
        <p:xfrm>
          <a:off x="1692275" y="5805488"/>
          <a:ext cx="13652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name="公式" r:id="rId11" imgW="1371600" imgH="444240" progId="Equation.3">
                  <p:embed/>
                </p:oleObj>
              </mc:Choice>
              <mc:Fallback>
                <p:oleObj name="公式" r:id="rId11" imgW="1371600" imgH="4442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805488"/>
                        <a:ext cx="1365250" cy="447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971550" y="5734050"/>
            <a:ext cx="735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  <p:bldP spid="26630" grpId="0"/>
      <p:bldP spid="26633" grpId="0"/>
      <p:bldP spid="26634" grpId="0"/>
      <p:bldP spid="26635" grpId="0"/>
      <p:bldP spid="26637" grpId="0"/>
      <p:bldP spid="26638" grpId="0"/>
      <p:bldP spid="26640" grpId="0"/>
      <p:bldP spid="26641" grpId="0"/>
      <p:bldP spid="26643" grpId="0"/>
      <p:bldP spid="266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900113" y="476250"/>
            <a:ext cx="7704137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3200" b="1"/>
              <a:t>▲</a:t>
            </a:r>
            <a:r>
              <a:rPr lang="zh-CN" altLang="en-US" sz="3200" b="1"/>
              <a:t>电子（戴维孙和革末衍射实验、双缝干涉）、中子、氦原子、氢分子、以及大分子碳</a:t>
            </a:r>
            <a:r>
              <a:rPr lang="en-US" altLang="zh-CN" sz="3200" b="1"/>
              <a:t>-60</a:t>
            </a:r>
            <a:r>
              <a:rPr lang="zh-CN" altLang="en-US" sz="3200" b="1"/>
              <a:t>、碳</a:t>
            </a:r>
            <a:r>
              <a:rPr lang="en-US" altLang="zh-CN" sz="3200" b="1"/>
              <a:t>-70</a:t>
            </a:r>
            <a:r>
              <a:rPr lang="zh-CN" altLang="en-US" sz="3200" b="1"/>
              <a:t>的波动性都得到证实。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827088" y="2852738"/>
            <a:ext cx="3435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/>
              <a:t>▲</a:t>
            </a:r>
            <a:r>
              <a:rPr lang="zh-CN" altLang="en-US" sz="3200" b="1"/>
              <a:t>自由粒子波函数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27088" y="4581525"/>
            <a:ext cx="4249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/>
              <a:t>■</a:t>
            </a:r>
            <a:r>
              <a:rPr lang="zh-CN" altLang="en-US" sz="3200" b="1"/>
              <a:t>波函数的统计解释</a:t>
            </a:r>
          </a:p>
        </p:txBody>
      </p:sp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2195513" y="3500438"/>
          <a:ext cx="4808537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6" name="公式" r:id="rId3" imgW="4863960" imgH="965160" progId="Equation.3">
                  <p:embed/>
                </p:oleObj>
              </mc:Choice>
              <mc:Fallback>
                <p:oleObj name="公式" r:id="rId3" imgW="4863960" imgH="965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500438"/>
                        <a:ext cx="4808537" cy="10175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827088" y="5445125"/>
            <a:ext cx="1516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3200" b="1"/>
              <a:t>▲</a:t>
            </a:r>
            <a:r>
              <a:rPr lang="zh-CN" altLang="en-US" sz="3200" b="1"/>
              <a:t>空间</a:t>
            </a:r>
            <a:r>
              <a:rPr lang="zh-CN" altLang="en-US" sz="3200"/>
              <a:t> </a:t>
            </a: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2268538" y="5445125"/>
            <a:ext cx="4383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处找到粒子的几率密度</a:t>
            </a:r>
            <a:r>
              <a:rPr lang="en-US" altLang="zh-CN" sz="3200" b="1"/>
              <a:t>:</a:t>
            </a:r>
          </a:p>
        </p:txBody>
      </p:sp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6732588" y="5445125"/>
          <a:ext cx="11874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7" name="公式" r:id="rId5" imgW="1193760" imgH="571320" progId="Equation.3">
                  <p:embed/>
                </p:oleObj>
              </mc:Choice>
              <mc:Fallback>
                <p:oleObj name="公式" r:id="rId5" imgW="1193760" imgH="571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5445125"/>
                        <a:ext cx="1187450" cy="565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5" name="Object 9"/>
          <p:cNvGraphicFramePr>
            <a:graphicFrameLocks noChangeAspect="1"/>
          </p:cNvGraphicFramePr>
          <p:nvPr/>
        </p:nvGraphicFramePr>
        <p:xfrm>
          <a:off x="2124075" y="5589588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8" name="公式" r:id="rId7" imgW="228600" imgH="279360" progId="Equation.3">
                  <p:embed/>
                </p:oleObj>
              </mc:Choice>
              <mc:Fallback>
                <p:oleObj name="公式" r:id="rId7" imgW="228600" imgH="2793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589588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/>
      <p:bldP spid="60419" grpId="0"/>
      <p:bldP spid="60420" grpId="0"/>
      <p:bldP spid="60422" grpId="0"/>
      <p:bldP spid="604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971550" y="692150"/>
            <a:ext cx="4494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2.3</a:t>
            </a:r>
            <a:r>
              <a:rPr lang="zh-CN" altLang="en-US" sz="3200" b="1"/>
              <a:t>薛定谔方程（</a:t>
            </a:r>
            <a:r>
              <a:rPr lang="en-US" altLang="zh-CN" sz="3200" b="1"/>
              <a:t>1926</a:t>
            </a:r>
            <a:r>
              <a:rPr lang="zh-CN" altLang="en-US" sz="3200" b="1"/>
              <a:t>）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971550" y="1412875"/>
            <a:ext cx="343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3200" b="1"/>
              <a:t>■</a:t>
            </a:r>
            <a:r>
              <a:rPr lang="zh-CN" altLang="en-US" sz="3200" b="1"/>
              <a:t>必须满足的条件</a:t>
            </a:r>
          </a:p>
        </p:txBody>
      </p:sp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1619250" y="2205038"/>
          <a:ext cx="28114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name="公式" r:id="rId3" imgW="2806560" imgH="444240" progId="Equation.3">
                  <p:embed/>
                </p:oleObj>
              </mc:Choice>
              <mc:Fallback>
                <p:oleObj name="公式" r:id="rId3" imgW="280656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205038"/>
                        <a:ext cx="2811463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971550" y="2852738"/>
            <a:ext cx="7205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/>
              <a:t>对于非相对论运动</a:t>
            </a:r>
            <a:r>
              <a:rPr lang="en-US" altLang="zh-CN" sz="3200" b="1"/>
              <a:t>,</a:t>
            </a:r>
            <a:r>
              <a:rPr lang="zh-CN" altLang="en-US" sz="3200" b="1"/>
              <a:t>微观粒子系统中粒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971550" y="3573463"/>
            <a:ext cx="19224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子数守恒</a:t>
            </a:r>
            <a:r>
              <a:rPr lang="en-US" altLang="zh-CN" sz="3200" b="1"/>
              <a:t>.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971550" y="2133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▲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971550" y="4292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▲</a:t>
            </a:r>
          </a:p>
        </p:txBody>
      </p:sp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1692275" y="4365625"/>
          <a:ext cx="25844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name="公式" r:id="rId5" imgW="2577960" imgH="457200" progId="Equation.3">
                  <p:embed/>
                </p:oleObj>
              </mc:Choice>
              <mc:Fallback>
                <p:oleObj name="公式" r:id="rId5" imgW="257796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365625"/>
                        <a:ext cx="258445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971550" y="5084763"/>
            <a:ext cx="23288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3200" b="1"/>
              <a:t>■</a:t>
            </a:r>
            <a:r>
              <a:rPr lang="zh-CN" altLang="en-US" sz="3200" b="1"/>
              <a:t>自由粒子</a:t>
            </a:r>
            <a:r>
              <a:rPr lang="zh-CN" altLang="en-US" sz="3200"/>
              <a:t> </a:t>
            </a:r>
          </a:p>
        </p:txBody>
      </p:sp>
      <p:graphicFrame>
        <p:nvGraphicFramePr>
          <p:cNvPr id="27661" name="Object 13"/>
          <p:cNvGraphicFramePr>
            <a:graphicFrameLocks noChangeAspect="1"/>
          </p:cNvGraphicFramePr>
          <p:nvPr/>
        </p:nvGraphicFramePr>
        <p:xfrm>
          <a:off x="3203575" y="5229225"/>
          <a:ext cx="11430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公式" r:id="rId7" imgW="1143000" imgH="431640" progId="Equation.3">
                  <p:embed/>
                </p:oleObj>
              </mc:Choice>
              <mc:Fallback>
                <p:oleObj name="公式" r:id="rId7" imgW="114300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229225"/>
                        <a:ext cx="11430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4427538" y="5084763"/>
            <a:ext cx="3435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波函数满足的方程</a:t>
            </a: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971550" y="5805488"/>
            <a:ext cx="3435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/>
              <a:t>自由粒子波函数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  <p:bldP spid="27653" grpId="0"/>
      <p:bldP spid="27655" grpId="0"/>
      <p:bldP spid="27656" grpId="0"/>
      <p:bldP spid="27657" grpId="0"/>
      <p:bldP spid="27658" grpId="0"/>
      <p:bldP spid="27660" grpId="0"/>
      <p:bldP spid="27662" grpId="0"/>
      <p:bldP spid="2766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299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1692275" y="549275"/>
          <a:ext cx="5508625" cy="217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公式" r:id="rId3" imgW="5574960" imgH="2057400" progId="Equation.3">
                  <p:embed/>
                </p:oleObj>
              </mc:Choice>
              <mc:Fallback>
                <p:oleObj name="公式" r:id="rId3" imgW="5574960" imgH="2057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49275"/>
                        <a:ext cx="5508625" cy="217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971550" y="2997200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/>
              <a:t>方程的导出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971550" y="3789363"/>
            <a:ext cx="9318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将</a:t>
            </a:r>
            <a:r>
              <a:rPr lang="zh-CN" altLang="en-US" sz="3200"/>
              <a:t> </a:t>
            </a:r>
          </a:p>
        </p:txBody>
      </p:sp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1908175" y="3933825"/>
          <a:ext cx="109696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公式" r:id="rId5" imgW="1091880" imgH="431640" progId="Equation.3">
                  <p:embed/>
                </p:oleObj>
              </mc:Choice>
              <mc:Fallback>
                <p:oleObj name="公式" r:id="rId5" imgW="109188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933825"/>
                        <a:ext cx="1096963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3059113" y="3789363"/>
            <a:ext cx="2870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对时间</a:t>
            </a:r>
            <a:r>
              <a:rPr lang="en-US" altLang="zh-CN" sz="3200" b="1"/>
              <a:t>t</a:t>
            </a:r>
            <a:r>
              <a:rPr lang="zh-CN" altLang="en-US" sz="3200" b="1"/>
              <a:t>微分</a:t>
            </a:r>
            <a:r>
              <a:rPr lang="en-US" altLang="zh-CN" sz="3200" b="1"/>
              <a:t>,</a:t>
            </a:r>
            <a:r>
              <a:rPr lang="zh-CN" altLang="en-US" sz="3200" b="1"/>
              <a:t>得</a:t>
            </a:r>
          </a:p>
        </p:txBody>
      </p:sp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1547813" y="4437063"/>
          <a:ext cx="5956300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公式" r:id="rId7" imgW="6019560" imgH="1981080" progId="Equation.3">
                  <p:embed/>
                </p:oleObj>
              </mc:Choice>
              <mc:Fallback>
                <p:oleObj name="公式" r:id="rId7" imgW="6019560" imgH="1981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437063"/>
                        <a:ext cx="5956300" cy="208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/>
      <p:bldP spid="28679" grpId="0"/>
      <p:bldP spid="286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247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755650" y="69215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即</a:t>
            </a:r>
            <a:r>
              <a:rPr lang="zh-CN" altLang="en-US" sz="3200"/>
              <a:t> 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2700338" y="549275"/>
          <a:ext cx="367506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公式" r:id="rId3" imgW="3720960" imgH="888840" progId="Equation.3">
                  <p:embed/>
                </p:oleObj>
              </mc:Choice>
              <mc:Fallback>
                <p:oleObj name="公式" r:id="rId3" imgW="3720960" imgH="888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49275"/>
                        <a:ext cx="3675062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684213" y="1700213"/>
            <a:ext cx="931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将</a:t>
            </a:r>
            <a:r>
              <a:rPr lang="zh-CN" altLang="en-US" sz="3200"/>
              <a:t> 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1619250" y="1773238"/>
          <a:ext cx="109696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公式" r:id="rId5" imgW="1091880" imgH="431640" progId="Equation.3">
                  <p:embed/>
                </p:oleObj>
              </mc:Choice>
              <mc:Fallback>
                <p:oleObj name="公式" r:id="rId5" imgW="109188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773238"/>
                        <a:ext cx="1096963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2843213" y="1700213"/>
            <a:ext cx="54213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对</a:t>
            </a:r>
            <a:r>
              <a:rPr lang="en-US" altLang="zh-CN" sz="3200" b="1"/>
              <a:t>x</a:t>
            </a:r>
            <a:r>
              <a:rPr lang="zh-CN" altLang="en-US" sz="3200" b="1"/>
              <a:t>、</a:t>
            </a:r>
            <a:r>
              <a:rPr lang="en-US" altLang="zh-CN" sz="3200" b="1"/>
              <a:t>y</a:t>
            </a:r>
            <a:r>
              <a:rPr lang="zh-CN" altLang="en-US" sz="3200" b="1"/>
              <a:t>、</a:t>
            </a:r>
            <a:r>
              <a:rPr lang="en-US" altLang="zh-CN" sz="3200" b="1"/>
              <a:t>z</a:t>
            </a:r>
            <a:r>
              <a:rPr lang="zh-CN" altLang="en-US" sz="3200" b="1"/>
              <a:t>作一次偏微分</a:t>
            </a:r>
            <a:r>
              <a:rPr lang="en-US" altLang="zh-CN" sz="3200" b="1"/>
              <a:t>,</a:t>
            </a:r>
            <a:r>
              <a:rPr lang="zh-CN" altLang="en-US" sz="3200" b="1"/>
              <a:t>可得</a:t>
            </a:r>
          </a:p>
        </p:txBody>
      </p:sp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755650" y="2492375"/>
          <a:ext cx="756126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公式" r:id="rId7" imgW="8102520" imgH="965160" progId="Equation.3">
                  <p:embed/>
                </p:oleObj>
              </mc:Choice>
              <mc:Fallback>
                <p:oleObj name="公式" r:id="rId7" imgW="8102520" imgH="965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492375"/>
                        <a:ext cx="7561263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684213" y="386080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即</a:t>
            </a:r>
            <a:r>
              <a:rPr lang="zh-CN" altLang="en-US" sz="3200"/>
              <a:t> </a:t>
            </a:r>
          </a:p>
        </p:txBody>
      </p:sp>
      <p:graphicFrame>
        <p:nvGraphicFramePr>
          <p:cNvPr id="29709" name="Object 13"/>
          <p:cNvGraphicFramePr>
            <a:graphicFrameLocks noChangeAspect="1"/>
          </p:cNvGraphicFramePr>
          <p:nvPr/>
        </p:nvGraphicFramePr>
        <p:xfrm>
          <a:off x="2484438" y="3644900"/>
          <a:ext cx="409416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6" name="公式" r:id="rId9" imgW="4140000" imgH="888840" progId="Equation.3">
                  <p:embed/>
                </p:oleObj>
              </mc:Choice>
              <mc:Fallback>
                <p:oleObj name="公式" r:id="rId9" imgW="4140000" imgH="8888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644900"/>
                        <a:ext cx="4094162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684213" y="4941888"/>
            <a:ext cx="1109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同理</a:t>
            </a:r>
            <a:r>
              <a:rPr lang="zh-CN" altLang="en-US" sz="3200"/>
              <a:t> </a:t>
            </a:r>
          </a:p>
        </p:txBody>
      </p:sp>
      <p:graphicFrame>
        <p:nvGraphicFramePr>
          <p:cNvPr id="29711" name="Object 15"/>
          <p:cNvGraphicFramePr>
            <a:graphicFrameLocks noChangeAspect="1"/>
          </p:cNvGraphicFramePr>
          <p:nvPr/>
        </p:nvGraphicFramePr>
        <p:xfrm>
          <a:off x="2484438" y="4724400"/>
          <a:ext cx="4068762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" name="公式" r:id="rId11" imgW="4114800" imgH="965160" progId="Equation.3">
                  <p:embed/>
                </p:oleObj>
              </mc:Choice>
              <mc:Fallback>
                <p:oleObj name="公式" r:id="rId11" imgW="4114800" imgH="9651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724400"/>
                        <a:ext cx="4068762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Object 16"/>
          <p:cNvGraphicFramePr>
            <a:graphicFrameLocks noChangeAspect="1"/>
          </p:cNvGraphicFramePr>
          <p:nvPr/>
        </p:nvGraphicFramePr>
        <p:xfrm>
          <a:off x="2484438" y="5891213"/>
          <a:ext cx="4022725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name="公式" r:id="rId13" imgW="4063680" imgH="914400" progId="Equation.3">
                  <p:embed/>
                </p:oleObj>
              </mc:Choice>
              <mc:Fallback>
                <p:oleObj name="公式" r:id="rId13" imgW="4063680" imgH="914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891213"/>
                        <a:ext cx="4022725" cy="966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  <p:bldP spid="29703" grpId="0"/>
      <p:bldP spid="29706" grpId="0"/>
      <p:bldP spid="29708" grpId="0"/>
      <p:bldP spid="297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827088" y="620713"/>
            <a:ext cx="140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于是有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2484438" y="476250"/>
          <a:ext cx="4667250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公式" r:id="rId3" imgW="4724280" imgH="1701720" progId="Equation.3">
                  <p:embed/>
                </p:oleObj>
              </mc:Choice>
              <mc:Fallback>
                <p:oleObj name="公式" r:id="rId3" imgW="4724280" imgH="1701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76250"/>
                        <a:ext cx="4667250" cy="179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2928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971550" y="2349500"/>
          <a:ext cx="688022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公式" r:id="rId5" imgW="6946560" imgH="965160" progId="Equation.3">
                  <p:embed/>
                </p:oleObj>
              </mc:Choice>
              <mc:Fallback>
                <p:oleObj name="公式" r:id="rId5" imgW="6946560" imgH="965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349500"/>
                        <a:ext cx="6880225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971550" y="3573463"/>
          <a:ext cx="41036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公式" r:id="rId7" imgW="4152600" imgH="444240" progId="Equation.3">
                  <p:embed/>
                </p:oleObj>
              </mc:Choice>
              <mc:Fallback>
                <p:oleObj name="公式" r:id="rId7" imgW="415260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73463"/>
                        <a:ext cx="4103688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827088" y="4292600"/>
            <a:ext cx="7048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将</a:t>
            </a:r>
            <a:r>
              <a:rPr lang="zh-CN" altLang="en-US" sz="3200"/>
              <a:t> 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1258888" y="4365625"/>
          <a:ext cx="109696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公式" r:id="rId9" imgW="1091880" imgH="431640" progId="Equation.3">
                  <p:embed/>
                </p:oleObj>
              </mc:Choice>
              <mc:Fallback>
                <p:oleObj name="公式" r:id="rId9" imgW="109188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365625"/>
                        <a:ext cx="1096962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2339975" y="4292600"/>
            <a:ext cx="6072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对</a:t>
            </a:r>
            <a:r>
              <a:rPr lang="en-US" altLang="zh-CN" sz="3200" b="1"/>
              <a:t>x</a:t>
            </a:r>
            <a:r>
              <a:rPr lang="zh-CN" altLang="en-US" sz="3200" b="1"/>
              <a:t>、</a:t>
            </a:r>
            <a:r>
              <a:rPr lang="en-US" altLang="zh-CN" sz="3200" b="1"/>
              <a:t>y</a:t>
            </a:r>
            <a:r>
              <a:rPr lang="zh-CN" altLang="en-US" sz="3200" b="1"/>
              <a:t>、</a:t>
            </a:r>
            <a:r>
              <a:rPr lang="en-US" altLang="zh-CN" sz="3200" b="1"/>
              <a:t>z</a:t>
            </a:r>
            <a:r>
              <a:rPr lang="zh-CN" altLang="en-US" sz="3200" b="1"/>
              <a:t>进行二次偏微分</a:t>
            </a:r>
            <a:r>
              <a:rPr lang="en-US" altLang="zh-CN" sz="3200" b="1"/>
              <a:t>,</a:t>
            </a:r>
            <a:r>
              <a:rPr lang="zh-CN" altLang="en-US" sz="3200" b="1"/>
              <a:t>可得</a:t>
            </a:r>
            <a:r>
              <a:rPr lang="zh-CN" altLang="en-US" sz="3200"/>
              <a:t>  </a:t>
            </a:r>
          </a:p>
        </p:txBody>
      </p:sp>
      <p:graphicFrame>
        <p:nvGraphicFramePr>
          <p:cNvPr id="30732" name="Object 12"/>
          <p:cNvGraphicFramePr>
            <a:graphicFrameLocks noChangeAspect="1"/>
          </p:cNvGraphicFramePr>
          <p:nvPr/>
        </p:nvGraphicFramePr>
        <p:xfrm>
          <a:off x="1476375" y="5084763"/>
          <a:ext cx="647700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公式" r:id="rId11" imgW="6540480" imgH="1015920" progId="Equation.3">
                  <p:embed/>
                </p:oleObj>
              </mc:Choice>
              <mc:Fallback>
                <p:oleObj name="公式" r:id="rId11" imgW="6540480" imgH="10159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084763"/>
                        <a:ext cx="6477000" cy="107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8" grpId="0"/>
      <p:bldP spid="307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971550" y="404813"/>
          <a:ext cx="5715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公式" r:id="rId3" imgW="5715000" imgH="1054080" progId="Equation.3">
                  <p:embed/>
                </p:oleObj>
              </mc:Choice>
              <mc:Fallback>
                <p:oleObj name="公式" r:id="rId3" imgW="5715000" imgH="1054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4813"/>
                        <a:ext cx="57150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827088" y="162877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即</a:t>
            </a:r>
            <a:r>
              <a:rPr lang="zh-CN" altLang="en-US" sz="3200"/>
              <a:t> 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1835150" y="1341438"/>
          <a:ext cx="435451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name="公式" r:id="rId5" imgW="4406760" imgH="977760" progId="Equation.3">
                  <p:embed/>
                </p:oleObj>
              </mc:Choice>
              <mc:Fallback>
                <p:oleObj name="公式" r:id="rId5" imgW="4406760" imgH="9777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341438"/>
                        <a:ext cx="4354513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827088" y="2565400"/>
            <a:ext cx="1109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同理</a:t>
            </a:r>
            <a:r>
              <a:rPr lang="zh-CN" altLang="en-US" sz="3200"/>
              <a:t> 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2051050" y="2349500"/>
          <a:ext cx="4364038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name="公式" r:id="rId7" imgW="4406760" imgH="1054080" progId="Equation.3">
                  <p:embed/>
                </p:oleObj>
              </mc:Choice>
              <mc:Fallback>
                <p:oleObj name="公式" r:id="rId7" imgW="4406760" imgH="1054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349500"/>
                        <a:ext cx="4364038" cy="1116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2051050" y="3500438"/>
          <a:ext cx="4318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" name="公式" r:id="rId9" imgW="4368600" imgH="1002960" progId="Equation.3">
                  <p:embed/>
                </p:oleObj>
              </mc:Choice>
              <mc:Fallback>
                <p:oleObj name="公式" r:id="rId9" imgW="4368600" imgH="10029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500438"/>
                        <a:ext cx="43180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827088" y="4652963"/>
            <a:ext cx="1222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由此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graphicFrame>
        <p:nvGraphicFramePr>
          <p:cNvPr id="31756" name="Object 12"/>
          <p:cNvGraphicFramePr>
            <a:graphicFrameLocks noChangeAspect="1"/>
          </p:cNvGraphicFramePr>
          <p:nvPr/>
        </p:nvGraphicFramePr>
        <p:xfrm>
          <a:off x="2051050" y="4724400"/>
          <a:ext cx="412115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name="公式" r:id="rId11" imgW="4165560" imgH="583920" progId="Equation.3">
                  <p:embed/>
                </p:oleObj>
              </mc:Choice>
              <mc:Fallback>
                <p:oleObj name="公式" r:id="rId11" imgW="4165560" imgH="5839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724400"/>
                        <a:ext cx="4121150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755650" y="5589588"/>
            <a:ext cx="1109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其中</a:t>
            </a:r>
            <a:r>
              <a:rPr lang="zh-CN" altLang="en-US" sz="3200"/>
              <a:t> </a:t>
            </a:r>
          </a:p>
        </p:txBody>
      </p:sp>
      <p:graphicFrame>
        <p:nvGraphicFramePr>
          <p:cNvPr id="31758" name="Object 14"/>
          <p:cNvGraphicFramePr>
            <a:graphicFrameLocks noChangeAspect="1"/>
          </p:cNvGraphicFramePr>
          <p:nvPr/>
        </p:nvGraphicFramePr>
        <p:xfrm>
          <a:off x="1692275" y="5373688"/>
          <a:ext cx="3095625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6" name="公式" r:id="rId13" imgW="3365280" imgH="1054080" progId="Equation.3">
                  <p:embed/>
                </p:oleObj>
              </mc:Choice>
              <mc:Fallback>
                <p:oleObj name="公式" r:id="rId13" imgW="3365280" imgH="1054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373688"/>
                        <a:ext cx="3095625" cy="1036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9" name="Object 15"/>
          <p:cNvGraphicFramePr>
            <a:graphicFrameLocks noChangeAspect="1"/>
          </p:cNvGraphicFramePr>
          <p:nvPr/>
        </p:nvGraphicFramePr>
        <p:xfrm>
          <a:off x="0" y="3132138"/>
          <a:ext cx="12382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公式" r:id="rId15" imgW="126835" imgH="253670" progId="Equation.3">
                  <p:embed/>
                </p:oleObj>
              </mc:Choice>
              <mc:Fallback>
                <p:oleObj name="公式" r:id="rId15" imgW="126835" imgH="25367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132138"/>
                        <a:ext cx="123825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4716463" y="5661025"/>
            <a:ext cx="353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称为拉普拉斯算符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50" grpId="0"/>
      <p:bldP spid="31755" grpId="0"/>
      <p:bldP spid="31757" grpId="0"/>
      <p:bldP spid="3176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900113" y="692150"/>
            <a:ext cx="1343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根据</a:t>
            </a:r>
            <a:r>
              <a:rPr lang="zh-CN" altLang="en-US" sz="3200"/>
              <a:t> 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2051050" y="692150"/>
          <a:ext cx="18478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公式" r:id="rId3" imgW="1854000" imgH="520560" progId="Equation.3">
                  <p:embed/>
                </p:oleObj>
              </mc:Choice>
              <mc:Fallback>
                <p:oleObj name="公式" r:id="rId3" imgW="1854000" imgH="520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692150"/>
                        <a:ext cx="184785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3851275" y="692150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以及上述结果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2484438" y="1412875"/>
          <a:ext cx="367506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name="公式" r:id="rId5" imgW="3720960" imgH="888840" progId="Equation.3">
                  <p:embed/>
                </p:oleObj>
              </mc:Choice>
              <mc:Fallback>
                <p:oleObj name="公式" r:id="rId5" imgW="3720960" imgH="888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412875"/>
                        <a:ext cx="3675062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2411413" y="2565400"/>
          <a:ext cx="412115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公式" r:id="rId7" imgW="4165560" imgH="583920" progId="Equation.3">
                  <p:embed/>
                </p:oleObj>
              </mc:Choice>
              <mc:Fallback>
                <p:oleObj name="公式" r:id="rId7" imgW="4165560" imgH="5839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565400"/>
                        <a:ext cx="4121150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827088" y="34290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可得</a:t>
            </a: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684213" y="2852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80" name="Object 12"/>
          <p:cNvGraphicFramePr>
            <a:graphicFrameLocks noChangeAspect="1"/>
          </p:cNvGraphicFramePr>
          <p:nvPr/>
        </p:nvGraphicFramePr>
        <p:xfrm>
          <a:off x="2484438" y="3213100"/>
          <a:ext cx="4651375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公式" r:id="rId9" imgW="4698720" imgH="1981080" progId="Equation.3">
                  <p:embed/>
                </p:oleObj>
              </mc:Choice>
              <mc:Fallback>
                <p:oleObj name="公式" r:id="rId9" imgW="4698720" imgH="1981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213100"/>
                        <a:ext cx="4651375" cy="208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900113" y="558958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即</a:t>
            </a:r>
            <a:r>
              <a:rPr lang="zh-CN" altLang="en-US" sz="3200"/>
              <a:t> </a:t>
            </a:r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83" name="Object 15"/>
          <p:cNvGraphicFramePr>
            <a:graphicFrameLocks noChangeAspect="1"/>
          </p:cNvGraphicFramePr>
          <p:nvPr/>
        </p:nvGraphicFramePr>
        <p:xfrm>
          <a:off x="2411413" y="5373688"/>
          <a:ext cx="446563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name="公式" r:id="rId11" imgW="4520880" imgH="952200" progId="Equation.3">
                  <p:embed/>
                </p:oleObj>
              </mc:Choice>
              <mc:Fallback>
                <p:oleObj name="公式" r:id="rId11" imgW="4520880" imgH="952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373688"/>
                        <a:ext cx="4465637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3" grpId="0"/>
      <p:bldP spid="32778" grpId="0"/>
      <p:bldP spid="3278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900113" y="692150"/>
            <a:ext cx="5718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以上方程可按以下方法产生：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827088" y="1412875"/>
            <a:ext cx="19288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首先根据</a:t>
            </a:r>
            <a:r>
              <a:rPr lang="zh-CN" altLang="en-US" sz="3200"/>
              <a:t> 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2559050" y="1484313"/>
          <a:ext cx="19859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name="公式" r:id="rId3" imgW="1993680" imgH="520560" progId="Equation.3">
                  <p:embed/>
                </p:oleObj>
              </mc:Choice>
              <mc:Fallback>
                <p:oleObj name="公式" r:id="rId3" imgW="1993680" imgH="520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1484313"/>
                        <a:ext cx="1985963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4427538" y="1412875"/>
            <a:ext cx="19288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将波函数</a:t>
            </a:r>
            <a:r>
              <a:rPr lang="zh-CN" altLang="en-US" sz="3200"/>
              <a:t> 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6156325" y="1484313"/>
          <a:ext cx="109696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name="公式" r:id="rId5" imgW="1091880" imgH="431640" progId="Equation.3">
                  <p:embed/>
                </p:oleObj>
              </mc:Choice>
              <mc:Fallback>
                <p:oleObj name="公式" r:id="rId5" imgW="109188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1484313"/>
                        <a:ext cx="1096963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827088" y="2133600"/>
            <a:ext cx="27447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上式两侧</a:t>
            </a:r>
            <a:r>
              <a:rPr lang="en-US" altLang="zh-CN" sz="3200" b="1"/>
              <a:t>,</a:t>
            </a:r>
            <a:r>
              <a:rPr lang="zh-CN" altLang="en-US" sz="3200" b="1"/>
              <a:t>可得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803" name="Object 11"/>
          <p:cNvGraphicFramePr>
            <a:graphicFrameLocks noChangeAspect="1"/>
          </p:cNvGraphicFramePr>
          <p:nvPr/>
        </p:nvGraphicFramePr>
        <p:xfrm>
          <a:off x="3563938" y="2205038"/>
          <a:ext cx="43481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3" name="公式" r:id="rId7" imgW="4343400" imgH="520560" progId="Equation.3">
                  <p:embed/>
                </p:oleObj>
              </mc:Choice>
              <mc:Fallback>
                <p:oleObj name="公式" r:id="rId7" imgW="4343400" imgH="5205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205038"/>
                        <a:ext cx="4348162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7164388" y="141287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右乘</a:t>
            </a:r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900113" y="2781300"/>
            <a:ext cx="3448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然后作如下替换：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0" y="2967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807" name="Object 15"/>
          <p:cNvGraphicFramePr>
            <a:graphicFrameLocks noChangeAspect="1"/>
          </p:cNvGraphicFramePr>
          <p:nvPr/>
        </p:nvGraphicFramePr>
        <p:xfrm>
          <a:off x="1835150" y="3573463"/>
          <a:ext cx="5576888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4" name="公式" r:id="rId9" imgW="5651280" imgH="888840" progId="Equation.3">
                  <p:embed/>
                </p:oleObj>
              </mc:Choice>
              <mc:Fallback>
                <p:oleObj name="公式" r:id="rId9" imgW="5651280" imgH="8888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573463"/>
                        <a:ext cx="5576888" cy="9382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900113" y="4652963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代入上式可得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810" name="Object 18"/>
          <p:cNvGraphicFramePr>
            <a:graphicFrameLocks noChangeAspect="1"/>
          </p:cNvGraphicFramePr>
          <p:nvPr/>
        </p:nvGraphicFramePr>
        <p:xfrm>
          <a:off x="2339975" y="5445125"/>
          <a:ext cx="446563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公式" r:id="rId11" imgW="4520880" imgH="952200" progId="Equation.3">
                  <p:embed/>
                </p:oleObj>
              </mc:Choice>
              <mc:Fallback>
                <p:oleObj name="公式" r:id="rId11" imgW="4520880" imgH="952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445125"/>
                        <a:ext cx="4465638" cy="1000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5" grpId="0"/>
      <p:bldP spid="33798" grpId="0"/>
      <p:bldP spid="33801" grpId="0"/>
      <p:bldP spid="33804" grpId="0"/>
      <p:bldP spid="33805" grpId="0"/>
      <p:bldP spid="3380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900113" y="620713"/>
            <a:ext cx="15160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■</a:t>
            </a:r>
            <a:r>
              <a:rPr lang="zh-CN" altLang="en-US" sz="3200" b="1"/>
              <a:t>势场</a:t>
            </a:r>
            <a:r>
              <a:rPr lang="zh-CN" altLang="en-US" sz="3200"/>
              <a:t> 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2268538" y="692150"/>
          <a:ext cx="10414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name="公式" r:id="rId3" imgW="1041120" imgH="431640" progId="Equation.3">
                  <p:embed/>
                </p:oleObj>
              </mc:Choice>
              <mc:Fallback>
                <p:oleObj name="公式" r:id="rId3" imgW="104112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692150"/>
                        <a:ext cx="1041400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203575" y="620713"/>
            <a:ext cx="52498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中运动粒子满足的方程根据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827088" y="1412875"/>
            <a:ext cx="76406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上述自由粒子薛定谔方程导出方法</a:t>
            </a:r>
            <a:r>
              <a:rPr lang="en-US" altLang="zh-CN" sz="3200" b="1"/>
              <a:t>,</a:t>
            </a:r>
            <a:r>
              <a:rPr lang="zh-CN" altLang="en-US" sz="3200" b="1"/>
              <a:t>可得：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2771775" y="2133600"/>
          <a:ext cx="33210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公式" r:id="rId5" imgW="3314520" imgH="520560" progId="Equation.3">
                  <p:embed/>
                </p:oleObj>
              </mc:Choice>
              <mc:Fallback>
                <p:oleObj name="公式" r:id="rId5" imgW="331452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133600"/>
                        <a:ext cx="332105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4284663" y="2708275"/>
          <a:ext cx="2587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公式" r:id="rId7" imgW="253800" imgH="419040" progId="Equation.3">
                  <p:embed/>
                </p:oleObj>
              </mc:Choice>
              <mc:Fallback>
                <p:oleObj name="公式" r:id="rId7" imgW="253800" imgH="419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708275"/>
                        <a:ext cx="25876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28" name="Object 12"/>
          <p:cNvGraphicFramePr>
            <a:graphicFrameLocks noChangeAspect="1"/>
          </p:cNvGraphicFramePr>
          <p:nvPr/>
        </p:nvGraphicFramePr>
        <p:xfrm>
          <a:off x="1547813" y="3068638"/>
          <a:ext cx="56721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公式" r:id="rId9" imgW="5676840" imgH="520560" progId="Equation.3">
                  <p:embed/>
                </p:oleObj>
              </mc:Choice>
              <mc:Fallback>
                <p:oleObj name="公式" r:id="rId9" imgW="5676840" imgH="5205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068638"/>
                        <a:ext cx="5672137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827088" y="3933825"/>
            <a:ext cx="1408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作替代</a:t>
            </a: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31" name="Object 15"/>
          <p:cNvGraphicFramePr>
            <a:graphicFrameLocks noChangeAspect="1"/>
          </p:cNvGraphicFramePr>
          <p:nvPr/>
        </p:nvGraphicFramePr>
        <p:xfrm>
          <a:off x="2195513" y="3860800"/>
          <a:ext cx="559593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公式" r:id="rId11" imgW="5651280" imgH="888840" progId="Equation.3">
                  <p:embed/>
                </p:oleObj>
              </mc:Choice>
              <mc:Fallback>
                <p:oleObj name="公式" r:id="rId11" imgW="5651280" imgH="8888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860800"/>
                        <a:ext cx="5595937" cy="9271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2" name="Object 16"/>
          <p:cNvGraphicFramePr>
            <a:graphicFrameLocks noChangeAspect="1"/>
          </p:cNvGraphicFramePr>
          <p:nvPr/>
        </p:nvGraphicFramePr>
        <p:xfrm>
          <a:off x="4643438" y="4868863"/>
          <a:ext cx="2587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0" name="公式" r:id="rId13" imgW="253800" imgH="419040" progId="Equation.3">
                  <p:embed/>
                </p:oleObj>
              </mc:Choice>
              <mc:Fallback>
                <p:oleObj name="公式" r:id="rId13" imgW="253800" imgH="419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868863"/>
                        <a:ext cx="25876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0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34" name="Object 18"/>
          <p:cNvGraphicFramePr>
            <a:graphicFrameLocks noChangeAspect="1"/>
          </p:cNvGraphicFramePr>
          <p:nvPr/>
        </p:nvGraphicFramePr>
        <p:xfrm>
          <a:off x="1908175" y="5373688"/>
          <a:ext cx="56165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1" name="公式" r:id="rId15" imgW="6260760" imgH="1104840" progId="Equation.3">
                  <p:embed/>
                </p:oleObj>
              </mc:Choice>
              <mc:Fallback>
                <p:oleObj name="公式" r:id="rId15" imgW="6260760" imgH="11048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373688"/>
                        <a:ext cx="5616575" cy="1079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/>
      <p:bldP spid="34822" grpId="0"/>
      <p:bldP spid="348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900113" y="404813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说明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900113" y="1125538"/>
            <a:ext cx="75676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/>
              <a:t>该方程描述一个质量为</a:t>
            </a:r>
            <a:r>
              <a:rPr lang="en-US" altLang="zh-CN" sz="3200" b="1"/>
              <a:t>m</a:t>
            </a:r>
            <a:r>
              <a:rPr lang="zh-CN" altLang="en-US" sz="3200" b="1"/>
              <a:t>的粒子在势场</a:t>
            </a:r>
            <a:r>
              <a:rPr lang="zh-CN" altLang="en-US" sz="3200"/>
              <a:t> 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971550" y="1916113"/>
          <a:ext cx="10414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name="公式" r:id="rId3" imgW="1041120" imgH="431640" progId="Equation.3">
                  <p:embed/>
                </p:oleObj>
              </mc:Choice>
              <mc:Fallback>
                <p:oleObj name="公式" r:id="rId3" imgW="104112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916113"/>
                        <a:ext cx="1041400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979613" y="1844675"/>
            <a:ext cx="6392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中波函数随时间变化的因果关系</a:t>
            </a:r>
            <a:r>
              <a:rPr lang="en-US" altLang="zh-CN" sz="3200" b="1"/>
              <a:t>.</a:t>
            </a:r>
            <a:r>
              <a:rPr lang="zh-CN" altLang="en-US" sz="3200" b="1"/>
              <a:t>一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827088" y="2565400"/>
            <a:ext cx="2328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旦初始状态</a:t>
            </a:r>
            <a:r>
              <a:rPr lang="zh-CN" altLang="en-US" sz="3200"/>
              <a:t> 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49" name="Object 9"/>
          <p:cNvGraphicFramePr>
            <a:graphicFrameLocks noChangeAspect="1"/>
          </p:cNvGraphicFramePr>
          <p:nvPr/>
        </p:nvGraphicFramePr>
        <p:xfrm>
          <a:off x="3059113" y="2636838"/>
          <a:ext cx="11303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9" name="公式" r:id="rId5" imgW="1130040" imgH="431640" progId="Equation.3">
                  <p:embed/>
                </p:oleObj>
              </mc:Choice>
              <mc:Fallback>
                <p:oleObj name="公式" r:id="rId5" imgW="113004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636838"/>
                        <a:ext cx="1130300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4140200" y="2565400"/>
            <a:ext cx="4202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给定</a:t>
            </a:r>
            <a:r>
              <a:rPr lang="en-US" altLang="zh-CN" sz="3200" b="1"/>
              <a:t>, </a:t>
            </a:r>
            <a:r>
              <a:rPr lang="zh-CN" altLang="en-US" sz="3200" b="1"/>
              <a:t>以后任何时刻</a:t>
            </a:r>
            <a:r>
              <a:rPr lang="en-US" altLang="zh-CN" sz="3200" b="1"/>
              <a:t>t</a:t>
            </a:r>
            <a:r>
              <a:rPr lang="zh-CN" altLang="en-US" sz="3200" b="1"/>
              <a:t>的</a:t>
            </a:r>
            <a:endParaRPr lang="zh-CN" altLang="en-US" sz="3200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900113" y="3284538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状态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53" name="Object 13"/>
          <p:cNvGraphicFramePr>
            <a:graphicFrameLocks noChangeAspect="1"/>
          </p:cNvGraphicFramePr>
          <p:nvPr/>
        </p:nvGraphicFramePr>
        <p:xfrm>
          <a:off x="1835150" y="3357563"/>
          <a:ext cx="109696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name="公式" r:id="rId7" imgW="1091880" imgH="431640" progId="Equation.3">
                  <p:embed/>
                </p:oleObj>
              </mc:Choice>
              <mc:Fallback>
                <p:oleObj name="公式" r:id="rId7" imgW="109188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357563"/>
                        <a:ext cx="1096963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2916238" y="3284538"/>
            <a:ext cx="3954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原则上也就完全确定</a:t>
            </a:r>
            <a:r>
              <a:rPr lang="en-US" altLang="zh-CN" sz="3200" b="1"/>
              <a:t>.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827088" y="3789363"/>
            <a:ext cx="77755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/>
              <a:t>▲</a:t>
            </a:r>
            <a:r>
              <a:rPr lang="zh-CN" altLang="en-US" sz="3200" b="1"/>
              <a:t>该方程仅仅是假设</a:t>
            </a:r>
            <a:r>
              <a:rPr lang="en-US" altLang="zh-CN" sz="3200" b="1"/>
              <a:t>,</a:t>
            </a:r>
            <a:r>
              <a:rPr lang="zh-CN" altLang="en-US" sz="3200" b="1"/>
              <a:t>其正确性由实验检验</a:t>
            </a:r>
            <a:r>
              <a:rPr lang="en-US" altLang="zh-CN" sz="3200" b="1"/>
              <a:t>.</a:t>
            </a: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827088" y="4724400"/>
            <a:ext cx="7431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/>
              <a:t>波函数是复数</a:t>
            </a:r>
            <a:r>
              <a:rPr lang="en-US" altLang="zh-CN" sz="3200" b="1"/>
              <a:t>, </a:t>
            </a:r>
            <a:r>
              <a:rPr lang="zh-CN" altLang="en-US" sz="3200" b="1"/>
              <a:t>不具有物理意义</a:t>
            </a:r>
            <a:r>
              <a:rPr lang="en-US" altLang="zh-CN" sz="3200" b="1"/>
              <a:t>,</a:t>
            </a:r>
            <a:r>
              <a:rPr lang="zh-CN" altLang="en-US" sz="3200" b="1"/>
              <a:t>而波函</a:t>
            </a:r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900113" y="5451475"/>
            <a:ext cx="76327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3200" b="1"/>
              <a:t>数绝对值平方表示粒子在空间出现的几率密度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  <p:bldP spid="35843" grpId="0"/>
      <p:bldP spid="35846" grpId="0"/>
      <p:bldP spid="35847" grpId="0"/>
      <p:bldP spid="35850" grpId="0"/>
      <p:bldP spid="35851" grpId="0"/>
      <p:bldP spid="35854" grpId="0"/>
      <p:bldP spid="35855" grpId="0"/>
      <p:bldP spid="35856" grpId="0"/>
      <p:bldP spid="3585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971550" y="692150"/>
            <a:ext cx="3930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2.3.2</a:t>
            </a:r>
            <a:r>
              <a:rPr lang="zh-CN" altLang="en-US" sz="3200" b="1"/>
              <a:t>定态薛定谔方程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900113" y="1412875"/>
            <a:ext cx="1516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3200" b="1"/>
              <a:t>■</a:t>
            </a:r>
            <a:r>
              <a:rPr lang="zh-CN" altLang="en-US" sz="3200" b="1"/>
              <a:t>势能</a:t>
            </a:r>
            <a:r>
              <a:rPr lang="zh-CN" altLang="en-US" sz="3200"/>
              <a:t> 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2484438" y="1484313"/>
          <a:ext cx="122396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name="公式" r:id="rId3" imgW="1434960" imgH="431640" progId="Equation.3">
                  <p:embed/>
                </p:oleObj>
              </mc:Choice>
              <mc:Fallback>
                <p:oleObj name="公式" r:id="rId3" imgW="143496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484313"/>
                        <a:ext cx="1223962" cy="4429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900113" y="2133600"/>
            <a:ext cx="343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3200" b="1"/>
              <a:t>■</a:t>
            </a:r>
            <a:r>
              <a:rPr lang="zh-CN" altLang="en-US" sz="3200" b="1"/>
              <a:t>分离薛定谔方程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900113" y="2852738"/>
            <a:ext cx="1109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/>
              <a:t>令</a:t>
            </a:r>
            <a:r>
              <a:rPr lang="zh-CN" altLang="en-US" sz="3200"/>
              <a:t> </a:t>
            </a:r>
          </a:p>
        </p:txBody>
      </p:sp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1835150" y="2924175"/>
          <a:ext cx="29464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公式" r:id="rId5" imgW="2946240" imgH="444240" progId="Equation.3">
                  <p:embed/>
                </p:oleObj>
              </mc:Choice>
              <mc:Fallback>
                <p:oleObj name="公式" r:id="rId5" imgW="294624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924175"/>
                        <a:ext cx="2946400" cy="4492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900113" y="3573463"/>
            <a:ext cx="465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/>
              <a:t>将上式代入薛定谔方程</a:t>
            </a:r>
          </a:p>
        </p:txBody>
      </p:sp>
      <p:graphicFrame>
        <p:nvGraphicFramePr>
          <p:cNvPr id="36874" name="Object 10"/>
          <p:cNvGraphicFramePr>
            <a:graphicFrameLocks noChangeAspect="1"/>
          </p:cNvGraphicFramePr>
          <p:nvPr/>
        </p:nvGraphicFramePr>
        <p:xfrm>
          <a:off x="1042988" y="4292600"/>
          <a:ext cx="470693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公式" r:id="rId7" imgW="6006960" imgH="1104840" progId="Equation.3">
                  <p:embed/>
                </p:oleObj>
              </mc:Choice>
              <mc:Fallback>
                <p:oleObj name="公式" r:id="rId7" imgW="6006960" imgH="11048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292600"/>
                        <a:ext cx="4706937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5724525" y="436562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可得</a:t>
            </a:r>
          </a:p>
        </p:txBody>
      </p:sp>
      <p:graphicFrame>
        <p:nvGraphicFramePr>
          <p:cNvPr id="36876" name="Object 12"/>
          <p:cNvGraphicFramePr>
            <a:graphicFrameLocks noChangeAspect="1"/>
          </p:cNvGraphicFramePr>
          <p:nvPr/>
        </p:nvGraphicFramePr>
        <p:xfrm>
          <a:off x="900113" y="5229225"/>
          <a:ext cx="734377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" name="公式" r:id="rId9" imgW="7035480" imgH="1104840" progId="Equation.3">
                  <p:embed/>
                </p:oleObj>
              </mc:Choice>
              <mc:Fallback>
                <p:oleObj name="公式" r:id="rId9" imgW="7035480" imgH="11048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229225"/>
                        <a:ext cx="7343775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867" grpId="0"/>
      <p:bldP spid="36870" grpId="0"/>
      <p:bldP spid="368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900113" y="620713"/>
            <a:ext cx="2847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即几率波强度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900113" y="1341438"/>
            <a:ext cx="15160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/>
              <a:t>▲</a:t>
            </a:r>
            <a:r>
              <a:rPr lang="zh-CN" altLang="en-US" sz="3200" b="1"/>
              <a:t>空间</a:t>
            </a:r>
            <a:r>
              <a:rPr lang="zh-CN" altLang="en-US" sz="3200"/>
              <a:t> </a:t>
            </a: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412875"/>
            <a:ext cx="255588" cy="433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2339975" y="134143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处</a:t>
            </a:r>
          </a:p>
        </p:txBody>
      </p:sp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2843213" y="1484313"/>
          <a:ext cx="11112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6" name="公式" r:id="rId4" imgW="1117440" imgH="406080" progId="Equation.3">
                  <p:embed/>
                </p:oleObj>
              </mc:Choice>
              <mc:Fallback>
                <p:oleObj name="公式" r:id="rId4" imgW="111744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484313"/>
                        <a:ext cx="111125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3924300" y="1341438"/>
            <a:ext cx="48688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体积元中找到粒子的几</a:t>
            </a:r>
            <a:endParaRPr lang="zh-CN" altLang="en-US" sz="3200"/>
          </a:p>
        </p:txBody>
      </p:sp>
      <p:graphicFrame>
        <p:nvGraphicFramePr>
          <p:cNvPr id="61448" name="Object 8"/>
          <p:cNvGraphicFramePr>
            <a:graphicFrameLocks noChangeAspect="1"/>
          </p:cNvGraphicFramePr>
          <p:nvPr/>
        </p:nvGraphicFramePr>
        <p:xfrm>
          <a:off x="1763713" y="2060575"/>
          <a:ext cx="22669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7" name="公式" r:id="rId6" imgW="2273040" imgH="571320" progId="Equation.3">
                  <p:embed/>
                </p:oleObj>
              </mc:Choice>
              <mc:Fallback>
                <p:oleObj name="公式" r:id="rId6" imgW="2273040" imgH="571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060575"/>
                        <a:ext cx="226695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900113" y="2852738"/>
            <a:ext cx="39766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3200" b="1"/>
              <a:t>▲</a:t>
            </a:r>
            <a:r>
              <a:rPr lang="zh-CN" altLang="en-US" sz="3200" b="1"/>
              <a:t>波函数归一化条件</a:t>
            </a:r>
            <a:r>
              <a:rPr lang="en-US" altLang="zh-CN" sz="3200" b="1"/>
              <a:t>:</a:t>
            </a:r>
          </a:p>
        </p:txBody>
      </p:sp>
      <p:graphicFrame>
        <p:nvGraphicFramePr>
          <p:cNvPr id="61450" name="Object 10"/>
          <p:cNvGraphicFramePr>
            <a:graphicFrameLocks noChangeAspect="1"/>
          </p:cNvGraphicFramePr>
          <p:nvPr/>
        </p:nvGraphicFramePr>
        <p:xfrm>
          <a:off x="4643438" y="2708275"/>
          <a:ext cx="36004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8" name="公式" r:id="rId8" imgW="3124080" imgH="965160" progId="Equation.3">
                  <p:embed/>
                </p:oleObj>
              </mc:Choice>
              <mc:Fallback>
                <p:oleObj name="公式" r:id="rId8" imgW="3124080" imgH="965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708275"/>
                        <a:ext cx="3600450" cy="971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900113" y="3357563"/>
            <a:ext cx="77057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200" b="1"/>
              <a:t>▲</a:t>
            </a:r>
            <a:r>
              <a:rPr lang="zh-CN" altLang="en-US" sz="3200" b="1"/>
              <a:t>微观粒子的波动性反映了微观粒子运动的一种统计规律性</a:t>
            </a:r>
            <a:r>
              <a:rPr lang="en-US" altLang="zh-CN" sz="3200" b="1"/>
              <a:t>,</a:t>
            </a:r>
            <a:r>
              <a:rPr lang="zh-CN" altLang="en-US" sz="3200" b="1"/>
              <a:t>称为概率波</a:t>
            </a:r>
            <a:r>
              <a:rPr lang="en-US" altLang="zh-CN" sz="3200" b="1"/>
              <a:t>.</a:t>
            </a:r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900113" y="5013325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3200" b="1"/>
              <a:t>▲</a:t>
            </a:r>
            <a:r>
              <a:rPr lang="zh-CN" altLang="en-US" sz="3200" b="1"/>
              <a:t>几率波函数</a:t>
            </a:r>
          </a:p>
        </p:txBody>
      </p:sp>
      <p:graphicFrame>
        <p:nvGraphicFramePr>
          <p:cNvPr id="61453" name="Object 13"/>
          <p:cNvGraphicFramePr>
            <a:graphicFrameLocks noChangeAspect="1"/>
          </p:cNvGraphicFramePr>
          <p:nvPr/>
        </p:nvGraphicFramePr>
        <p:xfrm>
          <a:off x="3563938" y="5157788"/>
          <a:ext cx="10080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9" name="公式" r:id="rId10" imgW="1015920" imgH="431640" progId="Equation.3">
                  <p:embed/>
                </p:oleObj>
              </mc:Choice>
              <mc:Fallback>
                <p:oleObj name="公式" r:id="rId10" imgW="101592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157788"/>
                        <a:ext cx="1008062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900113" y="206057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率：</a:t>
            </a:r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900113" y="5805488"/>
            <a:ext cx="5427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2000" b="1"/>
              <a:t>●</a:t>
            </a:r>
            <a:r>
              <a:rPr lang="zh-CN" altLang="en-US" sz="3200" b="1"/>
              <a:t>不代表实在的物理量的波动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  <p:bldP spid="61443" grpId="0"/>
      <p:bldP spid="61445" grpId="0"/>
      <p:bldP spid="61447" grpId="0"/>
      <p:bldP spid="61449" grpId="0"/>
      <p:bldP spid="61451" grpId="0"/>
      <p:bldP spid="61452" grpId="0"/>
      <p:bldP spid="61454" grpId="0"/>
      <p:bldP spid="6145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2752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971550" y="404813"/>
          <a:ext cx="72009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3" name="公式" r:id="rId3" imgW="8051760" imgH="952200" progId="Equation.3">
                  <p:embed/>
                </p:oleObj>
              </mc:Choice>
              <mc:Fallback>
                <p:oleObj name="公式" r:id="rId3" imgW="8051760" imgH="952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4813"/>
                        <a:ext cx="7200900" cy="811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755650" y="1412875"/>
            <a:ext cx="3968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将以上方程两边同除</a:t>
            </a:r>
            <a:r>
              <a:rPr lang="zh-CN" altLang="en-US" sz="3200"/>
              <a:t> 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4572000" y="1484313"/>
          <a:ext cx="15113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name="公式" r:id="rId5" imgW="1511280" imgH="444240" progId="Equation.3">
                  <p:embed/>
                </p:oleObj>
              </mc:Choice>
              <mc:Fallback>
                <p:oleObj name="公式" r:id="rId5" imgW="151128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484313"/>
                        <a:ext cx="1511300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6084888" y="1412875"/>
            <a:ext cx="111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可得</a:t>
            </a:r>
            <a:r>
              <a:rPr lang="zh-CN" altLang="en-US" sz="3200"/>
              <a:t> 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900113" y="2060575"/>
          <a:ext cx="7056437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公式" r:id="rId7" imgW="6349680" imgH="1028520" progId="Equation.3">
                  <p:embed/>
                </p:oleObj>
              </mc:Choice>
              <mc:Fallback>
                <p:oleObj name="公式" r:id="rId7" imgW="6349680" imgH="10285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060575"/>
                        <a:ext cx="7056437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827088" y="3068638"/>
            <a:ext cx="7431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以上方程左边与时间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有关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右边与坐标</a:t>
            </a:r>
          </a:p>
        </p:txBody>
      </p:sp>
      <p:graphicFrame>
        <p:nvGraphicFramePr>
          <p:cNvPr id="37899" name="Object 11"/>
          <p:cNvGraphicFramePr>
            <a:graphicFrameLocks noChangeAspect="1"/>
          </p:cNvGraphicFramePr>
          <p:nvPr/>
        </p:nvGraphicFramePr>
        <p:xfrm>
          <a:off x="8243888" y="3213100"/>
          <a:ext cx="233362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" name="公式" r:id="rId9" imgW="228600" imgH="304560" progId="Equation.3">
                  <p:embed/>
                </p:oleObj>
              </mc:Choice>
              <mc:Fallback>
                <p:oleObj name="公式" r:id="rId9" imgW="228600" imgH="3045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3888" y="3213100"/>
                        <a:ext cx="233362" cy="30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900113" y="3644900"/>
            <a:ext cx="76327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有关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为了使以上方程成立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必须令该方程等于常数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于是可得两个常微分方程：</a:t>
            </a:r>
            <a:endParaRPr lang="zh-CN" altLang="en-US" sz="3200"/>
          </a:p>
        </p:txBody>
      </p:sp>
      <p:graphicFrame>
        <p:nvGraphicFramePr>
          <p:cNvPr id="37901" name="Object 13"/>
          <p:cNvGraphicFramePr>
            <a:graphicFrameLocks noChangeAspect="1"/>
          </p:cNvGraphicFramePr>
          <p:nvPr/>
        </p:nvGraphicFramePr>
        <p:xfrm>
          <a:off x="1116013" y="5373688"/>
          <a:ext cx="29527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" name="公式" r:id="rId11" imgW="2997000" imgH="965160" progId="Equation.3">
                  <p:embed/>
                </p:oleObj>
              </mc:Choice>
              <mc:Fallback>
                <p:oleObj name="公式" r:id="rId11" imgW="2997000" imgH="9651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373688"/>
                        <a:ext cx="295275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2" name="Object 14"/>
          <p:cNvGraphicFramePr>
            <a:graphicFrameLocks noChangeAspect="1"/>
          </p:cNvGraphicFramePr>
          <p:nvPr/>
        </p:nvGraphicFramePr>
        <p:xfrm>
          <a:off x="4427538" y="5373688"/>
          <a:ext cx="36004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8" name="公式" r:id="rId13" imgW="4495680" imgH="1028520" progId="Equation.3">
                  <p:embed/>
                </p:oleObj>
              </mc:Choice>
              <mc:Fallback>
                <p:oleObj name="公式" r:id="rId13" imgW="4495680" imgH="10285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373688"/>
                        <a:ext cx="360045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/>
      <p:bldP spid="37895" grpId="0"/>
      <p:bldP spid="37898" grpId="0"/>
      <p:bldP spid="3790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900113" y="476250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3200" b="1"/>
              <a:t>■</a:t>
            </a:r>
            <a:r>
              <a:rPr lang="zh-CN" altLang="en-US" sz="3200" b="1"/>
              <a:t>方程的解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900113" y="1196975"/>
            <a:ext cx="612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/>
              <a:t>整理上述第一个含时</a:t>
            </a:r>
            <a:r>
              <a:rPr lang="en-US" altLang="zh-CN" sz="3200" b="1"/>
              <a:t>t</a:t>
            </a:r>
            <a:r>
              <a:rPr lang="zh-CN" altLang="en-US" sz="3200" b="1"/>
              <a:t>方程</a:t>
            </a:r>
            <a:r>
              <a:rPr lang="en-US" altLang="zh-CN" sz="3200" b="1"/>
              <a:t>,</a:t>
            </a:r>
            <a:r>
              <a:rPr lang="zh-CN" altLang="en-US" sz="3200" b="1"/>
              <a:t>可得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3190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3492500" y="1916113"/>
          <a:ext cx="218757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3" name="公式" r:id="rId3" imgW="2705040" imgH="888840" progId="Equation.3">
                  <p:embed/>
                </p:oleObj>
              </mc:Choice>
              <mc:Fallback>
                <p:oleObj name="公式" r:id="rId3" imgW="270504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916113"/>
                        <a:ext cx="2187575" cy="75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827088" y="2781300"/>
            <a:ext cx="233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该方程解为</a:t>
            </a:r>
            <a:r>
              <a:rPr lang="zh-CN" altLang="en-US" sz="3200"/>
              <a:t> 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3059113" y="2708275"/>
          <a:ext cx="3138487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4" name="公式" r:id="rId5" imgW="3873240" imgH="965160" progId="Equation.3">
                  <p:embed/>
                </p:oleObj>
              </mc:Choice>
              <mc:Fallback>
                <p:oleObj name="公式" r:id="rId5" imgW="3873240" imgH="965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708275"/>
                        <a:ext cx="3138487" cy="827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827088" y="3500438"/>
            <a:ext cx="3841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/>
              <a:t>薛定谔方程的解为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23" name="Object 11"/>
          <p:cNvGraphicFramePr>
            <a:graphicFrameLocks noChangeAspect="1"/>
          </p:cNvGraphicFramePr>
          <p:nvPr/>
        </p:nvGraphicFramePr>
        <p:xfrm>
          <a:off x="2987675" y="4221163"/>
          <a:ext cx="338137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公式" r:id="rId7" imgW="4165560" imgH="965160" progId="Equation.3">
                  <p:embed/>
                </p:oleObj>
              </mc:Choice>
              <mc:Fallback>
                <p:oleObj name="公式" r:id="rId7" imgW="4165560" imgH="965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221163"/>
                        <a:ext cx="3381375" cy="8270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755650" y="5084763"/>
            <a:ext cx="1520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上式中</a:t>
            </a:r>
            <a:r>
              <a:rPr lang="zh-CN" altLang="en-US" sz="3200"/>
              <a:t> </a:t>
            </a:r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26" name="Object 14"/>
          <p:cNvGraphicFramePr>
            <a:graphicFrameLocks noChangeAspect="1"/>
          </p:cNvGraphicFramePr>
          <p:nvPr/>
        </p:nvGraphicFramePr>
        <p:xfrm>
          <a:off x="2124075" y="5157788"/>
          <a:ext cx="70643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6" name="公式" r:id="rId9" imgW="711000" imgH="431640" progId="Equation.3">
                  <p:embed/>
                </p:oleObj>
              </mc:Choice>
              <mc:Fallback>
                <p:oleObj name="公式" r:id="rId9" imgW="71100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157788"/>
                        <a:ext cx="706438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2843213" y="5084763"/>
            <a:ext cx="1112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包含</a:t>
            </a:r>
            <a:r>
              <a:rPr lang="zh-CN" altLang="en-US" sz="3200"/>
              <a:t> </a:t>
            </a:r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29" name="Object 17"/>
          <p:cNvGraphicFramePr>
            <a:graphicFrameLocks noChangeAspect="1"/>
          </p:cNvGraphicFramePr>
          <p:nvPr/>
        </p:nvGraphicFramePr>
        <p:xfrm>
          <a:off x="3779838" y="5157788"/>
          <a:ext cx="89693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7" name="公式" r:id="rId11" imgW="888840" imgH="444240" progId="Equation.3">
                  <p:embed/>
                </p:oleObj>
              </mc:Choice>
              <mc:Fallback>
                <p:oleObj name="公式" r:id="rId11" imgW="888840" imgH="4442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157788"/>
                        <a:ext cx="896937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4716463" y="5013325"/>
            <a:ext cx="343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并且满足如下</a:t>
            </a:r>
            <a:r>
              <a:rPr lang="zh-CN" altLang="en-US" sz="3200" b="1">
                <a:solidFill>
                  <a:srgbClr val="FF3300"/>
                </a:solidFill>
              </a:rPr>
              <a:t>定态</a:t>
            </a:r>
          </a:p>
        </p:txBody>
      </p:sp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827088" y="5805488"/>
            <a:ext cx="2224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薛定谔方程</a:t>
            </a:r>
          </a:p>
        </p:txBody>
      </p:sp>
      <p:graphicFrame>
        <p:nvGraphicFramePr>
          <p:cNvPr id="38932" name="Object 20"/>
          <p:cNvGraphicFramePr>
            <a:graphicFrameLocks noChangeAspect="1"/>
          </p:cNvGraphicFramePr>
          <p:nvPr/>
        </p:nvGraphicFramePr>
        <p:xfrm>
          <a:off x="3132138" y="5661025"/>
          <a:ext cx="382428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8" name="公式" r:id="rId13" imgW="4711680" imgH="1104840" progId="Equation.3">
                  <p:embed/>
                </p:oleObj>
              </mc:Choice>
              <mc:Fallback>
                <p:oleObj name="公式" r:id="rId13" imgW="4711680" imgH="11048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661025"/>
                        <a:ext cx="3824287" cy="9429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  <p:bldP spid="38915" grpId="0"/>
      <p:bldP spid="38918" grpId="0"/>
      <p:bldP spid="38921" grpId="0"/>
      <p:bldP spid="38924" grpId="0"/>
      <p:bldP spid="38927" grpId="0"/>
      <p:bldP spid="38930" grpId="0"/>
      <p:bldP spid="389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900113" y="620713"/>
            <a:ext cx="2328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一维情况下</a:t>
            </a:r>
            <a:r>
              <a:rPr lang="en-US" altLang="zh-CN" sz="3200" b="1"/>
              <a:t>,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3276600" y="620713"/>
          <a:ext cx="41751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公式" r:id="rId3" imgW="5168880" imgH="1104840" progId="Equation.3">
                  <p:embed/>
                </p:oleObj>
              </mc:Choice>
              <mc:Fallback>
                <p:oleObj name="公式" r:id="rId3" imgW="5168880" imgH="1104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620713"/>
                        <a:ext cx="4175125" cy="9429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900113" y="1628775"/>
            <a:ext cx="16748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宋体" charset="-122"/>
              <a:buChar char="●"/>
            </a:pPr>
            <a:r>
              <a:rPr lang="en-US" altLang="zh-CN" sz="3200" b="1"/>
              <a:t>▲</a:t>
            </a:r>
            <a:r>
              <a:rPr lang="zh-CN" altLang="en-US" sz="3200" b="1"/>
              <a:t>常数</a:t>
            </a:r>
            <a:r>
              <a:rPr lang="en-US" altLang="zh-CN" sz="3200" b="1"/>
              <a:t>E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827088" y="2420938"/>
            <a:ext cx="3448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将自由粒子波函数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3114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4211638" y="2349500"/>
          <a:ext cx="3960812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" name="公式" r:id="rId5" imgW="4762440" imgH="965160" progId="Equation.3">
                  <p:embed/>
                </p:oleObj>
              </mc:Choice>
              <mc:Fallback>
                <p:oleObj name="公式" r:id="rId5" imgW="4762440" imgH="965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349500"/>
                        <a:ext cx="3960812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827088" y="328453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与</a:t>
            </a:r>
            <a:r>
              <a:rPr lang="zh-CN" altLang="en-US" sz="3200"/>
              <a:t> </a:t>
            </a: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48" name="Object 12"/>
          <p:cNvGraphicFramePr>
            <a:graphicFrameLocks noChangeAspect="1"/>
          </p:cNvGraphicFramePr>
          <p:nvPr/>
        </p:nvGraphicFramePr>
        <p:xfrm>
          <a:off x="1331913" y="3213100"/>
          <a:ext cx="381635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公式" r:id="rId7" imgW="4063680" imgH="965160" progId="Equation.3">
                  <p:embed/>
                </p:oleObj>
              </mc:Choice>
              <mc:Fallback>
                <p:oleObj name="公式" r:id="rId7" imgW="4063680" imgH="965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213100"/>
                        <a:ext cx="3816350" cy="827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5076825" y="3357563"/>
            <a:ext cx="3141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比较可知</a:t>
            </a:r>
            <a:r>
              <a:rPr lang="en-US" altLang="zh-CN" sz="3200" b="1"/>
              <a:t>,</a:t>
            </a:r>
            <a:r>
              <a:rPr lang="zh-CN" altLang="en-US" sz="3200" b="1"/>
              <a:t>所设的</a:t>
            </a:r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827088" y="4076700"/>
            <a:ext cx="3832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常数</a:t>
            </a:r>
            <a:r>
              <a:rPr lang="en-US" altLang="zh-CN" sz="3200" b="1">
                <a:solidFill>
                  <a:srgbClr val="FF3300"/>
                </a:solidFill>
              </a:rPr>
              <a:t>E</a:t>
            </a:r>
            <a:r>
              <a:rPr lang="zh-CN" altLang="en-US" sz="3200" b="1">
                <a:solidFill>
                  <a:srgbClr val="FF3300"/>
                </a:solidFill>
              </a:rPr>
              <a:t>为粒子总能量</a:t>
            </a:r>
            <a:r>
              <a:rPr lang="en-US" altLang="zh-CN" sz="3200" b="1">
                <a:solidFill>
                  <a:srgbClr val="FF3300"/>
                </a:solidFill>
              </a:rPr>
              <a:t>.</a:t>
            </a:r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900113" y="4868863"/>
            <a:ext cx="2216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3200" b="1"/>
              <a:t>■</a:t>
            </a:r>
            <a:r>
              <a:rPr lang="zh-CN" altLang="en-US" sz="3200" b="1"/>
              <a:t>定态特征</a:t>
            </a:r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900113" y="5661025"/>
            <a:ext cx="707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>
                <a:solidFill>
                  <a:srgbClr val="FF3300"/>
                </a:solidFill>
              </a:rPr>
              <a:t>▲</a:t>
            </a:r>
            <a:r>
              <a:rPr lang="zh-CN" altLang="en-US" sz="3200" b="1">
                <a:solidFill>
                  <a:srgbClr val="FF3300"/>
                </a:solidFill>
              </a:rPr>
              <a:t>定态的粒子的总能量</a:t>
            </a:r>
            <a:r>
              <a:rPr lang="en-US" altLang="zh-CN" sz="3200" b="1">
                <a:solidFill>
                  <a:srgbClr val="FF3300"/>
                </a:solidFill>
              </a:rPr>
              <a:t>E</a:t>
            </a:r>
            <a:r>
              <a:rPr lang="zh-CN" altLang="en-US" sz="3200" b="1">
                <a:solidFill>
                  <a:srgbClr val="FF3300"/>
                </a:solidFill>
              </a:rPr>
              <a:t>不随时间改变</a:t>
            </a:r>
            <a:r>
              <a:rPr lang="en-US" altLang="zh-CN" sz="3200" b="1">
                <a:solidFill>
                  <a:srgbClr val="FF33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39942" grpId="0"/>
      <p:bldP spid="39943" grpId="0"/>
      <p:bldP spid="39946" grpId="0"/>
      <p:bldP spid="39949" grpId="0"/>
      <p:bldP spid="39950" grpId="0"/>
      <p:bldP spid="39951" grpId="0"/>
      <p:bldP spid="3995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971550" y="620713"/>
            <a:ext cx="5580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>
                <a:solidFill>
                  <a:srgbClr val="FF3300"/>
                </a:solidFill>
              </a:rPr>
              <a:t>▲</a:t>
            </a:r>
            <a:r>
              <a:rPr lang="zh-CN" altLang="en-US" sz="3200" b="1">
                <a:solidFill>
                  <a:srgbClr val="FF3300"/>
                </a:solidFill>
              </a:rPr>
              <a:t>与定态相应的物质波频率为</a:t>
            </a:r>
            <a:r>
              <a:rPr lang="zh-CN" altLang="en-US" sz="3200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6516688" y="692150"/>
          <a:ext cx="14478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name="公式" r:id="rId3" imgW="1447560" imgH="444240" progId="Equation.3">
                  <p:embed/>
                </p:oleObj>
              </mc:Choice>
              <mc:Fallback>
                <p:oleObj name="公式" r:id="rId3" imgW="144756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692150"/>
                        <a:ext cx="1447800" cy="4413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971550" y="1341438"/>
            <a:ext cx="2216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>
                <a:solidFill>
                  <a:srgbClr val="FF3300"/>
                </a:solidFill>
              </a:rPr>
              <a:t>▲</a:t>
            </a:r>
            <a:r>
              <a:rPr lang="zh-CN" altLang="en-US" sz="3200" b="1">
                <a:solidFill>
                  <a:srgbClr val="FF3300"/>
                </a:solidFill>
              </a:rPr>
              <a:t>几率密度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1979613" y="2060575"/>
          <a:ext cx="51847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name="公式" r:id="rId5" imgW="6032160" imgH="1079280" progId="Equation.3">
                  <p:embed/>
                </p:oleObj>
              </mc:Choice>
              <mc:Fallback>
                <p:oleObj name="公式" r:id="rId5" imgW="6032160" imgH="1079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060575"/>
                        <a:ext cx="5184775" cy="9271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900113" y="3213100"/>
            <a:ext cx="6008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>
                <a:solidFill>
                  <a:srgbClr val="FF3300"/>
                </a:solidFill>
              </a:rPr>
              <a:t>只与位置坐标有关而与时间无关</a:t>
            </a:r>
            <a:r>
              <a:rPr lang="en-US" altLang="zh-CN" sz="3200" b="1">
                <a:solidFill>
                  <a:srgbClr val="FF3300"/>
                </a:solidFill>
              </a:rPr>
              <a:t>.</a:t>
            </a: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900113" y="4076700"/>
            <a:ext cx="706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2.4 </a:t>
            </a:r>
            <a:r>
              <a:rPr lang="zh-CN" altLang="en-US" sz="3200" b="1"/>
              <a:t>力学量的平均值</a:t>
            </a:r>
            <a:r>
              <a:rPr lang="en-US" altLang="zh-CN" sz="3200" b="1"/>
              <a:t>,</a:t>
            </a:r>
            <a:r>
              <a:rPr lang="zh-CN" altLang="en-US" sz="3200" b="1"/>
              <a:t>算符表示和本征值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900113" y="4941888"/>
            <a:ext cx="43926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2.4.1</a:t>
            </a:r>
            <a:r>
              <a:rPr lang="zh-CN" altLang="en-US" sz="3200" b="1"/>
              <a:t>力学量的平均值</a:t>
            </a:r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900113" y="5734050"/>
            <a:ext cx="2376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3200" b="1"/>
              <a:t>■</a:t>
            </a:r>
            <a:r>
              <a:rPr lang="zh-CN" altLang="en-US" sz="3200" b="1"/>
              <a:t>位置矢量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5" grpId="0"/>
      <p:bldP spid="40968" grpId="0"/>
      <p:bldP spid="40970" grpId="0"/>
      <p:bldP spid="40971" grpId="0"/>
      <p:bldP spid="4097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1403350" y="620713"/>
          <a:ext cx="3771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公式" r:id="rId3" imgW="3771720" imgH="965160" progId="Equation.3">
                  <p:embed/>
                </p:oleObj>
              </mc:Choice>
              <mc:Fallback>
                <p:oleObj name="公式" r:id="rId3" imgW="3771720" imgH="9651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620713"/>
                        <a:ext cx="3771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1835150" y="1773238"/>
          <a:ext cx="5976938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公式" r:id="rId5" imgW="4356000" imgH="965160" progId="Equation.3">
                  <p:embed/>
                </p:oleObj>
              </mc:Choice>
              <mc:Fallback>
                <p:oleObj name="公式" r:id="rId5" imgW="4356000" imgH="965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773238"/>
                        <a:ext cx="5976938" cy="94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900113" y="2852738"/>
            <a:ext cx="1584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3200" b="1"/>
              <a:t>■</a:t>
            </a:r>
            <a:r>
              <a:rPr lang="zh-CN" altLang="en-US" sz="3200" b="1"/>
              <a:t>势能</a:t>
            </a:r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1331913" y="3716338"/>
          <a:ext cx="4838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公式" r:id="rId7" imgW="4838400" imgH="965160" progId="Equation.3">
                  <p:embed/>
                </p:oleObj>
              </mc:Choice>
              <mc:Fallback>
                <p:oleObj name="公式" r:id="rId7" imgW="4838400" imgH="965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716338"/>
                        <a:ext cx="4838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2268538" y="5157788"/>
          <a:ext cx="6264275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公式" r:id="rId9" imgW="4851360" imgH="965160" progId="Equation.3">
                  <p:embed/>
                </p:oleObj>
              </mc:Choice>
              <mc:Fallback>
                <p:oleObj name="公式" r:id="rId9" imgW="4851360" imgH="965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157788"/>
                        <a:ext cx="6264275" cy="874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900113" y="692150"/>
            <a:ext cx="1584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3200" b="1"/>
              <a:t>■</a:t>
            </a:r>
            <a:r>
              <a:rPr lang="zh-CN" altLang="en-US" sz="3200" b="1"/>
              <a:t>动量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900113" y="1412875"/>
            <a:ext cx="2735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/>
              <a:t>粒子出现在</a:t>
            </a:r>
            <a:r>
              <a:rPr lang="zh-CN" altLang="en-US" sz="3200"/>
              <a:t> </a:t>
            </a:r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3492500" y="1628775"/>
          <a:ext cx="23336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name="公式" r:id="rId3" imgW="228600" imgH="279360" progId="Equation.3">
                  <p:embed/>
                </p:oleObj>
              </mc:Choice>
              <mc:Fallback>
                <p:oleObj name="公式" r:id="rId3" imgW="228600" imgH="279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628775"/>
                        <a:ext cx="233363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3708400" y="1412875"/>
            <a:ext cx="4672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处的几率密度不是粒子具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900113" y="2133600"/>
            <a:ext cx="58721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有动量</a:t>
            </a:r>
            <a:r>
              <a:rPr lang="en-US" altLang="zh-CN" sz="3200" b="1"/>
              <a:t>P</a:t>
            </a:r>
            <a:r>
              <a:rPr lang="zh-CN" altLang="en-US" sz="3200" b="1"/>
              <a:t>的几率密度</a:t>
            </a:r>
            <a:r>
              <a:rPr lang="en-US" altLang="zh-CN" sz="3200" b="1"/>
              <a:t>,</a:t>
            </a:r>
            <a:r>
              <a:rPr lang="zh-CN" altLang="en-US" sz="3200" b="1"/>
              <a:t>原因有二：</a:t>
            </a: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900113" y="2852738"/>
            <a:ext cx="1363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●</a:t>
            </a:r>
            <a:r>
              <a:rPr lang="zh-CN" altLang="en-US" sz="3200" b="1"/>
              <a:t>根据</a:t>
            </a:r>
            <a:r>
              <a:rPr lang="zh-CN" altLang="en-US" sz="3200"/>
              <a:t> </a:t>
            </a:r>
          </a:p>
        </p:txBody>
      </p:sp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2124075" y="2924175"/>
          <a:ext cx="20018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5" name="公式" r:id="rId5" imgW="2006280" imgH="457200" progId="Equation.3">
                  <p:embed/>
                </p:oleObj>
              </mc:Choice>
              <mc:Fallback>
                <p:oleObj name="公式" r:id="rId5" imgW="200628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924175"/>
                        <a:ext cx="20018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4211638" y="2852738"/>
            <a:ext cx="4464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可知</a:t>
            </a:r>
            <a:r>
              <a:rPr lang="en-US" altLang="zh-CN" sz="3200" b="1"/>
              <a:t>,</a:t>
            </a:r>
            <a:r>
              <a:rPr lang="zh-CN" altLang="en-US" sz="3200" b="1"/>
              <a:t>位置越确定</a:t>
            </a:r>
            <a:r>
              <a:rPr lang="en-US" altLang="zh-CN" sz="3200" b="1"/>
              <a:t>,</a:t>
            </a:r>
            <a:r>
              <a:rPr lang="zh-CN" altLang="en-US" sz="3200" b="1"/>
              <a:t>动量</a:t>
            </a: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827088" y="3573463"/>
            <a:ext cx="2328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就越不确定</a:t>
            </a:r>
            <a:r>
              <a:rPr lang="en-US" altLang="zh-CN" sz="3200" b="1"/>
              <a:t>.</a:t>
            </a:r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900113" y="4292600"/>
            <a:ext cx="1363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●</a:t>
            </a:r>
            <a:r>
              <a:rPr lang="zh-CN" altLang="en-US" sz="3200" b="1"/>
              <a:t>根据</a:t>
            </a:r>
            <a:r>
              <a:rPr lang="zh-CN" altLang="en-US" sz="3200"/>
              <a:t> </a:t>
            </a:r>
          </a:p>
        </p:txBody>
      </p:sp>
      <p:graphicFrame>
        <p:nvGraphicFramePr>
          <p:cNvPr id="43021" name="Object 13"/>
          <p:cNvGraphicFramePr>
            <a:graphicFrameLocks noChangeAspect="1"/>
          </p:cNvGraphicFramePr>
          <p:nvPr/>
        </p:nvGraphicFramePr>
        <p:xfrm>
          <a:off x="2195513" y="4365625"/>
          <a:ext cx="12636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6" name="公式" r:id="rId7" imgW="1269720" imgH="444240" progId="Equation.3">
                  <p:embed/>
                </p:oleObj>
              </mc:Choice>
              <mc:Fallback>
                <p:oleObj name="公式" r:id="rId7" imgW="126972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365625"/>
                        <a:ext cx="126365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3419475" y="4292600"/>
            <a:ext cx="4992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可知</a:t>
            </a:r>
            <a:r>
              <a:rPr lang="en-US" altLang="zh-CN" sz="3200" b="1"/>
              <a:t>,</a:t>
            </a:r>
            <a:r>
              <a:rPr lang="zh-CN" altLang="en-US" sz="3200" b="1"/>
              <a:t>粒子动量与波长有关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900113" y="4868863"/>
            <a:ext cx="734377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/>
              <a:t>而波长与位置无关</a:t>
            </a:r>
            <a:r>
              <a:rPr lang="en-US" altLang="zh-CN" sz="3200" b="1"/>
              <a:t>,</a:t>
            </a:r>
            <a:r>
              <a:rPr lang="zh-CN" altLang="en-US" sz="3200" b="1"/>
              <a:t>故粒子动量与位置无关</a:t>
            </a:r>
            <a:r>
              <a:rPr lang="en-US" altLang="zh-CN" sz="3200" b="1"/>
              <a:t>,</a:t>
            </a:r>
            <a:r>
              <a:rPr lang="zh-CN" altLang="en-US" sz="3200" b="1"/>
              <a:t>亦即“微观粒子在空间某一点的动量”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  <p:bldP spid="43012" grpId="0"/>
      <p:bldP spid="43014" grpId="0"/>
      <p:bldP spid="43015" grpId="0"/>
      <p:bldP spid="43016" grpId="0"/>
      <p:bldP spid="43018" grpId="0"/>
      <p:bldP spid="43019" grpId="0"/>
      <p:bldP spid="43020" grpId="0"/>
      <p:bldP spid="43022" grpId="0"/>
      <p:bldP spid="430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755650" y="1412875"/>
            <a:ext cx="338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/>
              <a:t>动量平均值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827088" y="4076700"/>
            <a:ext cx="4784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通过傅里叶变化可以得到</a:t>
            </a:r>
            <a:r>
              <a:rPr lang="zh-CN" altLang="en-US" sz="3200"/>
              <a:t> 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900113" y="4797425"/>
          <a:ext cx="7272337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" name="公式" r:id="rId3" imgW="7657920" imgH="1015920" progId="Equation.3">
                  <p:embed/>
                </p:oleObj>
              </mc:Choice>
              <mc:Fallback>
                <p:oleObj name="公式" r:id="rId3" imgW="7657920" imgH="10159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797425"/>
                        <a:ext cx="7272337" cy="96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827088" y="2133600"/>
            <a:ext cx="4392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对应一般状态的波包</a:t>
            </a:r>
          </a:p>
        </p:txBody>
      </p:sp>
      <p:graphicFrame>
        <p:nvGraphicFramePr>
          <p:cNvPr id="44042" name="Object 10"/>
          <p:cNvGraphicFramePr>
            <a:graphicFrameLocks noChangeAspect="1"/>
          </p:cNvGraphicFramePr>
          <p:nvPr/>
        </p:nvGraphicFramePr>
        <p:xfrm>
          <a:off x="4643438" y="2276475"/>
          <a:ext cx="109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name="公式" r:id="rId5" imgW="1091880" imgH="431640" progId="Equation.3">
                  <p:embed/>
                </p:oleObj>
              </mc:Choice>
              <mc:Fallback>
                <p:oleObj name="公式" r:id="rId5" imgW="109188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276475"/>
                        <a:ext cx="1092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1"/>
          <p:cNvGraphicFramePr>
            <a:graphicFrameLocks noChangeAspect="1"/>
          </p:cNvGraphicFramePr>
          <p:nvPr/>
        </p:nvGraphicFramePr>
        <p:xfrm>
          <a:off x="5364163" y="4149725"/>
          <a:ext cx="97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8" name="公式" r:id="rId7" imgW="977760" imgH="444240" progId="Equation.3">
                  <p:embed/>
                </p:oleObj>
              </mc:Choice>
              <mc:Fallback>
                <p:oleObj name="公式" r:id="rId7" imgW="97776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149725"/>
                        <a:ext cx="977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827088" y="476250"/>
            <a:ext cx="4360862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这样说法是没有意义的</a:t>
            </a:r>
            <a:r>
              <a:rPr lang="en-US" altLang="zh-CN" sz="3200" b="1"/>
              <a:t>.</a:t>
            </a:r>
          </a:p>
        </p:txBody>
      </p:sp>
      <p:graphicFrame>
        <p:nvGraphicFramePr>
          <p:cNvPr id="44045" name="Object 13"/>
          <p:cNvGraphicFramePr>
            <a:graphicFrameLocks noChangeAspect="1"/>
          </p:cNvGraphicFramePr>
          <p:nvPr/>
        </p:nvGraphicFramePr>
        <p:xfrm>
          <a:off x="971550" y="2924175"/>
          <a:ext cx="7205663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" name="公式" r:id="rId9" imgW="7619760" imgH="1015920" progId="Equation.3">
                  <p:embed/>
                </p:oleObj>
              </mc:Choice>
              <mc:Fallback>
                <p:oleObj name="公式" r:id="rId9" imgW="7619760" imgH="10159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24175"/>
                        <a:ext cx="7205663" cy="96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  <p:bldP spid="44036" grpId="0"/>
      <p:bldP spid="44041" grpId="0"/>
      <p:bldP spid="4404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900113" y="1412875"/>
            <a:ext cx="3959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因此</a:t>
            </a:r>
            <a:r>
              <a:rPr lang="en-US" altLang="zh-CN" sz="3200" b="1"/>
              <a:t>, </a:t>
            </a:r>
            <a:r>
              <a:rPr lang="zh-CN" altLang="en-US" sz="3200" b="1"/>
              <a:t>动量平均值为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4500563" y="1196975"/>
          <a:ext cx="30051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2" name="公式" r:id="rId3" imgW="3009600" imgH="965160" progId="Equation.3">
                  <p:embed/>
                </p:oleObj>
              </mc:Choice>
              <mc:Fallback>
                <p:oleObj name="公式" r:id="rId3" imgW="3009600" imgH="965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196975"/>
                        <a:ext cx="3005137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900113" y="2133600"/>
            <a:ext cx="41767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经过计算上式可化为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971550" y="2708275"/>
          <a:ext cx="6624638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3" name="公式" r:id="rId5" imgW="5181480" imgH="965160" progId="Equation.3">
                  <p:embed/>
                </p:oleObj>
              </mc:Choice>
              <mc:Fallback>
                <p:oleObj name="公式" r:id="rId5" imgW="5181480" imgH="965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708275"/>
                        <a:ext cx="6624638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827088" y="3860800"/>
            <a:ext cx="2952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引入动量算符</a:t>
            </a:r>
          </a:p>
        </p:txBody>
      </p:sp>
      <p:graphicFrame>
        <p:nvGraphicFramePr>
          <p:cNvPr id="45065" name="Object 9"/>
          <p:cNvGraphicFramePr>
            <a:graphicFrameLocks noChangeAspect="1"/>
          </p:cNvGraphicFramePr>
          <p:nvPr/>
        </p:nvGraphicFramePr>
        <p:xfrm>
          <a:off x="3492500" y="3644900"/>
          <a:ext cx="458787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4" name="公式" r:id="rId7" imgW="5537160" imgH="1015920" progId="Equation.3">
                  <p:embed/>
                </p:oleObj>
              </mc:Choice>
              <mc:Fallback>
                <p:oleObj name="公式" r:id="rId7" imgW="5537160" imgH="10159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644900"/>
                        <a:ext cx="4587875" cy="10112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900113" y="4581525"/>
          <a:ext cx="43640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5" name="公式" r:id="rId9" imgW="4368600" imgH="965160" progId="Equation.3">
                  <p:embed/>
                </p:oleObj>
              </mc:Choice>
              <mc:Fallback>
                <p:oleObj name="公式" r:id="rId9" imgW="4368600" imgH="965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581525"/>
                        <a:ext cx="4364037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11"/>
          <p:cNvGraphicFramePr>
            <a:graphicFrameLocks noChangeAspect="1"/>
          </p:cNvGraphicFramePr>
          <p:nvPr/>
        </p:nvGraphicFramePr>
        <p:xfrm>
          <a:off x="900113" y="5445125"/>
          <a:ext cx="53467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6" name="公式" r:id="rId11" imgW="5663880" imgH="965160" progId="Equation.3">
                  <p:embed/>
                </p:oleObj>
              </mc:Choice>
              <mc:Fallback>
                <p:oleObj name="公式" r:id="rId11" imgW="5663880" imgH="965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445125"/>
                        <a:ext cx="5346700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971550" y="692150"/>
            <a:ext cx="3141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粒子动量取值为</a:t>
            </a:r>
            <a:r>
              <a:rPr lang="zh-CN" altLang="en-US" sz="3200"/>
              <a:t> </a:t>
            </a:r>
          </a:p>
        </p:txBody>
      </p:sp>
      <p:graphicFrame>
        <p:nvGraphicFramePr>
          <p:cNvPr id="45069" name="Object 13"/>
          <p:cNvGraphicFramePr>
            <a:graphicFrameLocks noChangeAspect="1"/>
          </p:cNvGraphicFramePr>
          <p:nvPr/>
        </p:nvGraphicFramePr>
        <p:xfrm>
          <a:off x="3851275" y="765175"/>
          <a:ext cx="27940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7" name="公式" r:id="rId13" imgW="279360" imgH="368280" progId="Equation.3">
                  <p:embed/>
                </p:oleObj>
              </mc:Choice>
              <mc:Fallback>
                <p:oleObj name="公式" r:id="rId13" imgW="279360" imgH="3682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765175"/>
                        <a:ext cx="279400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4067175" y="692150"/>
            <a:ext cx="2735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的几率密度为</a:t>
            </a:r>
            <a:r>
              <a:rPr lang="zh-CN" altLang="en-US" sz="3200"/>
              <a:t> </a:t>
            </a:r>
          </a:p>
        </p:txBody>
      </p:sp>
      <p:graphicFrame>
        <p:nvGraphicFramePr>
          <p:cNvPr id="45071" name="Object 15"/>
          <p:cNvGraphicFramePr>
            <a:graphicFrameLocks noChangeAspect="1"/>
          </p:cNvGraphicFramePr>
          <p:nvPr/>
        </p:nvGraphicFramePr>
        <p:xfrm>
          <a:off x="6659563" y="692150"/>
          <a:ext cx="11620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8" name="公式" r:id="rId15" imgW="1155600" imgH="571320" progId="Equation.3">
                  <p:embed/>
                </p:oleObj>
              </mc:Choice>
              <mc:Fallback>
                <p:oleObj name="公式" r:id="rId15" imgW="1155600" imgH="5713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692150"/>
                        <a:ext cx="1162050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  <p:bldP spid="45061" grpId="0"/>
      <p:bldP spid="45064" grpId="0"/>
      <p:bldP spid="45068" grpId="0"/>
      <p:bldP spid="4507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1042988" y="549275"/>
          <a:ext cx="698500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8" name="公式" r:id="rId3" imgW="5663880" imgH="1015920" progId="Equation.3">
                  <p:embed/>
                </p:oleObj>
              </mc:Choice>
              <mc:Fallback>
                <p:oleObj name="公式" r:id="rId3" imgW="5663880" imgH="10159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49275"/>
                        <a:ext cx="6985000" cy="1011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1042988" y="1773238"/>
          <a:ext cx="698500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9" name="公式" r:id="rId5" imgW="5600520" imgH="965160" progId="Equation.3">
                  <p:embed/>
                </p:oleObj>
              </mc:Choice>
              <mc:Fallback>
                <p:oleObj name="公式" r:id="rId5" imgW="5600520" imgH="965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773238"/>
                        <a:ext cx="6985000" cy="960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971550" y="2924175"/>
            <a:ext cx="2232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3200" b="1"/>
              <a:t>■</a:t>
            </a:r>
            <a:r>
              <a:rPr lang="zh-CN" altLang="en-US" sz="3200" b="1"/>
              <a:t>动能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1042988" y="3716338"/>
          <a:ext cx="705802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0" name="公式" r:id="rId7" imgW="5003640" imgH="2247840" progId="Equation.3">
                  <p:embed/>
                </p:oleObj>
              </mc:Choice>
              <mc:Fallback>
                <p:oleObj name="公式" r:id="rId7" imgW="5003640" imgH="2247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716338"/>
                        <a:ext cx="7058025" cy="224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900113" y="620713"/>
            <a:ext cx="34115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总能量</a:t>
            </a:r>
            <a:r>
              <a:rPr lang="en-US" altLang="zh-CN" sz="3200" b="1"/>
              <a:t>(</a:t>
            </a:r>
            <a:r>
              <a:rPr lang="zh-CN" altLang="en-US" sz="3200" b="1"/>
              <a:t>哈密顿量</a:t>
            </a:r>
            <a:r>
              <a:rPr lang="en-US" altLang="zh-CN" sz="3200" b="1"/>
              <a:t>)</a:t>
            </a:r>
            <a:r>
              <a:rPr lang="en-US" altLang="zh-CN" sz="3200"/>
              <a:t> 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2562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971550" y="1484313"/>
          <a:ext cx="7127875" cy="408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4" name="公式" r:id="rId3" imgW="6311880" imgH="3416040" progId="Equation.3">
                  <p:embed/>
                </p:oleObj>
              </mc:Choice>
              <mc:Fallback>
                <p:oleObj name="公式" r:id="rId3" imgW="6311880" imgH="3416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84313"/>
                        <a:ext cx="7127875" cy="4084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827088" y="5805488"/>
            <a:ext cx="1112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式中</a:t>
            </a:r>
            <a:r>
              <a:rPr lang="zh-CN" altLang="en-US" sz="3200"/>
              <a:t> 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1763713" y="5589588"/>
          <a:ext cx="328136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5" name="公式" r:id="rId5" imgW="3276360" imgH="952200" progId="Equation.3">
                  <p:embed/>
                </p:oleObj>
              </mc:Choice>
              <mc:Fallback>
                <p:oleObj name="公式" r:id="rId5" imgW="3276360" imgH="952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589588"/>
                        <a:ext cx="3281362" cy="958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5076825" y="5805488"/>
            <a:ext cx="3141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>
                <a:solidFill>
                  <a:srgbClr val="FF3300"/>
                </a:solidFill>
              </a:rPr>
              <a:t>称为哈密顿算符</a:t>
            </a:r>
            <a:r>
              <a:rPr lang="en-US" altLang="zh-CN" sz="3200" b="1">
                <a:solidFill>
                  <a:srgbClr val="FF33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47110" grpId="0"/>
      <p:bldP spid="471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1116013" y="836613"/>
          <a:ext cx="10461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8" name="公式" r:id="rId3" imgW="1054080" imgH="431640" progId="Equation.3">
                  <p:embed/>
                </p:oleObj>
              </mc:Choice>
              <mc:Fallback>
                <p:oleObj name="公式" r:id="rId3" imgW="105408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836613"/>
                        <a:ext cx="1046162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2124075" y="76517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与</a:t>
            </a:r>
            <a:r>
              <a:rPr lang="zh-CN" altLang="en-US" sz="3200"/>
              <a:t> </a:t>
            </a:r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2700338" y="836613"/>
          <a:ext cx="11366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9" name="公式" r:id="rId5" imgW="1143000" imgH="431640" progId="Equation.3">
                  <p:embed/>
                </p:oleObj>
              </mc:Choice>
              <mc:Fallback>
                <p:oleObj name="公式" r:id="rId5" imgW="11430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836613"/>
                        <a:ext cx="113665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3635375" y="765175"/>
            <a:ext cx="4541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（</a:t>
            </a:r>
            <a:r>
              <a:rPr lang="en-US" altLang="zh-CN" sz="3200" b="1"/>
              <a:t>C</a:t>
            </a:r>
            <a:r>
              <a:rPr lang="zh-CN" altLang="en-US" sz="3200" b="1"/>
              <a:t>为常数）所描述的相</a:t>
            </a:r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971550" y="1484313"/>
            <a:ext cx="47672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对概率分布是完全相同的</a:t>
            </a:r>
            <a:r>
              <a:rPr lang="en-US" altLang="zh-CN" sz="3200" b="1"/>
              <a:t>.</a:t>
            </a: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900113" y="2924175"/>
            <a:ext cx="6799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3200" b="1"/>
              <a:t>▲</a:t>
            </a:r>
            <a:r>
              <a:rPr lang="zh-CN" altLang="en-US" sz="3200" b="1"/>
              <a:t>该诠释已经被无数实验观测所证实</a:t>
            </a:r>
            <a:r>
              <a:rPr lang="en-US" altLang="zh-CN" sz="3200" b="1"/>
              <a:t>.</a:t>
            </a:r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971550" y="2205038"/>
            <a:ext cx="70278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波函数满足条件：单值、有限、连续</a:t>
            </a:r>
            <a:r>
              <a:rPr lang="en-US" altLang="zh-CN" sz="3200" b="1"/>
              <a:t>.</a:t>
            </a:r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900113" y="3644900"/>
            <a:ext cx="30241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/>
              <a:t>■</a:t>
            </a:r>
            <a:r>
              <a:rPr lang="zh-CN" altLang="en-US" sz="3200" b="1"/>
              <a:t>力学量算符</a:t>
            </a:r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900113" y="4365625"/>
            <a:ext cx="3311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/>
              <a:t>坐标算符</a:t>
            </a:r>
          </a:p>
        </p:txBody>
      </p:sp>
      <p:graphicFrame>
        <p:nvGraphicFramePr>
          <p:cNvPr id="62475" name="Object 11"/>
          <p:cNvGraphicFramePr>
            <a:graphicFrameLocks noChangeAspect="1"/>
          </p:cNvGraphicFramePr>
          <p:nvPr/>
        </p:nvGraphicFramePr>
        <p:xfrm>
          <a:off x="3276600" y="4437063"/>
          <a:ext cx="37893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0" name="公式" r:id="rId7" imgW="3784320" imgH="482400" progId="Equation.3">
                  <p:embed/>
                </p:oleObj>
              </mc:Choice>
              <mc:Fallback>
                <p:oleObj name="公式" r:id="rId7" imgW="3784320" imgH="482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437063"/>
                        <a:ext cx="378936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1258888" y="5229225"/>
            <a:ext cx="2159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动量算符</a:t>
            </a:r>
          </a:p>
        </p:txBody>
      </p:sp>
      <p:graphicFrame>
        <p:nvGraphicFramePr>
          <p:cNvPr id="62477" name="Object 13"/>
          <p:cNvGraphicFramePr>
            <a:graphicFrameLocks noChangeAspect="1"/>
          </p:cNvGraphicFramePr>
          <p:nvPr/>
        </p:nvGraphicFramePr>
        <p:xfrm>
          <a:off x="3203575" y="5157788"/>
          <a:ext cx="482441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1" name="公式" r:id="rId9" imgW="5486400" imgH="1015920" progId="Equation.3">
                  <p:embed/>
                </p:oleObj>
              </mc:Choice>
              <mc:Fallback>
                <p:oleObj name="公式" r:id="rId9" imgW="5486400" imgH="10159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157788"/>
                        <a:ext cx="4824413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/>
      <p:bldP spid="62469" grpId="0"/>
      <p:bldP spid="62470" grpId="0"/>
      <p:bldP spid="62471" grpId="0"/>
      <p:bldP spid="62472" grpId="0"/>
      <p:bldP spid="62473" grpId="0"/>
      <p:bldP spid="62474" grpId="0"/>
      <p:bldP spid="6247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971550" y="549275"/>
          <a:ext cx="7272338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0" name="公式" r:id="rId3" imgW="6591240" imgH="1104840" progId="Equation.3">
                  <p:embed/>
                </p:oleObj>
              </mc:Choice>
              <mc:Fallback>
                <p:oleObj name="公式" r:id="rId3" imgW="6591240" imgH="11048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49275"/>
                        <a:ext cx="7272338" cy="1363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3190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971550" y="1916113"/>
          <a:ext cx="7272338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1" name="公式" r:id="rId5" imgW="6235560" imgH="888840" progId="Equation.3">
                  <p:embed/>
                </p:oleObj>
              </mc:Choice>
              <mc:Fallback>
                <p:oleObj name="公式" r:id="rId5" imgW="623556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916113"/>
                        <a:ext cx="7272338" cy="1090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827088" y="335756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故</a:t>
            </a:r>
            <a:r>
              <a:rPr lang="zh-CN" altLang="en-US" sz="3200"/>
              <a:t> 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1476375" y="3068638"/>
          <a:ext cx="6551613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2" name="公式" r:id="rId7" imgW="4825800" imgH="965160" progId="Equation.3">
                  <p:embed/>
                </p:oleObj>
              </mc:Choice>
              <mc:Fallback>
                <p:oleObj name="公式" r:id="rId7" imgW="4825800" imgH="965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068638"/>
                        <a:ext cx="6551613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900113" y="4221163"/>
            <a:ext cx="5184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3200" b="1"/>
              <a:t>■</a:t>
            </a:r>
            <a:r>
              <a:rPr lang="zh-CN" altLang="en-US" sz="3200" b="1"/>
              <a:t>任意力学量</a:t>
            </a:r>
            <a:r>
              <a:rPr lang="en-US" altLang="zh-CN" sz="3200" b="1"/>
              <a:t>A</a:t>
            </a:r>
            <a:r>
              <a:rPr lang="zh-CN" altLang="en-US" sz="3200" b="1"/>
              <a:t>的平均值</a:t>
            </a: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8139" name="Object 11"/>
          <p:cNvGraphicFramePr>
            <a:graphicFrameLocks noChangeAspect="1"/>
          </p:cNvGraphicFramePr>
          <p:nvPr/>
        </p:nvGraphicFramePr>
        <p:xfrm>
          <a:off x="1619250" y="5013325"/>
          <a:ext cx="5905500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3" name="公式" r:id="rId9" imgW="4431960" imgH="965160" progId="Equation.3">
                  <p:embed/>
                </p:oleObj>
              </mc:Choice>
              <mc:Fallback>
                <p:oleObj name="公式" r:id="rId9" imgW="4431960" imgH="965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013325"/>
                        <a:ext cx="5905500" cy="11318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/>
      <p:bldP spid="4813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1042988" y="765175"/>
          <a:ext cx="3111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9" name="公式" r:id="rId3" imgW="317160" imgH="406080" progId="Equation.3">
                  <p:embed/>
                </p:oleObj>
              </mc:Choice>
              <mc:Fallback>
                <p:oleObj name="公式" r:id="rId3" imgW="31716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765175"/>
                        <a:ext cx="31115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258888" y="692150"/>
            <a:ext cx="343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是力学量</a:t>
            </a:r>
            <a:r>
              <a:rPr lang="en-US" altLang="zh-CN" sz="3200" b="1"/>
              <a:t>A</a:t>
            </a:r>
            <a:r>
              <a:rPr lang="zh-CN" altLang="en-US" sz="3200" b="1"/>
              <a:t>的算符</a:t>
            </a:r>
            <a:r>
              <a:rPr lang="en-US" altLang="zh-CN" sz="3200" b="1"/>
              <a:t>.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971550" y="1412875"/>
            <a:ext cx="5256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2.4.2 </a:t>
            </a:r>
            <a:r>
              <a:rPr lang="zh-CN" altLang="en-US" sz="3200" b="1"/>
              <a:t>力学量</a:t>
            </a:r>
            <a:r>
              <a:rPr lang="en-US" altLang="zh-CN" sz="3200" b="1"/>
              <a:t>A</a:t>
            </a:r>
            <a:r>
              <a:rPr lang="zh-CN" altLang="en-US" sz="3200" b="1"/>
              <a:t>的算符表示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971550" y="2133600"/>
            <a:ext cx="1363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●</a:t>
            </a:r>
            <a:r>
              <a:rPr lang="zh-CN" altLang="en-US" sz="3200" b="1"/>
              <a:t>位矢</a:t>
            </a:r>
            <a:r>
              <a:rPr lang="zh-CN" altLang="en-US" sz="3200"/>
              <a:t> 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2555875" y="2205038"/>
          <a:ext cx="9017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0" name="公式" r:id="rId5" imgW="901440" imgH="380880" progId="Equation.3">
                  <p:embed/>
                </p:oleObj>
              </mc:Choice>
              <mc:Fallback>
                <p:oleObj name="公式" r:id="rId5" imgW="901440" imgH="3808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205038"/>
                        <a:ext cx="901700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971550" y="2924175"/>
            <a:ext cx="1363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●</a:t>
            </a:r>
            <a:r>
              <a:rPr lang="zh-CN" altLang="en-US" sz="3200" b="1"/>
              <a:t>势能</a:t>
            </a:r>
            <a:r>
              <a:rPr lang="zh-CN" altLang="en-US" sz="3200"/>
              <a:t> </a:t>
            </a:r>
          </a:p>
        </p:txBody>
      </p:sp>
      <p:graphicFrame>
        <p:nvGraphicFramePr>
          <p:cNvPr id="49162" name="Object 10"/>
          <p:cNvGraphicFramePr>
            <a:graphicFrameLocks noChangeAspect="1"/>
          </p:cNvGraphicFramePr>
          <p:nvPr/>
        </p:nvGraphicFramePr>
        <p:xfrm>
          <a:off x="2484438" y="2997200"/>
          <a:ext cx="19685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1" name="公式" r:id="rId7" imgW="1968480" imgH="469800" progId="Equation.3">
                  <p:embed/>
                </p:oleObj>
              </mc:Choice>
              <mc:Fallback>
                <p:oleObj name="公式" r:id="rId7" imgW="1968480" imgH="469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997200"/>
                        <a:ext cx="1968500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971550" y="3716338"/>
            <a:ext cx="15128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/>
              <a:t>●</a:t>
            </a:r>
            <a:r>
              <a:rPr lang="zh-CN" altLang="en-US" sz="3200" b="1"/>
              <a:t>动量</a:t>
            </a:r>
          </a:p>
        </p:txBody>
      </p:sp>
      <p:graphicFrame>
        <p:nvGraphicFramePr>
          <p:cNvPr id="49164" name="Object 12"/>
          <p:cNvGraphicFramePr>
            <a:graphicFrameLocks noChangeAspect="1"/>
          </p:cNvGraphicFramePr>
          <p:nvPr/>
        </p:nvGraphicFramePr>
        <p:xfrm>
          <a:off x="2484438" y="3573463"/>
          <a:ext cx="4746625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2" name="公式" r:id="rId9" imgW="5537160" imgH="1015920" progId="Equation.3">
                  <p:embed/>
                </p:oleObj>
              </mc:Choice>
              <mc:Fallback>
                <p:oleObj name="公式" r:id="rId9" imgW="5537160" imgH="10159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573463"/>
                        <a:ext cx="4746625" cy="1011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971550" y="4581525"/>
            <a:ext cx="1363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/>
              <a:t>●</a:t>
            </a:r>
            <a:r>
              <a:rPr lang="zh-CN" altLang="en-US" sz="3200" b="1"/>
              <a:t>动能</a:t>
            </a:r>
            <a:r>
              <a:rPr lang="zh-CN" altLang="en-US" sz="3200"/>
              <a:t> </a:t>
            </a:r>
          </a:p>
        </p:txBody>
      </p:sp>
      <p:graphicFrame>
        <p:nvGraphicFramePr>
          <p:cNvPr id="49166" name="Object 14"/>
          <p:cNvGraphicFramePr>
            <a:graphicFrameLocks noChangeAspect="1"/>
          </p:cNvGraphicFramePr>
          <p:nvPr/>
        </p:nvGraphicFramePr>
        <p:xfrm>
          <a:off x="2484438" y="4365625"/>
          <a:ext cx="19177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3" name="公式" r:id="rId11" imgW="1917360" imgH="952200" progId="Equation.3">
                  <p:embed/>
                </p:oleObj>
              </mc:Choice>
              <mc:Fallback>
                <p:oleObj name="公式" r:id="rId11" imgW="1917360" imgH="952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365625"/>
                        <a:ext cx="191770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971550" y="5445125"/>
            <a:ext cx="4392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/>
              <a:t>●</a:t>
            </a:r>
            <a:r>
              <a:rPr lang="zh-CN" altLang="en-US" sz="3200" b="1"/>
              <a:t>能量，哈密顿算符</a:t>
            </a:r>
          </a:p>
        </p:txBody>
      </p:sp>
      <p:graphicFrame>
        <p:nvGraphicFramePr>
          <p:cNvPr id="49168" name="Object 16"/>
          <p:cNvGraphicFramePr>
            <a:graphicFrameLocks noChangeAspect="1"/>
          </p:cNvGraphicFramePr>
          <p:nvPr/>
        </p:nvGraphicFramePr>
        <p:xfrm>
          <a:off x="4605338" y="5326063"/>
          <a:ext cx="335756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4" name="公式" r:id="rId13" imgW="3352680" imgH="901440" progId="Equation.3">
                  <p:embed/>
                </p:oleObj>
              </mc:Choice>
              <mc:Fallback>
                <p:oleObj name="公式" r:id="rId13" imgW="3352680" imgH="9014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338" y="5326063"/>
                        <a:ext cx="3357562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/>
      <p:bldP spid="49157" grpId="0"/>
      <p:bldP spid="49158" grpId="0"/>
      <p:bldP spid="49161" grpId="0"/>
      <p:bldP spid="49163" grpId="0"/>
      <p:bldP spid="49165" grpId="0"/>
      <p:bldP spid="4916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539750" y="476250"/>
            <a:ext cx="2232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/>
              <a:t>●</a:t>
            </a:r>
            <a:r>
              <a:rPr lang="zh-CN" altLang="en-US" sz="3200" b="1"/>
              <a:t>角动量</a:t>
            </a: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611188" y="5589588"/>
          <a:ext cx="24288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5" name="公式" r:id="rId3" imgW="2933640" imgH="520560" progId="Equation.3">
                  <p:embed/>
                </p:oleObj>
              </mc:Choice>
              <mc:Fallback>
                <p:oleObj name="公式" r:id="rId3" imgW="2933640" imgH="520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589588"/>
                        <a:ext cx="242887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611188" y="1268413"/>
          <a:ext cx="35814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6" name="公式" r:id="rId5" imgW="3581280" imgH="1473120" progId="Equation.3">
                  <p:embed/>
                </p:oleObj>
              </mc:Choice>
              <mc:Fallback>
                <p:oleObj name="公式" r:id="rId5" imgW="3581280" imgH="1473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268413"/>
                        <a:ext cx="35814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611188" y="3068638"/>
          <a:ext cx="6832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7" name="公式" r:id="rId7" imgW="6832440" imgH="520560" progId="Equation.3">
                  <p:embed/>
                </p:oleObj>
              </mc:Choice>
              <mc:Fallback>
                <p:oleObj name="公式" r:id="rId7" imgW="683244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068638"/>
                        <a:ext cx="6832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611188" y="4005263"/>
          <a:ext cx="807085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8" name="公式" r:id="rId9" imgW="8610480" imgH="1041120" progId="Equation.3">
                  <p:embed/>
                </p:oleObj>
              </mc:Choice>
              <mc:Fallback>
                <p:oleObj name="公式" r:id="rId9" imgW="8610480" imgH="1041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05263"/>
                        <a:ext cx="807085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827088" y="6278563"/>
            <a:ext cx="8066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935163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作业：</a:t>
            </a:r>
            <a:r>
              <a:rPr lang="en-US" altLang="zh-CN" sz="3200" b="1"/>
              <a:t>p.72 2.8,9, 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501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900113" y="620713"/>
            <a:ext cx="4449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/>
              <a:t>力学量</a:t>
            </a:r>
            <a:r>
              <a:rPr lang="en-US" altLang="zh-CN" sz="3200" b="1"/>
              <a:t>p</a:t>
            </a:r>
            <a:r>
              <a:rPr lang="zh-CN" altLang="en-US" sz="3200" b="1"/>
              <a:t>和</a:t>
            </a:r>
            <a:r>
              <a:rPr lang="en-US" altLang="zh-CN" sz="3200" b="1"/>
              <a:t>q</a:t>
            </a:r>
            <a:r>
              <a:rPr lang="zh-CN" altLang="en-US" sz="3200" b="1"/>
              <a:t>不对易：</a:t>
            </a:r>
            <a:r>
              <a:rPr lang="zh-CN" altLang="en-US" sz="3200"/>
              <a:t> </a:t>
            </a: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971550" y="1484313"/>
          <a:ext cx="22320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1" name="公式" r:id="rId3" imgW="2539800" imgH="406080" progId="Equation.3">
                  <p:embed/>
                </p:oleObj>
              </mc:Choice>
              <mc:Fallback>
                <p:oleObj name="公式" r:id="rId3" imgW="253980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84313"/>
                        <a:ext cx="2232025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3995738" y="1412875"/>
          <a:ext cx="1871662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2" name="公式" r:id="rId5" imgW="1892160" imgH="406080" progId="Equation.3">
                  <p:embed/>
                </p:oleObj>
              </mc:Choice>
              <mc:Fallback>
                <p:oleObj name="公式" r:id="rId5" imgW="189216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1412875"/>
                        <a:ext cx="1871662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6588125" y="1412875"/>
          <a:ext cx="15128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3" name="公式" r:id="rId7" imgW="1460160" imgH="444240" progId="Equation.3">
                  <p:embed/>
                </p:oleObj>
              </mc:Choice>
              <mc:Fallback>
                <p:oleObj name="公式" r:id="rId7" imgW="146016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1412875"/>
                        <a:ext cx="1512888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971550" y="2205038"/>
          <a:ext cx="30130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4" name="公式" r:id="rId9" imgW="3047760" imgH="469800" progId="Equation.3">
                  <p:embed/>
                </p:oleObj>
              </mc:Choice>
              <mc:Fallback>
                <p:oleObj name="公式" r:id="rId9" imgW="304776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05038"/>
                        <a:ext cx="3013075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827088" y="2924175"/>
            <a:ext cx="40433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力学量</a:t>
            </a:r>
            <a:r>
              <a:rPr lang="en-US" altLang="zh-CN" sz="3200" b="1"/>
              <a:t>p</a:t>
            </a:r>
            <a:r>
              <a:rPr lang="zh-CN" altLang="en-US" sz="3200" b="1"/>
              <a:t>和</a:t>
            </a:r>
            <a:r>
              <a:rPr lang="en-US" altLang="zh-CN" sz="3200" b="1"/>
              <a:t>q</a:t>
            </a:r>
            <a:r>
              <a:rPr lang="zh-CN" altLang="en-US" sz="3200" b="1"/>
              <a:t>不对易：</a:t>
            </a:r>
            <a:r>
              <a:rPr lang="zh-CN" altLang="en-US" sz="3200"/>
              <a:t> </a:t>
            </a:r>
          </a:p>
        </p:txBody>
      </p:sp>
      <p:graphicFrame>
        <p:nvGraphicFramePr>
          <p:cNvPr id="63496" name="Object 8"/>
          <p:cNvGraphicFramePr>
            <a:graphicFrameLocks noChangeAspect="1"/>
          </p:cNvGraphicFramePr>
          <p:nvPr/>
        </p:nvGraphicFramePr>
        <p:xfrm>
          <a:off x="971550" y="3789363"/>
          <a:ext cx="223361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5" name="公式" r:id="rId11" imgW="2539800" imgH="406080" progId="Equation.3">
                  <p:embed/>
                </p:oleObj>
              </mc:Choice>
              <mc:Fallback>
                <p:oleObj name="公式" r:id="rId11" imgW="253980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789363"/>
                        <a:ext cx="2233613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3851275" y="3789363"/>
          <a:ext cx="18002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6" name="公式" r:id="rId13" imgW="1892160" imgH="406080" progId="Equation.3">
                  <p:embed/>
                </p:oleObj>
              </mc:Choice>
              <mc:Fallback>
                <p:oleObj name="公式" r:id="rId13" imgW="189216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789363"/>
                        <a:ext cx="1800225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8" name="Object 10"/>
          <p:cNvGraphicFramePr>
            <a:graphicFrameLocks noChangeAspect="1"/>
          </p:cNvGraphicFramePr>
          <p:nvPr/>
        </p:nvGraphicFramePr>
        <p:xfrm>
          <a:off x="6300788" y="3716338"/>
          <a:ext cx="18002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7" name="公式" r:id="rId15" imgW="1460160" imgH="444240" progId="Equation.3">
                  <p:embed/>
                </p:oleObj>
              </mc:Choice>
              <mc:Fallback>
                <p:oleObj name="公式" r:id="rId15" imgW="146016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3716338"/>
                        <a:ext cx="18002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9" name="Object 11"/>
          <p:cNvGraphicFramePr>
            <a:graphicFrameLocks noChangeAspect="1"/>
          </p:cNvGraphicFramePr>
          <p:nvPr/>
        </p:nvGraphicFramePr>
        <p:xfrm>
          <a:off x="971550" y="4581525"/>
          <a:ext cx="30035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8" name="公式" r:id="rId17" imgW="3035160" imgH="469800" progId="Equation.3">
                  <p:embed/>
                </p:oleObj>
              </mc:Choice>
              <mc:Fallback>
                <p:oleObj name="公式" r:id="rId17" imgW="3035160" imgH="469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81525"/>
                        <a:ext cx="300355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  <p:bldP spid="634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3348038" y="1196975"/>
            <a:ext cx="2447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ea typeface="隶书" pitchFamily="49" charset="-122"/>
              </a:rPr>
              <a:t>本节要点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2195513" y="2420938"/>
            <a:ext cx="46799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/>
              <a:t>■</a:t>
            </a:r>
            <a:r>
              <a:rPr lang="zh-CN" altLang="en-US" sz="4000" b="1">
                <a:ea typeface="隶书" pitchFamily="49" charset="-122"/>
              </a:rPr>
              <a:t>海森伯不确定原理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2195513" y="3213100"/>
            <a:ext cx="42592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/>
              <a:t>■</a:t>
            </a:r>
            <a:r>
              <a:rPr lang="zh-CN" altLang="en-US" sz="4000" b="1">
                <a:ea typeface="隶书" pitchFamily="49" charset="-122"/>
              </a:rPr>
              <a:t>一般薛定谔方程</a:t>
            </a:r>
            <a:r>
              <a:rPr lang="zh-CN" altLang="en-US" sz="3200"/>
              <a:t> 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2195513" y="4005263"/>
            <a:ext cx="4464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/>
              <a:t>■</a:t>
            </a:r>
            <a:r>
              <a:rPr lang="zh-CN" altLang="en-US" sz="4000" b="1">
                <a:ea typeface="隶书" pitchFamily="49" charset="-122"/>
              </a:rPr>
              <a:t>定态薛定谔方程</a:t>
            </a: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2195513" y="4508500"/>
            <a:ext cx="48244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■</a:t>
            </a:r>
            <a:r>
              <a:rPr lang="zh-CN" altLang="en-US" sz="4000" b="1">
                <a:ea typeface="隶书" pitchFamily="49" charset="-122"/>
              </a:rPr>
              <a:t>力学量的平均值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/>
      <p:bldP spid="65539" grpId="0"/>
      <p:bldP spid="65540" grpId="0"/>
      <p:bldP spid="65541" grpId="0"/>
      <p:bldP spid="655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900113" y="692150"/>
            <a:ext cx="424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3200" b="1"/>
              <a:t>■</a:t>
            </a:r>
            <a:r>
              <a:rPr lang="zh-CN" altLang="en-US" sz="3200" b="1"/>
              <a:t>海森伯不确定关系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900113" y="1412875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/>
              <a:t>不确定关系：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900113" y="2133600"/>
            <a:ext cx="48720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若两个力学量</a:t>
            </a:r>
            <a:r>
              <a:rPr lang="en-US" altLang="zh-CN" sz="3200" b="1"/>
              <a:t>p</a:t>
            </a:r>
            <a:r>
              <a:rPr lang="zh-CN" altLang="en-US" sz="3200" b="1"/>
              <a:t>和</a:t>
            </a:r>
            <a:r>
              <a:rPr lang="en-US" altLang="zh-CN" sz="3200" b="1"/>
              <a:t>q</a:t>
            </a:r>
            <a:r>
              <a:rPr lang="zh-CN" altLang="en-US" sz="3200" b="1"/>
              <a:t>不对易</a:t>
            </a:r>
            <a:r>
              <a:rPr lang="en-US" altLang="zh-CN" sz="3200" b="1"/>
              <a:t>,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724525" y="213360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即</a:t>
            </a:r>
            <a:r>
              <a:rPr lang="zh-CN" altLang="en-US" sz="3200"/>
              <a:t> 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6300788" y="2205038"/>
          <a:ext cx="18923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公式" r:id="rId3" imgW="1892160" imgH="406080" progId="Equation.3">
                  <p:embed/>
                </p:oleObj>
              </mc:Choice>
              <mc:Fallback>
                <p:oleObj name="公式" r:id="rId3" imgW="189216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205038"/>
                        <a:ext cx="18923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900113" y="2852738"/>
            <a:ext cx="6888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则力学量</a:t>
            </a:r>
            <a:r>
              <a:rPr lang="en-US" altLang="zh-CN" sz="3200" b="1"/>
              <a:t>p</a:t>
            </a:r>
            <a:r>
              <a:rPr lang="zh-CN" altLang="en-US" sz="3200" b="1"/>
              <a:t>与</a:t>
            </a:r>
            <a:r>
              <a:rPr lang="en-US" altLang="zh-CN" sz="3200" b="1"/>
              <a:t>q</a:t>
            </a:r>
            <a:r>
              <a:rPr lang="zh-CN" altLang="en-US" sz="3200" b="1"/>
              <a:t>不能同时具有确定的值</a:t>
            </a:r>
            <a:r>
              <a:rPr lang="en-US" altLang="zh-CN" sz="3200" b="1"/>
              <a:t>.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900113" y="3573463"/>
            <a:ext cx="7840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设力学量</a:t>
            </a:r>
            <a:r>
              <a:rPr lang="en-US" altLang="zh-CN" sz="3200" b="1"/>
              <a:t>p</a:t>
            </a:r>
            <a:r>
              <a:rPr lang="zh-CN" altLang="en-US" sz="3200" b="1"/>
              <a:t>与</a:t>
            </a:r>
            <a:r>
              <a:rPr lang="en-US" altLang="zh-CN" sz="3200" b="1"/>
              <a:t>q</a:t>
            </a:r>
            <a:r>
              <a:rPr lang="zh-CN" altLang="en-US" sz="3200" b="1"/>
              <a:t>的不确定值或均方根误差为</a:t>
            </a:r>
            <a:r>
              <a:rPr lang="zh-CN" altLang="en-US" sz="3200"/>
              <a:t>  </a:t>
            </a: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971550" y="4365625"/>
          <a:ext cx="4651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公式" r:id="rId5" imgW="469800" imgH="393480" progId="Equation.3">
                  <p:embed/>
                </p:oleObj>
              </mc:Choice>
              <mc:Fallback>
                <p:oleObj name="公式" r:id="rId5" imgW="46980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365625"/>
                        <a:ext cx="465138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1331913" y="429260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和</a:t>
            </a:r>
            <a:r>
              <a:rPr lang="zh-CN" altLang="en-US" sz="3200"/>
              <a:t> </a:t>
            </a:r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86" name="Object 14"/>
          <p:cNvGraphicFramePr>
            <a:graphicFrameLocks noChangeAspect="1"/>
          </p:cNvGraphicFramePr>
          <p:nvPr/>
        </p:nvGraphicFramePr>
        <p:xfrm>
          <a:off x="1908175" y="4365625"/>
          <a:ext cx="4651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公式" r:id="rId7" imgW="469800" imgH="393480" progId="Equation.3">
                  <p:embed/>
                </p:oleObj>
              </mc:Choice>
              <mc:Fallback>
                <p:oleObj name="公式" r:id="rId7" imgW="46980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365625"/>
                        <a:ext cx="465138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2268538" y="4292600"/>
            <a:ext cx="315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,</a:t>
            </a:r>
            <a:r>
              <a:rPr lang="zh-CN" altLang="en-US" sz="3200" b="1"/>
              <a:t>则它们必须满足</a:t>
            </a:r>
          </a:p>
        </p:txBody>
      </p:sp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3924300" y="5084763"/>
          <a:ext cx="19383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公式" r:id="rId9" imgW="1942920" imgH="444240" progId="Equation.3">
                  <p:embed/>
                </p:oleObj>
              </mc:Choice>
              <mc:Fallback>
                <p:oleObj name="公式" r:id="rId9" imgW="1942920" imgH="4442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084763"/>
                        <a:ext cx="1938338" cy="4397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755650" y="5661025"/>
            <a:ext cx="2328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﹡</a:t>
            </a:r>
            <a:r>
              <a:rPr lang="zh-CN" altLang="en-US" sz="3200" b="1"/>
              <a:t>不确定值</a:t>
            </a:r>
            <a:r>
              <a:rPr lang="zh-CN" altLang="en-US" sz="3200"/>
              <a:t> </a:t>
            </a: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92" name="Object 20"/>
          <p:cNvGraphicFramePr>
            <a:graphicFrameLocks noChangeAspect="1"/>
          </p:cNvGraphicFramePr>
          <p:nvPr/>
        </p:nvGraphicFramePr>
        <p:xfrm>
          <a:off x="3059113" y="5805488"/>
          <a:ext cx="1785937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公式" r:id="rId11" imgW="1790640" imgH="393480" progId="Equation.3">
                  <p:embed/>
                </p:oleObj>
              </mc:Choice>
              <mc:Fallback>
                <p:oleObj name="公式" r:id="rId11" imgW="1790640" imgH="393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805488"/>
                        <a:ext cx="1785937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/>
      <p:bldP spid="3076" grpId="0"/>
      <p:bldP spid="3077" grpId="0"/>
      <p:bldP spid="3080" grpId="0"/>
      <p:bldP spid="3081" grpId="0"/>
      <p:bldP spid="3084" grpId="0"/>
      <p:bldP spid="3087" grpId="0"/>
      <p:bldP spid="309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55650" y="620713"/>
            <a:ext cx="3141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﹡</a:t>
            </a:r>
            <a:r>
              <a:rPr lang="zh-CN" altLang="en-US" sz="3200" b="1"/>
              <a:t>均方根误差为</a:t>
            </a:r>
            <a:r>
              <a:rPr lang="zh-CN" altLang="en-US" sz="3200"/>
              <a:t> 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3708400" y="633413"/>
          <a:ext cx="243363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公式" r:id="rId3" imgW="2438280" imgH="533160" progId="Equation.3">
                  <p:embed/>
                </p:oleObj>
              </mc:Choice>
              <mc:Fallback>
                <p:oleObj name="公式" r:id="rId3" imgW="2438280" imgH="533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633413"/>
                        <a:ext cx="2433638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900113" y="1125538"/>
            <a:ext cx="76327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/>
              <a:t>▲</a:t>
            </a:r>
            <a:r>
              <a:rPr lang="zh-CN" altLang="en-US" sz="3200" b="1"/>
              <a:t>不确定关系的存在根源于微观粒子的波动性</a:t>
            </a:r>
            <a:r>
              <a:rPr lang="en-US" altLang="zh-CN" sz="3200" b="1"/>
              <a:t>.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900113" y="2781300"/>
            <a:ext cx="7612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/>
              <a:t>不确定关系式可由量子力学严格推导出</a:t>
            </a:r>
            <a:r>
              <a:rPr lang="en-US" altLang="zh-CN" sz="3200" b="1"/>
              <a:t>.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900113" y="3500438"/>
            <a:ext cx="5060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/>
              <a:t>位置和动量的不确定关系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900113" y="4292600"/>
            <a:ext cx="1338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由于</a:t>
            </a:r>
            <a:r>
              <a:rPr lang="zh-CN" altLang="en-US" sz="3200"/>
              <a:t> 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2051050" y="4437063"/>
          <a:ext cx="25717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公式" r:id="rId5" imgW="266400" imgH="253800" progId="Equation.3">
                  <p:embed/>
                </p:oleObj>
              </mc:Choice>
              <mc:Fallback>
                <p:oleObj name="公式" r:id="rId5" imgW="266400" imgH="253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437063"/>
                        <a:ext cx="257175" cy="26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2268538" y="429260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与</a:t>
            </a:r>
            <a:r>
              <a:rPr lang="zh-CN" altLang="en-US" sz="3200"/>
              <a:t> 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3267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09" name="Object 13"/>
          <p:cNvGraphicFramePr>
            <a:graphicFrameLocks noChangeAspect="1"/>
          </p:cNvGraphicFramePr>
          <p:nvPr/>
        </p:nvGraphicFramePr>
        <p:xfrm>
          <a:off x="2843213" y="4292600"/>
          <a:ext cx="4333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公式" r:id="rId7" imgW="444240" imgH="457200" progId="Equation.3">
                  <p:embed/>
                </p:oleObj>
              </mc:Choice>
              <mc:Fallback>
                <p:oleObj name="公式" r:id="rId7" imgW="44424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292600"/>
                        <a:ext cx="433387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3203575" y="4292600"/>
            <a:ext cx="3141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不可对易，所以</a:t>
            </a:r>
            <a:r>
              <a:rPr lang="zh-CN" altLang="en-US" sz="3200"/>
              <a:t> </a:t>
            </a:r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12" name="Object 16"/>
          <p:cNvGraphicFramePr>
            <a:graphicFrameLocks noChangeAspect="1"/>
          </p:cNvGraphicFramePr>
          <p:nvPr/>
        </p:nvGraphicFramePr>
        <p:xfrm>
          <a:off x="1042988" y="5084763"/>
          <a:ext cx="62706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公式" r:id="rId9" imgW="6298920" imgH="507960" progId="Equation.3">
                  <p:embed/>
                </p:oleObj>
              </mc:Choice>
              <mc:Fallback>
                <p:oleObj name="公式" r:id="rId9" imgW="6298920" imgH="5079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084763"/>
                        <a:ext cx="6270625" cy="501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900113" y="5734050"/>
            <a:ext cx="7232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上式表明：坐标的不确定性越小</a:t>
            </a:r>
            <a:r>
              <a:rPr lang="en-US" altLang="zh-CN" sz="3200" b="1"/>
              <a:t>,</a:t>
            </a:r>
            <a:r>
              <a:rPr lang="zh-CN" altLang="en-US" sz="3200" b="1"/>
              <a:t>则动量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101" grpId="0"/>
      <p:bldP spid="4102" grpId="0"/>
      <p:bldP spid="4103" grpId="0"/>
      <p:bldP spid="4104" grpId="0"/>
      <p:bldP spid="4107" grpId="0"/>
      <p:bldP spid="4110" grpId="0"/>
      <p:bldP spid="41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827088" y="692150"/>
            <a:ext cx="4879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的不确定性越大</a:t>
            </a:r>
            <a:r>
              <a:rPr lang="en-US" altLang="zh-CN" sz="3200" b="1"/>
              <a:t>,</a:t>
            </a:r>
            <a:r>
              <a:rPr lang="zh-CN" altLang="en-US" sz="3200" b="1"/>
              <a:t>反之亦然</a:t>
            </a:r>
            <a:r>
              <a:rPr lang="en-US" altLang="zh-CN" sz="3200" b="1"/>
              <a:t>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27088" y="1268413"/>
            <a:ext cx="7345362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/>
              <a:t>●</a:t>
            </a:r>
            <a:r>
              <a:rPr lang="zh-CN" altLang="en-US" sz="3200" b="1"/>
              <a:t>在两个相互垂直的方向上</a:t>
            </a:r>
            <a:r>
              <a:rPr lang="en-US" altLang="zh-CN" sz="3200" b="1"/>
              <a:t>,</a:t>
            </a:r>
            <a:r>
              <a:rPr lang="zh-CN" altLang="en-US" sz="3200" b="1"/>
              <a:t>动量和坐标之间不存在任何制约关系</a:t>
            </a:r>
            <a:r>
              <a:rPr lang="en-US" altLang="zh-CN" sz="3200" b="1"/>
              <a:t>.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827088" y="2852738"/>
            <a:ext cx="12303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举例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827088" y="3573463"/>
            <a:ext cx="4502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○</a:t>
            </a:r>
            <a:r>
              <a:rPr lang="zh-CN" altLang="en-US" sz="3200" b="1"/>
              <a:t>一维自由粒子波函数为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971550" y="4292600"/>
          <a:ext cx="4840288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公式" r:id="rId3" imgW="4889160" imgH="965160" progId="Equation.3">
                  <p:embed/>
                </p:oleObj>
              </mc:Choice>
              <mc:Fallback>
                <p:oleObj name="公式" r:id="rId3" imgW="4889160" imgH="965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92600"/>
                        <a:ext cx="4840288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971550" y="5445125"/>
          <a:ext cx="450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公式" r:id="rId5" imgW="444240" imgH="457200" progId="Equation.3">
                  <p:embed/>
                </p:oleObj>
              </mc:Choice>
              <mc:Fallback>
                <p:oleObj name="公式" r:id="rId5" imgW="44424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445125"/>
                        <a:ext cx="4508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1403350" y="5445125"/>
            <a:ext cx="1112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确定</a:t>
            </a:r>
            <a:r>
              <a:rPr lang="zh-CN" altLang="en-US" sz="3200"/>
              <a:t> </a:t>
            </a: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2411413" y="5516563"/>
          <a:ext cx="175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公式" r:id="rId7" imgW="1752480" imgH="457200" progId="Equation.3">
                  <p:embed/>
                </p:oleObj>
              </mc:Choice>
              <mc:Fallback>
                <p:oleObj name="公式" r:id="rId7" imgW="175248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516563"/>
                        <a:ext cx="1752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4284663" y="544512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而</a:t>
            </a:r>
            <a:r>
              <a:rPr lang="zh-CN" altLang="en-US" sz="3200"/>
              <a:t> </a:t>
            </a: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35" name="Object 15"/>
          <p:cNvGraphicFramePr>
            <a:graphicFrameLocks noChangeAspect="1"/>
          </p:cNvGraphicFramePr>
          <p:nvPr/>
        </p:nvGraphicFramePr>
        <p:xfrm>
          <a:off x="4932363" y="5445125"/>
          <a:ext cx="2552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公式" r:id="rId9" imgW="2577960" imgH="583920" progId="Equation.3">
                  <p:embed/>
                </p:oleObj>
              </mc:Choice>
              <mc:Fallback>
                <p:oleObj name="公式" r:id="rId9" imgW="2577960" imgH="5839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5445125"/>
                        <a:ext cx="25527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7524750" y="5445125"/>
            <a:ext cx="592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/>
      <p:bldP spid="5124" grpId="0"/>
      <p:bldP spid="5125" grpId="0"/>
      <p:bldP spid="5130" grpId="0"/>
      <p:bldP spid="5133" grpId="0"/>
      <p:bldP spid="5136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1393</Words>
  <Application>Microsoft Office PowerPoint</Application>
  <PresentationFormat>全屏显示(4:3)</PresentationFormat>
  <Paragraphs>241</Paragraphs>
  <Slides>42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49" baseType="lpstr">
      <vt:lpstr>Arial</vt:lpstr>
      <vt:lpstr>宋体</vt:lpstr>
      <vt:lpstr>隶书</vt:lpstr>
      <vt:lpstr>Times New Roman</vt:lpstr>
      <vt:lpstr>默认设计模板</vt:lpstr>
      <vt:lpstr>Microsoft Equation 2007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Administrator</cp:lastModifiedBy>
  <cp:revision>9</cp:revision>
  <dcterms:created xsi:type="dcterms:W3CDTF">2015-11-14T15:19:50Z</dcterms:created>
  <dcterms:modified xsi:type="dcterms:W3CDTF">2015-11-14T16:54:25Z</dcterms:modified>
</cp:coreProperties>
</file>