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29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4" r:id="rId44"/>
    <p:sldId id="305" r:id="rId45"/>
    <p:sldId id="307" r:id="rId46"/>
    <p:sldId id="308" r:id="rId47"/>
    <p:sldId id="309" r:id="rId48"/>
    <p:sldId id="310" r:id="rId49"/>
    <p:sldId id="311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660"/>
  </p:normalViewPr>
  <p:slideViewPr>
    <p:cSldViewPr showGuides="1">
      <p:cViewPr varScale="1">
        <p:scale>
          <a:sx n="55" d="100"/>
          <a:sy n="5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1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07320-FC98-4529-A311-4EA5F05BEF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48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7217A-AF66-4672-811D-076D8C88A3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44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2064-D592-49C8-BCC6-41BC82B775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93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B1ED0-8149-41A3-9D2F-3C077216B0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20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D575A-D46E-4883-B596-6A62E6BAA1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6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A0F93-4182-45A6-9A43-9CFB67AC7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14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DCED2-57A6-407E-97FE-060C3322C2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32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BCA3A-4FA7-42BF-B445-D188EC4AD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63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87463-E52F-4F32-AFDD-DADADE5A03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B5AC2-D41C-4A34-A712-E762FD1245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6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9C7DD-A02F-4F20-B3C1-F89A1850DF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91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71D23F-85A2-4AC3-950F-153A266A91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5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98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9.wmf"/><Relationship Id="rId11" Type="http://schemas.openxmlformats.org/officeDocument/2006/relationships/image" Target="../media/image111.wmf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108.wmf"/><Relationship Id="rId9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8.wmf"/><Relationship Id="rId11" Type="http://schemas.openxmlformats.org/officeDocument/2006/relationships/image" Target="../media/image132.jpeg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1.jpeg"/><Relationship Id="rId4" Type="http://schemas.openxmlformats.org/officeDocument/2006/relationships/image" Target="../media/image127.wmf"/><Relationship Id="rId9" Type="http://schemas.openxmlformats.org/officeDocument/2006/relationships/image" Target="../media/image13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50.png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4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3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6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6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5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5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7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900113" y="1412875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海森伯不确定关系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00113" y="2133600"/>
            <a:ext cx="1081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若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92275" y="2276475"/>
          <a:ext cx="1892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公式" r:id="rId3" imgW="1892160" imgH="406080" progId="Equation.3">
                  <p:embed/>
                </p:oleObj>
              </mc:Choice>
              <mc:Fallback>
                <p:oleObj name="公式" r:id="rId3" imgW="18921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18923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779838" y="2133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则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427538" y="2205038"/>
          <a:ext cx="19383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公式" r:id="rId5" imgW="1942920" imgH="444240" progId="Equation.3">
                  <p:embed/>
                </p:oleObj>
              </mc:Choice>
              <mc:Fallback>
                <p:oleObj name="公式" r:id="rId5" imgW="19429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205038"/>
                        <a:ext cx="193833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187450" y="3860800"/>
          <a:ext cx="6270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公式" r:id="rId7" imgW="6298920" imgH="507960" progId="Equation.3">
                  <p:embed/>
                </p:oleObj>
              </mc:Choice>
              <mc:Fallback>
                <p:oleObj name="公式" r:id="rId7" imgW="629892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62706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398713" y="4724400"/>
          <a:ext cx="19859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公式" r:id="rId9" imgW="1981080" imgH="444240" progId="Equation.3">
                  <p:embed/>
                </p:oleObj>
              </mc:Choice>
              <mc:Fallback>
                <p:oleObj name="公式" r:id="rId9" imgW="19810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724400"/>
                        <a:ext cx="198596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716463" y="4724400"/>
          <a:ext cx="1365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公式" r:id="rId11" imgW="1371600" imgH="444240" progId="Equation.3">
                  <p:embed/>
                </p:oleObj>
              </mc:Choice>
              <mc:Fallback>
                <p:oleObj name="公式" r:id="rId11" imgW="13716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24400"/>
                        <a:ext cx="13652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971550" y="5516563"/>
            <a:ext cx="7321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由于不确定关系根源于微观粒子的波动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2398713" y="3068638"/>
          <a:ext cx="18113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公式" r:id="rId13" imgW="1815840" imgH="393480" progId="Equation.3">
                  <p:embed/>
                </p:oleObj>
              </mc:Choice>
              <mc:Fallback>
                <p:oleObj name="公式" r:id="rId13" imgW="18158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3068638"/>
                        <a:ext cx="181133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4643438" y="2924175"/>
          <a:ext cx="24336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公式" r:id="rId15" imgW="2438280" imgH="533160" progId="Equation.3">
                  <p:embed/>
                </p:oleObj>
              </mc:Choice>
              <mc:Fallback>
                <p:oleObj name="公式" r:id="rId15" imgW="243828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24175"/>
                        <a:ext cx="2433637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419475" y="549275"/>
            <a:ext cx="2305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隶书" pitchFamily="49" charset="-122"/>
              </a:rPr>
              <a:t>上节小结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09" grpId="0"/>
      <p:bldP spid="47114" grpId="0"/>
      <p:bldP spid="471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00113" y="620713"/>
            <a:ext cx="2087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1. </a:t>
            </a:r>
            <a:r>
              <a:rPr lang="zh-CN" altLang="en-US" sz="3200" b="1"/>
              <a:t>阶跃势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00113" y="1341438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势场分布</a:t>
            </a:r>
          </a:p>
        </p:txBody>
      </p:sp>
      <p:pic>
        <p:nvPicPr>
          <p:cNvPr id="7172" name="Picture 4" descr="m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92150"/>
            <a:ext cx="4249737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403350" y="2133600"/>
          <a:ext cx="278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4" imgW="2781000" imgH="914400" progId="Equation.3">
                  <p:embed/>
                </p:oleObj>
              </mc:Choice>
              <mc:Fallback>
                <p:oleObj name="公式" r:id="rId4" imgW="2781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3600"/>
                        <a:ext cx="2781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900113" y="31416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势场在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627313" y="3284538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6" imgW="850680" imgH="330120" progId="Equation.3">
                  <p:embed/>
                </p:oleObj>
              </mc:Choice>
              <mc:Fallback>
                <p:oleObj name="公式" r:id="rId6" imgW="85068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84538"/>
                        <a:ext cx="850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276600" y="3141663"/>
            <a:ext cx="1582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处突变</a:t>
            </a:r>
            <a:endParaRPr lang="zh-CN" altLang="en-US" sz="320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827088" y="3716338"/>
            <a:ext cx="43259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（理想情况）</a:t>
            </a:r>
            <a:r>
              <a:rPr lang="en-US" altLang="zh-CN" sz="3200" b="1"/>
              <a:t>.</a:t>
            </a:r>
            <a:r>
              <a:rPr lang="zh-CN" altLang="en-US" sz="3200" b="1"/>
              <a:t>当变化区域很小时</a:t>
            </a:r>
            <a:r>
              <a:rPr lang="en-US" altLang="zh-CN" sz="3200" b="1"/>
              <a:t>,</a:t>
            </a:r>
            <a:r>
              <a:rPr lang="zh-CN" altLang="en-US" sz="3200" b="1"/>
              <a:t>近似为阶跃势</a:t>
            </a:r>
            <a:r>
              <a:rPr lang="en-US" altLang="zh-CN" sz="3200" b="1"/>
              <a:t>.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900113" y="22383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5" grpId="0"/>
      <p:bldP spid="7177" grpId="0"/>
      <p:bldP spid="7178" grpId="0"/>
      <p:bldP spid="71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00113" y="69215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763713" y="836613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公式" r:id="rId3" imgW="850680" imgH="330120" progId="Equation.3">
                  <p:embed/>
                </p:oleObj>
              </mc:Choice>
              <mc:Fallback>
                <p:oleObj name="公式" r:id="rId3" imgW="85068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836613"/>
                        <a:ext cx="850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27313" y="692150"/>
            <a:ext cx="482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区域</a:t>
            </a:r>
            <a:r>
              <a:rPr lang="en-US" altLang="zh-CN" sz="3200" b="1"/>
              <a:t>,</a:t>
            </a:r>
            <a:r>
              <a:rPr lang="zh-CN" altLang="en-US" sz="3200" b="1"/>
              <a:t>粒子作自由运动；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27088" y="14128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403350" y="1557338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公式" r:id="rId5" imgW="850680" imgH="330120" progId="Equation.3">
                  <p:embed/>
                </p:oleObj>
              </mc:Choice>
              <mc:Fallback>
                <p:oleObj name="公式" r:id="rId5" imgW="85068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850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195513" y="1412875"/>
            <a:ext cx="326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</a:t>
            </a:r>
            <a:r>
              <a:rPr lang="en-US" altLang="zh-CN" sz="3200" b="1"/>
              <a:t>,</a:t>
            </a:r>
            <a:r>
              <a:rPr lang="zh-CN" altLang="en-US" sz="3200" b="1"/>
              <a:t>若粒子能量</a:t>
            </a:r>
            <a:r>
              <a:rPr lang="zh-CN" altLang="en-US" sz="3200"/>
              <a:t> 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5292725" y="1484313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公式" r:id="rId7" imgW="1193760" imgH="457200" progId="Equation.3">
                  <p:embed/>
                </p:oleObj>
              </mc:Choice>
              <mc:Fallback>
                <p:oleObj name="公式" r:id="rId7" imgW="11937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484313"/>
                        <a:ext cx="119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516688" y="134143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按照经典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827088" y="2133600"/>
            <a:ext cx="501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理论</a:t>
            </a:r>
            <a:r>
              <a:rPr lang="en-US" altLang="zh-CN" sz="3200" b="1"/>
              <a:t>,</a:t>
            </a:r>
            <a:r>
              <a:rPr lang="zh-CN" altLang="en-US" sz="3200" b="1"/>
              <a:t>粒子不存在</a:t>
            </a:r>
            <a:r>
              <a:rPr lang="en-US" altLang="zh-CN" sz="3200" b="1"/>
              <a:t>,</a:t>
            </a:r>
            <a:r>
              <a:rPr lang="zh-CN" altLang="en-US" sz="3200" b="1"/>
              <a:t>因为动能</a:t>
            </a:r>
            <a:r>
              <a:rPr lang="zh-CN" altLang="en-US" sz="3200"/>
              <a:t> 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5651500" y="2276475"/>
          <a:ext cx="233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公式" r:id="rId9" imgW="2336760" imgH="457200" progId="Equation.3">
                  <p:embed/>
                </p:oleObj>
              </mc:Choice>
              <mc:Fallback>
                <p:oleObj name="公式" r:id="rId9" imgW="23367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76475"/>
                        <a:ext cx="233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827088" y="2781300"/>
            <a:ext cx="547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一维定态薛定谔方程的解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827088" y="3573463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1692275" y="3716338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公式" r:id="rId11" imgW="850680" imgH="330120" progId="Equation.3">
                  <p:embed/>
                </p:oleObj>
              </mc:Choice>
              <mc:Fallback>
                <p:oleObj name="公式" r:id="rId11" imgW="850680" imgH="330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850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2484438" y="35734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</a:t>
            </a:r>
            <a:r>
              <a:rPr lang="zh-CN" altLang="en-US" sz="3200"/>
              <a:t> 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3492500" y="3644900"/>
          <a:ext cx="1143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公式" r:id="rId13" imgW="1143000" imgH="431640" progId="Equation.3">
                  <p:embed/>
                </p:oleObj>
              </mc:Choice>
              <mc:Fallback>
                <p:oleObj name="公式" r:id="rId13" imgW="114300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644900"/>
                        <a:ext cx="11430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4572000" y="3573463"/>
            <a:ext cx="1655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通解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900113" y="44370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1979613" y="4221163"/>
          <a:ext cx="46799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公式" r:id="rId15" imgW="5092560" imgH="1104840" progId="Equation.3">
                  <p:embed/>
                </p:oleObj>
              </mc:Choice>
              <mc:Fallback>
                <p:oleObj name="公式" r:id="rId15" imgW="5092560" imgH="1104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21163"/>
                        <a:ext cx="4679950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6659563" y="436562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可得</a:t>
            </a:r>
          </a:p>
        </p:txBody>
      </p:sp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1979613" y="5445125"/>
          <a:ext cx="4032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公式" r:id="rId17" imgW="3365280" imgH="990360" progId="Equation.3">
                  <p:embed/>
                </p:oleObj>
              </mc:Choice>
              <mc:Fallback>
                <p:oleObj name="公式" r:id="rId17" imgW="3365280" imgH="990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45125"/>
                        <a:ext cx="40322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/>
      <p:bldP spid="8198" grpId="0"/>
      <p:bldP spid="8201" grpId="0"/>
      <p:bldP spid="8204" grpId="0"/>
      <p:bldP spid="8205" grpId="0"/>
      <p:bldP spid="8208" grpId="0"/>
      <p:bldP spid="8209" grpId="0"/>
      <p:bldP spid="8209" grpId="1"/>
      <p:bldP spid="8212" grpId="0"/>
      <p:bldP spid="8215" grpId="0"/>
      <p:bldP spid="8216" grpId="0"/>
      <p:bldP spid="8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71550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619250" y="476250"/>
          <a:ext cx="42481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公式" r:id="rId3" imgW="4406760" imgH="977760" progId="Equation.3">
                  <p:embed/>
                </p:oleObj>
              </mc:Choice>
              <mc:Fallback>
                <p:oleObj name="公式" r:id="rId3" imgW="440676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6250"/>
                        <a:ext cx="42481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00113" y="18446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908175" y="1628775"/>
          <a:ext cx="21383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公式" r:id="rId5" imgW="1968480" imgH="952200" progId="Equation.3">
                  <p:embed/>
                </p:oleObj>
              </mc:Choice>
              <mc:Fallback>
                <p:oleObj name="公式" r:id="rId5" imgW="196848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28775"/>
                        <a:ext cx="2138363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900113" y="27813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该方程的通解为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924300" y="2781300"/>
          <a:ext cx="3810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公式" r:id="rId7" imgW="3809880" imgH="533160" progId="Equation.3">
                  <p:embed/>
                </p:oleObj>
              </mc:Choice>
              <mc:Fallback>
                <p:oleObj name="公式" r:id="rId7" imgW="380988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781300"/>
                        <a:ext cx="38100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900113" y="3573463"/>
            <a:ext cx="3852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en-US" altLang="zh-CN" sz="3200" b="1"/>
              <a:t>A,B</a:t>
            </a:r>
            <a:r>
              <a:rPr lang="zh-CN" altLang="en-US" sz="3200" b="1"/>
              <a:t>为任意常数</a:t>
            </a:r>
            <a:r>
              <a:rPr lang="en-US" altLang="zh-CN" sz="3200" b="1"/>
              <a:t>.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900113" y="4365625"/>
            <a:ext cx="93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547813" y="4508500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公式" r:id="rId9" imgW="850680" imgH="330120" progId="Equation.3">
                  <p:embed/>
                </p:oleObj>
              </mc:Choice>
              <mc:Fallback>
                <p:oleObj name="公式" r:id="rId9" imgW="850680" imgH="330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08500"/>
                        <a:ext cx="850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339975" y="4365625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</a:t>
            </a:r>
            <a:r>
              <a:rPr lang="zh-CN" altLang="en-US" sz="3200"/>
              <a:t> 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3348038" y="4437063"/>
          <a:ext cx="2168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公式" r:id="rId11" imgW="2527200" imgH="457200" progId="Equation.3">
                  <p:embed/>
                </p:oleObj>
              </mc:Choice>
              <mc:Fallback>
                <p:oleObj name="公式" r:id="rId11" imgW="25272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37063"/>
                        <a:ext cx="2168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5508625" y="4292600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通解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827088" y="53006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定态薛定谔方程为</a:t>
            </a: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4211638" y="5157788"/>
          <a:ext cx="41671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公式" r:id="rId13" imgW="5130720" imgH="1104840" progId="Equation.3">
                  <p:embed/>
                </p:oleObj>
              </mc:Choice>
              <mc:Fallback>
                <p:oleObj name="公式" r:id="rId13" imgW="5130720" imgH="1104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157788"/>
                        <a:ext cx="41671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1" grpId="0"/>
      <p:bldP spid="9224" grpId="0"/>
      <p:bldP spid="9227" grpId="0"/>
      <p:bldP spid="9228" grpId="0"/>
      <p:bldP spid="9231" grpId="0"/>
      <p:bldP spid="9234" grpId="0"/>
      <p:bldP spid="92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00113" y="333375"/>
          <a:ext cx="5265737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公式" r:id="rId3" imgW="6476760" imgH="3327120" progId="Equation.3">
                  <p:embed/>
                </p:oleObj>
              </mc:Choice>
              <mc:Fallback>
                <p:oleObj name="公式" r:id="rId3" imgW="6476760" imgH="3327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5265737" cy="284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38608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763713" y="3644900"/>
          <a:ext cx="30273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5" imgW="3022560" imgH="952200" progId="Equation.3">
                  <p:embed/>
                </p:oleObj>
              </mc:Choice>
              <mc:Fallback>
                <p:oleObj name="公式" r:id="rId5" imgW="3022560" imgH="952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3027362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932363" y="3860800"/>
          <a:ext cx="1439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7" imgW="1434960" imgH="457200" progId="Equation.3">
                  <p:embed/>
                </p:oleObj>
              </mc:Choice>
              <mc:Fallback>
                <p:oleObj name="公式" r:id="rId7" imgW="14349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860800"/>
                        <a:ext cx="14398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27088" y="4797425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该方程的通解为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851275" y="4797425"/>
          <a:ext cx="3683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9" imgW="3682800" imgH="533160" progId="Equation.3">
                  <p:embed/>
                </p:oleObj>
              </mc:Choice>
              <mc:Fallback>
                <p:oleObj name="公式" r:id="rId9" imgW="368280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797425"/>
                        <a:ext cx="36830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27088" y="5661025"/>
            <a:ext cx="3852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en-US" altLang="zh-CN" sz="3200" b="1"/>
              <a:t>C,D</a:t>
            </a:r>
            <a:r>
              <a:rPr lang="zh-CN" altLang="en-US" sz="3200" b="1"/>
              <a:t>为任意常数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9" grpId="0"/>
      <p:bldP spid="10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00113" y="692150"/>
            <a:ext cx="5327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系数</a:t>
            </a:r>
            <a:r>
              <a:rPr lang="en-US" altLang="zh-CN" sz="3200" b="1"/>
              <a:t>A</a:t>
            </a:r>
            <a:r>
              <a:rPr lang="zh-CN" altLang="en-US" sz="3200" b="1"/>
              <a:t>、</a:t>
            </a:r>
            <a:r>
              <a:rPr lang="en-US" altLang="zh-CN" sz="3200" b="1"/>
              <a:t>B</a:t>
            </a:r>
            <a:r>
              <a:rPr lang="zh-CN" altLang="en-US" sz="3200"/>
              <a:t>、</a:t>
            </a:r>
            <a:r>
              <a:rPr lang="en-US" altLang="zh-CN" sz="3200"/>
              <a:t>C</a:t>
            </a:r>
            <a:r>
              <a:rPr lang="zh-CN" altLang="en-US" sz="3200" b="1"/>
              <a:t>和</a:t>
            </a:r>
            <a:r>
              <a:rPr lang="en-US" altLang="zh-CN" sz="3200" b="1"/>
              <a:t>D</a:t>
            </a:r>
            <a:r>
              <a:rPr lang="zh-CN" altLang="en-US" sz="3200" b="1"/>
              <a:t>的确定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00113" y="141287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</a:t>
            </a:r>
            <a:r>
              <a:rPr lang="zh-CN" altLang="en-US" sz="3200"/>
              <a:t>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908175" y="1484313"/>
          <a:ext cx="908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公式" r:id="rId3" imgW="914400" imgH="457200" progId="Equation.3">
                  <p:embed/>
                </p:oleObj>
              </mc:Choice>
              <mc:Fallback>
                <p:oleObj name="公式" r:id="rId3" imgW="914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84313"/>
                        <a:ext cx="908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71775" y="1412875"/>
            <a:ext cx="4081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要满足有限条件</a:t>
            </a:r>
            <a:r>
              <a:rPr lang="en-US" altLang="zh-CN" sz="3200" b="1"/>
              <a:t>,</a:t>
            </a:r>
            <a:r>
              <a:rPr lang="zh-CN" altLang="en-US" sz="3200" b="1"/>
              <a:t>所以</a:t>
            </a:r>
            <a:r>
              <a:rPr lang="zh-CN" altLang="en-US" sz="3200"/>
              <a:t>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6732588" y="1557338"/>
          <a:ext cx="9175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公式" r:id="rId5" imgW="939600" imgH="330120" progId="Equation.3">
                  <p:embed/>
                </p:oleObj>
              </mc:Choice>
              <mc:Fallback>
                <p:oleObj name="公式" r:id="rId5" imgW="93960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57338"/>
                        <a:ext cx="91757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900113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403350" y="2276475"/>
          <a:ext cx="8255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公式" r:id="rId7" imgW="850680" imgH="330120" progId="Equation.3">
                  <p:embed/>
                </p:oleObj>
              </mc:Choice>
              <mc:Fallback>
                <p:oleObj name="公式" r:id="rId7" imgW="85068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82550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268538" y="2133600"/>
            <a:ext cx="4319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处波函数连续</a:t>
            </a:r>
            <a:r>
              <a:rPr lang="en-US" altLang="zh-CN" sz="3200" b="1"/>
              <a:t>,</a:t>
            </a:r>
            <a:r>
              <a:rPr lang="zh-CN" altLang="en-US" sz="3200" b="1"/>
              <a:t>应满足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971550" y="2924175"/>
          <a:ext cx="2179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公式" r:id="rId9" imgW="2184120" imgH="457200" progId="Equation.3">
                  <p:embed/>
                </p:oleObj>
              </mc:Choice>
              <mc:Fallback>
                <p:oleObj name="公式" r:id="rId9" imgW="218412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2179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132138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3708400" y="2997200"/>
          <a:ext cx="17319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11" imgW="1726920" imgH="330120" progId="Equation.3">
                  <p:embed/>
                </p:oleObj>
              </mc:Choice>
              <mc:Fallback>
                <p:oleObj name="公式" r:id="rId11" imgW="172692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97200"/>
                        <a:ext cx="17319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827088" y="371633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另外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2051050" y="3573463"/>
          <a:ext cx="52466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公式" r:id="rId13" imgW="6451560" imgH="977760" progId="Equation.3">
                  <p:embed/>
                </p:oleObj>
              </mc:Choice>
              <mc:Fallback>
                <p:oleObj name="公式" r:id="rId13" imgW="6451560" imgH="9777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73463"/>
                        <a:ext cx="524668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900113" y="46529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</a:t>
            </a:r>
            <a:r>
              <a:rPr lang="zh-CN" altLang="en-US" sz="3200"/>
              <a:t> 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1908175" y="4724400"/>
          <a:ext cx="2581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公式" r:id="rId15" imgW="2565360" imgH="457200" progId="Equation.3">
                  <p:embed/>
                </p:oleObj>
              </mc:Choice>
              <mc:Fallback>
                <p:oleObj name="公式" r:id="rId15" imgW="256536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25812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292100" y="3206750"/>
          <a:ext cx="204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公式" r:id="rId17" imgW="203040" imgH="444240" progId="Equation.3">
                  <p:embed/>
                </p:oleObj>
              </mc:Choice>
              <mc:Fallback>
                <p:oleObj name="公式" r:id="rId17" imgW="20304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3206750"/>
                        <a:ext cx="2047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4427538" y="4652963"/>
            <a:ext cx="244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都有限</a:t>
            </a:r>
            <a:r>
              <a:rPr lang="en-US" altLang="zh-CN" sz="3200" b="1"/>
              <a:t>,</a:t>
            </a:r>
            <a:r>
              <a:rPr lang="zh-CN" altLang="en-US" sz="3200" b="1"/>
              <a:t>所以</a:t>
            </a:r>
            <a:r>
              <a:rPr lang="zh-CN" altLang="en-US" sz="3200"/>
              <a:t> </a:t>
            </a:r>
          </a:p>
        </p:txBody>
      </p:sp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6659563" y="4365625"/>
          <a:ext cx="15668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公式" r:id="rId19" imgW="1562040" imgH="977760" progId="Equation.3">
                  <p:embed/>
                </p:oleObj>
              </mc:Choice>
              <mc:Fallback>
                <p:oleObj name="公式" r:id="rId19" imgW="1562040" imgH="9777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365625"/>
                        <a:ext cx="1566862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900113" y="5516563"/>
            <a:ext cx="6529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也应有限</a:t>
            </a:r>
            <a:r>
              <a:rPr lang="en-US" altLang="zh-CN" sz="3200" b="1"/>
              <a:t>,</a:t>
            </a:r>
            <a:r>
              <a:rPr lang="zh-CN" altLang="en-US" sz="3200" b="1"/>
              <a:t>这就要求一阶导数连续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90" grpId="0"/>
      <p:bldP spid="16393" grpId="0"/>
      <p:bldP spid="16396" grpId="0"/>
      <p:bldP spid="16399" grpId="0"/>
      <p:bldP spid="16402" grpId="0"/>
      <p:bldP spid="16404" grpId="0"/>
      <p:bldP spid="16409" grpId="0"/>
      <p:bldP spid="164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971550" y="620713"/>
          <a:ext cx="72263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公式" r:id="rId3" imgW="7226280" imgH="990360" progId="Equation.3">
                  <p:embed/>
                </p:oleObj>
              </mc:Choice>
              <mc:Fallback>
                <p:oleObj name="公式" r:id="rId3" imgW="722628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72263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962275" y="1922463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5" imgW="203040" imgH="444240" progId="Equation.3">
                  <p:embed/>
                </p:oleObj>
              </mc:Choice>
              <mc:Fallback>
                <p:oleObj name="公式" r:id="rId5" imgW="2030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1922463"/>
                        <a:ext cx="20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00113" y="191611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联立方程组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203575" y="2060575"/>
          <a:ext cx="17351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公式" r:id="rId7" imgW="1739880" imgH="380880" progId="Equation.3">
                  <p:embed/>
                </p:oleObj>
              </mc:Choice>
              <mc:Fallback>
                <p:oleObj name="公式" r:id="rId7" imgW="173988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60575"/>
                        <a:ext cx="173513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5032375" y="1773238"/>
          <a:ext cx="23431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公式" r:id="rId9" imgW="2336760" imgH="977760" progId="Equation.3">
                  <p:embed/>
                </p:oleObj>
              </mc:Choice>
              <mc:Fallback>
                <p:oleObj name="公式" r:id="rId9" imgW="233676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1773238"/>
                        <a:ext cx="23431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900113" y="29972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835150" y="2852738"/>
          <a:ext cx="26590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公式" r:id="rId11" imgW="2654280" imgH="1041120" progId="Equation.3">
                  <p:embed/>
                </p:oleObj>
              </mc:Choice>
              <mc:Fallback>
                <p:oleObj name="公式" r:id="rId11" imgW="2654280" imgH="1041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52738"/>
                        <a:ext cx="2659063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716463" y="2852738"/>
          <a:ext cx="26336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公式" r:id="rId13" imgW="2628720" imgH="1041120" progId="Equation.3">
                  <p:embed/>
                </p:oleObj>
              </mc:Choice>
              <mc:Fallback>
                <p:oleObj name="公式" r:id="rId13" imgW="2628720" imgH="1041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2633662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900113" y="393382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187450" y="4437063"/>
          <a:ext cx="6769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公式" r:id="rId15" imgW="7810200" imgH="1041120" progId="Equation.3">
                  <p:embed/>
                </p:oleObj>
              </mc:Choice>
              <mc:Fallback>
                <p:oleObj name="公式" r:id="rId15" imgW="7810200" imgH="1041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37063"/>
                        <a:ext cx="67691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1116013" y="5661025"/>
          <a:ext cx="38163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公式" r:id="rId17" imgW="3327120" imgH="533160" progId="Equation.3">
                  <p:embed/>
                </p:oleObj>
              </mc:Choice>
              <mc:Fallback>
                <p:oleObj name="公式" r:id="rId17" imgW="332712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1025"/>
                        <a:ext cx="38163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AutoShape 17"/>
          <p:cNvSpPr>
            <a:spLocks/>
          </p:cNvSpPr>
          <p:nvPr/>
        </p:nvSpPr>
        <p:spPr bwMode="auto">
          <a:xfrm>
            <a:off x="971550" y="4868863"/>
            <a:ext cx="114300" cy="1366837"/>
          </a:xfrm>
          <a:prstGeom prst="leftBrace">
            <a:avLst>
              <a:gd name="adj1" fmla="val 9965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9" grpId="0"/>
      <p:bldP spid="17422" grpId="0"/>
      <p:bldP spid="174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00113" y="620713"/>
            <a:ext cx="6710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其中系数</a:t>
            </a:r>
            <a:r>
              <a:rPr lang="en-US" altLang="zh-CN" sz="3200" b="1"/>
              <a:t>D</a:t>
            </a:r>
            <a:r>
              <a:rPr lang="zh-CN" altLang="en-US" sz="3200" b="1"/>
              <a:t>由波函数归一化条件确定</a:t>
            </a:r>
            <a:r>
              <a:rPr lang="en-US" altLang="zh-CN" sz="3200" b="1"/>
              <a:t>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00113" y="1341438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讨论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58888" y="2205038"/>
          <a:ext cx="8509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公式" r:id="rId3" imgW="850680" imgH="330120" progId="Equation.3">
                  <p:embed/>
                </p:oleObj>
              </mc:Choice>
              <mc:Fallback>
                <p:oleObj name="公式" r:id="rId3" imgW="85068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8509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195513" y="206057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</a:t>
            </a:r>
            <a:r>
              <a:rPr lang="zh-CN" altLang="en-US" sz="3200"/>
              <a:t> 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042988" y="2708275"/>
          <a:ext cx="644525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公式" r:id="rId5" imgW="7530840" imgH="2082600" progId="Equation.3">
                  <p:embed/>
                </p:oleObj>
              </mc:Choice>
              <mc:Fallback>
                <p:oleObj name="公式" r:id="rId5" imgW="7530840" imgH="20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08275"/>
                        <a:ext cx="6445250" cy="207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827088" y="501332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911350" y="5013325"/>
          <a:ext cx="666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公式" r:id="rId7" imgW="672840" imgH="444240" progId="Equation.3">
                  <p:embed/>
                </p:oleObj>
              </mc:Choice>
              <mc:Fallback>
                <p:oleObj name="公式" r:id="rId7" imgW="6728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5013325"/>
                        <a:ext cx="6667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627313" y="5013325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表示向右传播的波（入射波），</a:t>
            </a:r>
            <a:r>
              <a:rPr lang="zh-CN" altLang="en-US" sz="3200"/>
              <a:t> 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896938" y="5805488"/>
          <a:ext cx="819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公式" r:id="rId9" imgW="825480" imgH="444240" progId="Equation.3">
                  <p:embed/>
                </p:oleObj>
              </mc:Choice>
              <mc:Fallback>
                <p:oleObj name="公式" r:id="rId9" imgW="8254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5805488"/>
                        <a:ext cx="8191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476375" y="5734050"/>
            <a:ext cx="693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表示向左传播的波（反射波）</a:t>
            </a:r>
            <a:r>
              <a:rPr lang="en-US" altLang="zh-CN" sz="3200" b="1"/>
              <a:t>,</a:t>
            </a:r>
            <a:r>
              <a:rPr lang="zh-CN" altLang="en-US" sz="3200" b="1"/>
              <a:t>两者的</a:t>
            </a:r>
            <a:r>
              <a:rPr lang="zh-CN" altLang="en-US" sz="3200"/>
              <a:t> 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900113" y="2205038"/>
            <a:ext cx="414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8" grpId="0"/>
      <p:bldP spid="18440" grpId="0"/>
      <p:bldP spid="18443" grpId="0"/>
      <p:bldP spid="18446" grpId="0"/>
      <p:bldP spid="184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00113" y="692150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振幅的绝对值相等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042988" y="1412875"/>
          <a:ext cx="43100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公式" r:id="rId3" imgW="4305240" imgH="1117440" progId="Equation.3">
                  <p:embed/>
                </p:oleObj>
              </mc:Choice>
              <mc:Fallback>
                <p:oleObj name="公式" r:id="rId3" imgW="430524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4310062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00113" y="2781300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这两列波叠加后形成驻波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258888" y="3644900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5" imgW="850680" imgH="330120" progId="Equation.3">
                  <p:embed/>
                </p:oleObj>
              </mc:Choice>
              <mc:Fallback>
                <p:oleObj name="公式" r:id="rId5" imgW="85068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44900"/>
                        <a:ext cx="850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051050" y="3500438"/>
            <a:ext cx="110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</a:t>
            </a:r>
            <a:r>
              <a:rPr lang="zh-CN" altLang="en-US" sz="3200"/>
              <a:t>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900113" y="422116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几率密度为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042988" y="4797425"/>
          <a:ext cx="52133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公式" r:id="rId7" imgW="5892480" imgH="1752480" progId="Equation.3">
                  <p:embed/>
                </p:oleObj>
              </mc:Choice>
              <mc:Fallback>
                <p:oleObj name="公式" r:id="rId7" imgW="5892480" imgH="1752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7425"/>
                        <a:ext cx="521335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900113" y="3644900"/>
            <a:ext cx="414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1" grpId="0"/>
      <p:bldP spid="19463" grpId="0"/>
      <p:bldP spid="19464" grpId="0"/>
      <p:bldP spid="194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00113" y="69215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该式表明即使</a:t>
            </a:r>
            <a:r>
              <a:rPr lang="zh-CN" altLang="en-US" sz="3200"/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492500" y="836613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公式" r:id="rId3" imgW="850680" imgH="330120" progId="Equation.3">
                  <p:embed/>
                </p:oleObj>
              </mc:Choice>
              <mc:Fallback>
                <p:oleObj name="公式" r:id="rId3" imgW="85068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836613"/>
                        <a:ext cx="850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284663" y="692150"/>
            <a:ext cx="419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区域中粒子总能量小</a:t>
            </a:r>
            <a:r>
              <a:rPr lang="zh-CN" altLang="en-US" sz="3200"/>
              <a:t>  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900113" y="1196975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于势能</a:t>
            </a:r>
            <a:r>
              <a:rPr lang="en-US" altLang="zh-CN" sz="3200" b="1"/>
              <a:t>,</a:t>
            </a:r>
            <a:r>
              <a:rPr lang="zh-CN" altLang="en-US" sz="3200" b="1"/>
              <a:t>也有出现的几率</a:t>
            </a:r>
            <a:r>
              <a:rPr lang="en-US" altLang="zh-CN" sz="3200" b="1"/>
              <a:t>,</a:t>
            </a:r>
            <a:r>
              <a:rPr lang="zh-CN" altLang="en-US" sz="3200" b="1"/>
              <a:t>这是粒子波动性的表现</a:t>
            </a:r>
            <a:r>
              <a:rPr lang="en-US" altLang="zh-CN" sz="3200" b="1"/>
              <a:t>,</a:t>
            </a:r>
            <a:r>
              <a:rPr lang="zh-CN" altLang="en-US" sz="3200" b="1"/>
              <a:t>而经典力学不允许这种情况出现</a:t>
            </a:r>
            <a:r>
              <a:rPr lang="en-US" altLang="zh-CN" sz="3200" b="1"/>
              <a:t>.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900113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403350" y="2997200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公式" r:id="rId5" imgW="850680" imgH="330120" progId="Equation.3">
                  <p:embed/>
                </p:oleObj>
              </mc:Choice>
              <mc:Fallback>
                <p:oleObj name="公式" r:id="rId5" imgW="85068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97200"/>
                        <a:ext cx="850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124075" y="28527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附近很小的区域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5003800" y="2924175"/>
          <a:ext cx="168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公式" r:id="rId7" imgW="1688760" imgH="457200" progId="Equation.3">
                  <p:embed/>
                </p:oleObj>
              </mc:Choice>
              <mc:Fallback>
                <p:oleObj name="公式" r:id="rId7" imgW="16887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24175"/>
                        <a:ext cx="168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6659563" y="2781300"/>
          <a:ext cx="17097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公式" r:id="rId9" imgW="1714320" imgH="571320" progId="Equation.3">
                  <p:embed/>
                </p:oleObj>
              </mc:Choice>
              <mc:Fallback>
                <p:oleObj name="公式" r:id="rId9" imgW="171432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781300"/>
                        <a:ext cx="170973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900113" y="3573463"/>
            <a:ext cx="2857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才有显著的值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900113" y="42926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超出</a:t>
            </a:r>
            <a:r>
              <a:rPr lang="zh-CN" altLang="en-US" sz="3200"/>
              <a:t> 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1763713" y="4437063"/>
          <a:ext cx="4778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公式" r:id="rId11" imgW="482400" imgH="317160" progId="Equation.3">
                  <p:embed/>
                </p:oleObj>
              </mc:Choice>
              <mc:Fallback>
                <p:oleObj name="公式" r:id="rId11" imgW="48240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37063"/>
                        <a:ext cx="477837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124075" y="4292600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范围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3132138" y="4221163"/>
          <a:ext cx="17097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公式" r:id="rId13" imgW="1714320" imgH="571320" progId="Equation.3">
                  <p:embed/>
                </p:oleObj>
              </mc:Choice>
              <mc:Fallback>
                <p:oleObj name="公式" r:id="rId13" imgW="1714320" imgH="571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221163"/>
                        <a:ext cx="1709737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716463" y="4221163"/>
            <a:ext cx="3773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很快趋近于零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zh-CN" altLang="en-US" sz="3200"/>
              <a:t>  </a:t>
            </a: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971550" y="4941888"/>
          <a:ext cx="37766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公式" r:id="rId15" imgW="3771720" imgH="1002960" progId="Equation.3">
                  <p:embed/>
                </p:oleObj>
              </mc:Choice>
              <mc:Fallback>
                <p:oleObj name="公式" r:id="rId15" imgW="3771720" imgH="1002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3776663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643438" y="508476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称为透入距离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5" grpId="0"/>
      <p:bldP spid="20486" grpId="0"/>
      <p:bldP spid="20487" grpId="0"/>
      <p:bldP spid="20490" grpId="0"/>
      <p:bldP spid="20493" grpId="0"/>
      <p:bldP spid="20494" grpId="0"/>
      <p:bldP spid="20497" grpId="0"/>
      <p:bldP spid="20499" grpId="0"/>
      <p:bldP spid="205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mz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0"/>
            <a:ext cx="7127875" cy="610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900113" y="3500438"/>
            <a:ext cx="2951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薛定谔方程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00113" y="4221163"/>
            <a:ext cx="1655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条件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116013" y="5084763"/>
          <a:ext cx="2813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公式" r:id="rId3" imgW="2806560" imgH="444240" progId="Equation.3">
                  <p:embed/>
                </p:oleObj>
              </mc:Choice>
              <mc:Fallback>
                <p:oleObj name="公式" r:id="rId3" imgW="28065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84763"/>
                        <a:ext cx="28130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042988" y="5734050"/>
            <a:ext cx="632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V&lt;&lt;C,</a:t>
            </a:r>
            <a:r>
              <a:rPr lang="zh-CN" altLang="en-US" sz="3200" b="1"/>
              <a:t>微观粒子系统中粒子数守恒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140200" y="5013325"/>
          <a:ext cx="2584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公式" r:id="rId5" imgW="2577960" imgH="520560" progId="Equation.3">
                  <p:embed/>
                </p:oleObj>
              </mc:Choice>
              <mc:Fallback>
                <p:oleObj name="公式" r:id="rId5" imgW="257796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013325"/>
                        <a:ext cx="25844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900113" y="404813"/>
            <a:ext cx="74168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性</a:t>
            </a:r>
            <a:r>
              <a:rPr lang="en-US" altLang="zh-CN" sz="3200" b="1"/>
              <a:t>,</a:t>
            </a:r>
            <a:r>
              <a:rPr lang="zh-CN" altLang="en-US" sz="3200" b="1"/>
              <a:t>故在宏观物理中</a:t>
            </a:r>
            <a:r>
              <a:rPr lang="en-US" altLang="zh-CN" sz="3200" b="1"/>
              <a:t>,</a:t>
            </a:r>
            <a:r>
              <a:rPr lang="zh-CN" altLang="en-US" sz="3200" b="1"/>
              <a:t>不确定关系给出的限制不必考虑</a:t>
            </a:r>
            <a:r>
              <a:rPr lang="en-US" altLang="zh-CN" sz="3200" b="1"/>
              <a:t>.</a:t>
            </a:r>
            <a:r>
              <a:rPr lang="zh-CN" altLang="en-US" sz="3200" b="1"/>
              <a:t>（位置不确定</a:t>
            </a:r>
            <a:r>
              <a:rPr lang="el-GR" altLang="zh-CN" sz="3200" b="1">
                <a:latin typeface="宋体" charset="-122"/>
              </a:rPr>
              <a:t>Δ</a:t>
            </a:r>
            <a:r>
              <a:rPr lang="en-US" altLang="zh-CN" sz="3200" b="1">
                <a:latin typeface="宋体" charset="-122"/>
              </a:rPr>
              <a:t>x&gt;&gt;</a:t>
            </a:r>
            <a:r>
              <a:rPr lang="el-GR" altLang="zh-CN" sz="3200" b="1">
                <a:latin typeface="宋体" charset="-122"/>
              </a:rPr>
              <a:t>λ</a:t>
            </a:r>
            <a:r>
              <a:rPr lang="zh-CN" altLang="en-US" sz="3200" b="1">
                <a:latin typeface="宋体" charset="-122"/>
              </a:rPr>
              <a:t>，</a:t>
            </a:r>
            <a:r>
              <a:rPr lang="zh-CN" altLang="en-US" sz="3200" b="1"/>
              <a:t>粒子的波动性不能显示出来</a:t>
            </a:r>
            <a:r>
              <a:rPr lang="en-US" altLang="zh-CN" sz="3200" b="1">
                <a:latin typeface="宋体" charset="-122"/>
              </a:rPr>
              <a:t>;</a:t>
            </a:r>
            <a:r>
              <a:rPr lang="zh-CN" altLang="en-US" sz="3200" b="1"/>
              <a:t>由</a:t>
            </a:r>
            <a:r>
              <a:rPr lang="zh-CN" altLang="en-US" sz="3200"/>
              <a:t>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5795963" y="2133600"/>
          <a:ext cx="18335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公式" r:id="rId7" imgW="1828800" imgH="444240" progId="Equation.3">
                  <p:embed/>
                </p:oleObj>
              </mc:Choice>
              <mc:Fallback>
                <p:oleObj name="公式" r:id="rId7" imgW="18288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133600"/>
                        <a:ext cx="183356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900113" y="27813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定的</a:t>
            </a:r>
            <a:r>
              <a:rPr lang="zh-CN" altLang="en-US" sz="3200"/>
              <a:t> </a:t>
            </a:r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1763713" y="2924175"/>
          <a:ext cx="4651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公式" r:id="rId9" imgW="469800" imgH="393480" progId="Equation.3">
                  <p:embed/>
                </p:oleObj>
              </mc:Choice>
              <mc:Fallback>
                <p:oleObj name="公式" r:id="rId9" imgW="4698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465137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2195513" y="27813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2771775" y="2924175"/>
          <a:ext cx="4778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公式" r:id="rId11" imgW="482400" imgH="317160" progId="Equation.3">
                  <p:embed/>
                </p:oleObj>
              </mc:Choice>
              <mc:Fallback>
                <p:oleObj name="公式" r:id="rId11" imgW="48240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4175"/>
                        <a:ext cx="4778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203575" y="2781300"/>
            <a:ext cx="354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均小于宏观误差</a:t>
            </a:r>
            <a:r>
              <a:rPr lang="en-US" altLang="zh-CN" sz="3200" b="1"/>
              <a:t>.</a:t>
            </a:r>
            <a:r>
              <a:rPr lang="zh-CN" altLang="en-US" sz="3200" b="1"/>
              <a:t>）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7596188" y="19891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/>
      <p:bldP spid="48133" grpId="0"/>
      <p:bldP spid="48135" grpId="0"/>
      <p:bldP spid="48137" grpId="0"/>
      <p:bldP spid="48139" grpId="0"/>
      <p:bldP spid="48141" grpId="0"/>
      <p:bldP spid="481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71550" y="620713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 </a:t>
            </a:r>
            <a:r>
              <a:rPr lang="zh-CN" altLang="en-US" sz="3200" b="1"/>
              <a:t>势垒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900113" y="1341438"/>
            <a:ext cx="2519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势场分布</a:t>
            </a:r>
          </a:p>
        </p:txBody>
      </p:sp>
      <p:pic>
        <p:nvPicPr>
          <p:cNvPr id="22532" name="Picture 4" descr="mz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3238"/>
            <a:ext cx="3744913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042988" y="2060575"/>
          <a:ext cx="34798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公式" r:id="rId4" imgW="3479760" imgH="1371600" progId="Equation.3">
                  <p:embed/>
                </p:oleObj>
              </mc:Choice>
              <mc:Fallback>
                <p:oleObj name="公式" r:id="rId4" imgW="3479760" imgH="1371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347980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900113" y="3500438"/>
            <a:ext cx="2665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经典结果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00113" y="4292600"/>
            <a:ext cx="612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当粒子从左边向右边运动时</a:t>
            </a:r>
            <a:r>
              <a:rPr lang="en-US" altLang="zh-CN" sz="3200" b="1"/>
              <a:t>,</a:t>
            </a:r>
            <a:r>
              <a:rPr lang="zh-CN" altLang="en-US" sz="3200" b="1"/>
              <a:t>因为</a:t>
            </a:r>
            <a:r>
              <a:rPr lang="zh-CN" altLang="en-US" sz="3200"/>
              <a:t> 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6877050" y="4365625"/>
          <a:ext cx="1189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公式" r:id="rId6" imgW="1193760" imgH="457200" progId="Equation.3">
                  <p:embed/>
                </p:oleObj>
              </mc:Choice>
              <mc:Fallback>
                <p:oleObj name="公式" r:id="rId6" imgW="11937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365625"/>
                        <a:ext cx="11890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900113" y="5013325"/>
            <a:ext cx="4897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粒子被反弹回来</a:t>
            </a:r>
            <a:r>
              <a:rPr lang="en-US" altLang="zh-CN" sz="3200" b="1"/>
              <a:t>,</a:t>
            </a:r>
            <a:r>
              <a:rPr lang="zh-CN" altLang="en-US" sz="3200" b="1"/>
              <a:t>不能进入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5651500" y="5157788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公式" r:id="rId8" imgW="850680" imgH="330120" progId="Equation.3">
                  <p:embed/>
                </p:oleObj>
              </mc:Choice>
              <mc:Fallback>
                <p:oleObj name="公式" r:id="rId8" imgW="85068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157788"/>
                        <a:ext cx="850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443663" y="501332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900113" y="5734050"/>
            <a:ext cx="410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定态薛定谔方程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5" grpId="0"/>
      <p:bldP spid="22536" grpId="0"/>
      <p:bldP spid="22539" grpId="0"/>
      <p:bldP spid="22541" grpId="0"/>
      <p:bldP spid="225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27088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由</a:t>
            </a:r>
            <a:r>
              <a:rPr lang="zh-CN" altLang="en-US" sz="3200"/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476375" y="620713"/>
          <a:ext cx="41306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3" imgW="5194080" imgH="1104840" progId="Equation.3">
                  <p:embed/>
                </p:oleObj>
              </mc:Choice>
              <mc:Fallback>
                <p:oleObj name="公式" r:id="rId3" imgW="519408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20713"/>
                        <a:ext cx="41306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651500" y="7651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971550" y="1628775"/>
          <a:ext cx="45418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公式" r:id="rId5" imgW="5130720" imgH="977760" progId="Equation.3">
                  <p:embed/>
                </p:oleObj>
              </mc:Choice>
              <mc:Fallback>
                <p:oleObj name="公式" r:id="rId5" imgW="513072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4541838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827088" y="2852738"/>
            <a:ext cx="7205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  <a:r>
              <a:rPr lang="zh-CN" altLang="en-US" sz="3200" b="1"/>
              <a:t>对应三个区域的定态薛定谔方程为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42988" y="3644900"/>
          <a:ext cx="3568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公式" r:id="rId7" imgW="4394160" imgH="977760" progId="Equation.3">
                  <p:embed/>
                </p:oleObj>
              </mc:Choice>
              <mc:Fallback>
                <p:oleObj name="公式" r:id="rId7" imgW="439416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35687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4787900" y="3644900"/>
          <a:ext cx="368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公式" r:id="rId9" imgW="3682800" imgH="914400" progId="Equation.3">
                  <p:embed/>
                </p:oleObj>
              </mc:Choice>
              <mc:Fallback>
                <p:oleObj name="公式" r:id="rId9" imgW="368280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644900"/>
                        <a:ext cx="368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042988" y="4652963"/>
          <a:ext cx="46799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公式" r:id="rId11" imgW="5244840" imgH="977760" progId="Equation.3">
                  <p:embed/>
                </p:oleObj>
              </mc:Choice>
              <mc:Fallback>
                <p:oleObj name="公式" r:id="rId11" imgW="524484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52963"/>
                        <a:ext cx="46799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971550" y="5805488"/>
          <a:ext cx="54371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公式" r:id="rId13" imgW="5651280" imgH="495000" progId="Equation.3">
                  <p:embed/>
                </p:oleObj>
              </mc:Choice>
              <mc:Fallback>
                <p:oleObj name="公式" r:id="rId13" imgW="5651280" imgH="495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54371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7" grpId="0"/>
      <p:bldP spid="235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971550" y="549275"/>
          <a:ext cx="56880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公式" r:id="rId3" imgW="4444920" imgH="1600200" progId="Equation.3">
                  <p:embed/>
                </p:oleObj>
              </mc:Choice>
              <mc:Fallback>
                <p:oleObj name="公式" r:id="rId3" imgW="4444920" imgH="160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5688013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00113" y="2349500"/>
            <a:ext cx="496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定态薛定谔方程通解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971550" y="3141663"/>
          <a:ext cx="53546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公式" r:id="rId5" imgW="5473440" imgH="1866600" progId="Equation.3">
                  <p:embed/>
                </p:oleObj>
              </mc:Choice>
              <mc:Fallback>
                <p:oleObj name="公式" r:id="rId5" imgW="5473440" imgH="186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5354638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71550" y="5229225"/>
          <a:ext cx="51133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公式" r:id="rId7" imgW="5816520" imgH="927000" progId="Equation.3">
                  <p:embed/>
                </p:oleObj>
              </mc:Choice>
              <mc:Fallback>
                <p:oleObj name="公式" r:id="rId7" imgW="581652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511333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00113" y="549275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系数的确定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71550" y="1557338"/>
          <a:ext cx="85090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公式" r:id="rId3" imgW="850680" imgH="253800" progId="Equation.3">
                  <p:embed/>
                </p:oleObj>
              </mc:Choice>
              <mc:Fallback>
                <p:oleObj name="公式" r:id="rId3" imgW="8506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850900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908175" y="1341438"/>
            <a:ext cx="3240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区域无反射波</a:t>
            </a:r>
            <a:r>
              <a:rPr lang="en-US" altLang="zh-CN" sz="3200" b="1"/>
              <a:t>,</a:t>
            </a:r>
            <a:r>
              <a:rPr lang="zh-CN" altLang="en-US" sz="3200" b="1"/>
              <a:t>故</a:t>
            </a:r>
            <a:r>
              <a:rPr lang="zh-CN" altLang="en-US" sz="3200"/>
              <a:t>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076825" y="1412875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公式" r:id="rId5" imgW="1104840" imgH="457200" progId="Equation.3">
                  <p:embed/>
                </p:oleObj>
              </mc:Choice>
              <mc:Fallback>
                <p:oleObj name="公式" r:id="rId5" imgW="11048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12875"/>
                        <a:ext cx="110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084888" y="1341438"/>
            <a:ext cx="244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其它系数由</a:t>
            </a:r>
            <a:r>
              <a:rPr lang="zh-CN" altLang="en-US" sz="3200"/>
              <a:t>  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971550" y="2205038"/>
          <a:ext cx="18288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公式" r:id="rId7" imgW="1828800" imgH="380880" progId="Equation.3">
                  <p:embed/>
                </p:oleObj>
              </mc:Choice>
              <mc:Fallback>
                <p:oleObj name="公式" r:id="rId7" imgW="182880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18288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2771775" y="2060575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处波函数以及一阶微商连续以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827088" y="2852738"/>
            <a:ext cx="356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及归一化条件确定</a:t>
            </a:r>
            <a:r>
              <a:rPr lang="en-US" altLang="zh-CN" sz="3200" b="1"/>
              <a:t>.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827088" y="3573463"/>
            <a:ext cx="2808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几率密度</a:t>
            </a:r>
          </a:p>
        </p:txBody>
      </p:sp>
      <p:pic>
        <p:nvPicPr>
          <p:cNvPr id="25614" name="Picture 14" descr="mz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789363"/>
            <a:ext cx="5976938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900113" y="4365625"/>
          <a:ext cx="2062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公式" r:id="rId10" imgW="2057400" imgH="457200" progId="Equation.3">
                  <p:embed/>
                </p:oleObj>
              </mc:Choice>
              <mc:Fallback>
                <p:oleObj name="公式" r:id="rId10" imgW="20574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20621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827088" y="5013325"/>
            <a:ext cx="345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几率密度不为</a:t>
            </a:r>
            <a:r>
              <a:rPr lang="en-US" altLang="zh-CN" sz="3200" b="1"/>
              <a:t>0</a:t>
            </a:r>
            <a:r>
              <a:rPr lang="en-US" altLang="zh-CN" sz="3200"/>
              <a:t> 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611188" y="573405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（隧道效应）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2916238" y="4292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区域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5" grpId="0"/>
      <p:bldP spid="25608" grpId="0"/>
      <p:bldP spid="25611" grpId="0"/>
      <p:bldP spid="25612" grpId="0"/>
      <p:bldP spid="25613" grpId="0"/>
      <p:bldP spid="25617" grpId="0"/>
      <p:bldP spid="25618" grpId="0"/>
      <p:bldP spid="256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900113" y="54927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透射系数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042988" y="1341438"/>
          <a:ext cx="51308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公式" r:id="rId3" imgW="5130720" imgH="1168200" progId="Equation.3">
                  <p:embed/>
                </p:oleObj>
              </mc:Choice>
              <mc:Fallback>
                <p:oleObj name="公式" r:id="rId3" imgW="513072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5130800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971550" y="2708275"/>
          <a:ext cx="3148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公式" r:id="rId5" imgW="3149280" imgH="457200" progId="Equation.3">
                  <p:embed/>
                </p:oleObj>
              </mc:Choice>
              <mc:Fallback>
                <p:oleObj name="公式" r:id="rId5" imgW="31492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3148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211638" y="26368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故</a:t>
            </a:r>
            <a:r>
              <a:rPr lang="zh-CN" altLang="en-US" sz="3200"/>
              <a:t> 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4859338" y="2636838"/>
          <a:ext cx="23923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公式" r:id="rId7" imgW="2400120" imgH="583920" progId="Equation.3">
                  <p:embed/>
                </p:oleObj>
              </mc:Choice>
              <mc:Fallback>
                <p:oleObj name="公式" r:id="rId7" imgW="240012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36838"/>
                        <a:ext cx="23923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00113" y="3357563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763713" y="3429000"/>
          <a:ext cx="1404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公式" r:id="rId9" imgW="1409400" imgH="457200" progId="Equation.3">
                  <p:embed/>
                </p:oleObj>
              </mc:Choice>
              <mc:Fallback>
                <p:oleObj name="公式" r:id="rId9" imgW="14094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29000"/>
                        <a:ext cx="14049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203575" y="3357563"/>
            <a:ext cx="237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或</a:t>
            </a:r>
            <a:r>
              <a:rPr lang="en-US" altLang="zh-CN" sz="3200" b="1"/>
              <a:t>a</a:t>
            </a:r>
            <a:r>
              <a:rPr lang="zh-CN" altLang="en-US" sz="3200" b="1"/>
              <a:t>较大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 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5364163" y="34290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公式" r:id="rId11" imgW="1473120" imgH="457200" progId="Equation.3">
                  <p:embed/>
                </p:oleObj>
              </mc:Choice>
              <mc:Fallback>
                <p:oleObj name="公式" r:id="rId11" imgW="147312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429000"/>
                        <a:ext cx="147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804025" y="3357563"/>
            <a:ext cx="1871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则可得</a:t>
            </a:r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1692275" y="4221163"/>
          <a:ext cx="557688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公式" r:id="rId13" imgW="6527520" imgH="2158920" progId="Equation.3">
                  <p:embed/>
                </p:oleObj>
              </mc:Choice>
              <mc:Fallback>
                <p:oleObj name="公式" r:id="rId13" imgW="6527520" imgH="2158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21163"/>
                        <a:ext cx="5576888" cy="215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32" grpId="0"/>
      <p:bldP spid="26634" grpId="0"/>
      <p:bldP spid="26637" grpId="0"/>
      <p:bldP spid="266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00113" y="692150"/>
            <a:ext cx="4849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透射系数</a:t>
            </a:r>
            <a:r>
              <a:rPr lang="en-US" altLang="zh-CN" sz="3200" b="1"/>
              <a:t>T</a:t>
            </a:r>
            <a:r>
              <a:rPr lang="zh-CN" altLang="en-US" sz="3200" b="1"/>
              <a:t>与势垒宽度</a:t>
            </a:r>
            <a:r>
              <a:rPr lang="en-US" altLang="zh-CN" sz="3200" b="1"/>
              <a:t>a</a:t>
            </a:r>
            <a:r>
              <a:rPr lang="zh-CN" altLang="en-US" sz="3200" b="1"/>
              <a:t>、</a:t>
            </a:r>
            <a:r>
              <a:rPr lang="zh-CN" altLang="en-US" sz="3200"/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364163" y="765175"/>
          <a:ext cx="1325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公式" r:id="rId3" imgW="1320480" imgH="457200" progId="Equation.3">
                  <p:embed/>
                </p:oleObj>
              </mc:Choice>
              <mc:Fallback>
                <p:oleObj name="公式" r:id="rId3" imgW="13204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765175"/>
                        <a:ext cx="13255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804025" y="69215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和粒子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00113" y="1412875"/>
            <a:ext cx="2586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质量</a:t>
            </a:r>
            <a:r>
              <a:rPr lang="en-US" altLang="zh-CN" sz="3200" b="1"/>
              <a:t>m</a:t>
            </a:r>
            <a:r>
              <a:rPr lang="zh-CN" altLang="en-US" sz="3200" b="1"/>
              <a:t>有关。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900113" y="2133600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例 电子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900113" y="2852738"/>
          <a:ext cx="47529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公式" r:id="rId5" imgW="5549760" imgH="533160" progId="Equation.3">
                  <p:embed/>
                </p:oleObj>
              </mc:Choice>
              <mc:Fallback>
                <p:oleObj name="公式" r:id="rId5" imgW="554976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475297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580063" y="2852738"/>
            <a:ext cx="2584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求透射系数</a:t>
            </a:r>
            <a:r>
              <a:rPr lang="en-US" altLang="zh-CN" sz="3200" b="1"/>
              <a:t>T.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827088" y="357346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解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1331913" y="3429000"/>
          <a:ext cx="66960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公式" r:id="rId7" imgW="6705360" imgH="888840" progId="Equation.3">
                  <p:embed/>
                </p:oleObj>
              </mc:Choice>
              <mc:Fallback>
                <p:oleObj name="公式" r:id="rId7" imgW="670536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29000"/>
                        <a:ext cx="66960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1331913" y="4292600"/>
          <a:ext cx="6380162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公式" r:id="rId9" imgW="6387840" imgH="2577960" progId="Equation.3">
                  <p:embed/>
                </p:oleObj>
              </mc:Choice>
              <mc:Fallback>
                <p:oleObj name="公式" r:id="rId9" imgW="6387840" imgH="257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6380162" cy="223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3" grpId="0"/>
      <p:bldP spid="27654" grpId="0"/>
      <p:bldP spid="27655" grpId="0"/>
      <p:bldP spid="27658" grpId="0"/>
      <p:bldP spid="276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00113" y="2565400"/>
          <a:ext cx="28654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公式" r:id="rId3" imgW="2869920" imgH="444240" progId="Equation.3">
                  <p:embed/>
                </p:oleObj>
              </mc:Choice>
              <mc:Fallback>
                <p:oleObj name="公式" r:id="rId3" imgW="28699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28654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00113" y="549275"/>
          <a:ext cx="69500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公式" r:id="rId5" imgW="7721280" imgH="1726920" progId="Equation.3">
                  <p:embed/>
                </p:oleObj>
              </mc:Choice>
              <mc:Fallback>
                <p:oleObj name="公式" r:id="rId5" imgW="7721280" imgH="1726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695007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900113" y="3284538"/>
          <a:ext cx="61214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公式" r:id="rId7" imgW="7086600" imgH="2006280" progId="Equation.3">
                  <p:embed/>
                </p:oleObj>
              </mc:Choice>
              <mc:Fallback>
                <p:oleObj name="公式" r:id="rId7" imgW="7086600" imgH="2006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612140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900113" y="5373688"/>
          <a:ext cx="729456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公式" r:id="rId9" imgW="9003960" imgH="1015920" progId="Equation.3">
                  <p:embed/>
                </p:oleObj>
              </mc:Choice>
              <mc:Fallback>
                <p:oleObj name="公式" r:id="rId9" imgW="900396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7294562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827088" y="620713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质子</a:t>
            </a:r>
            <a:r>
              <a:rPr lang="zh-CN" altLang="en-US" sz="3200"/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908175" y="620713"/>
          <a:ext cx="26114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公式" r:id="rId3" imgW="2616120" imgH="444240" progId="Equation.3">
                  <p:embed/>
                </p:oleObj>
              </mc:Choice>
              <mc:Fallback>
                <p:oleObj name="公式" r:id="rId3" imgW="26161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20713"/>
                        <a:ext cx="26114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971550" y="1341438"/>
          <a:ext cx="727233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公式" r:id="rId5" imgW="7441920" imgH="888840" progId="Equation.3">
                  <p:embed/>
                </p:oleObj>
              </mc:Choice>
              <mc:Fallback>
                <p:oleObj name="公式" r:id="rId5" imgW="744192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7272338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900113" y="2420938"/>
          <a:ext cx="2165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公式" r:id="rId7" imgW="2400120" imgH="444240" progId="Equation.3">
                  <p:embed/>
                </p:oleObj>
              </mc:Choice>
              <mc:Fallback>
                <p:oleObj name="公式" r:id="rId7" imgW="24001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21653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827088" y="3213100"/>
            <a:ext cx="584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扫描隧道显微镜</a:t>
            </a:r>
            <a:r>
              <a:rPr lang="en-US" altLang="zh-CN" sz="3200" b="1"/>
              <a:t>STM</a:t>
            </a:r>
            <a:r>
              <a:rPr lang="zh-CN" altLang="en-US" sz="3200" b="1"/>
              <a:t>（</a:t>
            </a:r>
            <a:r>
              <a:rPr lang="en-US" altLang="zh-CN" sz="3200" b="1"/>
              <a:t>1981</a:t>
            </a:r>
            <a:r>
              <a:rPr lang="zh-CN" altLang="en-US" sz="3200" b="1"/>
              <a:t>）</a:t>
            </a:r>
          </a:p>
        </p:txBody>
      </p:sp>
      <p:pic>
        <p:nvPicPr>
          <p:cNvPr id="29706" name="Picture 10" descr="u=268355489,291391300&amp;fm=21&amp;gp=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149725"/>
            <a:ext cx="2663825" cy="18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7" name="Picture 11" descr="u=2904527585,952377830&amp;fm=21&amp;gp=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221163"/>
            <a:ext cx="2665412" cy="17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8" name="Picture 12" descr="1315537502883_5567546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76700"/>
            <a:ext cx="2447925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1268118972_ddvip_4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6250"/>
            <a:ext cx="7056437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tmtech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20713"/>
            <a:ext cx="6337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27088" y="5013325"/>
            <a:ext cx="438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探针直径约或小于</a:t>
            </a:r>
            <a:r>
              <a:rPr lang="en-US" altLang="zh-CN" sz="3200" b="1"/>
              <a:t>nm.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27088" y="5661025"/>
            <a:ext cx="748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探针和样品的间隙对应一个势垒，间距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042988" y="2276475"/>
          <a:ext cx="3048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公式" r:id="rId3" imgW="3047760" imgH="431640" progId="Equation.3">
                  <p:embed/>
                </p:oleObj>
              </mc:Choice>
              <mc:Fallback>
                <p:oleObj name="公式" r:id="rId3" imgW="30477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30480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971550" y="2924175"/>
            <a:ext cx="309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sz="3200" b="1"/>
              <a:t>方程是假设</a:t>
            </a:r>
            <a:r>
              <a:rPr lang="en-US" altLang="zh-CN" sz="3200" b="1"/>
              <a:t>.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971550" y="3644900"/>
            <a:ext cx="6008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sz="3200" b="1"/>
              <a:t>波函数是复数</a:t>
            </a:r>
            <a:r>
              <a:rPr lang="en-US" altLang="zh-CN" sz="3200" b="1"/>
              <a:t>, </a:t>
            </a:r>
            <a:r>
              <a:rPr lang="zh-CN" altLang="en-US" sz="3200" b="1"/>
              <a:t>不具有物理意义</a:t>
            </a:r>
            <a:r>
              <a:rPr lang="en-US" altLang="zh-CN" sz="3200" b="1"/>
              <a:t>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971550" y="4365625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定态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331913" y="5229225"/>
          <a:ext cx="13668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公式" r:id="rId5" imgW="1434960" imgH="431640" progId="Equation.3">
                  <p:embed/>
                </p:oleObj>
              </mc:Choice>
              <mc:Fallback>
                <p:oleObj name="公式" r:id="rId5" imgW="1434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29225"/>
                        <a:ext cx="13668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971550" y="5805488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定态薛定谔方程</a:t>
            </a: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4284663" y="5589588"/>
          <a:ext cx="38242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公式" r:id="rId7" imgW="4711680" imgH="1104840" progId="Equation.3">
                  <p:embed/>
                </p:oleObj>
              </mc:Choice>
              <mc:Fallback>
                <p:oleObj name="公式" r:id="rId7" imgW="4711680" imgH="1104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589588"/>
                        <a:ext cx="382428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971550" y="1412875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说明</a:t>
            </a: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476375" y="404813"/>
          <a:ext cx="56165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公式" r:id="rId9" imgW="6260760" imgH="990360" progId="Equation.3">
                  <p:embed/>
                </p:oleObj>
              </mc:Choice>
              <mc:Fallback>
                <p:oleObj name="公式" r:id="rId9" imgW="626076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4813"/>
                        <a:ext cx="561657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971550" y="69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971550" y="5300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49157" grpId="0"/>
      <p:bldP spid="49159" grpId="0"/>
      <p:bldP spid="49161" grpId="0"/>
      <p:bldP spid="49163" grpId="0"/>
      <p:bldP spid="491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71550" y="69215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为势垒宽度</a:t>
            </a:r>
            <a:r>
              <a:rPr lang="en-US" altLang="zh-CN" sz="3200" b="1"/>
              <a:t>a</a:t>
            </a:r>
            <a:r>
              <a:rPr lang="zh-CN" altLang="en-US" sz="3200" b="1"/>
              <a:t>。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00113" y="1196975"/>
            <a:ext cx="723741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在探针和样品的间加一个小电压，当</a:t>
            </a:r>
            <a:r>
              <a:rPr lang="en-US" altLang="zh-CN" sz="3200" b="1"/>
              <a:t>a</a:t>
            </a:r>
            <a:r>
              <a:rPr lang="zh-CN" altLang="en-US" sz="3200" b="1"/>
              <a:t>为</a:t>
            </a:r>
            <a:r>
              <a:rPr lang="en-US" altLang="zh-CN" sz="3200" b="1"/>
              <a:t>nm</a:t>
            </a:r>
            <a:r>
              <a:rPr lang="zh-CN" altLang="en-US" sz="3200" b="1"/>
              <a:t>或更小时，会出现隧道电流</a:t>
            </a:r>
            <a:r>
              <a:rPr lang="en-US" altLang="zh-CN" sz="3200" b="1"/>
              <a:t>,</a:t>
            </a:r>
            <a:r>
              <a:rPr lang="zh-CN" altLang="en-US" sz="3200" b="1"/>
              <a:t>其强度与探针和样品表面原子的电子态密度，</a:t>
            </a:r>
            <a:r>
              <a:rPr lang="en-US" altLang="zh-CN" sz="3200" b="1"/>
              <a:t>a</a:t>
            </a:r>
            <a:r>
              <a:rPr lang="zh-CN" altLang="en-US" sz="3200" b="1"/>
              <a:t>以及所加电压有关</a:t>
            </a:r>
            <a:r>
              <a:rPr lang="en-US" altLang="zh-CN" sz="3200" b="1"/>
              <a:t>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900113" y="4149725"/>
            <a:ext cx="79216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横向分辨率为</a:t>
            </a:r>
            <a:r>
              <a:rPr lang="en-US" altLang="zh-CN" sz="3200" b="1"/>
              <a:t>0.1nm,</a:t>
            </a:r>
            <a:r>
              <a:rPr lang="zh-CN" altLang="en-US" sz="3200" b="1"/>
              <a:t>纵向分辨率为</a:t>
            </a:r>
            <a:r>
              <a:rPr lang="en-US" altLang="zh-CN" sz="3200" b="1"/>
              <a:t>0.001nm</a:t>
            </a:r>
            <a:r>
              <a:rPr lang="zh-CN" altLang="en-US" sz="3200" b="1"/>
              <a:t>。</a:t>
            </a:r>
            <a:r>
              <a:rPr lang="zh-CN" altLang="en-US" sz="3200"/>
              <a:t>  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900113" y="5734050"/>
            <a:ext cx="2592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照片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1246933571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836613"/>
            <a:ext cx="35337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13551633Q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12875"/>
            <a:ext cx="7129462" cy="38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824b899a9014c0890e53d8a0a7b02087af4f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052513"/>
            <a:ext cx="7056438" cy="47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00113" y="62071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血细胞</a:t>
            </a:r>
          </a:p>
        </p:txBody>
      </p:sp>
      <p:pic>
        <p:nvPicPr>
          <p:cNvPr id="36867" name="Picture 3" descr="“扫描隧道显微镜”下拍摄的“血细胞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692150"/>
            <a:ext cx="5545137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u=3133249240,2955409590&amp;fm=52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49275"/>
            <a:ext cx="6264275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71550" y="62071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硅</a:t>
            </a:r>
          </a:p>
        </p:txBody>
      </p:sp>
      <p:pic>
        <p:nvPicPr>
          <p:cNvPr id="38915" name="Picture 3" descr="硅（111）-（7x7）表面重构的扫描隧道显微镜图像。上图图像尺寸为15x15纳米；下图尺寸为7x7纳米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49275"/>
            <a:ext cx="5761038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971550" y="692150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金</a:t>
            </a:r>
          </a:p>
        </p:txBody>
      </p:sp>
      <p:pic>
        <p:nvPicPr>
          <p:cNvPr id="39939" name="Picture 3" descr="金（111）-（）表面重构的扫描隧道显微镜图像。图像尺寸为70 x70纳米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052513"/>
            <a:ext cx="51847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00113" y="549275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蓝宝石</a:t>
            </a:r>
          </a:p>
        </p:txBody>
      </p:sp>
      <p:pic>
        <p:nvPicPr>
          <p:cNvPr id="40963" name="Picture 3" descr="蓝宝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76250"/>
            <a:ext cx="60483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55650" y="5492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量子森林</a:t>
            </a:r>
          </a:p>
        </p:txBody>
      </p:sp>
      <p:pic>
        <p:nvPicPr>
          <p:cNvPr id="41987" name="Picture 3" descr="量子森林 由德国实验室的这一图像显示了一片GeSi量子点“森林”，其实，它们只有15纳米高，直径也只有70纳米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692150"/>
            <a:ext cx="51847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787900" y="692150"/>
            <a:ext cx="330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E</a:t>
            </a:r>
            <a:r>
              <a:rPr lang="zh-CN" altLang="en-US" sz="3200" b="1"/>
              <a:t>为粒子总能量，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331913" y="549275"/>
          <a:ext cx="33797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公式" r:id="rId3" imgW="4165560" imgH="965160" progId="Equation.3">
                  <p:embed/>
                </p:oleObj>
              </mc:Choice>
              <mc:Fallback>
                <p:oleObj name="公式" r:id="rId3" imgW="416556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9275"/>
                        <a:ext cx="337978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492500" y="1773238"/>
          <a:ext cx="1447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公式" r:id="rId5" imgW="1447560" imgH="444240" progId="Equation.3">
                  <p:embed/>
                </p:oleObj>
              </mc:Choice>
              <mc:Fallback>
                <p:oleObj name="公式" r:id="rId5" imgW="1447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73238"/>
                        <a:ext cx="14478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258888" y="2492375"/>
          <a:ext cx="60356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公式" r:id="rId7" imgW="6006960" imgH="1079280" progId="Equation.3">
                  <p:embed/>
                </p:oleObj>
              </mc:Choice>
              <mc:Fallback>
                <p:oleObj name="公式" r:id="rId7" imgW="6006960" imgH="1079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60356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827088" y="1700213"/>
            <a:ext cx="2735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不随时间改变</a:t>
            </a:r>
            <a:r>
              <a:rPr lang="en-US" altLang="zh-CN" sz="3200" b="1"/>
              <a:t>.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827088" y="7397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▲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827088" y="28273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▲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827088" y="378936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力学量的平均值</a:t>
            </a:r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2484438" y="4581525"/>
          <a:ext cx="39608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公式" r:id="rId9" imgW="4431960" imgH="965160" progId="Equation.3">
                  <p:embed/>
                </p:oleObj>
              </mc:Choice>
              <mc:Fallback>
                <p:oleObj name="公式" r:id="rId9" imgW="443196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81525"/>
                        <a:ext cx="3960812" cy="882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3" grpId="0"/>
      <p:bldP spid="50184" grpId="0"/>
      <p:bldP spid="50185" grpId="0"/>
      <p:bldP spid="5018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纳米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9275"/>
            <a:ext cx="5545137" cy="554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207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27088" y="571500"/>
            <a:ext cx="165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latin typeface="宋体" charset="-122"/>
              </a:rPr>
              <a:t>纳米线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4034970a304e251ffa69998ca786c9177f3e5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692150"/>
            <a:ext cx="4829175" cy="616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042988" y="549275"/>
            <a:ext cx="208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溴原子</a:t>
            </a:r>
          </a:p>
        </p:txBody>
      </p:sp>
      <p:pic>
        <p:nvPicPr>
          <p:cNvPr id="45059" name="Picture 3" descr="溴原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412875"/>
            <a:ext cx="48958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971550" y="620713"/>
            <a:ext cx="4392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2.5.2</a:t>
            </a:r>
            <a:r>
              <a:rPr lang="zh-CN" altLang="en-US" sz="3200" b="1"/>
              <a:t>一维无限深势阱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900113" y="141287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势场分布</a:t>
            </a:r>
          </a:p>
        </p:txBody>
      </p:sp>
      <p:pic>
        <p:nvPicPr>
          <p:cNvPr id="52228" name="Picture 4" descr="m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844675"/>
            <a:ext cx="45354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042988" y="2133600"/>
          <a:ext cx="2921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公式" r:id="rId4" imgW="2920680" imgH="1803240" progId="Equation.3">
                  <p:embed/>
                </p:oleObj>
              </mc:Choice>
              <mc:Fallback>
                <p:oleObj name="公式" r:id="rId4" imgW="2920680" imgH="1803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29210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827088" y="4005263"/>
            <a:ext cx="2665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经典结果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971550" y="4724400"/>
          <a:ext cx="9699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公式" r:id="rId6" imgW="965160" imgH="888840" progId="Equation.3">
                  <p:embed/>
                </p:oleObj>
              </mc:Choice>
              <mc:Fallback>
                <p:oleObj name="公式" r:id="rId6" imgW="96516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969963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1908175" y="4941888"/>
            <a:ext cx="5192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内，粒子动量大小不变。在</a:t>
            </a:r>
            <a:r>
              <a:rPr lang="zh-CN" altLang="en-US" sz="3200"/>
              <a:t> 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6877050" y="5013325"/>
          <a:ext cx="1301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公式" r:id="rId8" imgW="1295280" imgH="482400" progId="Equation.3">
                  <p:embed/>
                </p:oleObj>
              </mc:Choice>
              <mc:Fallback>
                <p:oleObj name="公式" r:id="rId8" imgW="129528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013325"/>
                        <a:ext cx="13017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827088" y="5805488"/>
            <a:ext cx="7777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处粒子的运动方向要突然改变，粒子可以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  <p:bldP spid="52231" grpId="0"/>
      <p:bldP spid="52234" grpId="0"/>
      <p:bldP spid="522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403350" y="1412875"/>
          <a:ext cx="12874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公式" r:id="rId3" imgW="1282680" imgH="482400" progId="Equation.3">
                  <p:embed/>
                </p:oleObj>
              </mc:Choice>
              <mc:Fallback>
                <p:oleObj name="公式" r:id="rId3" imgW="12826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12874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700338" y="13414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</a:t>
            </a:r>
            <a:r>
              <a:rPr lang="en-US" altLang="zh-CN" sz="3200" b="1"/>
              <a:t>.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827088" y="2133600"/>
            <a:ext cx="3887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定态薛定谔方程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827088" y="30686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由</a:t>
            </a:r>
            <a:r>
              <a:rPr lang="zh-CN" altLang="en-US" sz="3200"/>
              <a:t>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403350" y="2924175"/>
          <a:ext cx="41417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公式" r:id="rId5" imgW="5092560" imgH="1104840" progId="Equation.3">
                  <p:embed/>
                </p:oleObj>
              </mc:Choice>
              <mc:Fallback>
                <p:oleObj name="公式" r:id="rId5" imgW="5092560" imgH="1104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414178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5580063" y="306863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971550" y="4076700"/>
          <a:ext cx="4170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公式" r:id="rId7" imgW="5130720" imgH="977760" progId="Equation.3">
                  <p:embed/>
                </p:oleObj>
              </mc:Choice>
              <mc:Fallback>
                <p:oleObj name="公式" r:id="rId7" imgW="513072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41703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5219700" y="422116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900113" y="5229225"/>
          <a:ext cx="32162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公式" r:id="rId9" imgW="3949560" imgH="977760" progId="Equation.3">
                  <p:embed/>
                </p:oleObj>
              </mc:Choice>
              <mc:Fallback>
                <p:oleObj name="公式" r:id="rId9" imgW="394956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32162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4140200" y="5445125"/>
          <a:ext cx="436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公式" r:id="rId11" imgW="4368600" imgH="495000" progId="Equation.3">
                  <p:embed/>
                </p:oleObj>
              </mc:Choice>
              <mc:Fallback>
                <p:oleObj name="公式" r:id="rId11" imgW="4368600" imgH="495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445125"/>
                        <a:ext cx="4368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755650" y="476250"/>
            <a:ext cx="7777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具有任意大于零的有限能量</a:t>
            </a:r>
            <a:r>
              <a:rPr lang="en-US" altLang="zh-CN" sz="3200" b="1"/>
              <a:t>. </a:t>
            </a:r>
            <a:r>
              <a:rPr lang="zh-CN" altLang="en-US" sz="3200" b="1"/>
              <a:t>粒子不能进</a:t>
            </a:r>
            <a:endParaRPr lang="zh-CN" altLang="en-US" sz="3200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900113" y="134143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  <p:bldP spid="53253" grpId="0"/>
      <p:bldP spid="53256" grpId="0"/>
      <p:bldP spid="53258" grpId="0"/>
      <p:bldP spid="53262" grpId="0"/>
      <p:bldP spid="532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971550" y="476250"/>
          <a:ext cx="38322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公式" r:id="rId3" imgW="4711680" imgH="977760" progId="Equation.3">
                  <p:embed/>
                </p:oleObj>
              </mc:Choice>
              <mc:Fallback>
                <p:oleObj name="公式" r:id="rId3" imgW="471168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38322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900113" y="1557338"/>
          <a:ext cx="4505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公式" r:id="rId5" imgW="4673520" imgH="914400" progId="Equation.3">
                  <p:embed/>
                </p:oleObj>
              </mc:Choice>
              <mc:Fallback>
                <p:oleObj name="公式" r:id="rId5" imgW="46735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45053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900113" y="2565400"/>
            <a:ext cx="561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定态薛定谔方程通解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258888" y="3284538"/>
          <a:ext cx="455295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公式" r:id="rId7" imgW="5067000" imgH="1904760" progId="Equation.3">
                  <p:embed/>
                </p:oleObj>
              </mc:Choice>
              <mc:Fallback>
                <p:oleObj name="公式" r:id="rId7" imgW="5067000" imgH="1904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4552950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AutoShape 8"/>
          <p:cNvSpPr>
            <a:spLocks/>
          </p:cNvSpPr>
          <p:nvPr/>
        </p:nvSpPr>
        <p:spPr bwMode="auto">
          <a:xfrm>
            <a:off x="1042988" y="3860800"/>
            <a:ext cx="114300" cy="792163"/>
          </a:xfrm>
          <a:prstGeom prst="leftBrace">
            <a:avLst>
              <a:gd name="adj1" fmla="val 5775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00113" y="5013325"/>
            <a:ext cx="540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系数的确定以及波函数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971550" y="5876925"/>
          <a:ext cx="1517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公式" r:id="rId9" imgW="1511280" imgH="482400" progId="Equation.3">
                  <p:embed/>
                </p:oleObj>
              </mc:Choice>
              <mc:Fallback>
                <p:oleObj name="公式" r:id="rId9" imgW="151128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76925"/>
                        <a:ext cx="15176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484438" y="580548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区域内</a:t>
            </a:r>
            <a:r>
              <a:rPr lang="zh-CN" altLang="en-US" sz="3200"/>
              <a:t> 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3851275" y="5949950"/>
          <a:ext cx="2425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公式" r:id="rId11" imgW="2425680" imgH="380880" progId="Equation.3">
                  <p:embed/>
                </p:oleObj>
              </mc:Choice>
              <mc:Fallback>
                <p:oleObj name="公式" r:id="rId11" imgW="242568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49950"/>
                        <a:ext cx="24257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300788" y="580548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要使</a:t>
            </a:r>
            <a:r>
              <a:rPr lang="zh-CN" altLang="en-US" sz="3200"/>
              <a:t>  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7308850" y="5876925"/>
          <a:ext cx="7445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公式" r:id="rId13" imgW="749160" imgH="431640" progId="Equation.3">
                  <p:embed/>
                </p:oleObj>
              </mc:Choice>
              <mc:Fallback>
                <p:oleObj name="公式" r:id="rId13" imgW="74916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876925"/>
                        <a:ext cx="7445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4" grpId="0" animBg="1"/>
      <p:bldP spid="55305" grpId="0"/>
      <p:bldP spid="553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900113" y="692150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在此区域内有限，必须令</a:t>
            </a:r>
            <a:r>
              <a:rPr lang="zh-CN" altLang="en-US" sz="3200"/>
              <a:t> 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971550" y="1484313"/>
          <a:ext cx="38782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公式" r:id="rId3" imgW="3873240" imgH="431640" progId="Equation.3">
                  <p:embed/>
                </p:oleObj>
              </mc:Choice>
              <mc:Fallback>
                <p:oleObj name="公式" r:id="rId3" imgW="38732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387826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900113" y="2133600"/>
            <a:ext cx="630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这意味粒子不可能进入这一区域。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042988" y="2924175"/>
          <a:ext cx="7445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公式" r:id="rId5" imgW="749160" imgH="431640" progId="Equation.3">
                  <p:embed/>
                </p:oleObj>
              </mc:Choice>
              <mc:Fallback>
                <p:oleObj name="公式" r:id="rId5" imgW="7491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7445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619250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195513" y="2924175"/>
          <a:ext cx="14811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公式" r:id="rId7" imgW="1485720" imgH="444240" progId="Equation.3">
                  <p:embed/>
                </p:oleObj>
              </mc:Choice>
              <mc:Fallback>
                <p:oleObj name="公式" r:id="rId7" imgW="14857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14811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708400" y="285273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连续，有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1258888" y="3500438"/>
          <a:ext cx="4545012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公式" r:id="rId9" imgW="5206680" imgH="2057400" progId="Equation.3">
                  <p:embed/>
                </p:oleObj>
              </mc:Choice>
              <mc:Fallback>
                <p:oleObj name="公式" r:id="rId9" imgW="5206680" imgH="2057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00438"/>
                        <a:ext cx="4545012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AutoShape 13"/>
          <p:cNvSpPr>
            <a:spLocks/>
          </p:cNvSpPr>
          <p:nvPr/>
        </p:nvSpPr>
        <p:spPr bwMode="auto">
          <a:xfrm>
            <a:off x="1042988" y="3860800"/>
            <a:ext cx="114300" cy="1008063"/>
          </a:xfrm>
          <a:prstGeom prst="leftBrace">
            <a:avLst>
              <a:gd name="adj1" fmla="val 734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3276600" y="5157788"/>
          <a:ext cx="258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公式" r:id="rId11" imgW="253800" imgH="419040" progId="Equation.3">
                  <p:embed/>
                </p:oleObj>
              </mc:Choice>
              <mc:Fallback>
                <p:oleObj name="公式" r:id="rId11" imgW="25380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57788"/>
                        <a:ext cx="2587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1042988" y="5445125"/>
          <a:ext cx="38798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公式" r:id="rId13" imgW="4076640" imgH="888840" progId="Equation.3">
                  <p:embed/>
                </p:oleObj>
              </mc:Choice>
              <mc:Fallback>
                <p:oleObj name="公式" r:id="rId13" imgW="407664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45125"/>
                        <a:ext cx="387985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5" grpId="0"/>
      <p:bldP spid="56328" grpId="0"/>
      <p:bldP spid="56330" grpId="0"/>
      <p:bldP spid="563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971550" y="620713"/>
            <a:ext cx="5484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</a:t>
            </a:r>
            <a:r>
              <a:rPr lang="en-US" altLang="zh-CN" sz="3200" b="1"/>
              <a:t>A</a:t>
            </a:r>
            <a:r>
              <a:rPr lang="zh-CN" altLang="en-US" sz="3200" b="1"/>
              <a:t>与</a:t>
            </a:r>
            <a:r>
              <a:rPr lang="en-US" altLang="zh-CN" sz="3200" b="1"/>
              <a:t>B</a:t>
            </a:r>
            <a:r>
              <a:rPr lang="zh-CN" altLang="en-US" sz="3200" b="1"/>
              <a:t>不能同时为零</a:t>
            </a:r>
            <a:r>
              <a:rPr lang="en-US" altLang="zh-CN" sz="3200" b="1"/>
              <a:t>,</a:t>
            </a:r>
            <a:r>
              <a:rPr lang="zh-CN" altLang="en-US" sz="3200" b="1"/>
              <a:t>否则</a:t>
            </a:r>
            <a:r>
              <a:rPr lang="zh-CN" altLang="en-US" sz="3200"/>
              <a:t>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6372225" y="692150"/>
          <a:ext cx="13795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公式" r:id="rId3" imgW="1384200" imgH="431640" progId="Equation.3">
                  <p:embed/>
                </p:oleObj>
              </mc:Choice>
              <mc:Fallback>
                <p:oleObj name="公式" r:id="rId3" imgW="13842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692150"/>
                        <a:ext cx="13795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900113" y="1341438"/>
            <a:ext cx="352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所以可以选择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042988" y="2060575"/>
          <a:ext cx="52038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公式" r:id="rId5" imgW="5448240" imgH="888840" progId="Equation.3">
                  <p:embed/>
                </p:oleObj>
              </mc:Choice>
              <mc:Fallback>
                <p:oleObj name="公式" r:id="rId5" imgW="544824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52038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900113" y="30686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这样</a:t>
            </a:r>
            <a:r>
              <a:rPr lang="zh-CN" altLang="en-US" sz="3200"/>
              <a:t> 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908175" y="3141663"/>
          <a:ext cx="12874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公式" r:id="rId7" imgW="1282680" imgH="482400" progId="Equation.3">
                  <p:embed/>
                </p:oleObj>
              </mc:Choice>
              <mc:Fallback>
                <p:oleObj name="公式" r:id="rId7" imgW="128268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41663"/>
                        <a:ext cx="12874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3132138" y="30686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内，粒子的波函数为</a:t>
            </a: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1331913" y="3716338"/>
          <a:ext cx="4757737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公式" r:id="rId9" imgW="4991040" imgH="1904760" progId="Equation.3">
                  <p:embed/>
                </p:oleObj>
              </mc:Choice>
              <mc:Fallback>
                <p:oleObj name="公式" r:id="rId9" imgW="4991040" imgH="1904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4757737" cy="182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AutoShape 12"/>
          <p:cNvSpPr>
            <a:spLocks/>
          </p:cNvSpPr>
          <p:nvPr/>
        </p:nvSpPr>
        <p:spPr bwMode="auto">
          <a:xfrm>
            <a:off x="1042988" y="4221163"/>
            <a:ext cx="114300" cy="1081087"/>
          </a:xfrm>
          <a:prstGeom prst="leftBrace">
            <a:avLst>
              <a:gd name="adj1" fmla="val 788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900113" y="5661025"/>
            <a:ext cx="331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另外，考虑到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9" grpId="0"/>
      <p:bldP spid="57352" grpId="0"/>
      <p:bldP spid="57354" grpId="0"/>
      <p:bldP spid="57356" grpId="0" animBg="1"/>
      <p:bldP spid="573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116013" y="549275"/>
          <a:ext cx="46291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公式" r:id="rId3" imgW="4851360" imgH="888840" progId="Equation.3">
                  <p:embed/>
                </p:oleObj>
              </mc:Choice>
              <mc:Fallback>
                <p:oleObj name="公式" r:id="rId3" imgW="485136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9275"/>
                        <a:ext cx="462915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187450" y="1484313"/>
          <a:ext cx="45926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公式" r:id="rId5" imgW="4813200" imgH="888840" progId="Equation.3">
                  <p:embed/>
                </p:oleObj>
              </mc:Choice>
              <mc:Fallback>
                <p:oleObj name="公式" r:id="rId5" imgW="48132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84313"/>
                        <a:ext cx="4592638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AutoShape 6"/>
          <p:cNvSpPr>
            <a:spLocks/>
          </p:cNvSpPr>
          <p:nvPr/>
        </p:nvSpPr>
        <p:spPr bwMode="auto">
          <a:xfrm>
            <a:off x="971550" y="1125538"/>
            <a:ext cx="114300" cy="693737"/>
          </a:xfrm>
          <a:prstGeom prst="leftBrace">
            <a:avLst>
              <a:gd name="adj1" fmla="val 5057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900113" y="29241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所以，</a:t>
            </a:r>
            <a:r>
              <a:rPr lang="zh-CN" altLang="en-US" sz="3200"/>
              <a:t> 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268538" y="2708275"/>
          <a:ext cx="46497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公式" r:id="rId7" imgW="4876560" imgH="1041120" progId="Equation.3">
                  <p:embed/>
                </p:oleObj>
              </mc:Choice>
              <mc:Fallback>
                <p:oleObj name="公式" r:id="rId7" imgW="487656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08275"/>
                        <a:ext cx="4649787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AutoShape 9"/>
          <p:cNvSpPr>
            <a:spLocks/>
          </p:cNvSpPr>
          <p:nvPr/>
        </p:nvSpPr>
        <p:spPr bwMode="auto">
          <a:xfrm>
            <a:off x="1979613" y="2924175"/>
            <a:ext cx="114300" cy="693738"/>
          </a:xfrm>
          <a:prstGeom prst="leftBrace">
            <a:avLst>
              <a:gd name="adj1" fmla="val 5057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900113" y="42211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1908175" y="4005263"/>
          <a:ext cx="33972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公式" r:id="rId9" imgW="3492360" imgH="888840" progId="Equation.3">
                  <p:embed/>
                </p:oleObj>
              </mc:Choice>
              <mc:Fallback>
                <p:oleObj name="公式" r:id="rId9" imgW="349236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5263"/>
                        <a:ext cx="3397250" cy="868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900113" y="5013325"/>
            <a:ext cx="496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再根据波函数归一化条件</a:t>
            </a:r>
          </a:p>
        </p:txBody>
      </p:sp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5508625" y="5013325"/>
          <a:ext cx="2692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公式" r:id="rId11" imgW="2692080" imgH="634680" progId="Equation.3">
                  <p:embed/>
                </p:oleObj>
              </mc:Choice>
              <mc:Fallback>
                <p:oleObj name="公式" r:id="rId11" imgW="2692080" imgH="634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13325"/>
                        <a:ext cx="26924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900113" y="5734050"/>
            <a:ext cx="136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nimBg="1"/>
      <p:bldP spid="58375" grpId="0"/>
      <p:bldP spid="58377" grpId="0" animBg="1"/>
      <p:bldP spid="58378" grpId="0"/>
      <p:bldP spid="58380" grpId="0"/>
      <p:bldP spid="5838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971550" y="476250"/>
          <a:ext cx="6532563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公式" r:id="rId3" imgW="6527520" imgH="2844720" progId="Equation.3">
                  <p:embed/>
                </p:oleObj>
              </mc:Choice>
              <mc:Fallback>
                <p:oleObj name="公式" r:id="rId3" imgW="6527520" imgH="2844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6532563" cy="284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27088" y="3429000"/>
            <a:ext cx="208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同理，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195513" y="3284538"/>
          <a:ext cx="53292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公式" r:id="rId5" imgW="5333760" imgH="927000" progId="Equation.3">
                  <p:embed/>
                </p:oleObj>
              </mc:Choice>
              <mc:Fallback>
                <p:oleObj name="公式" r:id="rId5" imgW="533376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4538"/>
                        <a:ext cx="5329237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27088" y="4221163"/>
            <a:ext cx="4897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总之，归一化波函数</a:t>
            </a:r>
            <a:r>
              <a:rPr lang="zh-CN" altLang="en-US" sz="3200"/>
              <a:t> </a:t>
            </a: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900113" y="4949825"/>
          <a:ext cx="47148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公式" r:id="rId7" imgW="4940280" imgH="2006280" progId="Equation.3">
                  <p:embed/>
                </p:oleObj>
              </mc:Choice>
              <mc:Fallback>
                <p:oleObj name="公式" r:id="rId7" imgW="4940280" imgH="2006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9825"/>
                        <a:ext cx="4714875" cy="190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983288" y="6278563"/>
            <a:ext cx="3160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作业 </a:t>
            </a:r>
            <a:r>
              <a:rPr lang="en-US" altLang="zh-CN" sz="3200" b="1"/>
              <a:t>p.72  10,13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8" grpId="0"/>
      <p:bldP spid="594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76600" y="476250"/>
            <a:ext cx="2447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本节要点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619250" y="4076700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600" b="1">
                <a:ea typeface="隶书" pitchFamily="49" charset="-122"/>
              </a:rPr>
              <a:t>阶跃势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619250" y="4941888"/>
            <a:ext cx="6624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600" b="1">
                <a:ea typeface="隶书" pitchFamily="49" charset="-122"/>
              </a:rPr>
              <a:t>势垒 扫描隧道显微镜</a:t>
            </a:r>
            <a:r>
              <a:rPr lang="en-US" altLang="zh-CN" sz="3600" b="1">
                <a:ea typeface="隶书" pitchFamily="49" charset="-122"/>
              </a:rPr>
              <a:t>STM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00338" y="56419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619250" y="2205038"/>
            <a:ext cx="59039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■</a:t>
            </a:r>
            <a:r>
              <a:rPr lang="zh-CN" altLang="en-US" sz="3600" b="1">
                <a:ea typeface="隶书" pitchFamily="49" charset="-122"/>
              </a:rPr>
              <a:t>求解下面系统定态薛定谔方程的解：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619250" y="5734050"/>
            <a:ext cx="363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sz="3600" b="1">
                <a:ea typeface="隶书" pitchFamily="49" charset="-122"/>
              </a:rPr>
              <a:t>一维无限深势阱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1619250" y="1412875"/>
            <a:ext cx="5040313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■</a:t>
            </a:r>
            <a:r>
              <a:rPr lang="zh-CN" altLang="en-US" sz="3600" b="1">
                <a:ea typeface="隶书" pitchFamily="49" charset="-122"/>
              </a:rPr>
              <a:t>力学量的本征值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/>
      <p:bldP spid="46084" grpId="0"/>
      <p:bldP spid="46086" grpId="0"/>
      <p:bldP spid="46087" grpId="0"/>
      <p:bldP spid="460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71550" y="692150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2.4.3</a:t>
            </a:r>
            <a:r>
              <a:rPr lang="zh-CN" altLang="en-US" sz="3200" b="1"/>
              <a:t>力学量的本征值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00113" y="148431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定态薛定谔方程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42988" y="2349500"/>
          <a:ext cx="38242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3" imgW="4711680" imgH="1104840" progId="Equation.3">
                  <p:embed/>
                </p:oleObj>
              </mc:Choice>
              <mc:Fallback>
                <p:oleObj name="公式" r:id="rId3" imgW="471168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38242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00113" y="3500438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可写成</a:t>
            </a:r>
            <a:r>
              <a:rPr lang="zh-CN" altLang="en-US" sz="3200"/>
              <a:t> 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3563938" y="3573463"/>
          <a:ext cx="19843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公式" r:id="rId5" imgW="2438280" imgH="469800" progId="Equation.3">
                  <p:embed/>
                </p:oleObj>
              </mc:Choice>
              <mc:Fallback>
                <p:oleObj name="公式" r:id="rId5" imgW="243828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73463"/>
                        <a:ext cx="1984375" cy="395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900113" y="42926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该方程称为</a:t>
            </a:r>
            <a:r>
              <a:rPr lang="zh-CN" altLang="en-US" sz="3200"/>
              <a:t> 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3059113" y="4365625"/>
          <a:ext cx="387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7" imgW="393480" imgH="393480" progId="Equation.3">
                  <p:embed/>
                </p:oleObj>
              </mc:Choice>
              <mc:Fallback>
                <p:oleObj name="公式" r:id="rId7" imgW="3934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365625"/>
                        <a:ext cx="3873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348038" y="4292600"/>
            <a:ext cx="2449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的本征方程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5651500" y="4365625"/>
          <a:ext cx="7064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公式" r:id="rId9" imgW="711000" imgH="431640" progId="Equation.3">
                  <p:embed/>
                </p:oleObj>
              </mc:Choice>
              <mc:Fallback>
                <p:oleObj name="公式" r:id="rId9" imgW="7110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365625"/>
                        <a:ext cx="7064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6300788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</a:t>
            </a:r>
            <a:r>
              <a:rPr lang="zh-CN" altLang="en-US" sz="3200"/>
              <a:t> 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6804025" y="4365625"/>
          <a:ext cx="387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公式" r:id="rId11" imgW="393480" imgH="393480" progId="Equation.3">
                  <p:embed/>
                </p:oleObj>
              </mc:Choice>
              <mc:Fallback>
                <p:oleObj name="公式" r:id="rId11" imgW="39348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365625"/>
                        <a:ext cx="3873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7092950" y="4221163"/>
            <a:ext cx="1655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的本</a:t>
            </a:r>
            <a:endParaRPr lang="zh-CN" altLang="en-US" sz="3200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00113" y="501332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征函数</a:t>
            </a:r>
            <a:r>
              <a:rPr lang="en-US" altLang="zh-CN" sz="3200" b="1"/>
              <a:t>,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2411413" y="5157788"/>
          <a:ext cx="3429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公式" r:id="rId13" imgW="342720" imgH="317160" progId="Equation.3">
                  <p:embed/>
                </p:oleObj>
              </mc:Choice>
              <mc:Fallback>
                <p:oleObj name="公式" r:id="rId13" imgW="34272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57788"/>
                        <a:ext cx="3429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2700338" y="50133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</a:t>
            </a:r>
            <a:r>
              <a:rPr lang="zh-CN" altLang="en-US" sz="3200"/>
              <a:t>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3203575" y="5084763"/>
          <a:ext cx="387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公式" r:id="rId15" imgW="393480" imgH="393480" progId="Equation.3">
                  <p:embed/>
                </p:oleObj>
              </mc:Choice>
              <mc:Fallback>
                <p:oleObj name="公式" r:id="rId15" imgW="39348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84763"/>
                        <a:ext cx="3873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3492500" y="5013325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的本征值</a:t>
            </a:r>
            <a:r>
              <a:rPr lang="en-US" altLang="zh-CN" sz="3200" b="1"/>
              <a:t>.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900113" y="5805488"/>
            <a:ext cx="2951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本征问题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8" grpId="0"/>
      <p:bldP spid="3081" grpId="0"/>
      <p:bldP spid="3087" grpId="0"/>
      <p:bldP spid="3090" grpId="0"/>
      <p:bldP spid="3091" grpId="0"/>
      <p:bldP spid="3094" grpId="0"/>
      <p:bldP spid="30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71550" y="620713"/>
            <a:ext cx="2736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本征方程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203575" y="765175"/>
          <a:ext cx="14160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3" imgW="1739880" imgH="495000" progId="Equation.3">
                  <p:embed/>
                </p:oleObj>
              </mc:Choice>
              <mc:Fallback>
                <p:oleObj name="公式" r:id="rId3" imgW="173988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765175"/>
                        <a:ext cx="14160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971550" y="1412875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即力学量算符</a:t>
            </a:r>
            <a:r>
              <a:rPr lang="zh-CN" altLang="en-US" sz="3200"/>
              <a:t> 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563938" y="1557338"/>
          <a:ext cx="2571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5" imgW="317160" imgH="406080" progId="Equation.3">
                  <p:embed/>
                </p:oleObj>
              </mc:Choice>
              <mc:Fallback>
                <p:oleObj name="公式" r:id="rId5" imgW="3171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557338"/>
                        <a:ext cx="2571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779838" y="1412875"/>
            <a:ext cx="467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作用在波函数</a:t>
            </a:r>
            <a:r>
              <a:rPr lang="el-GR" altLang="zh-CN" sz="3200" b="1"/>
              <a:t>ψ</a:t>
            </a:r>
            <a:r>
              <a:rPr lang="zh-CN" altLang="en-US" sz="3200" b="1"/>
              <a:t>上等于一</a:t>
            </a:r>
            <a:r>
              <a:rPr lang="zh-CN" altLang="en-US" sz="3200"/>
              <a:t> 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900113" y="2060575"/>
            <a:ext cx="4792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个常数乘以波函数</a:t>
            </a:r>
            <a:r>
              <a:rPr lang="el-GR" altLang="zh-CN" sz="3200" b="1"/>
              <a:t>ψ</a:t>
            </a:r>
            <a:r>
              <a:rPr lang="zh-CN" altLang="en-US" sz="3200" b="1"/>
              <a:t>本身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971550" y="2781300"/>
            <a:ext cx="356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波函数</a:t>
            </a:r>
            <a:r>
              <a:rPr lang="zh-CN" altLang="en-US" sz="3200"/>
              <a:t> </a:t>
            </a:r>
            <a:r>
              <a:rPr lang="el-GR" altLang="zh-CN" sz="3200" b="1"/>
              <a:t>ψ</a:t>
            </a:r>
            <a:r>
              <a:rPr lang="zh-CN" altLang="en-US" sz="3200" b="1"/>
              <a:t>称为算符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4427538" y="2852738"/>
          <a:ext cx="2571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7" imgW="317160" imgH="406080" progId="Equation.3">
                  <p:embed/>
                </p:oleObj>
              </mc:Choice>
              <mc:Fallback>
                <p:oleObj name="公式" r:id="rId7" imgW="3171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852738"/>
                        <a:ext cx="2571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4643438" y="278130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本征函数</a:t>
            </a:r>
            <a:r>
              <a:rPr lang="en-US" altLang="zh-CN" sz="3200" b="1"/>
              <a:t>.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900113" y="3500438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本征值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900113" y="4292600"/>
            <a:ext cx="450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本征方程中</a:t>
            </a:r>
            <a:r>
              <a:rPr lang="en-US" altLang="zh-CN" sz="3200" b="1"/>
              <a:t>A</a:t>
            </a:r>
            <a:r>
              <a:rPr lang="zh-CN" altLang="en-US" sz="3200" b="1"/>
              <a:t>称为算符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5219700" y="4437063"/>
          <a:ext cx="2571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9" imgW="317160" imgH="406080" progId="Equation.3">
                  <p:embed/>
                </p:oleObj>
              </mc:Choice>
              <mc:Fallback>
                <p:oleObj name="公式" r:id="rId9" imgW="31716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37063"/>
                        <a:ext cx="2571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5435600" y="4292600"/>
            <a:ext cx="1633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本征值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900113" y="5013325"/>
            <a:ext cx="653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假设：力学量</a:t>
            </a:r>
            <a:r>
              <a:rPr lang="en-US" altLang="zh-CN" sz="3200" b="1"/>
              <a:t>A</a:t>
            </a:r>
            <a:r>
              <a:rPr lang="zh-CN" altLang="en-US" sz="3200" b="1"/>
              <a:t>的测量值就是算符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7308850" y="5157788"/>
          <a:ext cx="2571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11" imgW="317160" imgH="406080" progId="Equation.3">
                  <p:embed/>
                </p:oleObj>
              </mc:Choice>
              <mc:Fallback>
                <p:oleObj name="公式" r:id="rId11" imgW="31716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157788"/>
                        <a:ext cx="2571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7596188" y="5013325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本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900113" y="573405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征值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1" grpId="0"/>
      <p:bldP spid="4104" grpId="0"/>
      <p:bldP spid="4106" grpId="0"/>
      <p:bldP spid="4108" grpId="0"/>
      <p:bldP spid="4110" grpId="0"/>
      <p:bldP spid="4111" grpId="0"/>
      <p:bldP spid="4112" grpId="0"/>
      <p:bldP spid="4114" grpId="0"/>
      <p:bldP spid="4115" grpId="0"/>
      <p:bldP spid="4117" grpId="0"/>
      <p:bldP spid="4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00113" y="692150"/>
            <a:ext cx="4208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因为在力学量本征态</a:t>
            </a:r>
            <a:r>
              <a:rPr lang="zh-CN" altLang="en-US" sz="3200"/>
              <a:t>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076825" y="836613"/>
          <a:ext cx="719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公式" r:id="rId3" imgW="304560" imgH="330120" progId="Equation.3">
                  <p:embed/>
                </p:oleObj>
              </mc:Choice>
              <mc:Fallback>
                <p:oleObj name="公式" r:id="rId3" imgW="3045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836613"/>
                        <a:ext cx="7191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292725" y="692150"/>
            <a:ext cx="2960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下</a:t>
            </a:r>
            <a:r>
              <a:rPr lang="en-US" altLang="zh-CN" sz="3200" b="1"/>
              <a:t>, </a:t>
            </a:r>
            <a:r>
              <a:rPr lang="zh-CN" altLang="en-US" sz="3200" b="1"/>
              <a:t>测量值就是</a:t>
            </a:r>
            <a:r>
              <a:rPr lang="zh-CN" altLang="en-US" sz="3200"/>
              <a:t>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00113" y="14128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算符</a:t>
            </a:r>
            <a:r>
              <a:rPr lang="zh-CN" altLang="en-US" sz="3200"/>
              <a:t> 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835150" y="1484313"/>
          <a:ext cx="2571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5" imgW="317160" imgH="406080" progId="Equation.3">
                  <p:embed/>
                </p:oleObj>
              </mc:Choice>
              <mc:Fallback>
                <p:oleObj name="公式" r:id="rId5" imgW="317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84313"/>
                        <a:ext cx="2571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979613" y="1412875"/>
            <a:ext cx="682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本征值，那么</a:t>
            </a:r>
            <a:r>
              <a:rPr lang="en-US" altLang="zh-CN" sz="3200" b="1"/>
              <a:t>,</a:t>
            </a:r>
            <a:r>
              <a:rPr lang="zh-CN" altLang="en-US" sz="3200" b="1"/>
              <a:t>力学量</a:t>
            </a:r>
            <a:r>
              <a:rPr lang="en-US" altLang="zh-CN" sz="3200" b="1"/>
              <a:t>A</a:t>
            </a:r>
            <a:r>
              <a:rPr lang="zh-CN" altLang="en-US" sz="3200" b="1"/>
              <a:t>就完全确定，</a:t>
            </a:r>
            <a:r>
              <a:rPr lang="zh-CN" altLang="en-US" sz="3200"/>
              <a:t>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900113" y="22050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331913" y="2349500"/>
          <a:ext cx="93503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公式" r:id="rId7" imgW="1155600" imgH="330120" progId="Equation.3">
                  <p:embed/>
                </p:oleObj>
              </mc:Choice>
              <mc:Fallback>
                <p:oleObj name="公式" r:id="rId7" imgW="115560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9500"/>
                        <a:ext cx="935037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2195513" y="2133600"/>
            <a:ext cx="641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因此，力学量的平均值（期待值）</a:t>
            </a:r>
            <a:r>
              <a:rPr lang="zh-CN" altLang="en-US" sz="3200"/>
              <a:t> 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900113" y="2924175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就是本征值</a:t>
            </a:r>
            <a:r>
              <a:rPr lang="en-US" altLang="zh-CN" sz="3200" b="1"/>
              <a:t>.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900113" y="3429000"/>
            <a:ext cx="72723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/>
              <a:t>●</a:t>
            </a:r>
            <a:r>
              <a:rPr lang="zh-CN" altLang="en-US" sz="3200" b="1"/>
              <a:t>若两个力学量具有共同本征函数</a:t>
            </a:r>
            <a:r>
              <a:rPr lang="en-US" altLang="zh-CN" sz="3200" b="1"/>
              <a:t>, </a:t>
            </a:r>
            <a:r>
              <a:rPr lang="zh-CN" altLang="en-US" sz="3200" b="1"/>
              <a:t>那么</a:t>
            </a:r>
            <a:r>
              <a:rPr lang="en-US" altLang="zh-CN" sz="3200" b="1"/>
              <a:t>,</a:t>
            </a:r>
            <a:r>
              <a:rPr lang="zh-CN" altLang="en-US" sz="3200" b="1"/>
              <a:t>这两个力学量的对易</a:t>
            </a:r>
            <a:r>
              <a:rPr lang="en-US" altLang="zh-CN" sz="3200" b="1"/>
              <a:t>,</a:t>
            </a:r>
            <a:r>
              <a:rPr lang="zh-CN" altLang="en-US" sz="3200" b="1"/>
              <a:t>一定可以同时具有确定值</a:t>
            </a:r>
            <a:r>
              <a:rPr lang="en-US" altLang="zh-CN" sz="3200" b="1"/>
              <a:t>.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1042988" y="5876925"/>
          <a:ext cx="21558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公式" r:id="rId9" imgW="2057400" imgH="495000" progId="Equation.3">
                  <p:embed/>
                </p:oleObj>
              </mc:Choice>
              <mc:Fallback>
                <p:oleObj name="公式" r:id="rId9" imgW="2057400" imgH="495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76925"/>
                        <a:ext cx="21558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3276600" y="5949950"/>
          <a:ext cx="19446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公式" r:id="rId11" imgW="1726920" imgH="482400" progId="Equation.3">
                  <p:embed/>
                </p:oleObj>
              </mc:Choice>
              <mc:Fallback>
                <p:oleObj name="公式" r:id="rId11" imgW="1726920" imgH="48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949950"/>
                        <a:ext cx="194468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5" grpId="0"/>
      <p:bldP spid="5126" grpId="0"/>
      <p:bldP spid="5129" grpId="0"/>
      <p:bldP spid="5130" grpId="0"/>
      <p:bldP spid="5133" grpId="0"/>
      <p:bldP spid="5134" grpId="0"/>
      <p:bldP spid="51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971550" y="692150"/>
          <a:ext cx="59991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公式" r:id="rId3" imgW="7378560" imgH="495000" progId="Equation.3">
                  <p:embed/>
                </p:oleObj>
              </mc:Choice>
              <mc:Fallback>
                <p:oleObj name="公式" r:id="rId3" imgW="737856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59991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00113" y="14843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403350" y="1557338"/>
          <a:ext cx="18272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公式" r:id="rId5" imgW="2234880" imgH="495000" progId="Equation.3">
                  <p:embed/>
                </p:oleObj>
              </mc:Choice>
              <mc:Fallback>
                <p:oleObj name="公式" r:id="rId5" imgW="223488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18272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3348038" y="1557338"/>
          <a:ext cx="2571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公式" r:id="rId7" imgW="317160" imgH="406080" progId="Equation.3">
                  <p:embed/>
                </p:oleObj>
              </mc:Choice>
              <mc:Fallback>
                <p:oleObj name="公式" r:id="rId7" imgW="317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57338"/>
                        <a:ext cx="2571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563938" y="14843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4140200" y="1557338"/>
          <a:ext cx="2540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公式" r:id="rId9" imgW="317160" imgH="393480" progId="Equation.3">
                  <p:embed/>
                </p:oleObj>
              </mc:Choice>
              <mc:Fallback>
                <p:oleObj name="公式" r:id="rId9" imgW="31716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557338"/>
                        <a:ext cx="2540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356100" y="1484313"/>
            <a:ext cx="3673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对易</a:t>
            </a:r>
            <a:r>
              <a:rPr lang="en-US" altLang="zh-CN" sz="3200" b="1"/>
              <a:t>.</a:t>
            </a:r>
            <a:r>
              <a:rPr lang="zh-CN" altLang="en-US" sz="3200" b="1"/>
              <a:t>在共同本征态</a:t>
            </a:r>
            <a:r>
              <a:rPr lang="zh-CN" altLang="en-US" sz="3200"/>
              <a:t> 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7885113" y="1628775"/>
          <a:ext cx="3000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公式" r:id="rId11" imgW="304560" imgH="330120" progId="Equation.3">
                  <p:embed/>
                </p:oleObj>
              </mc:Choice>
              <mc:Fallback>
                <p:oleObj name="公式" r:id="rId11" imgW="304560" imgH="330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1628775"/>
                        <a:ext cx="300037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900113" y="1989138"/>
            <a:ext cx="727233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下</a:t>
            </a:r>
            <a:r>
              <a:rPr lang="en-US" altLang="zh-CN" sz="3200" b="1"/>
              <a:t>, </a:t>
            </a:r>
            <a:r>
              <a:rPr lang="zh-CN" altLang="en-US" sz="3200" b="1"/>
              <a:t>两个力学量分别具有确定值为</a:t>
            </a:r>
            <a:r>
              <a:rPr lang="en-US" altLang="zh-CN" sz="3200" b="1"/>
              <a:t>A</a:t>
            </a:r>
            <a:r>
              <a:rPr lang="zh-CN" altLang="en-US" sz="3200" b="1"/>
              <a:t>和</a:t>
            </a:r>
            <a:r>
              <a:rPr lang="en-US" altLang="zh-CN" sz="3200" b="1"/>
              <a:t>B.</a:t>
            </a:r>
            <a:endParaRPr lang="en-US" altLang="zh-CN" sz="3200"/>
          </a:p>
          <a:p>
            <a:pPr algn="just">
              <a:lnSpc>
                <a:spcPct val="150000"/>
              </a:lnSpc>
            </a:pPr>
            <a:r>
              <a:rPr lang="zh-CN" altLang="en-US" sz="3200" b="1"/>
              <a:t>反之</a:t>
            </a:r>
            <a:r>
              <a:rPr lang="en-US" altLang="zh-CN" sz="3200" b="1"/>
              <a:t>,</a:t>
            </a:r>
            <a:r>
              <a:rPr lang="zh-CN" altLang="en-US" sz="3200" b="1"/>
              <a:t>若两个力学量不具有共同本征函数</a:t>
            </a:r>
            <a:r>
              <a:rPr lang="en-US" altLang="zh-CN" sz="3200" b="1"/>
              <a:t>, </a:t>
            </a:r>
            <a:r>
              <a:rPr lang="zh-CN" altLang="en-US" sz="3200" b="1"/>
              <a:t>那么</a:t>
            </a:r>
            <a:r>
              <a:rPr lang="en-US" altLang="zh-CN" sz="3200" b="1"/>
              <a:t>,</a:t>
            </a:r>
            <a:r>
              <a:rPr lang="zh-CN" altLang="en-US" sz="3200" b="1"/>
              <a:t>这两个力学量的不对易</a:t>
            </a:r>
            <a:r>
              <a:rPr lang="en-US" altLang="zh-CN" sz="3200" b="1"/>
              <a:t>, </a:t>
            </a:r>
            <a:r>
              <a:rPr lang="zh-CN" altLang="en-US" sz="3200" b="1"/>
              <a:t>不可以同时具有确定值</a:t>
            </a:r>
            <a:r>
              <a:rPr lang="en-US" altLang="zh-CN" sz="3200" b="1"/>
              <a:t>.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900113" y="5157788"/>
            <a:ext cx="6408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2.5</a:t>
            </a:r>
            <a:r>
              <a:rPr lang="zh-CN" altLang="en-US" sz="3200" b="1"/>
              <a:t>定态薛定谔方程的几个简例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900113" y="5876925"/>
            <a:ext cx="6697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2.5.1</a:t>
            </a:r>
            <a:r>
              <a:rPr lang="zh-CN" altLang="en-US" sz="3200" b="1"/>
              <a:t>阶跃势、势垒和隧道效应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3" grpId="0"/>
      <p:bldP spid="6156" grpId="0"/>
      <p:bldP spid="6159" grpId="0"/>
      <p:bldP spid="616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980</Words>
  <Application>Microsoft Office PowerPoint</Application>
  <PresentationFormat>全屏显示(4:3)</PresentationFormat>
  <Paragraphs>211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14</cp:revision>
  <dcterms:created xsi:type="dcterms:W3CDTF">2015-11-14T16:43:09Z</dcterms:created>
  <dcterms:modified xsi:type="dcterms:W3CDTF">2015-12-03T04:54:02Z</dcterms:modified>
</cp:coreProperties>
</file>