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91" r:id="rId26"/>
    <p:sldId id="309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 autoAdjust="0"/>
    <p:restoredTop sz="94660"/>
  </p:normalViewPr>
  <p:slideViewPr>
    <p:cSldViewPr showGuides="1">
      <p:cViewPr varScale="1">
        <p:scale>
          <a:sx n="55" d="100"/>
          <a:sy n="5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52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52.wmf"/><Relationship Id="rId1" Type="http://schemas.openxmlformats.org/officeDocument/2006/relationships/image" Target="../media/image104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4EFE8-2AFA-43B8-9B78-C2920085EF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02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5AC20-7795-4B63-831C-96A055F4F5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75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F6C87-9B22-445A-91E8-BFE8FBB974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4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FE05-5839-474D-8F46-5399D4E56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4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2684C-6197-4FA5-9121-701C739502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2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20976-C104-4448-A4D0-3E8F9B7D7F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6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BDA9E-13B2-4FBC-9533-F2D9507664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2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AD1DC-68F8-4C8C-A82F-83127ED4EE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1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32471-10C6-427D-8F12-73F3C3DE97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80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B2A58-49A9-45FF-BD24-165A3B307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576F4-8EDF-4D13-8E04-FE1ADE095E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80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631EFE-0826-4576-A9E7-0B26B9782D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2.wmf"/><Relationship Id="rId22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6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52.wmf"/><Relationship Id="rId9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0.wmf"/><Relationship Id="rId3" Type="http://schemas.openxmlformats.org/officeDocument/2006/relationships/image" Target="../media/image123.emf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3.bin"/><Relationship Id="rId15" Type="http://schemas.openxmlformats.org/officeDocument/2006/relationships/image" Target="../media/image121.wmf"/><Relationship Id="rId10" Type="http://schemas.openxmlformats.org/officeDocument/2006/relationships/oleObject" Target="../embeddings/oleObject116.bin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15.bin"/><Relationship Id="rId14" Type="http://schemas.openxmlformats.org/officeDocument/2006/relationships/oleObject" Target="../embeddings/oleObject1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28.png"/><Relationship Id="rId4" Type="http://schemas.openxmlformats.org/officeDocument/2006/relationships/image" Target="../media/image12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348038" y="549275"/>
            <a:ext cx="2519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00113" y="1412875"/>
            <a:ext cx="395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力学量的本征值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71550" y="2133600"/>
          <a:ext cx="1944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3" imgW="1968480" imgH="495000" progId="Equation.3">
                  <p:embed/>
                </p:oleObj>
              </mc:Choice>
              <mc:Fallback>
                <p:oleObj name="公式" r:id="rId3" imgW="196848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19446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00113" y="2852738"/>
            <a:ext cx="5329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力学量</a:t>
            </a:r>
            <a:r>
              <a:rPr lang="en-US" altLang="zh-CN" sz="3200" b="1"/>
              <a:t>A</a:t>
            </a:r>
            <a:r>
              <a:rPr lang="zh-CN" altLang="en-US" sz="3200" b="1"/>
              <a:t>的测量值就是算符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795963" y="2924175"/>
          <a:ext cx="319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5" imgW="317160" imgH="406080" progId="Equation.3">
                  <p:embed/>
                </p:oleObj>
              </mc:Choice>
              <mc:Fallback>
                <p:oleObj name="公式" r:id="rId5" imgW="3171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924175"/>
                        <a:ext cx="3190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084888" y="2852738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本征值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971550" y="3644900"/>
          <a:ext cx="158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7" imgW="1701720" imgH="406080" progId="Equation.3">
                  <p:embed/>
                </p:oleObj>
              </mc:Choice>
              <mc:Fallback>
                <p:oleObj name="公式" r:id="rId7" imgW="170172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158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971550" y="4292600"/>
          <a:ext cx="64801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公式" r:id="rId9" imgW="8242200" imgH="495000" progId="Equation.3">
                  <p:embed/>
                </p:oleObj>
              </mc:Choice>
              <mc:Fallback>
                <p:oleObj name="公式" r:id="rId9" imgW="824220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64801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827088" y="5013325"/>
            <a:ext cx="187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阶跃势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411413" y="5084763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公式" r:id="rId11" imgW="1346040" imgH="457200" progId="Equation.3">
                  <p:embed/>
                </p:oleObj>
              </mc:Choice>
              <mc:Fallback>
                <p:oleObj name="公式" r:id="rId11" imgW="13460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84763"/>
                        <a:ext cx="134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900113" y="5805488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公式" r:id="rId13" imgW="1841400" imgH="431640" progId="Equation.3">
                  <p:embed/>
                </p:oleObj>
              </mc:Choice>
              <mc:Fallback>
                <p:oleObj name="公式" r:id="rId13" imgW="18414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05488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700338" y="573405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连续</a:t>
            </a:r>
            <a:r>
              <a:rPr lang="en-US" altLang="zh-CN" sz="3200" b="1"/>
              <a:t>.</a:t>
            </a:r>
          </a:p>
        </p:txBody>
      </p:sp>
      <p:pic>
        <p:nvPicPr>
          <p:cNvPr id="30734" name="Picture 14" descr="mz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4149725"/>
            <a:ext cx="29257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30725" grpId="0"/>
      <p:bldP spid="30727" grpId="0"/>
      <p:bldP spid="30730" grpId="0"/>
      <p:bldP spid="307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00113" y="620713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835150" y="692150"/>
          <a:ext cx="12874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3" imgW="1282680" imgH="482400" progId="Equation.3">
                  <p:embed/>
                </p:oleObj>
              </mc:Choice>
              <mc:Fallback>
                <p:oleObj name="公式" r:id="rId3" imgW="12826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92150"/>
                        <a:ext cx="12874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59113" y="620713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区域内，粒子的几率密度分</a:t>
            </a:r>
            <a:r>
              <a:rPr lang="zh-CN" altLang="en-US" sz="3200"/>
              <a:t>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71550" y="1412875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布是振荡的，不均匀的。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900113" y="2133600"/>
            <a:ext cx="957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835150" y="2349500"/>
          <a:ext cx="11731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5" imgW="1168200" imgH="317160" progId="Equation.3">
                  <p:embed/>
                </p:oleObj>
              </mc:Choice>
              <mc:Fallback>
                <p:oleObj name="公式" r:id="rId5" imgW="116820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49500"/>
                        <a:ext cx="1173163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987675" y="2133600"/>
            <a:ext cx="5487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几率密度振荡非常密集，各处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900113" y="2852738"/>
            <a:ext cx="630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几率密度趋于相同（经典结果）。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900113" y="3573463"/>
            <a:ext cx="2303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平均值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042988" y="4149725"/>
          <a:ext cx="6985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7" imgW="6984720" imgH="2133360" progId="Equation.3">
                  <p:embed/>
                </p:oleObj>
              </mc:Choice>
              <mc:Fallback>
                <p:oleObj name="公式" r:id="rId7" imgW="6984720" imgH="2133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6985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2" grpId="0"/>
      <p:bldP spid="14343" grpId="0"/>
      <p:bldP spid="14346" grpId="0"/>
      <p:bldP spid="14347" grpId="0"/>
      <p:bldP spid="143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728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976313" y="333375"/>
          <a:ext cx="7458075" cy="62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公式" r:id="rId3" imgW="7061040" imgH="6222960" progId="Equation.3">
                  <p:embed/>
                </p:oleObj>
              </mc:Choice>
              <mc:Fallback>
                <p:oleObj name="公式" r:id="rId3" imgW="7061040" imgH="622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33375"/>
                        <a:ext cx="7458075" cy="622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71550" y="836613"/>
          <a:ext cx="36147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3" imgW="3619440" imgH="380880" progId="Equation.3">
                  <p:embed/>
                </p:oleObj>
              </mc:Choice>
              <mc:Fallback>
                <p:oleObj name="公式" r:id="rId3" imgW="361944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36613"/>
                        <a:ext cx="3614738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932363" y="765175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5" imgW="1447560" imgH="482400" progId="Equation.3">
                  <p:embed/>
                </p:oleObj>
              </mc:Choice>
              <mc:Fallback>
                <p:oleObj name="公式" r:id="rId5" imgW="14475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765175"/>
                        <a:ext cx="144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827088" y="1412875"/>
            <a:ext cx="165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能量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827088" y="22050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由</a:t>
            </a:r>
            <a:r>
              <a:rPr lang="zh-CN" altLang="en-US" sz="3200"/>
              <a:t>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619250" y="1989138"/>
          <a:ext cx="378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7" imgW="3784320" imgH="952200" progId="Equation.3">
                  <p:embed/>
                </p:oleObj>
              </mc:Choice>
              <mc:Fallback>
                <p:oleObj name="公式" r:id="rId7" imgW="3784320" imgH="95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9138"/>
                        <a:ext cx="3784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27088" y="3213100"/>
            <a:ext cx="703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 </a:t>
            </a:r>
          </a:p>
        </p:txBody>
      </p:sp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97200"/>
            <a:ext cx="424973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827088" y="422116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故</a:t>
            </a:r>
            <a:r>
              <a:rPr lang="zh-CN" altLang="en-US" sz="3200"/>
              <a:t> 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547813" y="4005263"/>
          <a:ext cx="36909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10" imgW="3695400" imgH="1054080" progId="Equation.3">
                  <p:embed/>
                </p:oleObj>
              </mc:Choice>
              <mc:Fallback>
                <p:oleObj name="公式" r:id="rId10" imgW="3695400" imgH="1054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05263"/>
                        <a:ext cx="3690937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827088" y="54451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1476375" y="5229225"/>
          <a:ext cx="36147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12" imgW="3619440" imgH="977760" progId="Equation.3">
                  <p:embed/>
                </p:oleObj>
              </mc:Choice>
              <mc:Fallback>
                <p:oleObj name="公式" r:id="rId12" imgW="3619440" imgH="9777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29225"/>
                        <a:ext cx="3614738" cy="984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1" grpId="0"/>
      <p:bldP spid="16394" grpId="0"/>
      <p:bldP spid="16396" grpId="0"/>
      <p:bldP spid="163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00113" y="62071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说明：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00113" y="1341438"/>
            <a:ext cx="664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▲</a:t>
            </a:r>
            <a:r>
              <a:rPr lang="zh-CN" altLang="en-US" sz="3200" b="1"/>
              <a:t>能量量子化，能级分布是不均匀的</a:t>
            </a:r>
            <a:r>
              <a:rPr lang="en-US" altLang="zh-CN" sz="3200" b="1"/>
              <a:t>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971550" y="2133600"/>
          <a:ext cx="652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3" imgW="6527520" imgH="888840" progId="Equation.3">
                  <p:embed/>
                </p:oleObj>
              </mc:Choice>
              <mc:Fallback>
                <p:oleObj name="公式" r:id="rId3" imgW="652752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6527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00113" y="3213100"/>
            <a:ext cx="7072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即当</a:t>
            </a:r>
            <a:r>
              <a:rPr lang="en-US" altLang="zh-CN" sz="3200" b="1"/>
              <a:t>n</a:t>
            </a:r>
            <a:r>
              <a:rPr lang="zh-CN" altLang="en-US" sz="3200" b="1"/>
              <a:t>很大时，能级可视为是连续的。</a:t>
            </a:r>
            <a:r>
              <a:rPr lang="zh-CN" altLang="en-US" sz="3200"/>
              <a:t>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00113" y="40767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最低能量即零点能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971550" y="4724400"/>
          <a:ext cx="23669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5" imgW="2361960" imgH="977760" progId="Equation.3">
                  <p:embed/>
                </p:oleObj>
              </mc:Choice>
              <mc:Fallback>
                <p:oleObj name="公式" r:id="rId5" imgW="236196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2366963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419475" y="5013325"/>
            <a:ext cx="356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这与经典粒子不同</a:t>
            </a:r>
            <a:r>
              <a:rPr lang="en-US" altLang="zh-CN" sz="3200" b="1"/>
              <a:t>.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55650" y="5876925"/>
            <a:ext cx="752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这是微观粒子波动性的表现！“静止的波”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4" grpId="0"/>
      <p:bldP spid="17415" grpId="0"/>
      <p:bldP spid="17417" grpId="0"/>
      <p:bldP spid="174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27088" y="549275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是没有意义的</a:t>
            </a:r>
            <a:r>
              <a:rPr lang="en-US" altLang="zh-CN" sz="3200" b="1"/>
              <a:t>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7088" y="1341438"/>
            <a:ext cx="2592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另外，根据</a:t>
            </a:r>
            <a:r>
              <a:rPr lang="zh-CN" altLang="en-US" sz="320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059113" y="1412875"/>
          <a:ext cx="1955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公式" r:id="rId3" imgW="1955520" imgH="444240" progId="Equation.3">
                  <p:embed/>
                </p:oleObj>
              </mc:Choice>
              <mc:Fallback>
                <p:oleObj name="公式" r:id="rId3" imgW="19555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12875"/>
                        <a:ext cx="19558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076825" y="1484313"/>
          <a:ext cx="1473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公式" r:id="rId5" imgW="1473120" imgH="368280" progId="Equation.3">
                  <p:embed/>
                </p:oleObj>
              </mc:Choice>
              <mc:Fallback>
                <p:oleObj name="公式" r:id="rId5" imgW="147312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84313"/>
                        <a:ext cx="14732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443663" y="1484313"/>
          <a:ext cx="7794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公式" r:id="rId7" imgW="774360" imgH="393480" progId="Equation.3">
                  <p:embed/>
                </p:oleObj>
              </mc:Choice>
              <mc:Fallback>
                <p:oleObj name="公式" r:id="rId7" imgW="7743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484313"/>
                        <a:ext cx="779462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7899400" y="1268413"/>
          <a:ext cx="3873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公式" r:id="rId9" imgW="380880" imgH="888840" progId="Equation.3">
                  <p:embed/>
                </p:oleObj>
              </mc:Choice>
              <mc:Fallback>
                <p:oleObj name="公式" r:id="rId9" imgW="38088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1268413"/>
                        <a:ext cx="38735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308850" y="1412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～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827088" y="57340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1331913" y="4941888"/>
          <a:ext cx="63627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公式" r:id="rId11" imgW="6362640" imgH="533160" progId="Equation.3">
                  <p:embed/>
                </p:oleObj>
              </mc:Choice>
              <mc:Fallback>
                <p:oleObj name="公式" r:id="rId11" imgW="636264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63627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2051050" y="3068638"/>
            <a:ext cx="296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 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3105150" y="3179763"/>
          <a:ext cx="2016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公式" r:id="rId13" imgW="203040" imgH="444240" progId="Equation.3">
                  <p:embed/>
                </p:oleObj>
              </mc:Choice>
              <mc:Fallback>
                <p:oleObj name="公式" r:id="rId13" imgW="20304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3179763"/>
                        <a:ext cx="2016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3709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4916488" y="3041650"/>
          <a:ext cx="203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公式" r:id="rId15" imgW="203040" imgH="444240" progId="Equation.3">
                  <p:embed/>
                </p:oleObj>
              </mc:Choice>
              <mc:Fallback>
                <p:oleObj name="公式" r:id="rId15" imgW="20304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3041650"/>
                        <a:ext cx="2032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3729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7504113" y="3251200"/>
          <a:ext cx="201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公式" r:id="rId16" imgW="203040" imgH="444240" progId="Equation.3">
                  <p:embed/>
                </p:oleObj>
              </mc:Choice>
              <mc:Fallback>
                <p:oleObj name="公式" r:id="rId16" imgW="20304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113" y="3251200"/>
                        <a:ext cx="2016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3203575" y="494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1403350" y="5516563"/>
          <a:ext cx="1676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17" imgW="1676160" imgH="977760" progId="Equation.3">
                  <p:embed/>
                </p:oleObj>
              </mc:Choice>
              <mc:Fallback>
                <p:oleObj name="公式" r:id="rId17" imgW="1676160" imgH="9777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516563"/>
                        <a:ext cx="16764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3059113" y="573405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数量级一样。</a:t>
            </a:r>
            <a:endParaRPr lang="zh-CN" altLang="en-US"/>
          </a:p>
        </p:txBody>
      </p:sp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900113" y="1989138"/>
          <a:ext cx="74041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公式" r:id="rId19" imgW="7403760" imgH="2184120" progId="Equation.3">
                  <p:embed/>
                </p:oleObj>
              </mc:Choice>
              <mc:Fallback>
                <p:oleObj name="公式" r:id="rId19" imgW="7403760" imgH="2184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74041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900113" y="4365625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公式" r:id="rId21" imgW="1498320" imgH="393480" progId="Equation.3">
                  <p:embed/>
                </p:oleObj>
              </mc:Choice>
              <mc:Fallback>
                <p:oleObj name="公式" r:id="rId21" imgW="149832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149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827088" y="494188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45" grpId="0"/>
      <p:bldP spid="18446" grpId="0"/>
      <p:bldP spid="18459" grpId="0"/>
      <p:bldP spid="184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00113" y="549275"/>
            <a:ext cx="3533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2.5.3</a:t>
            </a:r>
            <a:r>
              <a:rPr lang="zh-CN" altLang="en-US" sz="3200" b="1"/>
              <a:t>一维谐振子阱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71550" y="1341438"/>
            <a:ext cx="165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/>
              <a:t>■</a:t>
            </a:r>
            <a:r>
              <a:rPr lang="zh-CN" altLang="en-US" sz="3200" b="1"/>
              <a:t>势能：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71550" y="2133600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取谐振子的平衡位置为坐标原点，谐振</a:t>
            </a:r>
            <a:r>
              <a:rPr lang="zh-CN" altLang="en-US" sz="3200"/>
              <a:t>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00113" y="285273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子受力</a:t>
            </a:r>
            <a:r>
              <a:rPr lang="zh-CN" altLang="en-US" sz="3200"/>
              <a:t>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195513" y="2924175"/>
          <a:ext cx="2728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3" imgW="3149280" imgH="444240" progId="Equation.3">
                  <p:embed/>
                </p:oleObj>
              </mc:Choice>
              <mc:Fallback>
                <p:oleObj name="公式" r:id="rId3" imgW="31492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27289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076825" y="2852738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(Hooke</a:t>
            </a:r>
            <a:r>
              <a:rPr lang="zh-CN" altLang="en-US" sz="3200" b="1"/>
              <a:t>定律</a:t>
            </a:r>
            <a:r>
              <a:rPr lang="en-US" altLang="zh-CN" sz="3200" b="1"/>
              <a:t>), K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900113" y="3357563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是刻画简谐作用力强度的参数</a:t>
            </a:r>
            <a:r>
              <a:rPr lang="en-US" altLang="zh-CN" sz="3200" b="1"/>
              <a:t>. </a:t>
            </a:r>
            <a:r>
              <a:rPr lang="zh-CN" altLang="en-US" sz="3200" b="1"/>
              <a:t>选原点为势能的零点</a:t>
            </a:r>
            <a:r>
              <a:rPr lang="en-US" altLang="zh-CN" sz="3200" b="1"/>
              <a:t>, </a:t>
            </a:r>
            <a:r>
              <a:rPr lang="zh-CN" altLang="en-US" sz="3200" b="1"/>
              <a:t>谐振子势能为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5867400" y="4365625"/>
          <a:ext cx="22145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5" imgW="2209680" imgH="520560" progId="Equation.3">
                  <p:embed/>
                </p:oleObj>
              </mc:Choice>
              <mc:Fallback>
                <p:oleObj name="公式" r:id="rId5" imgW="220968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65625"/>
                        <a:ext cx="221456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900113" y="5013325"/>
            <a:ext cx="3627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设振子质量为</a:t>
            </a:r>
            <a:r>
              <a:rPr lang="en-US" altLang="zh-CN" sz="3200" b="1"/>
              <a:t>m,</a:t>
            </a:r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284663" y="5084763"/>
          <a:ext cx="1835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7" imgW="1841400" imgH="482400" progId="Equation.3">
                  <p:embed/>
                </p:oleObj>
              </mc:Choice>
              <mc:Fallback>
                <p:oleObj name="公式" r:id="rId7" imgW="18414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84763"/>
                        <a:ext cx="18351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900113" y="5734050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振子的自然频率，则</a:t>
            </a:r>
            <a:r>
              <a:rPr lang="zh-CN" altLang="en-US" sz="3200"/>
              <a:t> 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011863" y="5013325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它是经典谐</a:t>
            </a: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4787900" y="5589588"/>
          <a:ext cx="276066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9" imgW="2755800" imgH="888840" progId="Equation.3">
                  <p:embed/>
                </p:oleObj>
              </mc:Choice>
              <mc:Fallback>
                <p:oleObj name="公式" r:id="rId9" imgW="275580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589588"/>
                        <a:ext cx="2760663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/>
      <p:bldP spid="19464" grpId="0"/>
      <p:bldP spid="19465" grpId="0"/>
      <p:bldP spid="19467" grpId="0"/>
      <p:bldP spid="19469" grpId="0"/>
      <p:bldP spid="194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3" y="620713"/>
            <a:ext cx="2376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波函数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00113" y="1341438"/>
            <a:ext cx="3600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能量本征方程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971550" y="2133600"/>
          <a:ext cx="69850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3" imgW="5968800" imgH="1104840" progId="Equation.3">
                  <p:embed/>
                </p:oleObj>
              </mc:Choice>
              <mc:Fallback>
                <p:oleObj name="公式" r:id="rId3" imgW="596880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6985000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900113" y="3573463"/>
            <a:ext cx="149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条件</a:t>
            </a:r>
            <a:r>
              <a:rPr lang="en-US" altLang="zh-CN" sz="3200" b="1"/>
              <a:t>:</a:t>
            </a:r>
            <a:r>
              <a:rPr lang="en-US" altLang="zh-CN" sz="3200"/>
              <a:t>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900113" y="4221163"/>
            <a:ext cx="7345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理想的谐振子势能是一个无限深势阱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971550" y="5013325"/>
          <a:ext cx="33861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5" imgW="3390840" imgH="482400" progId="Equation.3">
                  <p:embed/>
                </p:oleObj>
              </mc:Choice>
              <mc:Fallback>
                <p:oleObj name="公式" r:id="rId5" imgW="339084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33861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359275" y="4868863"/>
            <a:ext cx="424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故谐振子只存在</a:t>
            </a:r>
            <a:r>
              <a:rPr lang="zh-CN" altLang="en-US" sz="3200" b="1">
                <a:solidFill>
                  <a:srgbClr val="FF3300"/>
                </a:solidFill>
              </a:rPr>
              <a:t>束缚</a:t>
            </a:r>
            <a:endParaRPr lang="zh-CN" altLang="en-US" sz="3200" b="1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827088" y="573405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态</a:t>
            </a:r>
            <a:r>
              <a:rPr lang="en-US" altLang="zh-CN" sz="3200" b="1"/>
              <a:t>,</a:t>
            </a:r>
            <a:r>
              <a:rPr lang="zh-CN" altLang="en-US" sz="3200" b="1"/>
              <a:t>即在</a:t>
            </a: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411413" y="5805488"/>
          <a:ext cx="330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7" imgW="3301920" imgH="482400" progId="Equation.3">
                  <p:embed/>
                </p:oleObj>
              </mc:Choice>
              <mc:Fallback>
                <p:oleObj name="公式" r:id="rId7" imgW="330192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05488"/>
                        <a:ext cx="3302000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7" grpId="0"/>
      <p:bldP spid="20488" grpId="0"/>
      <p:bldP spid="20490" grpId="0"/>
      <p:bldP spid="204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00113" y="692150"/>
            <a:ext cx="403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能量本征方程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00113" y="1412875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将能量本征方程两边同除</a:t>
            </a:r>
            <a:r>
              <a:rPr lang="zh-CN" altLang="en-US" sz="3200"/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580063" y="1484313"/>
          <a:ext cx="86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3" imgW="863280" imgH="444240" progId="Equation.3">
                  <p:embed/>
                </p:oleObj>
              </mc:Choice>
              <mc:Fallback>
                <p:oleObj name="公式" r:id="rId3" imgW="8632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84313"/>
                        <a:ext cx="8636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443663" y="141287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971550" y="1989138"/>
          <a:ext cx="720090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公式" r:id="rId5" imgW="7645320" imgH="1955520" progId="Equation.3">
                  <p:embed/>
                </p:oleObj>
              </mc:Choice>
              <mc:Fallback>
                <p:oleObj name="公式" r:id="rId5" imgW="7645320" imgH="1955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7200900" cy="184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55650" y="3933825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/>
              <a:t> </a:t>
            </a:r>
            <a:r>
              <a:rPr lang="zh-CN" altLang="en-US" sz="3200" b="1"/>
              <a:t>整理可得</a:t>
            </a: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900113" y="4581525"/>
          <a:ext cx="74168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7" imgW="6908760" imgH="1955520" progId="Equation.3">
                  <p:embed/>
                </p:oleObj>
              </mc:Choice>
              <mc:Fallback>
                <p:oleObj name="公式" r:id="rId7" imgW="6908760" imgH="1955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7416800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11" grpId="0"/>
      <p:bldP spid="215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00113" y="62071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引入无量纲参数</a:t>
            </a:r>
            <a:r>
              <a:rPr lang="zh-CN" altLang="en-US" sz="3200"/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924300" y="692150"/>
          <a:ext cx="3162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公式" r:id="rId3" imgW="3162240" imgH="482400" progId="Equation.3">
                  <p:embed/>
                </p:oleObj>
              </mc:Choice>
              <mc:Fallback>
                <p:oleObj name="公式" r:id="rId3" imgW="31622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692150"/>
                        <a:ext cx="31623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543675" y="711200"/>
          <a:ext cx="201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公式" r:id="rId5" imgW="203040" imgH="444240" progId="Equation.3">
                  <p:embed/>
                </p:oleObj>
              </mc:Choice>
              <mc:Fallback>
                <p:oleObj name="公式" r:id="rId5" imgW="2030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711200"/>
                        <a:ext cx="2016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971550" y="1341438"/>
          <a:ext cx="20399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公式" r:id="rId7" imgW="2044440" imgH="888840" progId="Equation.3">
                  <p:embed/>
                </p:oleObj>
              </mc:Choice>
              <mc:Fallback>
                <p:oleObj name="公式" r:id="rId7" imgW="20444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2039938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059113" y="148431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则有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995738" y="1268413"/>
          <a:ext cx="4032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9" imgW="4317840" imgH="1104840" progId="Equation.3">
                  <p:embed/>
                </p:oleObj>
              </mc:Choice>
              <mc:Fallback>
                <p:oleObj name="公式" r:id="rId9" imgW="4317840" imgH="1104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268413"/>
                        <a:ext cx="40322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900113" y="26368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692275" y="2420938"/>
          <a:ext cx="346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公式" r:id="rId11" imgW="3466800" imgH="1054080" progId="Equation.3">
                  <p:embed/>
                </p:oleObj>
              </mc:Choice>
              <mc:Fallback>
                <p:oleObj name="公式" r:id="rId11" imgW="346680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34671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900113" y="3573463"/>
            <a:ext cx="136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方程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339975" y="3644900"/>
          <a:ext cx="1295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公式" r:id="rId13" imgW="1295280" imgH="406080" progId="Equation.3">
                  <p:embed/>
                </p:oleObj>
              </mc:Choice>
              <mc:Fallback>
                <p:oleObj name="公式" r:id="rId13" imgW="129528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644900"/>
                        <a:ext cx="1295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708400" y="3573463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渐近解：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042988" y="4437063"/>
          <a:ext cx="1295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公式" r:id="rId15" imgW="1295280" imgH="406080" progId="Equation.3">
                  <p:embed/>
                </p:oleObj>
              </mc:Choice>
              <mc:Fallback>
                <p:oleObj name="公式" r:id="rId15" imgW="129528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1295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339975" y="4292600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为方程的非正则奇点</a:t>
            </a:r>
            <a:r>
              <a:rPr lang="en-US" altLang="zh-CN" sz="3200" b="1"/>
              <a:t>.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900113" y="50847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1547813" y="5229225"/>
          <a:ext cx="1397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公式" r:id="rId17" imgW="1396800" imgH="406080" progId="Equation.3">
                  <p:embed/>
                </p:oleObj>
              </mc:Choice>
              <mc:Fallback>
                <p:oleObj name="公式" r:id="rId17" imgW="139680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29225"/>
                        <a:ext cx="13970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2916238" y="5084763"/>
            <a:ext cx="4714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l-GR" altLang="zh-CN" sz="3200" b="1">
                <a:latin typeface="宋体" charset="-122"/>
              </a:rPr>
              <a:t>λ</a:t>
            </a:r>
            <a:r>
              <a:rPr lang="zh-CN" altLang="en-US" sz="3200" b="1"/>
              <a:t>取为</a:t>
            </a:r>
            <a:r>
              <a:rPr lang="en-US" altLang="zh-CN" sz="3200" b="1"/>
              <a:t>0,</a:t>
            </a:r>
            <a:r>
              <a:rPr lang="zh-CN" altLang="en-US" sz="3200" b="1"/>
              <a:t>方程近似表示为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5" grpId="0"/>
      <p:bldP spid="22537" grpId="0"/>
      <p:bldP spid="22541" grpId="0"/>
      <p:bldP spid="22543" grpId="0"/>
      <p:bldP spid="22544" grpId="0"/>
      <p:bldP spid="225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042988" y="549275"/>
          <a:ext cx="26797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公式" r:id="rId3" imgW="2679480" imgH="1054080" progId="Equation.3">
                  <p:embed/>
                </p:oleObj>
              </mc:Choice>
              <mc:Fallback>
                <p:oleObj name="公式" r:id="rId3" imgW="2679480" imgH="1054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26797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900113" y="177323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可以证明</a:t>
            </a:r>
            <a:r>
              <a:rPr lang="zh-CN" altLang="en-US" sz="3200"/>
              <a:t> 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771775" y="1916113"/>
          <a:ext cx="1295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5" imgW="1295280" imgH="406080" progId="Equation.3">
                  <p:embed/>
                </p:oleObj>
              </mc:Choice>
              <mc:Fallback>
                <p:oleObj name="公式" r:id="rId5" imgW="12952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16113"/>
                        <a:ext cx="1295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40200" y="1844675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4787900" y="1844675"/>
          <a:ext cx="16970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7" imgW="1688760" imgH="533160" progId="Equation.3">
                  <p:embed/>
                </p:oleObj>
              </mc:Choice>
              <mc:Fallback>
                <p:oleObj name="公式" r:id="rId7" imgW="168876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844675"/>
                        <a:ext cx="169703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827088" y="41497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但</a:t>
            </a:r>
            <a:r>
              <a:rPr lang="zh-CN" altLang="en-US" sz="3200"/>
              <a:t> </a:t>
            </a:r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331913" y="4221163"/>
          <a:ext cx="742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9" imgW="736560" imgH="457200" progId="Equation.3">
                  <p:embed/>
                </p:oleObj>
              </mc:Choice>
              <mc:Fallback>
                <p:oleObj name="公式" r:id="rId9" imgW="7365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21163"/>
                        <a:ext cx="7429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979613" y="4221163"/>
            <a:ext cx="448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不满足束缚态条件</a:t>
            </a:r>
            <a:r>
              <a:rPr lang="en-US" altLang="zh-CN" sz="3200"/>
              <a:t>,</a:t>
            </a:r>
            <a:r>
              <a:rPr lang="zh-CN" altLang="en-US" sz="3200" b="1"/>
              <a:t>弃之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971550" y="2565400"/>
          <a:ext cx="25384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11" imgW="2527200" imgH="583920" progId="Equation.3">
                  <p:embed/>
                </p:oleObj>
              </mc:Choice>
              <mc:Fallback>
                <p:oleObj name="公式" r:id="rId11" imgW="252720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253841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258888" y="3357563"/>
          <a:ext cx="556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公式" r:id="rId13" imgW="5562360" imgH="583920" progId="Equation.3">
                  <p:embed/>
                </p:oleObj>
              </mc:Choice>
              <mc:Fallback>
                <p:oleObj name="公式" r:id="rId13" imgW="556236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57563"/>
                        <a:ext cx="556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827088" y="4941888"/>
            <a:ext cx="328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能量本征方程解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827088" y="5734050"/>
            <a:ext cx="4198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设能量本征方程解为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4932363" y="5734050"/>
          <a:ext cx="19113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公式" r:id="rId15" imgW="2336760" imgH="533160" progId="Equation.3">
                  <p:embed/>
                </p:oleObj>
              </mc:Choice>
              <mc:Fallback>
                <p:oleObj name="公式" r:id="rId15" imgW="233676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734050"/>
                        <a:ext cx="191135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23563" grpId="0"/>
      <p:bldP spid="23565" grpId="0"/>
      <p:bldP spid="23567" grpId="0"/>
      <p:bldP spid="23570" grpId="0"/>
      <p:bldP spid="235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843213" y="5516563"/>
          <a:ext cx="38909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3" imgW="3886200" imgH="1002960" progId="Equation.3">
                  <p:embed/>
                </p:oleObj>
              </mc:Choice>
              <mc:Fallback>
                <p:oleObj name="公式" r:id="rId3" imgW="3886200" imgH="1002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16563"/>
                        <a:ext cx="38909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27088" y="5589588"/>
            <a:ext cx="2376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透入距离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971550" y="1412875"/>
          <a:ext cx="1079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5" imgW="1079280" imgH="330120" progId="Equation.3">
                  <p:embed/>
                </p:oleObj>
              </mc:Choice>
              <mc:Fallback>
                <p:oleObj name="公式" r:id="rId5" imgW="107928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10795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71550" y="1989138"/>
          <a:ext cx="73453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7" imgW="9029520" imgH="1066680" progId="Equation.3">
                  <p:embed/>
                </p:oleObj>
              </mc:Choice>
              <mc:Fallback>
                <p:oleObj name="公式" r:id="rId7" imgW="9029520" imgH="106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7345363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572000" y="3213100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驻波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71550" y="4149725"/>
          <a:ext cx="1079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9" imgW="1079280" imgH="330120" progId="Equation.3">
                  <p:embed/>
                </p:oleObj>
              </mc:Choice>
              <mc:Fallback>
                <p:oleObj name="公式" r:id="rId9" imgW="107928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9725"/>
                        <a:ext cx="10795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971550" y="4581525"/>
          <a:ext cx="61356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11" imgW="6933960" imgH="1054080" progId="Equation.3">
                  <p:embed/>
                </p:oleObj>
              </mc:Choice>
              <mc:Fallback>
                <p:oleObj name="公式" r:id="rId11" imgW="6933960" imgH="1054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613568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835150" y="3213100"/>
          <a:ext cx="27320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13" imgW="2514600" imgH="558720" progId="Equation.3">
                  <p:embed/>
                </p:oleObj>
              </mc:Choice>
              <mc:Fallback>
                <p:oleObj name="公式" r:id="rId13" imgW="251460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13100"/>
                        <a:ext cx="273208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827088" y="3213100"/>
            <a:ext cx="100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其中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971550" y="620713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15" imgW="2311200" imgH="431640" progId="Equation.3">
                  <p:embed/>
                </p:oleObj>
              </mc:Choice>
              <mc:Fallback>
                <p:oleObj name="公式" r:id="rId15" imgW="23112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231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50" grpId="0"/>
      <p:bldP spid="317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00113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</a:t>
            </a:r>
            <a:r>
              <a:rPr lang="zh-CN" altLang="en-US" sz="3200"/>
              <a:t>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403350" y="692150"/>
          <a:ext cx="18478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公式" r:id="rId3" imgW="2260440" imgH="533160" progId="Equation.3">
                  <p:embed/>
                </p:oleObj>
              </mc:Choice>
              <mc:Fallback>
                <p:oleObj name="公式" r:id="rId3" imgW="226044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92150"/>
                        <a:ext cx="18478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76600" y="692150"/>
            <a:ext cx="356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带入能量本征方程</a:t>
            </a:r>
            <a:r>
              <a:rPr lang="zh-CN" altLang="en-US" sz="3200"/>
              <a:t> 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71550" y="1484313"/>
          <a:ext cx="3530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公式" r:id="rId5" imgW="3530520" imgH="1054080" progId="Equation.3">
                  <p:embed/>
                </p:oleObj>
              </mc:Choice>
              <mc:Fallback>
                <p:oleObj name="公式" r:id="rId5" imgW="3530520" imgH="1054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35306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500563" y="17732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270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971550" y="2852738"/>
          <a:ext cx="32258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7" imgW="3225600" imgH="965160" progId="Equation.3">
                  <p:embed/>
                </p:oleObj>
              </mc:Choice>
              <mc:Fallback>
                <p:oleObj name="公式" r:id="rId7" imgW="322560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322580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547813" y="3933825"/>
          <a:ext cx="4864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9" imgW="4863960" imgH="965160" progId="Equation.3">
                  <p:embed/>
                </p:oleObj>
              </mc:Choice>
              <mc:Fallback>
                <p:oleObj name="公式" r:id="rId9" imgW="486396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33825"/>
                        <a:ext cx="4864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971550" y="5013325"/>
          <a:ext cx="6438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公式" r:id="rId11" imgW="6438600" imgH="1054080" progId="Equation.3">
                  <p:embed/>
                </p:oleObj>
              </mc:Choice>
              <mc:Fallback>
                <p:oleObj name="公式" r:id="rId11" imgW="6438600" imgH="1054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6438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2" grpId="0"/>
      <p:bldP spid="245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1671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71550" y="0"/>
          <a:ext cx="7272338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3" imgW="5905440" imgH="5638680" progId="Equation.3">
                  <p:embed/>
                </p:oleObj>
              </mc:Choice>
              <mc:Fallback>
                <p:oleObj name="公式" r:id="rId3" imgW="5905440" imgH="5638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0"/>
                        <a:ext cx="7272338" cy="616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042988" y="404813"/>
          <a:ext cx="590550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公式" r:id="rId3" imgW="5905440" imgH="3327120" progId="Equation.3">
                  <p:embed/>
                </p:oleObj>
              </mc:Choice>
              <mc:Fallback>
                <p:oleObj name="公式" r:id="rId3" imgW="5905440" imgH="3327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813"/>
                        <a:ext cx="5905500" cy="333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256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042988" y="3933825"/>
          <a:ext cx="5148262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公式" r:id="rId5" imgW="5499000" imgH="1701720" progId="Equation.3">
                  <p:embed/>
                </p:oleObj>
              </mc:Choice>
              <mc:Fallback>
                <p:oleObj name="公式" r:id="rId5" imgW="5499000" imgH="1701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5148262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71550" y="69215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将以上方程除以</a:t>
            </a:r>
            <a:r>
              <a:rPr lang="zh-CN" altLang="en-US" sz="3200"/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995738" y="692150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公式" r:id="rId3" imgW="888840" imgH="457200" progId="Equation.3">
                  <p:embed/>
                </p:oleObj>
              </mc:Choice>
              <mc:Fallback>
                <p:oleObj name="公式" r:id="rId3" imgW="8888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92150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787900" y="692150"/>
            <a:ext cx="1633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,</a:t>
            </a:r>
            <a:r>
              <a:rPr lang="zh-CN" altLang="en-US" sz="3200" b="1"/>
              <a:t>可求出</a:t>
            </a:r>
            <a:r>
              <a:rPr lang="zh-CN" altLang="en-US" sz="3200"/>
              <a:t> 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6227763" y="765175"/>
          <a:ext cx="730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公式" r:id="rId5" imgW="723600" imgH="444240" progId="Equation.3">
                  <p:embed/>
                </p:oleObj>
              </mc:Choice>
              <mc:Fallback>
                <p:oleObj name="公式" r:id="rId5" imgW="7236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765175"/>
                        <a:ext cx="7302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900113" y="1628775"/>
            <a:ext cx="3024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厄密方程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948488" y="69215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满足的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843213" y="1412875"/>
          <a:ext cx="43926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公式" r:id="rId7" imgW="4698720" imgH="1054080" progId="Equation.3">
                  <p:embed/>
                </p:oleObj>
              </mc:Choice>
              <mc:Fallback>
                <p:oleObj name="公式" r:id="rId7" imgW="469872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12875"/>
                        <a:ext cx="4392612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1042988" y="2636838"/>
          <a:ext cx="831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公式" r:id="rId9" imgW="838080" imgH="406080" progId="Equation.3">
                  <p:embed/>
                </p:oleObj>
              </mc:Choice>
              <mc:Fallback>
                <p:oleObj name="公式" r:id="rId9" imgW="83808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8318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835150" y="2492375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为方程的常点</a:t>
            </a:r>
            <a:r>
              <a:rPr lang="en-US" altLang="zh-CN" sz="3200" b="1"/>
              <a:t>,</a:t>
            </a:r>
            <a:r>
              <a:rPr lang="zh-CN" altLang="en-US" sz="3200" b="1"/>
              <a:t>可在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5435600" y="2636838"/>
          <a:ext cx="831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公式" r:id="rId11" imgW="838080" imgH="406080" progId="Equation.3">
                  <p:embed/>
                </p:oleObj>
              </mc:Choice>
              <mc:Fallback>
                <p:oleObj name="公式" r:id="rId11" imgW="83808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36838"/>
                        <a:ext cx="8318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300788" y="2492375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的领域</a:t>
            </a:r>
            <a:r>
              <a:rPr lang="zh-CN" altLang="en-US" sz="3200"/>
              <a:t> 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971550" y="3357563"/>
          <a:ext cx="1244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公式" r:id="rId13" imgW="1244520" imgH="482400" progId="Equation.3">
                  <p:embed/>
                </p:oleObj>
              </mc:Choice>
              <mc:Fallback>
                <p:oleObj name="公式" r:id="rId13" imgW="124452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12446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2124075" y="3284538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用幂级数展开来求解</a:t>
            </a:r>
            <a:r>
              <a:rPr lang="en-US" altLang="zh-CN" sz="3200" b="1"/>
              <a:t>.</a:t>
            </a:r>
            <a:r>
              <a:rPr lang="zh-CN" altLang="en-US" sz="3200" b="1"/>
              <a:t>一般情况下</a:t>
            </a:r>
            <a:r>
              <a:rPr lang="en-US" altLang="zh-CN" sz="3200" b="1"/>
              <a:t>,</a:t>
            </a:r>
            <a:endParaRPr lang="en-US" altLang="zh-CN" sz="3200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827088" y="4005263"/>
            <a:ext cx="4081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其解是一个无穷级数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4787900" y="3860800"/>
          <a:ext cx="2362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公式" r:id="rId15" imgW="2361960" imgH="901440" progId="Equation.3">
                  <p:embed/>
                </p:oleObj>
              </mc:Choice>
              <mc:Fallback>
                <p:oleObj name="公式" r:id="rId15" imgW="2361960" imgH="901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60800"/>
                        <a:ext cx="23622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7164388" y="4149725"/>
          <a:ext cx="355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公式" r:id="rId17" imgW="355320" imgH="457200" progId="Equation.3">
                  <p:embed/>
                </p:oleObj>
              </mc:Choice>
              <mc:Fallback>
                <p:oleObj name="公式" r:id="rId17" imgW="35532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149725"/>
                        <a:ext cx="3556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827088" y="4724400"/>
            <a:ext cx="360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间的递推关系为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75" name="Object 27"/>
          <p:cNvGraphicFramePr>
            <a:graphicFrameLocks noChangeAspect="1"/>
          </p:cNvGraphicFramePr>
          <p:nvPr/>
        </p:nvGraphicFramePr>
        <p:xfrm>
          <a:off x="1908175" y="5445125"/>
          <a:ext cx="52736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公式" r:id="rId19" imgW="5663880" imgH="965160" progId="Equation.3">
                  <p:embed/>
                </p:oleObj>
              </mc:Choice>
              <mc:Fallback>
                <p:oleObj name="公式" r:id="rId19" imgW="5663880" imgH="965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45125"/>
                        <a:ext cx="5273675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7524750" y="400526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3" grpId="0"/>
      <p:bldP spid="27655" grpId="0"/>
      <p:bldP spid="27656" grpId="0"/>
      <p:bldP spid="27662" grpId="0"/>
      <p:bldP spid="27664" grpId="0"/>
      <p:bldP spid="27667" grpId="0"/>
      <p:bldP spid="27668" grpId="0"/>
      <p:bldP spid="27673" grpId="0"/>
      <p:bldP spid="276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00113" y="62071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而当</a:t>
            </a:r>
            <a:r>
              <a:rPr lang="zh-CN" altLang="en-US" sz="3200"/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908175" y="692150"/>
          <a:ext cx="11557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公式" r:id="rId3" imgW="1155600" imgH="482400" progId="Equation.3">
                  <p:embed/>
                </p:oleObj>
              </mc:Choice>
              <mc:Fallback>
                <p:oleObj name="公式" r:id="rId3" imgW="11556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92150"/>
                        <a:ext cx="11557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059113" y="620713"/>
            <a:ext cx="5418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 </a:t>
            </a:r>
            <a:r>
              <a:rPr lang="zh-CN" altLang="en-US" sz="3200" b="1"/>
              <a:t>无穷级数解的渐近行为是</a:t>
            </a:r>
            <a:r>
              <a:rPr lang="zh-CN" altLang="en-US" sz="3200"/>
              <a:t>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971550" y="1412875"/>
          <a:ext cx="17081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公式" r:id="rId5" imgW="1701720" imgH="533160" progId="Equation.3">
                  <p:embed/>
                </p:oleObj>
              </mc:Choice>
              <mc:Fallback>
                <p:oleObj name="公式" r:id="rId5" imgW="170172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170815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555875" y="1412875"/>
            <a:ext cx="448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代入厄密方程所得出的</a:t>
            </a:r>
            <a:r>
              <a:rPr lang="zh-CN" altLang="en-US" sz="3200"/>
              <a:t>  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6804025" y="1557338"/>
          <a:ext cx="304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公式" r:id="rId7" imgW="304560" imgH="330120" progId="Equation.3">
                  <p:embed/>
                </p:oleObj>
              </mc:Choice>
              <mc:Fallback>
                <p:oleObj name="公式" r:id="rId7" imgW="30456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557338"/>
                        <a:ext cx="3048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827088" y="21336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足束缚态条件</a:t>
            </a:r>
            <a:r>
              <a:rPr lang="en-US" altLang="zh-CN" sz="3200" b="1"/>
              <a:t>.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为保证束缚态条件</a:t>
            </a:r>
            <a:r>
              <a:rPr lang="en-US" altLang="zh-CN" sz="3200" b="1"/>
              <a:t>,</a:t>
            </a:r>
            <a:r>
              <a:rPr lang="zh-CN" altLang="en-US" sz="3200" b="1"/>
              <a:t>必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7019925" y="141287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不能满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827088" y="2852738"/>
            <a:ext cx="1633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须要求</a:t>
            </a:r>
            <a:r>
              <a:rPr lang="zh-CN" altLang="en-US" sz="3200"/>
              <a:t>  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2124075" y="2924175"/>
          <a:ext cx="730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公式" r:id="rId9" imgW="723600" imgH="444240" progId="Equation.3">
                  <p:embed/>
                </p:oleObj>
              </mc:Choice>
              <mc:Fallback>
                <p:oleObj name="公式" r:id="rId9" imgW="72360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7302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843213" y="2852738"/>
            <a:ext cx="547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中断为一个多项式</a:t>
            </a:r>
            <a:r>
              <a:rPr lang="en-US" altLang="zh-CN" sz="3200" b="1"/>
              <a:t>.</a:t>
            </a:r>
            <a:r>
              <a:rPr lang="zh-CN" altLang="en-US" sz="3200" b="1"/>
              <a:t>可以证明</a:t>
            </a:r>
            <a:r>
              <a:rPr lang="en-US" altLang="zh-CN" sz="3200" b="1"/>
              <a:t>,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827088" y="3573463"/>
            <a:ext cx="763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只要方程中的参数满足如下条件</a:t>
            </a:r>
            <a:r>
              <a:rPr lang="zh-CN" altLang="en-US" sz="3200"/>
              <a:t>  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971550" y="4437063"/>
          <a:ext cx="3759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公式" r:id="rId11" imgW="3759120" imgH="380880" progId="Equation.3">
                  <p:embed/>
                </p:oleObj>
              </mc:Choice>
              <mc:Fallback>
                <p:oleObj name="公式" r:id="rId11" imgW="3759120" imgH="380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3759200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716463" y="4292600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zh-CN" altLang="en-US" sz="3200" b="1"/>
              <a:t>才有一个多项式</a:t>
            </a:r>
            <a:endParaRPr lang="zh-CN" altLang="en-US" sz="3200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900113" y="5013325"/>
            <a:ext cx="1633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解</a:t>
            </a:r>
            <a:r>
              <a:rPr lang="en-US" altLang="zh-CN" sz="3200" b="1"/>
              <a:t>,</a:t>
            </a:r>
            <a:r>
              <a:rPr lang="zh-CN" altLang="en-US" sz="3200" b="1"/>
              <a:t>记为</a:t>
            </a:r>
            <a:r>
              <a:rPr lang="zh-CN" altLang="en-US" sz="3200"/>
              <a:t> 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2339975" y="5084763"/>
          <a:ext cx="1047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公式" r:id="rId13" imgW="1041120" imgH="457200" progId="Equation.3">
                  <p:embed/>
                </p:oleObj>
              </mc:Choice>
              <mc:Fallback>
                <p:oleObj name="公式" r:id="rId13" imgW="104112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84763"/>
                        <a:ext cx="10477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3419475" y="5013325"/>
            <a:ext cx="271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厄密多项式</a:t>
            </a:r>
            <a:r>
              <a:rPr lang="en-US" altLang="zh-CN" sz="3200" b="1"/>
              <a:t>),</a:t>
            </a:r>
            <a:r>
              <a:rPr lang="en-US" altLang="zh-CN" sz="3200"/>
              <a:t> </a:t>
            </a:r>
          </a:p>
        </p:txBody>
      </p:sp>
      <p:graphicFrame>
        <p:nvGraphicFramePr>
          <p:cNvPr id="28698" name="Object 26"/>
          <p:cNvGraphicFramePr>
            <a:graphicFrameLocks noChangeAspect="1"/>
          </p:cNvGraphicFramePr>
          <p:nvPr/>
        </p:nvGraphicFramePr>
        <p:xfrm>
          <a:off x="2268538" y="5516563"/>
          <a:ext cx="4425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公式" r:id="rId15" imgW="4394160" imgH="1079280" progId="Equation.3">
                  <p:embed/>
                </p:oleObj>
              </mc:Choice>
              <mc:Fallback>
                <p:oleObj name="公式" r:id="rId15" imgW="4394160" imgH="1079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16563"/>
                        <a:ext cx="44259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7" grpId="0"/>
      <p:bldP spid="28680" grpId="0"/>
      <p:bldP spid="28683" grpId="0"/>
      <p:bldP spid="28684" grpId="0"/>
      <p:bldP spid="28685" grpId="0"/>
      <p:bldP spid="28688" grpId="0"/>
      <p:bldP spid="28689" grpId="0"/>
      <p:bldP spid="28693" grpId="0"/>
      <p:bldP spid="28694" grpId="0"/>
      <p:bldP spid="286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71550" y="620713"/>
            <a:ext cx="7437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正交归一的谐振子能量本征函数</a:t>
            </a:r>
            <a:r>
              <a:rPr lang="en-US" altLang="zh-CN" sz="3200" b="1"/>
              <a:t>(</a:t>
            </a:r>
            <a:r>
              <a:rPr lang="zh-CN" altLang="en-US" sz="3200" b="1"/>
              <a:t>实</a:t>
            </a:r>
            <a:r>
              <a:rPr lang="en-US" altLang="zh-CN" sz="3200" b="1"/>
              <a:t>)</a:t>
            </a:r>
            <a:r>
              <a:rPr lang="zh-CN" altLang="en-US" sz="3200" b="1"/>
              <a:t>为</a:t>
            </a:r>
            <a:r>
              <a:rPr lang="zh-CN" altLang="en-US" sz="3200"/>
              <a:t> 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116013" y="1341438"/>
          <a:ext cx="590391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公式" r:id="rId3" imgW="5194080" imgH="1054080" progId="Equation.3">
                  <p:embed/>
                </p:oleObj>
              </mc:Choice>
              <mc:Fallback>
                <p:oleObj name="公式" r:id="rId3" imgW="519408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5903912" cy="1203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CC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5148263" y="562610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公式" r:id="rId5" imgW="203040" imgH="444240" progId="Equation.3">
                  <p:embed/>
                </p:oleObj>
              </mc:Choice>
              <mc:Fallback>
                <p:oleObj name="公式" r:id="rId5" imgW="20304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626100"/>
                        <a:ext cx="20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971550" y="2781300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3200" b="1"/>
              <a:t>谐振子能量本征值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971550" y="35004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由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1619250" y="3357563"/>
          <a:ext cx="19383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公式" r:id="rId7" imgW="1942920" imgH="888840" progId="Equation.3">
                  <p:embed/>
                </p:oleObj>
              </mc:Choice>
              <mc:Fallback>
                <p:oleObj name="公式" r:id="rId7" imgW="1942920" imgH="8888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57563"/>
                        <a:ext cx="1938338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63938" y="35004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4211638" y="3644900"/>
          <a:ext cx="1625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公式" r:id="rId9" imgW="1625400" imgH="330120" progId="Equation.3">
                  <p:embed/>
                </p:oleObj>
              </mc:Choice>
              <mc:Fallback>
                <p:oleObj name="公式" r:id="rId9" imgW="1625400" imgH="3301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644900"/>
                        <a:ext cx="16256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867400" y="350043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1835150" y="4365625"/>
          <a:ext cx="53895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公式" r:id="rId11" imgW="5397480" imgH="457200" progId="Equation.3">
                  <p:embed/>
                </p:oleObj>
              </mc:Choice>
              <mc:Fallback>
                <p:oleObj name="公式" r:id="rId11" imgW="539748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65625"/>
                        <a:ext cx="5389563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900113" y="5084763"/>
            <a:ext cx="1655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3200" b="1"/>
              <a:t>讨论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900113" y="5805488"/>
            <a:ext cx="763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谐振子的能级是均匀分布的</a:t>
            </a:r>
            <a:r>
              <a:rPr lang="en-US" altLang="zh-CN" sz="3200" b="1"/>
              <a:t>,</a:t>
            </a:r>
            <a:r>
              <a:rPr lang="zh-CN" altLang="en-US" sz="3200" b="1"/>
              <a:t>这是由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907" grpId="0"/>
      <p:bldP spid="37908" grpId="0"/>
      <p:bldP spid="37910" grpId="0"/>
      <p:bldP spid="37912" grpId="0"/>
      <p:bldP spid="37914" grpId="0"/>
      <p:bldP spid="379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148263" y="562610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公式" r:id="rId3" imgW="203040" imgH="444240" progId="Equation.3">
                  <p:embed/>
                </p:oleObj>
              </mc:Choice>
              <mc:Fallback>
                <p:oleObj name="公式" r:id="rId3" imgW="2030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626100"/>
                        <a:ext cx="20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971550" y="692150"/>
          <a:ext cx="162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公式" r:id="rId5" imgW="1625400" imgH="507960" progId="Equation.3">
                  <p:embed/>
                </p:oleObj>
              </mc:Choice>
              <mc:Fallback>
                <p:oleObj name="公式" r:id="rId5" imgW="162540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1625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2555875" y="692150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所决定的</a:t>
            </a:r>
            <a:r>
              <a:rPr lang="en-US" altLang="zh-CN" sz="3200" b="1"/>
              <a:t>. </a:t>
            </a:r>
            <a:r>
              <a:rPr lang="zh-CN" altLang="en-US" sz="3200" b="1"/>
              <a:t>相邻的两能级的间隔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27088" y="14128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为能级</a:t>
            </a:r>
            <a:r>
              <a:rPr lang="zh-CN" altLang="en-US" sz="3200"/>
              <a:t> </a:t>
            </a:r>
          </a:p>
        </p:txBody>
      </p:sp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2195513" y="1557338"/>
          <a:ext cx="6223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公式" r:id="rId7" imgW="622080" imgH="380880" progId="Equation.3">
                  <p:embed/>
                </p:oleObj>
              </mc:Choice>
              <mc:Fallback>
                <p:oleObj name="公式" r:id="rId7" imgW="62208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557338"/>
                        <a:ext cx="6223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Rectangle 21"/>
          <p:cNvSpPr>
            <a:spLocks noChangeArrowheads="1"/>
          </p:cNvSpPr>
          <p:nvPr/>
        </p:nvSpPr>
        <p:spPr bwMode="auto">
          <a:xfrm>
            <a:off x="2916238" y="1412875"/>
            <a:ext cx="5192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只和谐振子的固有频率有关</a:t>
            </a:r>
            <a:r>
              <a:rPr lang="en-US" altLang="zh-CN" sz="3200" b="1"/>
              <a:t>.</a:t>
            </a:r>
          </a:p>
        </p:txBody>
      </p:sp>
      <p:pic>
        <p:nvPicPr>
          <p:cNvPr id="58390" name="Picture 22" descr="mz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75" y="1884363"/>
            <a:ext cx="9072563" cy="49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6" grpId="0"/>
      <p:bldP spid="58386" grpId="1"/>
      <p:bldP spid="58387" grpId="0"/>
      <p:bldP spid="583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827088" y="692150"/>
            <a:ext cx="7935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最低的三条能级上的谐振子波函数如下：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971550" y="1412875"/>
          <a:ext cx="33083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公式" r:id="rId3" imgW="3314520" imgH="939600" progId="Equation.3">
                  <p:embed/>
                </p:oleObj>
              </mc:Choice>
              <mc:Fallback>
                <p:oleObj name="公式" r:id="rId3" imgW="331452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33083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971550" y="2492375"/>
          <a:ext cx="37909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公式" r:id="rId5" imgW="3797280" imgH="939600" progId="Equation.3">
                  <p:embed/>
                </p:oleObj>
              </mc:Choice>
              <mc:Fallback>
                <p:oleObj name="公式" r:id="rId5" imgW="379728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37909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971550" y="3573463"/>
          <a:ext cx="56705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公式" r:id="rId7" imgW="5676840" imgH="939600" progId="Equation.3">
                  <p:embed/>
                </p:oleObj>
              </mc:Choice>
              <mc:Fallback>
                <p:oleObj name="公式" r:id="rId7" imgW="567684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567055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827088" y="4724400"/>
            <a:ext cx="4646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基态最低能量</a:t>
            </a:r>
            <a:r>
              <a:rPr lang="en-US" altLang="zh-CN" sz="3200" b="1"/>
              <a:t>(</a:t>
            </a:r>
            <a:r>
              <a:rPr lang="zh-CN" altLang="en-US" sz="3200" b="1"/>
              <a:t>零点能</a:t>
            </a:r>
            <a:r>
              <a:rPr lang="en-US" altLang="zh-CN" sz="3200" b="1"/>
              <a:t>)</a:t>
            </a:r>
            <a:r>
              <a:rPr lang="en-US" altLang="zh-CN" sz="3200"/>
              <a:t> </a:t>
            </a: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971550" y="5661025"/>
          <a:ext cx="17335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公式" r:id="rId9" imgW="1739880" imgH="457200" progId="Equation.3">
                  <p:embed/>
                </p:oleObj>
              </mc:Choice>
              <mc:Fallback>
                <p:oleObj name="公式" r:id="rId9" imgW="17398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1025"/>
                        <a:ext cx="173355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2555875" y="5589588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</a:t>
            </a:r>
            <a:r>
              <a:rPr lang="zh-CN" altLang="en-US" sz="3200" b="1">
                <a:solidFill>
                  <a:srgbClr val="FF3300"/>
                </a:solidFill>
              </a:rPr>
              <a:t>为零</a:t>
            </a:r>
            <a:r>
              <a:rPr lang="en-US" altLang="zh-CN" sz="3200" b="1">
                <a:solidFill>
                  <a:srgbClr val="FF3300"/>
                </a:solidFill>
              </a:rPr>
              <a:t>.</a:t>
            </a:r>
            <a:r>
              <a:rPr lang="zh-CN" altLang="en-US" sz="3200" b="1">
                <a:solidFill>
                  <a:srgbClr val="FF3300"/>
                </a:solidFill>
              </a:rPr>
              <a:t>这是粒子波动性的表现！</a:t>
            </a:r>
            <a:r>
              <a:rPr lang="zh-CN" altLang="en-US" sz="3200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24" grpId="0"/>
      <p:bldP spid="604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971550" y="476250"/>
            <a:ext cx="7345363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也可以用不确定关系确定</a:t>
            </a:r>
            <a:r>
              <a:rPr lang="en-US" altLang="zh-CN" sz="3200" b="1"/>
              <a:t>.</a:t>
            </a:r>
            <a:r>
              <a:rPr lang="zh-CN" altLang="en-US" sz="3200" b="1"/>
              <a:t>在温度趋于绝对零度时</a:t>
            </a:r>
            <a:r>
              <a:rPr lang="en-US" altLang="zh-CN" sz="3200" b="1"/>
              <a:t>,</a:t>
            </a:r>
            <a:r>
              <a:rPr lang="zh-CN" altLang="en-US" sz="3200" b="1"/>
              <a:t>电磁场的简谐振动</a:t>
            </a:r>
            <a:r>
              <a:rPr lang="en-US" altLang="zh-CN" sz="3200" b="1"/>
              <a:t>,</a:t>
            </a:r>
            <a:r>
              <a:rPr lang="zh-CN" altLang="en-US" sz="3200" b="1"/>
              <a:t>或晶体点阵上的原子振动都已处于基态</a:t>
            </a:r>
            <a:r>
              <a:rPr lang="en-US" altLang="zh-CN" sz="3200" b="1"/>
              <a:t>,</a:t>
            </a:r>
            <a:r>
              <a:rPr lang="zh-CN" altLang="en-US" sz="3200" b="1"/>
              <a:t>作为量子谐振子，它们仍然在振动，它们的平均动能大于零</a:t>
            </a:r>
            <a:r>
              <a:rPr lang="en-US" altLang="zh-CN" sz="3200" b="1"/>
              <a:t>.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900113" y="429260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位置概率分布</a:t>
            </a:r>
            <a:r>
              <a:rPr lang="zh-CN" altLang="en-US" sz="3200"/>
              <a:t>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00113" y="4868863"/>
            <a:ext cx="77755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基态：在</a:t>
            </a:r>
            <a:r>
              <a:rPr lang="en-US" altLang="zh-CN" sz="3200" b="1"/>
              <a:t>x=0</a:t>
            </a:r>
            <a:r>
              <a:rPr lang="zh-CN" altLang="en-US" sz="3200" b="1"/>
              <a:t>处</a:t>
            </a:r>
            <a:r>
              <a:rPr lang="en-US" altLang="zh-CN" sz="3200" b="1"/>
              <a:t>,</a:t>
            </a:r>
            <a:r>
              <a:rPr lang="zh-CN" altLang="en-US" sz="3200" b="1"/>
              <a:t>经典几率最小</a:t>
            </a:r>
            <a:r>
              <a:rPr lang="en-US" altLang="zh-CN" sz="3200" b="1"/>
              <a:t>,</a:t>
            </a:r>
            <a:r>
              <a:rPr lang="zh-CN" altLang="en-US" sz="3200" b="1"/>
              <a:t>量子几率最大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/>
      <p:bldP spid="614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mz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0713"/>
            <a:ext cx="8459787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971550" y="3500438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763713" y="3716338"/>
          <a:ext cx="11731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公式" r:id="rId4" imgW="1168200" imgH="317160" progId="Equation.3">
                  <p:embed/>
                </p:oleObj>
              </mc:Choice>
              <mc:Fallback>
                <p:oleObj name="公式" r:id="rId4" imgW="116820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117316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916238" y="3500438"/>
            <a:ext cx="5487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几率密度振荡非常密集，各处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900113" y="4292600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几率密度趋于相同（经典结果）</a:t>
            </a:r>
            <a:r>
              <a:rPr lang="en-US" altLang="zh-CN" sz="3200" b="1"/>
              <a:t>.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900113" y="5013325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位置概率分布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70" grpId="0"/>
      <p:bldP spid="62471" grpId="0"/>
      <p:bldP spid="624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z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1075"/>
            <a:ext cx="84963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87450" y="47625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D</a:t>
            </a:r>
            <a:r>
              <a:rPr lang="zh-CN" altLang="en-US" sz="3200" b="1"/>
              <a:t>由归一化条件确定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3375"/>
            <a:ext cx="5761037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76475"/>
            <a:ext cx="2447925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652963"/>
            <a:ext cx="2808288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276600" y="1557338"/>
            <a:ext cx="338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V="1">
            <a:off x="4859338" y="3333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V="1">
            <a:off x="5724525" y="47625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V="1">
            <a:off x="3924300" y="47625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V="1">
            <a:off x="5724525" y="8366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H="1" flipV="1">
            <a:off x="3924300" y="8366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5003800" y="260350"/>
          <a:ext cx="2857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公式" r:id="rId5" imgW="304560" imgH="330120" progId="Equation.3">
                  <p:embed/>
                </p:oleObj>
              </mc:Choice>
              <mc:Fallback>
                <p:oleObj name="公式" r:id="rId5" imgW="30456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60350"/>
                        <a:ext cx="2857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6732588" y="1484313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公式" r:id="rId7" imgW="266400" imgH="253800" progId="Equation.3">
                  <p:embed/>
                </p:oleObj>
              </mc:Choice>
              <mc:Fallback>
                <p:oleObj name="公式" r:id="rId7" imgW="26640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484313"/>
                        <a:ext cx="266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6300788" y="3716338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公式" r:id="rId9" imgW="266400" imgH="253800" progId="Equation.3">
                  <p:embed/>
                </p:oleObj>
              </mc:Choice>
              <mc:Fallback>
                <p:oleObj name="公式" r:id="rId9" imgW="26640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716338"/>
                        <a:ext cx="266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5003800" y="2060575"/>
          <a:ext cx="2857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公式" r:id="rId10" imgW="304560" imgH="330120" progId="Equation.3">
                  <p:embed/>
                </p:oleObj>
              </mc:Choice>
              <mc:Fallback>
                <p:oleObj name="公式" r:id="rId10" imgW="30456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060575"/>
                        <a:ext cx="2857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4"/>
          <p:cNvGraphicFramePr>
            <a:graphicFrameLocks noChangeAspect="1"/>
          </p:cNvGraphicFramePr>
          <p:nvPr/>
        </p:nvGraphicFramePr>
        <p:xfrm>
          <a:off x="4859338" y="4292600"/>
          <a:ext cx="2857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公式" r:id="rId11" imgW="304560" imgH="330120" progId="Equation.3">
                  <p:embed/>
                </p:oleObj>
              </mc:Choice>
              <mc:Fallback>
                <p:oleObj name="公式" r:id="rId11" imgW="304560" imgH="330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92600"/>
                        <a:ext cx="2857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6516688" y="6092825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公式" r:id="rId12" imgW="215640" imgH="241200" progId="Equation.3">
                  <p:embed/>
                </p:oleObj>
              </mc:Choice>
              <mc:Fallback>
                <p:oleObj name="公式" r:id="rId12" imgW="21564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6092825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323850" y="62071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一维无限深势阱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395288" y="29241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一维谐振子阱</a:t>
            </a:r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468313" y="494188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氢原子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7092950" y="2420938"/>
            <a:ext cx="172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束缚态</a:t>
            </a:r>
          </a:p>
        </p:txBody>
      </p:sp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7164388" y="3357563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公式" r:id="rId14" imgW="1460160" imgH="571320" progId="Equation.3">
                  <p:embed/>
                </p:oleObj>
              </mc:Choice>
              <mc:Fallback>
                <p:oleObj name="公式" r:id="rId14" imgW="1460160" imgH="571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357563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7596188" y="4221163"/>
          <a:ext cx="387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公式" r:id="rId16" imgW="342720" imgH="317160" progId="Equation.3">
                  <p:embed/>
                </p:oleObj>
              </mc:Choice>
              <mc:Fallback>
                <p:oleObj name="公式" r:id="rId16" imgW="34272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221163"/>
                        <a:ext cx="3873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308850" y="1412875"/>
            <a:ext cx="1366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目的：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8" grpId="0"/>
      <p:bldP spid="64529" grpId="0"/>
      <p:bldP spid="64530" grpId="0"/>
      <p:bldP spid="64531" grpId="0"/>
      <p:bldP spid="645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555875" y="549275"/>
            <a:ext cx="396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923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923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923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923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923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23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23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23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23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3200" b="1"/>
              <a:t>第</a:t>
            </a:r>
            <a:r>
              <a:rPr lang="en-US" altLang="zh-CN" sz="3200" b="1"/>
              <a:t>3</a:t>
            </a:r>
            <a:r>
              <a:rPr lang="zh-CN" altLang="en-US" sz="3200" b="1"/>
              <a:t>章  单电子原子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900113" y="1341438"/>
            <a:ext cx="561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3.1</a:t>
            </a:r>
            <a:r>
              <a:rPr lang="zh-CN" altLang="en-US" sz="3200" b="1"/>
              <a:t>氢原子的定态薛定谔方程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900113" y="2060575"/>
            <a:ext cx="4751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分离定态薛定谔方程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900113" y="2781300"/>
            <a:ext cx="124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势能</a:t>
            </a:r>
            <a:r>
              <a:rPr lang="en-US" altLang="zh-CN" sz="3200" b="1"/>
              <a:t>:</a:t>
            </a:r>
            <a:r>
              <a:rPr lang="en-US" altLang="zh-CN" sz="3200"/>
              <a:t> 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3132138" y="2852738"/>
          <a:ext cx="2736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公式" r:id="rId3" imgW="2844720" imgH="533160" progId="Equation.3">
                  <p:embed/>
                </p:oleObj>
              </mc:Choice>
              <mc:Fallback>
                <p:oleObj name="公式" r:id="rId3" imgW="284472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852738"/>
                        <a:ext cx="27368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900113" y="3644900"/>
            <a:ext cx="698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假设原子核不动，无穷远为势能零点</a:t>
            </a:r>
            <a:r>
              <a:rPr lang="en-US" altLang="zh-CN" sz="3200" b="1"/>
              <a:t>)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900113" y="4437063"/>
            <a:ext cx="4968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氢原子的定态薛定谔方程</a:t>
            </a:r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971550" y="5157788"/>
          <a:ext cx="71675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公式" r:id="rId5" imgW="7645320" imgH="1054080" progId="Equation.3">
                  <p:embed/>
                </p:oleObj>
              </mc:Choice>
              <mc:Fallback>
                <p:oleObj name="公式" r:id="rId5" imgW="764532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7167563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/>
      <p:bldP spid="65540" grpId="0"/>
      <p:bldP spid="65541" grpId="0"/>
      <p:bldP spid="65544" grpId="0"/>
      <p:bldP spid="655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71550" y="620713"/>
            <a:ext cx="417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其中拉普拉斯算符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042988" y="1628775"/>
          <a:ext cx="3294062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公式" r:id="rId3" imgW="3288960" imgH="3174840" progId="Equation.3">
                  <p:embed/>
                </p:oleObj>
              </mc:Choice>
              <mc:Fallback>
                <p:oleObj name="公式" r:id="rId3" imgW="3288960" imgH="317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3294062" cy="317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5" name="Picture 5" descr="球坐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196975"/>
            <a:ext cx="5976938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900113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</a:t>
            </a:r>
            <a:r>
              <a:rPr lang="zh-CN" altLang="en-US" sz="3200"/>
              <a:t> 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547813" y="765175"/>
          <a:ext cx="4013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公式" r:id="rId3" imgW="4305240" imgH="444240" progId="Equation.3">
                  <p:embed/>
                </p:oleObj>
              </mc:Choice>
              <mc:Fallback>
                <p:oleObj name="公式" r:id="rId3" imgW="43052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40132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651500" y="692150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代入以上方程</a:t>
            </a:r>
            <a:r>
              <a:rPr lang="en-US" altLang="zh-CN" sz="3200" b="1"/>
              <a:t>,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900113" y="1341438"/>
            <a:ext cx="1439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可得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900113" y="2060575"/>
          <a:ext cx="7272337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公式" r:id="rId5" imgW="7365960" imgH="1625400" progId="Equation.3">
                  <p:embed/>
                </p:oleObj>
              </mc:Choice>
              <mc:Fallback>
                <p:oleObj name="公式" r:id="rId5" imgW="7365960" imgH="1625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7272337" cy="164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755650" y="3860800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即将以上方程两边同除以</a:t>
            </a:r>
            <a:r>
              <a:rPr lang="zh-CN" altLang="en-US" sz="3200"/>
              <a:t> </a:t>
            </a: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5292725" y="3933825"/>
          <a:ext cx="20161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公式" r:id="rId7" imgW="2463480" imgH="444240" progId="Equation.3">
                  <p:embed/>
                </p:oleObj>
              </mc:Choice>
              <mc:Fallback>
                <p:oleObj name="公式" r:id="rId7" imgW="24634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933825"/>
                        <a:ext cx="20161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7235825" y="3789363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可得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900113" y="4581525"/>
          <a:ext cx="590391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公式" r:id="rId9" imgW="6032160" imgH="1054080" progId="Equation.3">
                  <p:embed/>
                </p:oleObj>
              </mc:Choice>
              <mc:Fallback>
                <p:oleObj name="公式" r:id="rId9" imgW="6032160" imgH="1054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5903912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827088" y="5805488"/>
            <a:ext cx="7058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将拉普拉斯算符代入以上方程</a:t>
            </a:r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9" grpId="0"/>
      <p:bldP spid="67590" grpId="0"/>
      <p:bldP spid="67593" grpId="0"/>
      <p:bldP spid="67593" grpId="1"/>
      <p:bldP spid="67595" grpId="0"/>
      <p:bldP spid="6759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684213" y="260350"/>
          <a:ext cx="8086725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公式" r:id="rId3" imgW="8813520" imgH="2260440" progId="Equation.3">
                  <p:embed/>
                </p:oleObj>
              </mc:Choice>
              <mc:Fallback>
                <p:oleObj name="公式" r:id="rId3" imgW="8813520" imgH="226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8086725" cy="228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39750" y="2924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331913" y="2708275"/>
          <a:ext cx="4622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公式" r:id="rId5" imgW="4622760" imgH="1041120" progId="Equation.3">
                  <p:embed/>
                </p:oleObj>
              </mc:Choice>
              <mc:Fallback>
                <p:oleObj name="公式" r:id="rId5" imgW="462276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4622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331913" y="3933825"/>
          <a:ext cx="463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公式" r:id="rId7" imgW="4635360" imgH="977760" progId="Equation.3">
                  <p:embed/>
                </p:oleObj>
              </mc:Choice>
              <mc:Fallback>
                <p:oleObj name="公式" r:id="rId7" imgW="463536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4635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258888" y="4652963"/>
          <a:ext cx="5035550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公式" r:id="rId9" imgW="6019560" imgH="1676160" progId="Equation.3">
                  <p:embed/>
                </p:oleObj>
              </mc:Choice>
              <mc:Fallback>
                <p:oleObj name="公式" r:id="rId9" imgW="6019560" imgH="1676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52963"/>
                        <a:ext cx="5035550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209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051050" y="692150"/>
          <a:ext cx="4537075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公式" r:id="rId3" imgW="4635360" imgH="4622760" progId="Equation.3">
                  <p:embed/>
                </p:oleObj>
              </mc:Choice>
              <mc:Fallback>
                <p:oleObj name="公式" r:id="rId3" imgW="4635360" imgH="4622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92150"/>
                        <a:ext cx="4537075" cy="466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900113" y="56610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</a:t>
            </a:r>
            <a:r>
              <a:rPr lang="zh-CN" altLang="en-US" sz="320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403350" y="5661025"/>
          <a:ext cx="13763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公式" r:id="rId5" imgW="1371600" imgH="444240" progId="Equation.3">
                  <p:embed/>
                </p:oleObj>
              </mc:Choice>
              <mc:Fallback>
                <p:oleObj name="公式" r:id="rId5" imgW="13716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661025"/>
                        <a:ext cx="13763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700338" y="5589588"/>
            <a:ext cx="4751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乘以上方程两边</a:t>
            </a:r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900113" y="765175"/>
            <a:ext cx="136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也即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9" grpId="0"/>
      <p:bldP spid="696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116013" y="549275"/>
          <a:ext cx="5230812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公式" r:id="rId3" imgW="6083280" imgH="3568680" progId="Equation.3">
                  <p:embed/>
                </p:oleObj>
              </mc:Choice>
              <mc:Fallback>
                <p:oleObj name="公式" r:id="rId3" imgW="6083280" imgH="3568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9275"/>
                        <a:ext cx="5230812" cy="359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971550" y="4292600"/>
            <a:ext cx="11128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再用</a:t>
            </a:r>
            <a:r>
              <a:rPr lang="zh-CN" altLang="en-US" sz="3200"/>
              <a:t>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908175" y="4292600"/>
          <a:ext cx="11096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公式" r:id="rId5" imgW="1117440" imgH="520560" progId="Equation.3">
                  <p:embed/>
                </p:oleObj>
              </mc:Choice>
              <mc:Fallback>
                <p:oleObj name="公式" r:id="rId5" imgW="11174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92600"/>
                        <a:ext cx="11096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2987675" y="4292600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乘以上方程两边</a:t>
            </a:r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468313" y="692150"/>
          <a:ext cx="8277225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公式" r:id="rId3" imgW="9626400" imgH="2336760" progId="Equation.3">
                  <p:embed/>
                </p:oleObj>
              </mc:Choice>
              <mc:Fallback>
                <p:oleObj name="公式" r:id="rId3" imgW="9626400" imgH="2336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92150"/>
                        <a:ext cx="8277225" cy="235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4284663" y="2997200"/>
          <a:ext cx="2587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公式" r:id="rId5" imgW="253800" imgH="419040" progId="Equation.3">
                  <p:embed/>
                </p:oleObj>
              </mc:Choice>
              <mc:Fallback>
                <p:oleObj name="公式" r:id="rId5" imgW="2538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97200"/>
                        <a:ext cx="25876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539750" y="3644900"/>
          <a:ext cx="6970713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公式" r:id="rId7" imgW="7124400" imgH="2260440" progId="Equation.3">
                  <p:embed/>
                </p:oleObj>
              </mc:Choice>
              <mc:Fallback>
                <p:oleObj name="公式" r:id="rId7" imgW="7124400" imgH="226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6970713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900113" y="692150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以上方程的左边是</a:t>
            </a:r>
            <a:r>
              <a:rPr lang="zh-CN" altLang="en-US" sz="3200"/>
              <a:t>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284663" y="908050"/>
          <a:ext cx="2190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公式" r:id="rId3" imgW="215640" imgH="241200" progId="Equation.3">
                  <p:embed/>
                </p:oleObj>
              </mc:Choice>
              <mc:Fallback>
                <p:oleObj name="公式" r:id="rId3" imgW="215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908050"/>
                        <a:ext cx="21907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500563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5003800" y="836613"/>
          <a:ext cx="2492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公式" r:id="rId5" imgW="253800" imgH="330120" progId="Equation.3">
                  <p:embed/>
                </p:oleObj>
              </mc:Choice>
              <mc:Fallback>
                <p:oleObj name="公式" r:id="rId5" imgW="25380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836613"/>
                        <a:ext cx="2492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5148263" y="69215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的函数</a:t>
            </a:r>
            <a:r>
              <a:rPr lang="en-US" altLang="zh-CN" sz="3200" b="1"/>
              <a:t>,</a:t>
            </a:r>
            <a:r>
              <a:rPr lang="zh-CN" altLang="en-US" sz="3200" b="1"/>
              <a:t>而边是</a:t>
            </a:r>
            <a:r>
              <a:rPr lang="zh-CN" altLang="en-US" sz="3200"/>
              <a:t>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7812088" y="836613"/>
          <a:ext cx="284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公式" r:id="rId7" imgW="279360" imgH="330120" progId="Equation.3">
                  <p:embed/>
                </p:oleObj>
              </mc:Choice>
              <mc:Fallback>
                <p:oleObj name="公式" r:id="rId7" imgW="27936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836613"/>
                        <a:ext cx="2841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827088" y="1196975"/>
            <a:ext cx="74168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的函数，这</a:t>
            </a:r>
            <a:r>
              <a:rPr lang="en-US" altLang="zh-CN" sz="3200" b="1"/>
              <a:t>3</a:t>
            </a:r>
            <a:r>
              <a:rPr lang="zh-CN" altLang="en-US" sz="3200" b="1"/>
              <a:t>个变量互相独立</a:t>
            </a:r>
            <a:r>
              <a:rPr lang="en-US" altLang="zh-CN" sz="3200" b="1"/>
              <a:t>,</a:t>
            </a:r>
            <a:r>
              <a:rPr lang="zh-CN" altLang="en-US" sz="3200" b="1"/>
              <a:t>只有令方程两边等于同一个常数时方程才成立</a:t>
            </a:r>
            <a:r>
              <a:rPr lang="en-US" altLang="zh-CN" sz="3200" b="1"/>
              <a:t>.</a:t>
            </a:r>
            <a:r>
              <a:rPr lang="zh-CN" altLang="en-US" sz="3200" b="1"/>
              <a:t>令这常数为</a:t>
            </a:r>
            <a:r>
              <a:rPr lang="zh-CN" altLang="en-US" sz="3200"/>
              <a:t> 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2627313" y="2852738"/>
          <a:ext cx="635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公式" r:id="rId9" imgW="634680" imgH="533160" progId="Equation.3">
                  <p:embed/>
                </p:oleObj>
              </mc:Choice>
              <mc:Fallback>
                <p:oleObj name="公式" r:id="rId9" imgW="63468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852738"/>
                        <a:ext cx="6350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3276600" y="28527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则有</a:t>
            </a:r>
          </a:p>
        </p:txBody>
      </p:sp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971550" y="3500438"/>
          <a:ext cx="3403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公式" r:id="rId11" imgW="3403440" imgH="1054080" progId="Equation.3">
                  <p:embed/>
                </p:oleObj>
              </mc:Choice>
              <mc:Fallback>
                <p:oleObj name="公式" r:id="rId11" imgW="3403440" imgH="1054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34036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971550" y="4592638"/>
          <a:ext cx="6661150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公式" r:id="rId13" imgW="6654600" imgH="2260440" progId="Equation.3">
                  <p:embed/>
                </p:oleObj>
              </mc:Choice>
              <mc:Fallback>
                <p:oleObj name="公式" r:id="rId13" imgW="6654600" imgH="226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92638"/>
                        <a:ext cx="6661150" cy="226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9" grpId="0"/>
      <p:bldP spid="72712" grpId="0"/>
      <p:bldP spid="72715" grpId="0"/>
      <p:bldP spid="727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900113" y="654050"/>
            <a:ext cx="172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势垒</a:t>
            </a:r>
            <a:endParaRPr lang="zh-CN" altLang="en-US"/>
          </a:p>
        </p:txBody>
      </p:sp>
      <p:pic>
        <p:nvPicPr>
          <p:cNvPr id="33795" name="Picture 3" descr="mz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1196975"/>
            <a:ext cx="3744912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mz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89363"/>
            <a:ext cx="59769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971550" y="1484313"/>
          <a:ext cx="53546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5" imgW="5473440" imgH="1866600" progId="Equation.3">
                  <p:embed/>
                </p:oleObj>
              </mc:Choice>
              <mc:Fallback>
                <p:oleObj name="公式" r:id="rId5" imgW="5473440" imgH="186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5354638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2195513" y="3644900"/>
          <a:ext cx="1828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7" imgW="1828800" imgH="380880" progId="Equation.3">
                  <p:embed/>
                </p:oleObj>
              </mc:Choice>
              <mc:Fallback>
                <p:oleObj name="公式" r:id="rId7" imgW="182880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18288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4140200" y="36449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9" imgW="914400" imgH="406080" progId="Equation.3">
                  <p:embed/>
                </p:oleObj>
              </mc:Choice>
              <mc:Fallback>
                <p:oleObj name="公式" r:id="rId9" imgW="9144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644900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076825" y="3500438"/>
            <a:ext cx="3141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归一化条件确定</a:t>
            </a:r>
            <a:r>
              <a:rPr lang="en-US" altLang="zh-CN" sz="3200" b="1"/>
              <a:t>.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827088" y="3500438"/>
            <a:ext cx="1512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系数由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364163" y="508476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（隧道效应）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5651500" y="4508500"/>
          <a:ext cx="2062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11" imgW="2057400" imgH="457200" progId="Equation.3">
                  <p:embed/>
                </p:oleObj>
              </mc:Choice>
              <mc:Fallback>
                <p:oleObj name="公式" r:id="rId11" imgW="2057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508500"/>
                        <a:ext cx="20621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800" grpId="0"/>
      <p:bldP spid="33801" grpId="0"/>
      <p:bldP spid="338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827088" y="549275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整理可得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971550" y="1268413"/>
          <a:ext cx="35861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公式" r:id="rId3" imgW="3581280" imgH="1054080" progId="Equation.3">
                  <p:embed/>
                </p:oleObj>
              </mc:Choice>
              <mc:Fallback>
                <p:oleObj name="公式" r:id="rId3" imgW="358128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35861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971550" y="2276475"/>
          <a:ext cx="5186363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公式" r:id="rId5" imgW="6260760" imgH="2260440" progId="Equation.3">
                  <p:embed/>
                </p:oleObj>
              </mc:Choice>
              <mc:Fallback>
                <p:oleObj name="公式" r:id="rId5" imgW="6260760" imgH="226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5186363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900113" y="4724400"/>
            <a:ext cx="354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以上方程的左边是</a:t>
            </a:r>
            <a:r>
              <a:rPr lang="zh-CN" altLang="en-US" sz="3200"/>
              <a:t> 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4284663" y="4868863"/>
          <a:ext cx="2190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公式" r:id="rId7" imgW="215640" imgH="241200" progId="Equation.3">
                  <p:embed/>
                </p:oleObj>
              </mc:Choice>
              <mc:Fallback>
                <p:oleObj name="公式" r:id="rId7" imgW="21564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868863"/>
                        <a:ext cx="21907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4500563" y="472440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的函数</a:t>
            </a:r>
            <a:r>
              <a:rPr lang="en-US" altLang="zh-CN" sz="3200" b="1"/>
              <a:t>,</a:t>
            </a:r>
            <a:r>
              <a:rPr lang="zh-CN" altLang="en-US" sz="3200" b="1"/>
              <a:t>而边是</a:t>
            </a:r>
            <a:r>
              <a:rPr lang="zh-CN" altLang="en-US" sz="3200"/>
              <a:t> 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7164388" y="4797425"/>
          <a:ext cx="2492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公式" r:id="rId9" imgW="253800" imgH="330120" progId="Equation.3">
                  <p:embed/>
                </p:oleObj>
              </mc:Choice>
              <mc:Fallback>
                <p:oleObj name="公式" r:id="rId9" imgW="25380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797425"/>
                        <a:ext cx="249237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7380288" y="465296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的函</a:t>
            </a:r>
            <a:endParaRPr lang="zh-CN" altLang="en-US" sz="3200"/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900113" y="5516563"/>
            <a:ext cx="2087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数，并且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2700338" y="5661025"/>
          <a:ext cx="123666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公式" r:id="rId11" imgW="1231560" imgH="380880" progId="Equation.3">
                  <p:embed/>
                </p:oleObj>
              </mc:Choice>
              <mc:Fallback>
                <p:oleObj name="公式" r:id="rId11" imgW="1231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661025"/>
                        <a:ext cx="1236662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3851275" y="5516563"/>
            <a:ext cx="4376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是方程的两个奇点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5" grpId="0"/>
      <p:bldP spid="73738" grpId="0"/>
      <p:bldP spid="73741" grpId="0"/>
      <p:bldP spid="73742" grpId="0"/>
      <p:bldP spid="7374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958850" y="325438"/>
            <a:ext cx="728503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只有令方程两边等于同一个常数时方程才成立</a:t>
            </a:r>
            <a:r>
              <a:rPr lang="en-US" altLang="zh-CN" sz="3200" b="1"/>
              <a:t>.</a:t>
            </a:r>
            <a:r>
              <a:rPr lang="zh-CN" altLang="en-US" sz="3200" b="1"/>
              <a:t>为了满足波函数有限的要求，可令该函数为</a:t>
            </a:r>
            <a:r>
              <a:rPr lang="zh-CN" altLang="en-US" sz="3200"/>
              <a:t> 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203575" y="2133600"/>
          <a:ext cx="1655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公式" r:id="rId3" imgW="1206360" imgH="431640" progId="Equation.3">
                  <p:embed/>
                </p:oleObj>
              </mc:Choice>
              <mc:Fallback>
                <p:oleObj name="公式" r:id="rId3" imgW="1206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133600"/>
                        <a:ext cx="165576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4932363" y="2133600"/>
          <a:ext cx="1651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公式" r:id="rId5" imgW="164880" imgH="330120" progId="Equation.3">
                  <p:embed/>
                </p:oleObj>
              </mc:Choice>
              <mc:Fallback>
                <p:oleObj name="公式" r:id="rId5" imgW="16488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133600"/>
                        <a:ext cx="16510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148263" y="1989138"/>
            <a:ext cx="309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为参数，于是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1042988" y="2708275"/>
          <a:ext cx="71294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公式" r:id="rId7" imgW="7810200" imgH="1104840" progId="Equation.3">
                  <p:embed/>
                </p:oleObj>
              </mc:Choice>
              <mc:Fallback>
                <p:oleObj name="公式" r:id="rId7" imgW="7810200" imgH="1104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08275"/>
                        <a:ext cx="712946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1042988" y="3933825"/>
          <a:ext cx="64690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公式" r:id="rId9" imgW="7213320" imgH="1028520" progId="Equation.3">
                  <p:embed/>
                </p:oleObj>
              </mc:Choice>
              <mc:Fallback>
                <p:oleObj name="公式" r:id="rId9" imgW="721332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6469062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900113" y="5157788"/>
            <a:ext cx="2303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整理可得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9" grpId="0"/>
      <p:bldP spid="7476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971550" y="620713"/>
          <a:ext cx="74168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5" name="公式" r:id="rId3" imgW="8470800" imgH="1104840" progId="Equation.3">
                  <p:embed/>
                </p:oleObj>
              </mc:Choice>
              <mc:Fallback>
                <p:oleObj name="公式" r:id="rId3" imgW="847080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741680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755650" y="1773238"/>
          <a:ext cx="77041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6" name="公式" r:id="rId5" imgW="8267400" imgH="1015920" progId="Equation.3">
                  <p:embed/>
                </p:oleObj>
              </mc:Choice>
              <mc:Fallback>
                <p:oleObj name="公式" r:id="rId5" imgW="826740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7704138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827088" y="6278563"/>
            <a:ext cx="3724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作业 </a:t>
            </a:r>
            <a:r>
              <a:rPr lang="en-US" altLang="zh-CN" sz="3200" b="1"/>
              <a:t>p.72  11,12,14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827088" y="549275"/>
            <a:ext cx="2449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透射系数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403350" y="1484313"/>
          <a:ext cx="1404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公式" r:id="rId3" imgW="1409400" imgH="457200" progId="Equation.3">
                  <p:embed/>
                </p:oleObj>
              </mc:Choice>
              <mc:Fallback>
                <p:oleObj name="公式" r:id="rId3" imgW="1409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1404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27088" y="13414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当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771775" y="1412875"/>
            <a:ext cx="2373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或</a:t>
            </a:r>
            <a:r>
              <a:rPr lang="en-US" altLang="zh-CN" sz="3200" b="1"/>
              <a:t>a</a:t>
            </a:r>
            <a:r>
              <a:rPr lang="zh-CN" altLang="en-US" sz="3200" b="1"/>
              <a:t>较大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 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932363" y="1484313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5" imgW="1473120" imgH="457200" progId="Equation.3">
                  <p:embed/>
                </p:oleObj>
              </mc:Choice>
              <mc:Fallback>
                <p:oleObj name="公式" r:id="rId5" imgW="14731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84313"/>
                        <a:ext cx="147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971550" y="2276475"/>
          <a:ext cx="557688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公式" r:id="rId7" imgW="6527520" imgH="2158920" progId="Equation.3">
                  <p:embed/>
                </p:oleObj>
              </mc:Choice>
              <mc:Fallback>
                <p:oleObj name="公式" r:id="rId7" imgW="6527520" imgH="2158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557688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827088" y="4581525"/>
            <a:ext cx="4849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透射系数</a:t>
            </a:r>
            <a:r>
              <a:rPr lang="en-US" altLang="zh-CN" sz="3200" b="1"/>
              <a:t>T</a:t>
            </a:r>
            <a:r>
              <a:rPr lang="zh-CN" altLang="en-US" sz="3200" b="1"/>
              <a:t>与势垒宽度</a:t>
            </a:r>
            <a:r>
              <a:rPr lang="en-US" altLang="zh-CN" sz="3200" b="1"/>
              <a:t>a</a:t>
            </a:r>
            <a:r>
              <a:rPr lang="zh-CN" altLang="en-US" sz="3200" b="1"/>
              <a:t>、</a:t>
            </a:r>
            <a:r>
              <a:rPr lang="zh-CN" altLang="en-US" sz="3200"/>
              <a:t> 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5292725" y="4724400"/>
          <a:ext cx="1325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公式" r:id="rId9" imgW="1320480" imgH="457200" progId="Equation.3">
                  <p:embed/>
                </p:oleObj>
              </mc:Choice>
              <mc:Fallback>
                <p:oleObj name="公式" r:id="rId9" imgW="13204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724400"/>
                        <a:ext cx="13255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588125" y="4581525"/>
            <a:ext cx="194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和粒子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827088" y="5373688"/>
            <a:ext cx="2586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质量</a:t>
            </a:r>
            <a:r>
              <a:rPr lang="en-US" altLang="zh-CN" sz="3200" b="1"/>
              <a:t>m</a:t>
            </a:r>
            <a:r>
              <a:rPr lang="zh-CN" altLang="en-US" sz="3200" b="1"/>
              <a:t>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0" grpId="0"/>
      <p:bldP spid="34821" grpId="0"/>
      <p:bldP spid="34824" grpId="0"/>
      <p:bldP spid="34826" grpId="0"/>
      <p:bldP spid="348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71550" y="69215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扫描隧道显微镜</a:t>
            </a:r>
            <a:r>
              <a:rPr lang="en-US" altLang="zh-CN" sz="3200" b="1"/>
              <a:t>STM</a:t>
            </a:r>
          </a:p>
        </p:txBody>
      </p:sp>
      <p:pic>
        <p:nvPicPr>
          <p:cNvPr id="35843" name="Picture 3" descr="1268118972_ddvip_4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84313"/>
            <a:ext cx="5688013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27088" y="620713"/>
            <a:ext cx="3257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一维无限深势阱</a:t>
            </a:r>
          </a:p>
          <a:p>
            <a:endParaRPr lang="en-US" altLang="zh-CN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71550" y="1484313"/>
          <a:ext cx="41179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公式" r:id="rId3" imgW="3466800" imgH="990360" progId="Equation.3">
                  <p:embed/>
                </p:oleObj>
              </mc:Choice>
              <mc:Fallback>
                <p:oleObj name="公式" r:id="rId3" imgW="346680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4117975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71550" y="3284538"/>
          <a:ext cx="2816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公式" r:id="rId5" imgW="2806560" imgH="482400" progId="Equation.3">
                  <p:embed/>
                </p:oleObj>
              </mc:Choice>
              <mc:Fallback>
                <p:oleObj name="公式" r:id="rId5" imgW="28065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84538"/>
                        <a:ext cx="28162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71550" y="4365625"/>
          <a:ext cx="14271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公式" r:id="rId7" imgW="1422360" imgH="482400" progId="Equation.3">
                  <p:embed/>
                </p:oleObj>
              </mc:Choice>
              <mc:Fallback>
                <p:oleObj name="公式" r:id="rId7" imgW="14223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14271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971550" y="2636838"/>
          <a:ext cx="97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公式" r:id="rId9" imgW="977760" imgH="431640" progId="Equation.3">
                  <p:embed/>
                </p:oleObj>
              </mc:Choice>
              <mc:Fallback>
                <p:oleObj name="公式" r:id="rId9" imgW="977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97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908175" y="25654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满足有限、连续归一化条件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916238" y="5661025"/>
          <a:ext cx="33972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公式" r:id="rId11" imgW="3492360" imgH="888840" progId="Equation.3">
                  <p:embed/>
                </p:oleObj>
              </mc:Choice>
              <mc:Fallback>
                <p:oleObj name="公式" r:id="rId11" imgW="34923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661025"/>
                        <a:ext cx="3397250" cy="868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971550" y="5661025"/>
          <a:ext cx="187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公式" r:id="rId13" imgW="1879560" imgH="914400" progId="Equation.3">
                  <p:embed/>
                </p:oleObj>
              </mc:Choice>
              <mc:Fallback>
                <p:oleObj name="公式" r:id="rId13" imgW="187956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1025"/>
                        <a:ext cx="1879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2771775" y="3789363"/>
          <a:ext cx="47148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公式" r:id="rId15" imgW="4940280" imgH="2006280" progId="Equation.3">
                  <p:embed/>
                </p:oleObj>
              </mc:Choice>
              <mc:Fallback>
                <p:oleObj name="公式" r:id="rId15" imgW="4940280" imgH="2006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89363"/>
                        <a:ext cx="4714875" cy="190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76600" y="549275"/>
            <a:ext cx="2447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本节要点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700338" y="56419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484438" y="1628775"/>
            <a:ext cx="417671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■</a:t>
            </a:r>
            <a:r>
              <a:rPr lang="zh-CN" altLang="en-US" sz="3600" b="1">
                <a:ea typeface="隶书" pitchFamily="49" charset="-122"/>
              </a:rPr>
              <a:t>求解下面系统定态薛定谔方程的解：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484438" y="3573463"/>
            <a:ext cx="403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sz="3600" b="1">
                <a:ea typeface="隶书" pitchFamily="49" charset="-122"/>
              </a:rPr>
              <a:t>一维无限深势阱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484438" y="4365625"/>
            <a:ext cx="3190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sz="3600" b="1">
                <a:ea typeface="隶书" pitchFamily="49" charset="-122"/>
              </a:rPr>
              <a:t>一维谐振子阱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2484438" y="5157788"/>
            <a:ext cx="1814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sz="3600" b="1">
                <a:ea typeface="隶书" pitchFamily="49" charset="-122"/>
              </a:rPr>
              <a:t>氢原子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6" grpId="0"/>
      <p:bldP spid="5127" grpId="0"/>
      <p:bldP spid="5128" grpId="0"/>
      <p:bldP spid="5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71550" y="549275"/>
            <a:ext cx="360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3200" b="1"/>
              <a:t>几率密度分布</a:t>
            </a:r>
          </a:p>
        </p:txBody>
      </p:sp>
      <p:pic>
        <p:nvPicPr>
          <p:cNvPr id="13315" name="Picture 3" descr="mz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2038"/>
            <a:ext cx="882015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084888" y="3333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327900" y="0"/>
            <a:ext cx="221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经典分布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6" grpId="0" animBg="1"/>
      <p:bldP spid="133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859</Words>
  <Application>Microsoft Office PowerPoint</Application>
  <PresentationFormat>全屏显示(4:3)</PresentationFormat>
  <Paragraphs>171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Arial</vt:lpstr>
      <vt:lpstr>宋体</vt:lpstr>
      <vt:lpstr>隶书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27</cp:revision>
  <dcterms:created xsi:type="dcterms:W3CDTF">2015-11-28T11:08:03Z</dcterms:created>
  <dcterms:modified xsi:type="dcterms:W3CDTF">2015-11-28T16:45:20Z</dcterms:modified>
</cp:coreProperties>
</file>