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9" r:id="rId4"/>
    <p:sldId id="300" r:id="rId5"/>
    <p:sldId id="301" r:id="rId6"/>
    <p:sldId id="32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4" Type="http://schemas.openxmlformats.org/officeDocument/2006/relationships/image" Target="../media/image14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5DD8A-6C69-4DDD-8B10-FFED2E0286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38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7C43D-8735-4983-8D92-0F6A15B430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05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4C810-0601-498D-95E7-81C125CFDB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00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C618E-63E1-4D61-95BD-DF6DFA52D5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97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746FB-677B-4A90-A015-BAF6225039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59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1194D-7848-4DF3-B4F7-F02ACCE473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50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10CEA-8014-439D-8F8A-F71BF68E74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47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B30B6-BA22-485E-B530-9B56A420EA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97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CE063-F4C9-4597-8196-4B2866EA51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3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83AE5-D36A-4DB8-BB2E-97999BE44A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76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842EB-2112-4A8B-8121-3AD22DA38C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59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D6626C-F9AA-4F04-A494-E87F65C418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6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9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9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1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0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2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24.png"/><Relationship Id="rId4" Type="http://schemas.openxmlformats.org/officeDocument/2006/relationships/image" Target="../media/image12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3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3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2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4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5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5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5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6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z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81075"/>
            <a:ext cx="7777162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900113" y="5516563"/>
          <a:ext cx="3841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4" imgW="3848040" imgH="977760" progId="Equation.3">
                  <p:embed/>
                </p:oleObj>
              </mc:Choice>
              <mc:Fallback>
                <p:oleObj name="公式" r:id="rId4" imgW="384804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16563"/>
                        <a:ext cx="38417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5148263" y="5516563"/>
          <a:ext cx="244633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6" imgW="2450880" imgH="977760" progId="Equation.3">
                  <p:embed/>
                </p:oleObj>
              </mc:Choice>
              <mc:Fallback>
                <p:oleObj name="公式" r:id="rId6" imgW="2450880" imgH="977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516563"/>
                        <a:ext cx="2446337" cy="984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48038" y="0"/>
            <a:ext cx="25193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上节小结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900113" y="725488"/>
            <a:ext cx="328295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▲</a:t>
            </a:r>
            <a:r>
              <a:rPr lang="zh-CN" altLang="en-US" sz="3200" b="1"/>
              <a:t>一维无限深势阱</a:t>
            </a:r>
          </a:p>
          <a:p>
            <a:endParaRPr lang="zh-CN" altLang="en-US" sz="3600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971550" y="549275"/>
          <a:ext cx="71294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公式" r:id="rId3" imgW="7149960" imgH="1104840" progId="Equation.3">
                  <p:embed/>
                </p:oleObj>
              </mc:Choice>
              <mc:Fallback>
                <p:oleObj name="公式" r:id="rId3" imgW="7149960" imgH="1104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7129463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900113" y="1844675"/>
          <a:ext cx="489743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公式" r:id="rId5" imgW="4902120" imgH="1015920" progId="Equation.3">
                  <p:embed/>
                </p:oleObj>
              </mc:Choice>
              <mc:Fallback>
                <p:oleObj name="公式" r:id="rId5" imgW="4902120" imgH="1015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44675"/>
                        <a:ext cx="4897437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900113" y="3213100"/>
          <a:ext cx="734536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公式" r:id="rId7" imgW="8140680" imgH="1104840" progId="Equation.3">
                  <p:embed/>
                </p:oleObj>
              </mc:Choice>
              <mc:Fallback>
                <p:oleObj name="公式" r:id="rId7" imgW="8140680" imgH="1104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7345362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827088" y="4437063"/>
          <a:ext cx="73691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公式" r:id="rId9" imgW="7873920" imgH="1091880" progId="Equation.3">
                  <p:embed/>
                </p:oleObj>
              </mc:Choice>
              <mc:Fallback>
                <p:oleObj name="公式" r:id="rId9" imgW="7873920" imgH="1091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37063"/>
                        <a:ext cx="7369175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55650" y="57340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令</a:t>
            </a:r>
            <a:r>
              <a:rPr lang="zh-CN" altLang="en-US" sz="3200"/>
              <a:t> 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1403350" y="5805488"/>
          <a:ext cx="23193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公式" r:id="rId11" imgW="2323800" imgH="444240" progId="Equation.3">
                  <p:embed/>
                </p:oleObj>
              </mc:Choice>
              <mc:Fallback>
                <p:oleObj name="公式" r:id="rId11" imgW="232380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05488"/>
                        <a:ext cx="2319338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1258888" y="5589588"/>
            <a:ext cx="2233612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/>
      <p:bldP spid="112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971550" y="7651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则</a:t>
            </a:r>
            <a:r>
              <a:rPr lang="zh-CN" altLang="en-US" sz="3200"/>
              <a:t>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547813" y="549275"/>
          <a:ext cx="320833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公式" r:id="rId3" imgW="3213000" imgH="914400" progId="Equation.3">
                  <p:embed/>
                </p:oleObj>
              </mc:Choice>
              <mc:Fallback>
                <p:oleObj name="公式" r:id="rId3" imgW="32130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49275"/>
                        <a:ext cx="3208337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042988" y="1700213"/>
          <a:ext cx="5575300" cy="325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公式" r:id="rId5" imgW="5574960" imgH="3251160" progId="Equation.3">
                  <p:embed/>
                </p:oleObj>
              </mc:Choice>
              <mc:Fallback>
                <p:oleObj name="公式" r:id="rId5" imgW="5574960" imgH="3251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5575300" cy="325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39750" y="620713"/>
          <a:ext cx="8281988" cy="308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公式" r:id="rId3" imgW="3517560" imgH="1307880" progId="Equation.3">
                  <p:embed/>
                </p:oleObj>
              </mc:Choice>
              <mc:Fallback>
                <p:oleObj name="公式" r:id="rId3" imgW="3517560" imgH="1307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20713"/>
                        <a:ext cx="8281988" cy="308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684213" y="4149725"/>
          <a:ext cx="7318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5" imgW="736560" imgH="444240" progId="Equation.3">
                  <p:embed/>
                </p:oleObj>
              </mc:Choice>
              <mc:Fallback>
                <p:oleObj name="公式" r:id="rId5" imgW="7365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49725"/>
                        <a:ext cx="731837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331913" y="4076700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满足</a:t>
            </a:r>
            <a:r>
              <a:rPr lang="zh-CN" altLang="en-US" sz="3200"/>
              <a:t> 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339975" y="3789363"/>
          <a:ext cx="5903913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公式" r:id="rId7" imgW="6743520" imgH="1130040" progId="Equation.3">
                  <p:embed/>
                </p:oleObj>
              </mc:Choice>
              <mc:Fallback>
                <p:oleObj name="公式" r:id="rId7" imgW="6743520" imgH="1130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89363"/>
                        <a:ext cx="5903913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539750" y="54451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1187450" y="5084763"/>
          <a:ext cx="575945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9" imgW="6159240" imgH="1130040" progId="Equation.3">
                  <p:embed/>
                </p:oleObj>
              </mc:Choice>
              <mc:Fallback>
                <p:oleObj name="公式" r:id="rId9" imgW="6159240" imgH="1130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84763"/>
                        <a:ext cx="5759450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71550" y="692150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渐进解：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971550" y="14843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547813" y="1628775"/>
          <a:ext cx="11303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公式" r:id="rId3" imgW="1130040" imgH="317160" progId="Equation.3">
                  <p:embed/>
                </p:oleObj>
              </mc:Choice>
              <mc:Fallback>
                <p:oleObj name="公式" r:id="rId3" imgW="113004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28775"/>
                        <a:ext cx="113030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916238" y="1268413"/>
          <a:ext cx="16494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公式" r:id="rId5" imgW="1828800" imgH="1054080" progId="Equation.3">
                  <p:embed/>
                </p:oleObj>
              </mc:Choice>
              <mc:Fallback>
                <p:oleObj name="公式" r:id="rId5" imgW="1828800" imgH="1054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268413"/>
                        <a:ext cx="1649412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4716463" y="1484313"/>
          <a:ext cx="15144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公式" r:id="rId7" imgW="1866600" imgH="914400" progId="Equation.3">
                  <p:embed/>
                </p:oleObj>
              </mc:Choice>
              <mc:Fallback>
                <p:oleObj name="公式" r:id="rId7" imgW="186660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484313"/>
                        <a:ext cx="151447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900113" y="24209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若</a:t>
            </a:r>
            <a:r>
              <a:rPr lang="zh-CN" altLang="en-US" sz="3200"/>
              <a:t> 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1476375" y="2565400"/>
          <a:ext cx="10160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公式" r:id="rId9" imgW="1015920" imgH="380880" progId="Equation.3">
                  <p:embed/>
                </p:oleObj>
              </mc:Choice>
              <mc:Fallback>
                <p:oleObj name="公式" r:id="rId9" imgW="1015920" imgH="380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565400"/>
                        <a:ext cx="10160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339975" y="2420938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以上方程可写成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971550" y="3213100"/>
          <a:ext cx="32226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公式" r:id="rId11" imgW="3479760" imgH="914400" progId="Equation.3">
                  <p:embed/>
                </p:oleObj>
              </mc:Choice>
              <mc:Fallback>
                <p:oleObj name="公式" r:id="rId11" imgW="3479760" imgH="914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13100"/>
                        <a:ext cx="322262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827088" y="4292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令</a:t>
            </a:r>
            <a:r>
              <a:rPr lang="zh-CN" altLang="en-US" sz="3200"/>
              <a:t> 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1331913" y="4149725"/>
          <a:ext cx="183356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公式" r:id="rId13" imgW="1828800" imgH="914400" progId="Equation.3">
                  <p:embed/>
                </p:oleObj>
              </mc:Choice>
              <mc:Fallback>
                <p:oleObj name="公式" r:id="rId13" imgW="1828800" imgH="914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149725"/>
                        <a:ext cx="1833562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3203575" y="4292600"/>
          <a:ext cx="21288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公式" r:id="rId15" imgW="2133360" imgH="571320" progId="Equation.3">
                  <p:embed/>
                </p:oleObj>
              </mc:Choice>
              <mc:Fallback>
                <p:oleObj name="公式" r:id="rId15" imgW="2133360" imgH="5713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92600"/>
                        <a:ext cx="2128838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5292725" y="4292600"/>
            <a:ext cx="3548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该方程的一般解为</a:t>
            </a:r>
            <a:r>
              <a:rPr lang="zh-CN" altLang="en-US" sz="3200"/>
              <a:t> 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900113" y="5300663"/>
          <a:ext cx="34671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公式" r:id="rId17" imgW="3466800" imgH="533160" progId="Equation.3">
                  <p:embed/>
                </p:oleObj>
              </mc:Choice>
              <mc:Fallback>
                <p:oleObj name="公式" r:id="rId17" imgW="3466800" imgH="533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00663"/>
                        <a:ext cx="34671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211638" y="53006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4787900" y="5157788"/>
          <a:ext cx="39116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公式" r:id="rId19" imgW="3911400" imgH="888840" progId="Equation.3">
                  <p:embed/>
                </p:oleObj>
              </mc:Choice>
              <mc:Fallback>
                <p:oleObj name="公式" r:id="rId19" imgW="3911400" imgH="8888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157788"/>
                        <a:ext cx="3911600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1547813" y="2997200"/>
            <a:ext cx="936625" cy="71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6" grpId="0"/>
      <p:bldP spid="14349" grpId="0"/>
      <p:bldP spid="14352" grpId="0"/>
      <p:bldP spid="14357" grpId="0"/>
      <p:bldP spid="143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827088" y="476250"/>
            <a:ext cx="1408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说明：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881063" y="1196975"/>
          <a:ext cx="59436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公式" r:id="rId3" imgW="5968800" imgH="888840" progId="Equation.3">
                  <p:embed/>
                </p:oleObj>
              </mc:Choice>
              <mc:Fallback>
                <p:oleObj name="公式" r:id="rId3" imgW="596880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1196975"/>
                        <a:ext cx="5943600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67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827088" y="2276475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上式中</a:t>
            </a:r>
            <a:r>
              <a:rPr lang="zh-CN" altLang="en-US" sz="3200"/>
              <a:t>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2339975" y="2133600"/>
          <a:ext cx="143986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公式" r:id="rId5" imgW="1434960" imgH="888840" progId="Equation.3">
                  <p:embed/>
                </p:oleObj>
              </mc:Choice>
              <mc:Fallback>
                <p:oleObj name="公式" r:id="rId5" imgW="143496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133600"/>
                        <a:ext cx="1439863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708400" y="2205038"/>
            <a:ext cx="4489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表示向外传播的球面波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971550" y="3068638"/>
          <a:ext cx="15875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公式" r:id="rId7" imgW="1587240" imgH="888840" progId="Equation.3">
                  <p:embed/>
                </p:oleObj>
              </mc:Choice>
              <mc:Fallback>
                <p:oleObj name="公式" r:id="rId7" imgW="158724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1587500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484438" y="3141663"/>
            <a:ext cx="4489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表示向内传播的球面波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827088" y="4076700"/>
            <a:ext cx="2441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双曲线轨道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6659563" y="3141663"/>
            <a:ext cx="180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对应于</a:t>
            </a:r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3059113" y="4149725"/>
          <a:ext cx="10160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公式" r:id="rId9" imgW="1015920" imgH="380880" progId="Equation.3">
                  <p:embed/>
                </p:oleObj>
              </mc:Choice>
              <mc:Fallback>
                <p:oleObj name="公式" r:id="rId9" imgW="1015920" imgH="3808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149725"/>
                        <a:ext cx="10160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4067175" y="4005263"/>
            <a:ext cx="4608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相应于非束缚态</a:t>
            </a:r>
            <a:r>
              <a:rPr lang="en-US" altLang="zh-CN" sz="3200" b="1"/>
              <a:t>,</a:t>
            </a:r>
            <a:r>
              <a:rPr lang="zh-CN" altLang="en-US" sz="3200" b="1"/>
              <a:t>粒子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755650" y="4868863"/>
            <a:ext cx="3954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能量可以具有连续值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4643438" y="5013325"/>
          <a:ext cx="10160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公式" r:id="rId11" imgW="1015920" imgH="380880" progId="Equation.3">
                  <p:embed/>
                </p:oleObj>
              </mc:Choice>
              <mc:Fallback>
                <p:oleObj name="公式" r:id="rId11" imgW="1015920" imgH="380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013325"/>
                        <a:ext cx="10160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5724525" y="5013325"/>
          <a:ext cx="11303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公式" r:id="rId13" imgW="1130040" imgH="317160" progId="Equation.3">
                  <p:embed/>
                </p:oleObj>
              </mc:Choice>
              <mc:Fallback>
                <p:oleObj name="公式" r:id="rId13" imgW="1130040" imgH="3171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013325"/>
                        <a:ext cx="113030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755650" y="5734050"/>
            <a:ext cx="1516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可写成</a:t>
            </a:r>
            <a:r>
              <a:rPr lang="zh-CN" altLang="en-US" sz="3200"/>
              <a:t> 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2124075" y="5589588"/>
          <a:ext cx="33924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公式" r:id="rId15" imgW="3657600" imgH="914400" progId="Equation.3">
                  <p:embed/>
                </p:oleObj>
              </mc:Choice>
              <mc:Fallback>
                <p:oleObj name="公式" r:id="rId15" imgW="3657600" imgH="914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89588"/>
                        <a:ext cx="3392488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5508625" y="56610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令</a:t>
            </a:r>
            <a:r>
              <a:rPr lang="zh-CN" altLang="en-US" sz="3200"/>
              <a:t> </a:t>
            </a:r>
          </a:p>
        </p:txBody>
      </p:sp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6084888" y="5516563"/>
          <a:ext cx="190023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公式" r:id="rId17" imgW="1904760" imgH="914400" progId="Equation.3">
                  <p:embed/>
                </p:oleObj>
              </mc:Choice>
              <mc:Fallback>
                <p:oleObj name="公式" r:id="rId17" imgW="1904760" imgH="914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516563"/>
                        <a:ext cx="1900237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6948488" y="4797425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方程</a:t>
            </a:r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4572000" y="5445125"/>
            <a:ext cx="936625" cy="71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6" grpId="0"/>
      <p:bldP spid="15369" grpId="0"/>
      <p:bldP spid="15372" grpId="0"/>
      <p:bldP spid="15373" grpId="0"/>
      <p:bldP spid="15374" grpId="0"/>
      <p:bldP spid="15376" grpId="0"/>
      <p:bldP spid="15377" grpId="0"/>
      <p:bldP spid="15380" grpId="0"/>
      <p:bldP spid="153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042988" y="549275"/>
          <a:ext cx="2133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公式" r:id="rId3" imgW="2133360" imgH="571320" progId="Equation.3">
                  <p:embed/>
                </p:oleObj>
              </mc:Choice>
              <mc:Fallback>
                <p:oleObj name="公式" r:id="rId3" imgW="213336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9275"/>
                        <a:ext cx="21336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059113" y="620713"/>
            <a:ext cx="3560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该方程的一般解为</a:t>
            </a:r>
            <a:r>
              <a:rPr lang="zh-CN" altLang="en-US" sz="3200"/>
              <a:t>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971550" y="1484313"/>
          <a:ext cx="33321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公式" r:id="rId5" imgW="3327120" imgH="533160" progId="Equation.3">
                  <p:embed/>
                </p:oleObj>
              </mc:Choice>
              <mc:Fallback>
                <p:oleObj name="公式" r:id="rId5" imgW="332712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3332163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067175" y="14843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4643438" y="1341438"/>
          <a:ext cx="37719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公式" r:id="rId7" imgW="3771720" imgH="888840" progId="Equation.3">
                  <p:embed/>
                </p:oleObj>
              </mc:Choice>
              <mc:Fallback>
                <p:oleObj name="公式" r:id="rId7" imgW="3771720" imgH="88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341438"/>
                        <a:ext cx="3771900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827088" y="23495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考虑到</a:t>
            </a:r>
            <a:endParaRPr lang="zh-CN" altLang="en-US" sz="3200"/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2195513" y="2492375"/>
          <a:ext cx="3175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公式" r:id="rId9" imgW="317160" imgH="317160" progId="Equation.3">
                  <p:embed/>
                </p:oleObj>
              </mc:Choice>
              <mc:Fallback>
                <p:oleObj name="公式" r:id="rId9" imgW="317160" imgH="317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492375"/>
                        <a:ext cx="3175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2411413" y="2349500"/>
            <a:ext cx="283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应该有限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所以</a:t>
            </a:r>
            <a:r>
              <a:rPr lang="zh-CN" altLang="en-US" sz="3200"/>
              <a:t> 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5076825" y="2420938"/>
          <a:ext cx="104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公式" r:id="rId11" imgW="1041120" imgH="457200" progId="Equation.3">
                  <p:embed/>
                </p:oleObj>
              </mc:Choice>
              <mc:Fallback>
                <p:oleObj name="公式" r:id="rId11" imgW="104112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420938"/>
                        <a:ext cx="1041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011863" y="242093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这样</a:t>
            </a:r>
            <a:r>
              <a:rPr lang="zh-CN" altLang="en-US" sz="3200"/>
              <a:t> 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971550" y="3068638"/>
          <a:ext cx="437673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公式" r:id="rId13" imgW="4381200" imgH="914400" progId="Equation.3">
                  <p:embed/>
                </p:oleObj>
              </mc:Choice>
              <mc:Fallback>
                <p:oleObj name="公式" r:id="rId13" imgW="4381200" imgH="914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4376738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827088" y="4005263"/>
            <a:ext cx="7273925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上式表明</a:t>
            </a:r>
            <a:r>
              <a:rPr lang="en-US" altLang="zh-CN" sz="3200" b="1"/>
              <a:t>,</a:t>
            </a:r>
            <a:r>
              <a:rPr lang="zh-CN" altLang="en-US" sz="3200" b="1"/>
              <a:t>随着</a:t>
            </a:r>
            <a:r>
              <a:rPr lang="en-US" altLang="zh-CN" sz="3200" b="1"/>
              <a:t>r</a:t>
            </a:r>
            <a:r>
              <a:rPr lang="zh-CN" altLang="en-US" sz="3200" b="1"/>
              <a:t>的增加</a:t>
            </a:r>
            <a:r>
              <a:rPr lang="en-US" altLang="zh-CN" sz="3200" b="1"/>
              <a:t>,</a:t>
            </a:r>
            <a:r>
              <a:rPr lang="zh-CN" altLang="en-US" sz="3200" b="1"/>
              <a:t>发现电子的几率呈指数下降</a:t>
            </a:r>
            <a:r>
              <a:rPr lang="en-US" altLang="zh-CN" sz="3200" b="1"/>
              <a:t>,</a:t>
            </a:r>
            <a:r>
              <a:rPr lang="zh-CN" altLang="en-US" sz="3200" b="1"/>
              <a:t>即电子是局限在一点的空间范围的</a:t>
            </a:r>
            <a:r>
              <a:rPr lang="en-US" altLang="zh-CN" sz="3200" b="1"/>
              <a:t>,</a:t>
            </a:r>
            <a:r>
              <a:rPr lang="zh-CN" altLang="en-US" sz="3200" b="1"/>
              <a:t>对应椭圆轨道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1" grpId="0"/>
      <p:bldP spid="16394" grpId="0"/>
      <p:bldP spid="16396" grpId="0"/>
      <p:bldP spid="16399" grpId="0"/>
      <p:bldP spid="164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755650" y="404813"/>
          <a:ext cx="10160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公式" r:id="rId3" imgW="1015920" imgH="380880" progId="Equation.3">
                  <p:embed/>
                </p:oleObj>
              </mc:Choice>
              <mc:Fallback>
                <p:oleObj name="公式" r:id="rId3" imgW="101592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4813"/>
                        <a:ext cx="10160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84213" y="765175"/>
          <a:ext cx="8135937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公式" r:id="rId5" imgW="6514920" imgH="1104840" progId="Equation.3">
                  <p:embed/>
                </p:oleObj>
              </mc:Choice>
              <mc:Fallback>
                <p:oleObj name="公式" r:id="rId5" imgW="6514920" imgH="1104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765175"/>
                        <a:ext cx="8135937" cy="120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39750" y="2060575"/>
            <a:ext cx="478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即将以上方程两边同除以</a:t>
            </a:r>
            <a:r>
              <a:rPr lang="zh-CN" altLang="en-US" sz="3200"/>
              <a:t> 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5219700" y="2133600"/>
          <a:ext cx="16398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公式" r:id="rId7" imgW="1650960" imgH="545760" progId="Equation.3">
                  <p:embed/>
                </p:oleObj>
              </mc:Choice>
              <mc:Fallback>
                <p:oleObj name="公式" r:id="rId7" imgW="1650960" imgH="545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133600"/>
                        <a:ext cx="16398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804025" y="2060575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可得</a:t>
            </a:r>
            <a:r>
              <a:rPr lang="zh-CN" altLang="en-US" sz="3200"/>
              <a:t> 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2708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622300" y="2708275"/>
          <a:ext cx="8509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公式" r:id="rId9" imgW="8902440" imgH="1879560" progId="Equation.3">
                  <p:embed/>
                </p:oleObj>
              </mc:Choice>
              <mc:Fallback>
                <p:oleObj name="公式" r:id="rId9" imgW="8902440" imgH="1879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708275"/>
                        <a:ext cx="8509000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39750" y="4292600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整理可得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539750" y="4508500"/>
          <a:ext cx="8604250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公式" r:id="rId11" imgW="10921680" imgH="2336760" progId="Equation.3">
                  <p:embed/>
                </p:oleObj>
              </mc:Choice>
              <mc:Fallback>
                <p:oleObj name="公式" r:id="rId11" imgW="10921680" imgH="2336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508500"/>
                        <a:ext cx="8604250" cy="182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7" grpId="0"/>
      <p:bldP spid="174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684213" y="0"/>
          <a:ext cx="7775575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公式" r:id="rId3" imgW="6807200" imgH="1663700" progId="Equation.3">
                  <p:embed/>
                </p:oleObj>
              </mc:Choice>
              <mc:Fallback>
                <p:oleObj name="公式" r:id="rId3" imgW="6807200" imgH="166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0"/>
                        <a:ext cx="7775575" cy="223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11188" y="28527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令</a:t>
            </a:r>
            <a:r>
              <a:rPr lang="zh-CN" altLang="en-US" sz="3200"/>
              <a:t> 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258888" y="2492375"/>
          <a:ext cx="6985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公式" r:id="rId5" imgW="3340100" imgH="749300" progId="Equation.3">
                  <p:embed/>
                </p:oleObj>
              </mc:Choice>
              <mc:Fallback>
                <p:oleObj name="公式" r:id="rId5" imgW="3340100" imgH="749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92375"/>
                        <a:ext cx="6985000" cy="1295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CC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39750" y="4221163"/>
            <a:ext cx="1368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可得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619250" y="4076700"/>
          <a:ext cx="59039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公式" r:id="rId7" imgW="5715000" imgH="1066680" progId="Equation.3">
                  <p:embed/>
                </p:oleObj>
              </mc:Choice>
              <mc:Fallback>
                <p:oleObj name="公式" r:id="rId7" imgW="5715000" imgH="1066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76700"/>
                        <a:ext cx="5903913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39750" y="5373688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可设</a:t>
            </a:r>
            <a:r>
              <a:rPr lang="zh-CN" altLang="en-US" sz="3200"/>
              <a:t> </a:t>
            </a: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547813" y="5405438"/>
          <a:ext cx="66246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公式" r:id="rId9" imgW="6997680" imgH="457200" progId="Equation.3">
                  <p:embed/>
                </p:oleObj>
              </mc:Choice>
              <mc:Fallback>
                <p:oleObj name="公式" r:id="rId9" imgW="69976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405438"/>
                        <a:ext cx="66246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8" grpId="0"/>
      <p:bldP spid="184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900113" y="6207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</a:t>
            </a:r>
            <a:r>
              <a:rPr lang="zh-CN" altLang="en-US" sz="3200"/>
              <a:t> 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476375" y="765175"/>
          <a:ext cx="9096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公式" r:id="rId3" imgW="914400" imgH="330120" progId="Equation.3">
                  <p:embed/>
                </p:oleObj>
              </mc:Choice>
              <mc:Fallback>
                <p:oleObj name="公式" r:id="rId3" imgW="91440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765175"/>
                        <a:ext cx="909638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484438" y="620713"/>
            <a:ext cx="2744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情况下，只有</a:t>
            </a:r>
            <a:r>
              <a:rPr lang="zh-CN" altLang="en-US" sz="3200"/>
              <a:t> 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5003800" y="836613"/>
          <a:ext cx="236538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公式" r:id="rId5" imgW="241200" imgH="253800" progId="Equation.3">
                  <p:embed/>
                </p:oleObj>
              </mc:Choice>
              <mc:Fallback>
                <p:oleObj name="公式" r:id="rId5" imgW="24120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836613"/>
                        <a:ext cx="236538" cy="249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292725" y="620713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取整数并且满足</a:t>
            </a:r>
            <a:r>
              <a:rPr lang="zh-CN" altLang="en-US" sz="3200"/>
              <a:t> 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971550" y="1484313"/>
          <a:ext cx="12922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公式" r:id="rId7" imgW="1295280" imgH="330120" progId="Equation.3">
                  <p:embed/>
                </p:oleObj>
              </mc:Choice>
              <mc:Fallback>
                <p:oleObj name="公式" r:id="rId7" imgW="1295280" imgH="330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1292225" cy="334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2339975" y="1341438"/>
            <a:ext cx="2744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情况下，以上</a:t>
            </a:r>
            <a:r>
              <a:rPr lang="zh-CN" altLang="en-US" sz="3200"/>
              <a:t> 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4859338" y="1412875"/>
          <a:ext cx="8191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公式" r:id="rId9" imgW="825480" imgH="444240" progId="Equation.3">
                  <p:embed/>
                </p:oleObj>
              </mc:Choice>
              <mc:Fallback>
                <p:oleObj name="公式" r:id="rId9" imgW="82548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412875"/>
                        <a:ext cx="819150" cy="449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5651500" y="1341438"/>
            <a:ext cx="2735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满足方程有解</a:t>
            </a:r>
            <a:r>
              <a:rPr lang="en-US" altLang="zh-CN" sz="3200" b="1"/>
              <a:t>.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827088" y="2133600"/>
            <a:ext cx="1512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考虑</a:t>
            </a:r>
            <a:r>
              <a:rPr lang="zh-CN" altLang="en-US" sz="3200"/>
              <a:t> </a:t>
            </a:r>
          </a:p>
        </p:txBody>
      </p:sp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971550" y="2708275"/>
          <a:ext cx="6624638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公式" r:id="rId11" imgW="6959520" imgH="1168200" progId="Equation.3">
                  <p:embed/>
                </p:oleObj>
              </mc:Choice>
              <mc:Fallback>
                <p:oleObj name="公式" r:id="rId11" imgW="6959520" imgH="1168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6624638" cy="126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73" name="Picture 1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076700"/>
            <a:ext cx="712946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1" grpId="0"/>
      <p:bldP spid="19464" grpId="0"/>
      <p:bldP spid="19467" grpId="0"/>
      <p:bldP spid="19470" grpId="0"/>
      <p:bldP spid="194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27088" y="620713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763713" y="333375"/>
          <a:ext cx="41751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公式" r:id="rId3" imgW="3314520" imgH="977760" progId="Equation.3">
                  <p:embed/>
                </p:oleObj>
              </mc:Choice>
              <mc:Fallback>
                <p:oleObj name="公式" r:id="rId3" imgW="3314520" imgH="977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3375"/>
                        <a:ext cx="4175125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827088" y="1341438"/>
            <a:ext cx="5761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于是，径向波函数可表示成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971550" y="1916113"/>
          <a:ext cx="734536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公式" r:id="rId5" imgW="6883200" imgH="1155600" progId="Equation.3">
                  <p:embed/>
                </p:oleObj>
              </mc:Choice>
              <mc:Fallback>
                <p:oleObj name="公式" r:id="rId5" imgW="6883200" imgH="1155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16113"/>
                        <a:ext cx="7345363" cy="1223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CC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900113" y="3500438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式中</a:t>
            </a:r>
            <a:r>
              <a:rPr lang="zh-CN" altLang="en-US" sz="3200"/>
              <a:t> 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1908175" y="3284538"/>
          <a:ext cx="18224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公式" r:id="rId7" imgW="1815840" imgH="1066680" progId="Equation.3">
                  <p:embed/>
                </p:oleObj>
              </mc:Choice>
              <mc:Fallback>
                <p:oleObj name="公式" r:id="rId7" imgW="1815840" imgH="1066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84538"/>
                        <a:ext cx="18224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708400" y="3500438"/>
            <a:ext cx="3968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是缔合拉盖尔多项式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900113" y="4221163"/>
          <a:ext cx="46609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9" imgW="4660560" imgH="1066680" progId="Equation.3">
                  <p:embed/>
                </p:oleObj>
              </mc:Choice>
              <mc:Fallback>
                <p:oleObj name="公式" r:id="rId9" imgW="4660560" imgH="1066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21163"/>
                        <a:ext cx="46609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900113" y="5229225"/>
          <a:ext cx="4229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11" imgW="4228920" imgH="545760" progId="Equation.3">
                  <p:embed/>
                </p:oleObj>
              </mc:Choice>
              <mc:Fallback>
                <p:oleObj name="公式" r:id="rId11" imgW="4228920" imgH="5457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229225"/>
                        <a:ext cx="4229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755650" y="5949950"/>
            <a:ext cx="5856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000" b="1"/>
              <a:t>●</a:t>
            </a:r>
            <a:r>
              <a:rPr lang="zh-CN" altLang="en-US" sz="3200" b="1"/>
              <a:t>最低的几条能级的径向波函数</a:t>
            </a:r>
            <a:r>
              <a:rPr lang="en-US" altLang="zh-CN" sz="3200" b="1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5" grpId="0"/>
      <p:bldP spid="20488" grpId="0"/>
      <p:bldP spid="20491" grpId="0"/>
      <p:bldP spid="204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971550" y="1484313"/>
          <a:ext cx="298926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3" imgW="2984400" imgH="888840" progId="Equation.3">
                  <p:embed/>
                </p:oleObj>
              </mc:Choice>
              <mc:Fallback>
                <p:oleObj name="公式" r:id="rId3" imgW="2984400" imgH="888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2989263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900113" y="692150"/>
            <a:ext cx="28511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▲</a:t>
            </a:r>
            <a:r>
              <a:rPr lang="zh-CN" altLang="en-US" sz="3200" b="1"/>
              <a:t>一维谐振子阱</a:t>
            </a:r>
          </a:p>
          <a:p>
            <a:endParaRPr lang="en-US" altLang="zh-CN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971550" y="2636838"/>
          <a:ext cx="353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5" imgW="3530520" imgH="482400" progId="Equation.3">
                  <p:embed/>
                </p:oleObj>
              </mc:Choice>
              <mc:Fallback>
                <p:oleObj name="公式" r:id="rId5" imgW="35305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36838"/>
                        <a:ext cx="3530600" cy="48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00563" y="25654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</a:rPr>
              <a:t>束缚态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971550" y="3429000"/>
          <a:ext cx="3695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公式" r:id="rId7" imgW="3695400" imgH="1054080" progId="Equation.3">
                  <p:embed/>
                </p:oleObj>
              </mc:Choice>
              <mc:Fallback>
                <p:oleObj name="公式" r:id="rId7" imgW="3695400" imgH="1054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36957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042988" y="4797425"/>
          <a:ext cx="31623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公式" r:id="rId9" imgW="3162240" imgH="482400" progId="Equation.3">
                  <p:embed/>
                </p:oleObj>
              </mc:Choice>
              <mc:Fallback>
                <p:oleObj name="公式" r:id="rId9" imgW="316224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97425"/>
                        <a:ext cx="31623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4500563" y="4581525"/>
          <a:ext cx="203993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公式" r:id="rId11" imgW="2044440" imgH="888840" progId="Equation.3">
                  <p:embed/>
                </p:oleObj>
              </mc:Choice>
              <mc:Fallback>
                <p:oleObj name="公式" r:id="rId11" imgW="204444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581525"/>
                        <a:ext cx="2039937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1042988" y="5734050"/>
          <a:ext cx="13970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公式" r:id="rId13" imgW="1396800" imgH="406080" progId="Equation.3">
                  <p:embed/>
                </p:oleObj>
              </mc:Choice>
              <mc:Fallback>
                <p:oleObj name="公式" r:id="rId13" imgW="139680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734050"/>
                        <a:ext cx="13970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2627313" y="5589588"/>
          <a:ext cx="17097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公式" r:id="rId15" imgW="1701720" imgH="583920" progId="Equation.3">
                  <p:embed/>
                </p:oleObj>
              </mc:Choice>
              <mc:Fallback>
                <p:oleObj name="公式" r:id="rId15" imgW="1701720" imgH="583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589588"/>
                        <a:ext cx="1709737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04813"/>
            <a:ext cx="7956550" cy="598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R(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0"/>
            <a:ext cx="5502275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971550" y="549275"/>
            <a:ext cx="1363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000" b="1"/>
              <a:t>●</a:t>
            </a:r>
            <a:r>
              <a:rPr lang="zh-CN" altLang="en-US" sz="3200" b="1"/>
              <a:t>总结</a:t>
            </a:r>
            <a:r>
              <a:rPr lang="zh-CN" altLang="en-US" sz="3200"/>
              <a:t>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187450" y="1341438"/>
          <a:ext cx="67691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公式" r:id="rId3" imgW="6121080" imgH="533160" progId="Equation.3">
                  <p:embed/>
                </p:oleObj>
              </mc:Choice>
              <mc:Fallback>
                <p:oleObj name="公式" r:id="rId3" imgW="612108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41438"/>
                        <a:ext cx="6769100" cy="638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116013" y="2349500"/>
          <a:ext cx="67691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公式" r:id="rId5" imgW="5765760" imgH="1562040" progId="Equation.3">
                  <p:embed/>
                </p:oleObj>
              </mc:Choice>
              <mc:Fallback>
                <p:oleObj name="公式" r:id="rId5" imgW="5765760" imgH="1562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349500"/>
                        <a:ext cx="6769100" cy="1822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7775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900113" y="692150"/>
            <a:ext cx="3455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3.1.2 </a:t>
            </a:r>
            <a:r>
              <a:rPr lang="zh-CN" altLang="en-US" sz="3200" b="1"/>
              <a:t>概率密度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900113" y="1412875"/>
            <a:ext cx="2879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概率密度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971550" y="1989138"/>
          <a:ext cx="6399213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公式" r:id="rId3" imgW="6870600" imgH="1650960" progId="Equation.3">
                  <p:embed/>
                </p:oleObj>
              </mc:Choice>
              <mc:Fallback>
                <p:oleObj name="公式" r:id="rId3" imgW="6870600" imgH="1650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89138"/>
                        <a:ext cx="6399213" cy="166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971550" y="3933825"/>
          <a:ext cx="444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公式" r:id="rId5" imgW="444240" imgH="330120" progId="Equation.3">
                  <p:embed/>
                </p:oleObj>
              </mc:Choice>
              <mc:Fallback>
                <p:oleObj name="公式" r:id="rId5" imgW="44424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33825"/>
                        <a:ext cx="444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331913" y="3789363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体积元内发现电子的概率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971550" y="4508500"/>
          <a:ext cx="6448425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公式" r:id="rId7" imgW="7797600" imgH="1879560" progId="Equation.3">
                  <p:embed/>
                </p:oleObj>
              </mc:Choice>
              <mc:Fallback>
                <p:oleObj name="公式" r:id="rId7" imgW="7797600" imgH="1879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6448425" cy="167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1187450" y="6237288"/>
            <a:ext cx="43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1331913" y="5734050"/>
            <a:ext cx="11525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2124075" y="6237288"/>
            <a:ext cx="576263" cy="0"/>
          </a:xfrm>
          <a:prstGeom prst="line">
            <a:avLst/>
          </a:prstGeom>
          <a:noFill/>
          <a:ln w="57150">
            <a:solidFill>
              <a:srgbClr val="FF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03575" y="5661025"/>
            <a:ext cx="1800225" cy="0"/>
          </a:xfrm>
          <a:prstGeom prst="line">
            <a:avLst/>
          </a:prstGeom>
          <a:noFill/>
          <a:ln w="57150">
            <a:solidFill>
              <a:srgbClr val="FF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3059113" y="6237288"/>
            <a:ext cx="504825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5508625" y="5734050"/>
            <a:ext cx="935038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3" grpId="0"/>
      <p:bldP spid="512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h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33375"/>
            <a:ext cx="64801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 descr="h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08500"/>
            <a:ext cx="69850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900113" y="620713"/>
            <a:ext cx="2447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角分布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900113" y="1341438"/>
            <a:ext cx="931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在</a:t>
            </a:r>
            <a:r>
              <a:rPr lang="zh-CN" altLang="en-US" sz="3200"/>
              <a:t> 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908175" y="1412875"/>
          <a:ext cx="17319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公式" r:id="rId3" imgW="1726920" imgH="444240" progId="Equation.3">
                  <p:embed/>
                </p:oleObj>
              </mc:Choice>
              <mc:Fallback>
                <p:oleObj name="公式" r:id="rId3" imgW="172692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412875"/>
                        <a:ext cx="1731963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708400" y="1341438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区间发现电子的概率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1042988" y="1989138"/>
          <a:ext cx="66484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公式" r:id="rId5" imgW="6642000" imgH="888840" progId="Equation.3">
                  <p:embed/>
                </p:oleObj>
              </mc:Choice>
              <mc:Fallback>
                <p:oleObj name="公式" r:id="rId5" imgW="664200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9138"/>
                        <a:ext cx="6648450" cy="8937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827088" y="299720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不同</a:t>
            </a:r>
            <a:r>
              <a:rPr lang="zh-CN" altLang="en-US" sz="3200"/>
              <a:t> 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1835150" y="3141663"/>
          <a:ext cx="2841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公式" r:id="rId7" imgW="279360" imgH="330120" progId="Equation.3">
                  <p:embed/>
                </p:oleObj>
              </mc:Choice>
              <mc:Fallback>
                <p:oleObj name="公式" r:id="rId7" imgW="279360" imgH="330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141663"/>
                        <a:ext cx="28416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2124075" y="2997200"/>
            <a:ext cx="6408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处发现电子的概率都相同 </a:t>
            </a:r>
            <a:r>
              <a:rPr lang="en-US" altLang="zh-CN" sz="3200" b="1"/>
              <a:t>,</a:t>
            </a:r>
            <a:r>
              <a:rPr lang="zh-CN" altLang="en-US" sz="3200" b="1"/>
              <a:t>即对绕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827088" y="3644900"/>
            <a:ext cx="335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z</a:t>
            </a:r>
            <a:r>
              <a:rPr lang="zh-CN" altLang="en-US" sz="3200" b="1"/>
              <a:t>轴旋转是对称的</a:t>
            </a:r>
            <a:r>
              <a:rPr lang="en-US" altLang="zh-CN" sz="3200" b="1"/>
              <a:t>.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827088" y="4292600"/>
            <a:ext cx="931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在</a:t>
            </a:r>
            <a:r>
              <a:rPr lang="zh-CN" altLang="en-US" sz="3200"/>
              <a:t> </a:t>
            </a:r>
          </a:p>
        </p:txBody>
      </p:sp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1763713" y="4365625"/>
          <a:ext cx="16684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公式" r:id="rId9" imgW="1663560" imgH="431640" progId="Equation.3">
                  <p:embed/>
                </p:oleObj>
              </mc:Choice>
              <mc:Fallback>
                <p:oleObj name="公式" r:id="rId9" imgW="166356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365625"/>
                        <a:ext cx="1668462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3492500" y="4292600"/>
            <a:ext cx="410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区间发现电子的概率</a:t>
            </a:r>
          </a:p>
        </p:txBody>
      </p:sp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2411413" y="5084763"/>
          <a:ext cx="42846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公式" r:id="rId11" imgW="4279680" imgH="596880" progId="Equation.3">
                  <p:embed/>
                </p:oleObj>
              </mc:Choice>
              <mc:Fallback>
                <p:oleObj name="公式" r:id="rId11" imgW="4279680" imgH="5968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084763"/>
                        <a:ext cx="4284662" cy="596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/>
      <p:bldP spid="53254" grpId="0"/>
      <p:bldP spid="53257" grpId="0"/>
      <p:bldP spid="53260" grpId="0"/>
      <p:bldP spid="53261" grpId="0"/>
      <p:bldP spid="53262" grpId="0"/>
      <p:bldP spid="532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角分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0"/>
            <a:ext cx="7896225" cy="133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角分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-7089775"/>
            <a:ext cx="7380287" cy="141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49275"/>
            <a:ext cx="5256212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4500563" y="1700213"/>
          <a:ext cx="37401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公式" r:id="rId4" imgW="4012920" imgH="457200" progId="Equation.3">
                  <p:embed/>
                </p:oleObj>
              </mc:Choice>
              <mc:Fallback>
                <p:oleObj name="公式" r:id="rId4" imgW="401292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700213"/>
                        <a:ext cx="374015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4500563" y="2565400"/>
          <a:ext cx="37512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公式" r:id="rId6" imgW="4025880" imgH="888840" progId="Equation.3">
                  <p:embed/>
                </p:oleObj>
              </mc:Choice>
              <mc:Fallback>
                <p:oleObj name="公式" r:id="rId6" imgW="402588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565400"/>
                        <a:ext cx="3751262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68313" y="2133600"/>
            <a:ext cx="1366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l=0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23850" y="5445125"/>
            <a:ext cx="1366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l=1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364163" y="692150"/>
            <a:ext cx="252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球谐函数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  <p:bldP spid="56326" grpId="0"/>
      <p:bldP spid="563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971550" y="620713"/>
          <a:ext cx="590391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公式" r:id="rId3" imgW="5194080" imgH="1054080" progId="Equation.3">
                  <p:embed/>
                </p:oleObj>
              </mc:Choice>
              <mc:Fallback>
                <p:oleObj name="公式" r:id="rId3" imgW="5194080" imgH="1054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0713"/>
                        <a:ext cx="5903913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908175" y="2133600"/>
          <a:ext cx="10477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公式" r:id="rId5" imgW="1041120" imgH="457200" progId="Equation.3">
                  <p:embed/>
                </p:oleObj>
              </mc:Choice>
              <mc:Fallback>
                <p:oleObj name="公式" r:id="rId5" imgW="104112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133600"/>
                        <a:ext cx="104775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987675" y="2060575"/>
            <a:ext cx="284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为厄密多项式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900113" y="1989138"/>
            <a:ext cx="1223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其中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971550" y="2924175"/>
          <a:ext cx="56181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公式" r:id="rId7" imgW="5626080" imgH="457200" progId="Equation.3">
                  <p:embed/>
                </p:oleObj>
              </mc:Choice>
              <mc:Fallback>
                <p:oleObj name="公式" r:id="rId7" imgW="56260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5618163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5" name="Picture 7" descr="mz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502025"/>
            <a:ext cx="7058025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4813"/>
            <a:ext cx="8604250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23850" y="1844675"/>
            <a:ext cx="1366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l=2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23850" y="5013325"/>
            <a:ext cx="1366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l=3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900113" y="620713"/>
            <a:ext cx="163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说明：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27088" y="1341438"/>
            <a:ext cx="2762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/>
              <a:t>●</a:t>
            </a:r>
            <a:r>
              <a:rPr lang="en-US" altLang="zh-CN" sz="3200" b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3200" b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态呈球对称</a:t>
            </a:r>
            <a:r>
              <a:rPr lang="en-US" altLang="zh-CN" sz="3200" b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900113" y="2133600"/>
            <a:ext cx="1338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随着</a:t>
            </a:r>
            <a:r>
              <a:rPr lang="zh-CN" altLang="en-US" sz="3200"/>
              <a:t> 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2051050" y="2133600"/>
          <a:ext cx="546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公式" r:id="rId3" imgW="545760" imgH="482400" progId="Equation.3">
                  <p:embed/>
                </p:oleObj>
              </mc:Choice>
              <mc:Fallback>
                <p:oleObj name="公式" r:id="rId3" imgW="5457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133600"/>
                        <a:ext cx="546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2555875" y="2133600"/>
            <a:ext cx="5903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增大</a:t>
            </a:r>
            <a:r>
              <a:rPr lang="en-US" altLang="zh-CN" sz="3200" b="1"/>
              <a:t>, </a:t>
            </a:r>
            <a:r>
              <a:rPr lang="zh-CN" altLang="en-US" sz="3200" b="1"/>
              <a:t>概率密度从集中于</a:t>
            </a:r>
            <a:r>
              <a:rPr lang="en-US" altLang="zh-CN" sz="3200" b="1"/>
              <a:t>z</a:t>
            </a:r>
            <a:r>
              <a:rPr lang="zh-CN" altLang="en-US" sz="3200" b="1"/>
              <a:t>轴方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900113" y="2852738"/>
            <a:ext cx="6619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向分布逐渐过渡到</a:t>
            </a:r>
            <a:r>
              <a:rPr lang="en-US" altLang="zh-CN" sz="3200" b="1"/>
              <a:t>z</a:t>
            </a:r>
            <a:r>
              <a:rPr lang="zh-CN" altLang="en-US" sz="3200" b="1"/>
              <a:t>轴垂直方向分布</a:t>
            </a:r>
            <a:r>
              <a:rPr lang="en-US" altLang="zh-CN" sz="3200" b="1"/>
              <a:t>.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900113" y="3573463"/>
            <a:ext cx="4945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可以证明</a:t>
            </a:r>
            <a:r>
              <a:rPr lang="en-US" altLang="zh-CN" sz="3200" b="1"/>
              <a:t>,</a:t>
            </a:r>
            <a:r>
              <a:rPr lang="zh-CN" altLang="en-US" sz="3200" b="1"/>
              <a:t>对于给定</a:t>
            </a:r>
            <a:r>
              <a:rPr lang="en-US" altLang="zh-CN" sz="3200" b="1"/>
              <a:t>l,</a:t>
            </a:r>
            <a:r>
              <a:rPr lang="zh-CN" altLang="en-US" sz="3200" b="1"/>
              <a:t>不同</a:t>
            </a:r>
            <a:r>
              <a:rPr lang="zh-CN" altLang="en-US" sz="3200"/>
              <a:t> 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5651500" y="3644900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公式" r:id="rId5" imgW="431640" imgH="457200" progId="Equation.3">
                  <p:embed/>
                </p:oleObj>
              </mc:Choice>
              <mc:Fallback>
                <p:oleObj name="公式" r:id="rId5" imgW="43164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644900"/>
                        <a:ext cx="425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6084888" y="3573463"/>
            <a:ext cx="2447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的概率密度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900113" y="4292600"/>
            <a:ext cx="2744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之和呈球对称</a:t>
            </a:r>
            <a:r>
              <a:rPr lang="en-US" altLang="zh-CN" sz="3200" b="1"/>
              <a:t>.</a:t>
            </a:r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827088" y="5013325"/>
            <a:ext cx="3024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径向分布</a:t>
            </a: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827088" y="5734050"/>
            <a:ext cx="931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在</a:t>
            </a:r>
            <a:r>
              <a:rPr lang="zh-CN" altLang="en-US" sz="3200"/>
              <a:t> </a:t>
            </a:r>
          </a:p>
        </p:txBody>
      </p:sp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1692275" y="5805488"/>
          <a:ext cx="14938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公式" r:id="rId7" imgW="1498320" imgH="431640" progId="Equation.3">
                  <p:embed/>
                </p:oleObj>
              </mc:Choice>
              <mc:Fallback>
                <p:oleObj name="公式" r:id="rId7" imgW="149832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805488"/>
                        <a:ext cx="149383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Rectangle 18"/>
          <p:cNvSpPr>
            <a:spLocks noChangeArrowheads="1"/>
          </p:cNvSpPr>
          <p:nvPr/>
        </p:nvSpPr>
        <p:spPr bwMode="auto">
          <a:xfrm>
            <a:off x="3276600" y="5516563"/>
            <a:ext cx="4895850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200" b="1"/>
              <a:t>球壳内发现电子的概率</a:t>
            </a:r>
            <a:r>
              <a:rPr lang="en-US" altLang="zh-CN" sz="3200" b="1"/>
              <a:t>: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2" grpId="0"/>
      <p:bldP spid="58373" grpId="0"/>
      <p:bldP spid="58376" grpId="0"/>
      <p:bldP spid="58377" grpId="0"/>
      <p:bldP spid="58377" grpId="1"/>
      <p:bldP spid="58378" grpId="0"/>
      <p:bldP spid="58381" grpId="0"/>
      <p:bldP spid="58382" grpId="0"/>
      <p:bldP spid="58383" grpId="0"/>
      <p:bldP spid="58384" grpId="0"/>
      <p:bldP spid="5838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h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0"/>
            <a:ext cx="4805363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3492500" y="476250"/>
          <a:ext cx="34559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公式" r:id="rId4" imgW="3543120" imgH="571320" progId="Equation.3">
                  <p:embed/>
                </p:oleObj>
              </mc:Choice>
              <mc:Fallback>
                <p:oleObj name="公式" r:id="rId4" imgW="354312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76250"/>
                        <a:ext cx="3455988" cy="563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900113" y="549275"/>
            <a:ext cx="1744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说明：</a:t>
            </a:r>
            <a:r>
              <a:rPr lang="zh-CN" altLang="en-US" sz="3200"/>
              <a:t> 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1042988" y="1484313"/>
          <a:ext cx="15303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公式" r:id="rId3" imgW="1523880" imgH="330120" progId="Equation.3">
                  <p:embed/>
                </p:oleObj>
              </mc:Choice>
              <mc:Fallback>
                <p:oleObj name="公式" r:id="rId3" imgW="152388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1530350" cy="323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2555875" y="1412875"/>
            <a:ext cx="3976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单峰，称为“圆轨道”</a:t>
            </a:r>
            <a:r>
              <a:rPr lang="en-US" altLang="zh-CN" sz="3200" b="1"/>
              <a:t>: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827088" y="2060575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最可几半径</a:t>
            </a:r>
            <a:r>
              <a:rPr lang="zh-CN" altLang="en-US" sz="3200"/>
              <a:t> 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3059113" y="2133600"/>
          <a:ext cx="5429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公式" r:id="rId5" imgW="533160" imgH="457200" progId="Equation.3">
                  <p:embed/>
                </p:oleObj>
              </mc:Choice>
              <mc:Fallback>
                <p:oleObj name="公式" r:id="rId5" imgW="5331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133600"/>
                        <a:ext cx="5429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3708400" y="2133600"/>
          <a:ext cx="1301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公式" r:id="rId7" imgW="1295280" imgH="457200" progId="Equation.3">
                  <p:embed/>
                </p:oleObj>
              </mc:Choice>
              <mc:Fallback>
                <p:oleObj name="公式" r:id="rId7" imgW="129528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133600"/>
                        <a:ext cx="13017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5076825" y="2060575"/>
            <a:ext cx="4067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极大值所在的位置</a:t>
            </a:r>
            <a:endParaRPr lang="zh-CN" altLang="en-US" sz="3200"/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827088" y="28527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为</a:t>
            </a:r>
            <a:r>
              <a:rPr lang="zh-CN" altLang="en-US" sz="3200"/>
              <a:t> 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1403350" y="2852738"/>
          <a:ext cx="382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公式" r:id="rId9" imgW="3822480" imgH="533160" progId="Equation.3">
                  <p:embed/>
                </p:oleObj>
              </mc:Choice>
              <mc:Fallback>
                <p:oleObj name="公式" r:id="rId9" imgW="3822480" imgH="533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52738"/>
                        <a:ext cx="3822700" cy="533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971550" y="3789363"/>
          <a:ext cx="16256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公式" r:id="rId11" imgW="1625400" imgH="380880" progId="Equation.3">
                  <p:embed/>
                </p:oleObj>
              </mc:Choice>
              <mc:Fallback>
                <p:oleObj name="公式" r:id="rId11" imgW="162540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89363"/>
                        <a:ext cx="162560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2627313" y="3644900"/>
            <a:ext cx="619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多峰，在靠近原点附近电子出现</a:t>
            </a: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827088" y="4365625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的概率不大。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36" name="Object 20"/>
          <p:cNvGraphicFramePr>
            <a:graphicFrameLocks noChangeAspect="1"/>
          </p:cNvGraphicFramePr>
          <p:nvPr/>
        </p:nvGraphicFramePr>
        <p:xfrm>
          <a:off x="971550" y="5300663"/>
          <a:ext cx="46037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name="公式" r:id="rId13" imgW="469800" imgH="253800" progId="Equation.3">
                  <p:embed/>
                </p:oleObj>
              </mc:Choice>
              <mc:Fallback>
                <p:oleObj name="公式" r:id="rId13" imgW="469800" imgH="253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00663"/>
                        <a:ext cx="460375" cy="24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1476375" y="5084763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一定，</a:t>
            </a:r>
            <a:r>
              <a:rPr lang="zh-CN" altLang="en-US" sz="3200"/>
              <a:t> </a:t>
            </a: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39" name="Object 23"/>
          <p:cNvGraphicFramePr>
            <a:graphicFrameLocks noChangeAspect="1"/>
          </p:cNvGraphicFramePr>
          <p:nvPr/>
        </p:nvGraphicFramePr>
        <p:xfrm>
          <a:off x="2771775" y="5229225"/>
          <a:ext cx="1651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8" name="公式" r:id="rId15" imgW="164880" imgH="330120" progId="Equation.3">
                  <p:embed/>
                </p:oleObj>
              </mc:Choice>
              <mc:Fallback>
                <p:oleObj name="公式" r:id="rId15" imgW="164880" imgH="3301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229225"/>
                        <a:ext cx="165100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3022600" y="5084763"/>
            <a:ext cx="5726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越小，电子出现在靠近原点（</a:t>
            </a:r>
            <a:endParaRPr lang="zh-CN" altLang="en-US" sz="3200"/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827088" y="5805488"/>
            <a:ext cx="8713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原子核）附近的概率逐渐增大</a:t>
            </a:r>
            <a:r>
              <a:rPr lang="en-US" altLang="zh-CN" sz="3200" b="1"/>
              <a:t>.</a:t>
            </a:r>
            <a:r>
              <a:rPr lang="zh-CN" altLang="en-US" sz="3200" b="1"/>
              <a:t>因此，对于</a:t>
            </a:r>
            <a:r>
              <a:rPr lang="zh-CN" altLang="en-US" sz="32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21" grpId="0"/>
      <p:bldP spid="60422" grpId="0"/>
      <p:bldP spid="60427" grpId="0"/>
      <p:bldP spid="60428" grpId="0"/>
      <p:bldP spid="60433" grpId="0"/>
      <p:bldP spid="60434" grpId="0"/>
      <p:bldP spid="60437" grpId="0"/>
      <p:bldP spid="60440" grpId="0"/>
      <p:bldP spid="604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971550" y="765175"/>
          <a:ext cx="7461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公式" r:id="rId3" imgW="749160" imgH="330120" progId="Equation.3">
                  <p:embed/>
                </p:oleObj>
              </mc:Choice>
              <mc:Fallback>
                <p:oleObj name="公式" r:id="rId3" imgW="74916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65175"/>
                        <a:ext cx="746125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763713" y="620713"/>
            <a:ext cx="6769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情形，原点（原子核）附近的概率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900113" y="1341438"/>
            <a:ext cx="2224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并不太小。</a:t>
            </a:r>
          </a:p>
        </p:txBody>
      </p:sp>
      <p:pic>
        <p:nvPicPr>
          <p:cNvPr id="61446" name="Picture 6" descr="h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89138"/>
            <a:ext cx="7200900" cy="45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331913" y="476250"/>
          <a:ext cx="366236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公式" r:id="rId3" imgW="3644640" imgH="965160" progId="Equation.3">
                  <p:embed/>
                </p:oleObj>
              </mc:Choice>
              <mc:Fallback>
                <p:oleObj name="公式" r:id="rId3" imgW="364464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6250"/>
                        <a:ext cx="3662362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900113" y="1484313"/>
            <a:ext cx="3240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对于类氢离子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971550" y="2205038"/>
          <a:ext cx="41354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公式" r:id="rId5" imgW="4140000" imgH="888840" progId="Equation.3">
                  <p:embed/>
                </p:oleObj>
              </mc:Choice>
              <mc:Fallback>
                <p:oleObj name="公式" r:id="rId5" imgW="414000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4135438" cy="8842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827088" y="3141663"/>
            <a:ext cx="3921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上式表明：若</a:t>
            </a:r>
            <a:r>
              <a:rPr lang="en-US" altLang="zh-CN" sz="3200" b="1"/>
              <a:t>n</a:t>
            </a:r>
            <a:r>
              <a:rPr lang="zh-CN" altLang="en-US" sz="3200" b="1"/>
              <a:t>一定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4787900" y="3284538"/>
          <a:ext cx="1651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公式" r:id="rId7" imgW="164880" imgH="330120" progId="Equation.3">
                  <p:embed/>
                </p:oleObj>
              </mc:Choice>
              <mc:Fallback>
                <p:oleObj name="公式" r:id="rId7" imgW="164880" imgH="330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284538"/>
                        <a:ext cx="16510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5003800" y="3141663"/>
            <a:ext cx="1222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越大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6156325" y="3213100"/>
          <a:ext cx="6985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公式" r:id="rId9" imgW="698400" imgH="520560" progId="Equation.3">
                  <p:embed/>
                </p:oleObj>
              </mc:Choice>
              <mc:Fallback>
                <p:oleObj name="公式" r:id="rId9" imgW="69840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213100"/>
                        <a:ext cx="6985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6877050" y="3141663"/>
            <a:ext cx="1439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越小</a:t>
            </a:r>
            <a:r>
              <a:rPr lang="en-US" altLang="zh-CN" sz="3200" b="1"/>
              <a:t>.</a:t>
            </a:r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900113" y="3933825"/>
          <a:ext cx="4773612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公式" r:id="rId11" imgW="5663880" imgH="888840" progId="Equation.3">
                  <p:embed/>
                </p:oleObj>
              </mc:Choice>
              <mc:Fallback>
                <p:oleObj name="公式" r:id="rId11" imgW="5663880" imgH="8888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33825"/>
                        <a:ext cx="4773612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82" name="Object 18"/>
          <p:cNvGraphicFramePr>
            <a:graphicFrameLocks noChangeAspect="1"/>
          </p:cNvGraphicFramePr>
          <p:nvPr/>
        </p:nvGraphicFramePr>
        <p:xfrm>
          <a:off x="971550" y="4941888"/>
          <a:ext cx="3730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name="公式" r:id="rId13" imgW="368280" imgH="457200" progId="Equation.3">
                  <p:embed/>
                </p:oleObj>
              </mc:Choice>
              <mc:Fallback>
                <p:oleObj name="公式" r:id="rId13" imgW="36828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41888"/>
                        <a:ext cx="3730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1187450" y="4868863"/>
            <a:ext cx="7488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是对应最大电子径向几率的半径，即最</a:t>
            </a:r>
            <a:endParaRPr lang="zh-CN" altLang="en-US" sz="3200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827088" y="5661025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概然半径</a:t>
            </a:r>
            <a:r>
              <a:rPr lang="zh-CN" altLang="en-US" sz="3200"/>
              <a:t> </a:t>
            </a:r>
          </a:p>
        </p:txBody>
      </p:sp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2627313" y="5661025"/>
          <a:ext cx="18462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3" name="公式" r:id="rId15" imgW="1841400" imgH="533160" progId="Equation.3">
                  <p:embed/>
                </p:oleObj>
              </mc:Choice>
              <mc:Fallback>
                <p:oleObj name="公式" r:id="rId15" imgW="1841400" imgH="533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661025"/>
                        <a:ext cx="1846262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971550" y="7651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2" grpId="0"/>
      <p:bldP spid="62475" grpId="0"/>
      <p:bldP spid="62478" grpId="0"/>
      <p:bldP spid="62483" grpId="0"/>
      <p:bldP spid="62484" grpId="0"/>
      <p:bldP spid="6248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1042988" y="549275"/>
          <a:ext cx="568483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name="公式" r:id="rId3" imgW="5689440" imgH="1054080" progId="Equation.3">
                  <p:embed/>
                </p:oleObj>
              </mc:Choice>
              <mc:Fallback>
                <p:oleObj name="公式" r:id="rId3" imgW="5689440" imgH="1054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9275"/>
                        <a:ext cx="5684837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971550" y="1700213"/>
          <a:ext cx="185896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公式" r:id="rId5" imgW="1854000" imgH="1015920" progId="Equation.3">
                  <p:embed/>
                </p:oleObj>
              </mc:Choice>
              <mc:Fallback>
                <p:oleObj name="公式" r:id="rId5" imgW="1854000" imgH="1015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213"/>
                        <a:ext cx="1858963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843213" y="1916113"/>
            <a:ext cx="204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en-US" altLang="zh-CN" sz="3200" b="1"/>
              <a:t>l</a:t>
            </a:r>
            <a:r>
              <a:rPr lang="zh-CN" altLang="en-US" sz="3200" b="1"/>
              <a:t>无关。</a:t>
            </a:r>
            <a:r>
              <a:rPr lang="zh-CN" altLang="en-US" sz="3200"/>
              <a:t> 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971550" y="2852738"/>
          <a:ext cx="37973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公式" r:id="rId7" imgW="3797280" imgH="1155600" progId="Equation.3">
                  <p:embed/>
                </p:oleObj>
              </mc:Choice>
              <mc:Fallback>
                <p:oleObj name="公式" r:id="rId7" imgW="3797280" imgH="1155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2738"/>
                        <a:ext cx="37973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900113" y="4292600"/>
            <a:ext cx="6380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例</a:t>
            </a:r>
            <a:r>
              <a:rPr lang="en-US" altLang="zh-CN" sz="3200" b="1"/>
              <a:t>3.1.1n=1</a:t>
            </a:r>
            <a:r>
              <a:rPr lang="zh-CN" altLang="en-US" sz="3200" b="1"/>
              <a:t>氢原子最概然半径以及</a:t>
            </a:r>
            <a:r>
              <a:rPr lang="zh-CN" altLang="en-US" sz="3200"/>
              <a:t> 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7164388" y="4292600"/>
          <a:ext cx="7239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公式" r:id="rId9" imgW="723600" imgH="520560" progId="Equation.3">
                  <p:embed/>
                </p:oleObj>
              </mc:Choice>
              <mc:Fallback>
                <p:oleObj name="公式" r:id="rId9" imgW="72360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292600"/>
                        <a:ext cx="7239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900113" y="5013325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和类氢离子</a:t>
            </a:r>
            <a:r>
              <a:rPr lang="zh-CN" altLang="en-US" sz="3200"/>
              <a:t> </a:t>
            </a:r>
          </a:p>
        </p:txBody>
      </p:sp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3059113" y="5013325"/>
          <a:ext cx="7239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公式" r:id="rId11" imgW="723600" imgH="520560" progId="Equation.3">
                  <p:embed/>
                </p:oleObj>
              </mc:Choice>
              <mc:Fallback>
                <p:oleObj name="公式" r:id="rId11" imgW="72360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013325"/>
                        <a:ext cx="7239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900113" y="5734050"/>
            <a:ext cx="592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解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0" y="2871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504" name="Object 16"/>
          <p:cNvGraphicFramePr>
            <a:graphicFrameLocks noChangeAspect="1"/>
          </p:cNvGraphicFramePr>
          <p:nvPr/>
        </p:nvGraphicFramePr>
        <p:xfrm>
          <a:off x="1476375" y="5516563"/>
          <a:ext cx="662463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公式" r:id="rId13" imgW="7454880" imgH="1193760" progId="Equation.3">
                  <p:embed/>
                </p:oleObj>
              </mc:Choice>
              <mc:Fallback>
                <p:oleObj name="公式" r:id="rId13" imgW="7454880" imgH="11937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516563"/>
                        <a:ext cx="6624638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497" grpId="0"/>
      <p:bldP spid="63500" grpId="0"/>
      <p:bldP spid="6350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2338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042988" y="620713"/>
          <a:ext cx="4389437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公式" r:id="rId3" imgW="4673520" imgH="4114800" progId="Equation.3">
                  <p:embed/>
                </p:oleObj>
              </mc:Choice>
              <mc:Fallback>
                <p:oleObj name="公式" r:id="rId3" imgW="4673520" imgH="411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0713"/>
                        <a:ext cx="4389437" cy="386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900113" y="4724400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比较</a:t>
            </a:r>
            <a:r>
              <a:rPr lang="zh-CN" altLang="en-US" sz="3200"/>
              <a:t> 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908175" y="4581525"/>
          <a:ext cx="18669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" name="公式" r:id="rId5" imgW="1866600" imgH="888840" progId="Equation.3">
                  <p:embed/>
                </p:oleObj>
              </mc:Choice>
              <mc:Fallback>
                <p:oleObj name="公式" r:id="rId5" imgW="186660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581525"/>
                        <a:ext cx="1866900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900113" y="5661025"/>
            <a:ext cx="1922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类氢离子</a:t>
            </a:r>
            <a:r>
              <a:rPr lang="zh-CN" altLang="en-US" sz="3200"/>
              <a:t> 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2700338" y="5805488"/>
          <a:ext cx="9826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name="公式" r:id="rId7" imgW="977760" imgH="330120" progId="Equation.3">
                  <p:embed/>
                </p:oleObj>
              </mc:Choice>
              <mc:Fallback>
                <p:oleObj name="公式" r:id="rId7" imgW="97776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805488"/>
                        <a:ext cx="98266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3924300" y="5445125"/>
          <a:ext cx="291306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公式" r:id="rId9" imgW="2908080" imgH="888840" progId="Equation.3">
                  <p:embed/>
                </p:oleObj>
              </mc:Choice>
              <mc:Fallback>
                <p:oleObj name="公式" r:id="rId9" imgW="290808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445125"/>
                        <a:ext cx="2913063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971550" y="620713"/>
            <a:ext cx="434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3.1.3</a:t>
            </a:r>
            <a:r>
              <a:rPr lang="zh-CN" altLang="en-US" sz="3200" b="1"/>
              <a:t>原子波函数的宇称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900113" y="1125538"/>
            <a:ext cx="72723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b="1"/>
              <a:t>■</a:t>
            </a:r>
            <a:r>
              <a:rPr lang="zh-CN" altLang="en-US" sz="3200" b="1"/>
              <a:t>波函数的宇称：波函数空间反演的对称性</a:t>
            </a:r>
            <a:r>
              <a:rPr lang="en-US" altLang="zh-CN" sz="3200" b="1"/>
              <a:t>.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900113" y="2781300"/>
            <a:ext cx="2151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宇称算符</a:t>
            </a:r>
            <a:r>
              <a:rPr lang="zh-CN" altLang="en-US" sz="3200"/>
              <a:t> 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2916238" y="2852738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name="公式" r:id="rId3" imgW="317160" imgH="393480" progId="Equation.3">
                  <p:embed/>
                </p:oleObj>
              </mc:Choice>
              <mc:Fallback>
                <p:oleObj name="公式" r:id="rId3" imgW="3171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852738"/>
                        <a:ext cx="317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900113" y="3500438"/>
            <a:ext cx="2735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对原点反演：</a:t>
            </a:r>
            <a:r>
              <a:rPr lang="zh-CN" altLang="en-US" sz="3200"/>
              <a:t> </a:t>
            </a:r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1042988" y="4292600"/>
          <a:ext cx="4033837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公式" r:id="rId5" imgW="4038480" imgH="1117440" progId="Equation.3">
                  <p:embed/>
                </p:oleObj>
              </mc:Choice>
              <mc:Fallback>
                <p:oleObj name="公式" r:id="rId5" imgW="4038480" imgH="1117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92600"/>
                        <a:ext cx="4033837" cy="112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900113" y="5589588"/>
            <a:ext cx="1222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可见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2051050" y="5661025"/>
          <a:ext cx="465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name="公式" r:id="rId7" imgW="469800" imgH="431640" progId="Equation.3">
                  <p:embed/>
                </p:oleObj>
              </mc:Choice>
              <mc:Fallback>
                <p:oleObj name="公式" r:id="rId7" imgW="4698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661025"/>
                        <a:ext cx="4651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2484438" y="5589588"/>
            <a:ext cx="266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的本征值为</a:t>
            </a:r>
            <a:r>
              <a:rPr lang="en-US" altLang="zh-CN" sz="3200" b="1"/>
              <a:t>1.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39" grpId="0"/>
      <p:bldP spid="65540" grpId="0"/>
      <p:bldP spid="65543" grpId="0"/>
      <p:bldP spid="65545" grpId="0"/>
      <p:bldP spid="655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971550" y="620713"/>
          <a:ext cx="4313238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公式" r:id="rId3" imgW="4317840" imgH="1117440" progId="Equation.3">
                  <p:embed/>
                </p:oleObj>
              </mc:Choice>
              <mc:Fallback>
                <p:oleObj name="公式" r:id="rId3" imgW="4317840" imgH="1117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0713"/>
                        <a:ext cx="4313238" cy="1122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900113" y="1916113"/>
            <a:ext cx="1222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可见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1979613" y="1989138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公式" r:id="rId5" imgW="317160" imgH="393480" progId="Equation.3">
                  <p:embed/>
                </p:oleObj>
              </mc:Choice>
              <mc:Fallback>
                <p:oleObj name="公式" r:id="rId5" imgW="3171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89138"/>
                        <a:ext cx="317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2268538" y="1916113"/>
            <a:ext cx="192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本征值为</a:t>
            </a:r>
            <a:r>
              <a:rPr lang="zh-CN" altLang="en-US" sz="3200"/>
              <a:t> 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4067175" y="2060575"/>
          <a:ext cx="11128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name="公式" r:id="rId7" imgW="1117440" imgH="406080" progId="Equation.3">
                  <p:embed/>
                </p:oleObj>
              </mc:Choice>
              <mc:Fallback>
                <p:oleObj name="公式" r:id="rId7" imgW="111744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060575"/>
                        <a:ext cx="11128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5219700" y="1916113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并且</a:t>
            </a:r>
            <a:endParaRPr lang="zh-CN" altLang="en-US" sz="3200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1476375" y="2708275"/>
          <a:ext cx="9223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公式" r:id="rId9" imgW="927000" imgH="406080" progId="Equation.3">
                  <p:embed/>
                </p:oleObj>
              </mc:Choice>
              <mc:Fallback>
                <p:oleObj name="公式" r:id="rId9" imgW="92700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08275"/>
                        <a:ext cx="922338" cy="412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2627313" y="2636838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称波函数具有偶宇称；</a:t>
            </a:r>
            <a:endParaRPr lang="zh-CN" altLang="en-US" sz="3200"/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575" name="Object 15"/>
          <p:cNvGraphicFramePr>
            <a:graphicFrameLocks noChangeAspect="1"/>
          </p:cNvGraphicFramePr>
          <p:nvPr/>
        </p:nvGraphicFramePr>
        <p:xfrm>
          <a:off x="1425575" y="3500438"/>
          <a:ext cx="1143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公式" r:id="rId11" imgW="1143000" imgH="406080" progId="Equation.3">
                  <p:embed/>
                </p:oleObj>
              </mc:Choice>
              <mc:Fallback>
                <p:oleObj name="公式" r:id="rId11" imgW="114300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3500438"/>
                        <a:ext cx="1143000" cy="412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6" name="Rectangle 16"/>
          <p:cNvSpPr>
            <a:spLocks noChangeArrowheads="1"/>
          </p:cNvSpPr>
          <p:nvPr/>
        </p:nvSpPr>
        <p:spPr bwMode="auto">
          <a:xfrm>
            <a:off x="2627313" y="3429000"/>
            <a:ext cx="3954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称波函数具有奇宇称</a:t>
            </a:r>
            <a:r>
              <a:rPr lang="en-US" altLang="zh-CN" sz="3200" b="1"/>
              <a:t>.</a:t>
            </a:r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900113" y="3933825"/>
            <a:ext cx="77041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b="1"/>
              <a:t>■</a:t>
            </a:r>
            <a:r>
              <a:rPr lang="zh-CN" altLang="en-US" sz="3200" b="1"/>
              <a:t>相乘的波函数宇称等于每个波函数的宇称的乘积</a:t>
            </a:r>
            <a:r>
              <a:rPr lang="en-US" altLang="zh-CN" sz="3200" b="1"/>
              <a:t>.</a:t>
            </a:r>
          </a:p>
        </p:txBody>
      </p: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900113" y="5589588"/>
            <a:ext cx="1538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氢原子</a:t>
            </a:r>
            <a:r>
              <a:rPr lang="en-US" altLang="zh-CN" sz="3200" b="1"/>
              <a:t>:</a:t>
            </a:r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580" name="Object 20"/>
          <p:cNvGraphicFramePr>
            <a:graphicFrameLocks noChangeAspect="1"/>
          </p:cNvGraphicFramePr>
          <p:nvPr/>
        </p:nvGraphicFramePr>
        <p:xfrm>
          <a:off x="2484438" y="5661025"/>
          <a:ext cx="57562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name="公式" r:id="rId13" imgW="6184800" imgH="533160" progId="Equation.3">
                  <p:embed/>
                </p:oleObj>
              </mc:Choice>
              <mc:Fallback>
                <p:oleObj name="公式" r:id="rId13" imgW="6184800" imgH="533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661025"/>
                        <a:ext cx="5756275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900113" y="33575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当</a:t>
            </a: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900113" y="2565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  <p:bldP spid="66567" grpId="0"/>
      <p:bldP spid="66567" grpId="1"/>
      <p:bldP spid="66570" grpId="0"/>
      <p:bldP spid="66570" grpId="1"/>
      <p:bldP spid="66573" grpId="0"/>
      <p:bldP spid="66576" grpId="0"/>
      <p:bldP spid="66577" grpId="0"/>
      <p:bldP spid="66578" grpId="0"/>
      <p:bldP spid="66581" grpId="0"/>
      <p:bldP spid="665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900113" y="549275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氢原子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971550" y="2276475"/>
          <a:ext cx="71913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公式" r:id="rId3" imgW="7670520" imgH="1002960" progId="Equation.3">
                  <p:embed/>
                </p:oleObj>
              </mc:Choice>
              <mc:Fallback>
                <p:oleObj name="公式" r:id="rId3" imgW="7670520" imgH="1002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76475"/>
                        <a:ext cx="7191375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900113" y="1341438"/>
            <a:ext cx="2038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定态方程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908175" y="3573463"/>
          <a:ext cx="6245225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公式" r:id="rId5" imgW="6235560" imgH="2184120" progId="Equation.3">
                  <p:embed/>
                </p:oleObj>
              </mc:Choice>
              <mc:Fallback>
                <p:oleObj name="公式" r:id="rId5" imgW="6235560" imgH="2184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73463"/>
                        <a:ext cx="6245225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900113" y="36449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其中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6" grpId="0"/>
      <p:bldP spid="491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042988" y="765175"/>
          <a:ext cx="6162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公式" r:id="rId3" imgW="6146640" imgH="457200" progId="Equation.3">
                  <p:embed/>
                </p:oleObj>
              </mc:Choice>
              <mc:Fallback>
                <p:oleObj name="公式" r:id="rId3" imgW="614664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765175"/>
                        <a:ext cx="61626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042988" y="1557338"/>
          <a:ext cx="70659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公式" r:id="rId5" imgW="7048440" imgH="406080" progId="Equation.3">
                  <p:embed/>
                </p:oleObj>
              </mc:Choice>
              <mc:Fallback>
                <p:oleObj name="公式" r:id="rId5" imgW="704844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57338"/>
                        <a:ext cx="70659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971550" y="2349500"/>
          <a:ext cx="120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公式" r:id="rId7" imgW="1206360" imgH="380880" progId="Equation.3">
                  <p:embed/>
                </p:oleObj>
              </mc:Choice>
              <mc:Fallback>
                <p:oleObj name="公式" r:id="rId7" imgW="120636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49500"/>
                        <a:ext cx="1206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2268538" y="2349500"/>
          <a:ext cx="347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公式" r:id="rId9" imgW="3479760" imgH="406080" progId="Equation.3">
                  <p:embed/>
                </p:oleObj>
              </mc:Choice>
              <mc:Fallback>
                <p:oleObj name="公式" r:id="rId9" imgW="347976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349500"/>
                        <a:ext cx="3479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1042988" y="2997200"/>
          <a:ext cx="20748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公式" r:id="rId11" imgW="2070000" imgH="507960" progId="Equation.3">
                  <p:embed/>
                </p:oleObj>
              </mc:Choice>
              <mc:Fallback>
                <p:oleObj name="公式" r:id="rId11" imgW="207000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97200"/>
                        <a:ext cx="20748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900113" y="35734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令</a:t>
            </a:r>
            <a:r>
              <a:rPr lang="zh-CN" altLang="en-US" sz="3200"/>
              <a:t> </a:t>
            </a:r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1403350" y="3644900"/>
          <a:ext cx="42814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公式" r:id="rId13" imgW="4584600" imgH="533160" progId="Equation.3">
                  <p:embed/>
                </p:oleObj>
              </mc:Choice>
              <mc:Fallback>
                <p:oleObj name="公式" r:id="rId13" imgW="458460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644900"/>
                        <a:ext cx="4281488" cy="538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5651500" y="3573463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称为球谐函数，</a:t>
            </a: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900113" y="436562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满足</a:t>
            </a:r>
          </a:p>
        </p:txBody>
      </p:sp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1979613" y="4365625"/>
          <a:ext cx="55213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公式" r:id="rId15" imgW="5918040" imgH="622080" progId="Equation.3">
                  <p:embed/>
                </p:oleObj>
              </mc:Choice>
              <mc:Fallback>
                <p:oleObj name="公式" r:id="rId15" imgW="5918040" imgH="622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365625"/>
                        <a:ext cx="5521325" cy="622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900113" y="4941888"/>
            <a:ext cx="74168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/>
              <a:t>故</a:t>
            </a:r>
            <a:r>
              <a:rPr lang="en-US" altLang="zh-CN" sz="3200" b="1"/>
              <a:t>l</a:t>
            </a:r>
            <a:r>
              <a:rPr lang="zh-CN" altLang="en-US" sz="3200" b="1"/>
              <a:t>为偶数，球谐函数具有偶宇称；</a:t>
            </a:r>
            <a:r>
              <a:rPr lang="en-US" altLang="zh-CN" sz="3200" b="1"/>
              <a:t>l</a:t>
            </a:r>
            <a:r>
              <a:rPr lang="zh-CN" altLang="en-US" sz="3200" b="1"/>
              <a:t>为奇数，球谐函数具有奇宇称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  <p:bldP spid="67593" grpId="0"/>
      <p:bldP spid="67594" grpId="0"/>
      <p:bldP spid="6759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900113" y="692150"/>
            <a:ext cx="4111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3.2 </a:t>
            </a:r>
            <a:r>
              <a:rPr lang="zh-CN" altLang="en-US" sz="3200" b="1"/>
              <a:t>量子数的物理解释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900113" y="1484313"/>
            <a:ext cx="3071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3.2.1 </a:t>
            </a:r>
            <a:r>
              <a:rPr lang="zh-CN" altLang="en-US" sz="3200" b="1"/>
              <a:t>主量子数</a:t>
            </a:r>
            <a:r>
              <a:rPr lang="en-US" altLang="zh-CN" sz="3200" b="1"/>
              <a:t>n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1042988" y="2349500"/>
          <a:ext cx="65341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公式" r:id="rId3" imgW="7061040" imgH="1206360" progId="Equation.3">
                  <p:embed/>
                </p:oleObj>
              </mc:Choice>
              <mc:Fallback>
                <p:oleObj name="公式" r:id="rId3" imgW="7061040" imgH="1206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49500"/>
                        <a:ext cx="6534150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971550" y="3716338"/>
          <a:ext cx="41021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1" name="公式" r:id="rId5" imgW="4101840" imgH="1206360" progId="Equation.3">
                  <p:embed/>
                </p:oleObj>
              </mc:Choice>
              <mc:Fallback>
                <p:oleObj name="公式" r:id="rId5" imgW="4101840" imgH="1206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16338"/>
                        <a:ext cx="41021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827088" y="5084763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因为</a:t>
            </a:r>
            <a:r>
              <a:rPr lang="zh-CN" altLang="en-US" sz="3200"/>
              <a:t> </a:t>
            </a:r>
          </a:p>
        </p:txBody>
      </p:sp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1979613" y="5157788"/>
          <a:ext cx="11858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公式" r:id="rId7" imgW="1180800" imgH="457200" progId="Equation.3">
                  <p:embed/>
                </p:oleObj>
              </mc:Choice>
              <mc:Fallback>
                <p:oleObj name="公式" r:id="rId7" imgW="11808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157788"/>
                        <a:ext cx="11858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3348038" y="515778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所以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68614" grpId="0"/>
      <p:bldP spid="68617" grpId="0"/>
      <p:bldP spid="686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116013" y="679450"/>
          <a:ext cx="6911975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公式" r:id="rId3" imgW="7035480" imgH="2539800" progId="Equation.3">
                  <p:embed/>
                </p:oleObj>
              </mc:Choice>
              <mc:Fallback>
                <p:oleObj name="公式" r:id="rId3" imgW="7035480" imgH="25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79450"/>
                        <a:ext cx="6911975" cy="249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900113" y="36449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1784350" y="3486150"/>
          <a:ext cx="32178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name="公式" r:id="rId5" imgW="3213000" imgH="990360" progId="Equation.3">
                  <p:embed/>
                </p:oleObj>
              </mc:Choice>
              <mc:Fallback>
                <p:oleObj name="公式" r:id="rId5" imgW="3213000" imgH="990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486150"/>
                        <a:ext cx="3217863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827088" y="515778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1835150" y="4941888"/>
          <a:ext cx="295433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公式" r:id="rId7" imgW="2958840" imgH="1002960" progId="Equation.3">
                  <p:embed/>
                </p:oleObj>
              </mc:Choice>
              <mc:Fallback>
                <p:oleObj name="公式" r:id="rId7" imgW="2958840" imgH="1002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941888"/>
                        <a:ext cx="2954338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6877050" y="5084763"/>
            <a:ext cx="2052638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作业：</a:t>
            </a:r>
            <a:r>
              <a:rPr lang="en-US" altLang="zh-CN" sz="3200" b="1"/>
              <a:t>p.118 2,3,4,5</a:t>
            </a:r>
          </a:p>
          <a:p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  <p:bldP spid="69640" grpId="0"/>
      <p:bldP spid="696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971550" y="1628775"/>
          <a:ext cx="35861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公式" r:id="rId3" imgW="3581280" imgH="1054080" progId="Equation.3">
                  <p:embed/>
                </p:oleObj>
              </mc:Choice>
              <mc:Fallback>
                <p:oleObj name="公式" r:id="rId3" imgW="3581280" imgH="1054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358616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744538" y="2805113"/>
          <a:ext cx="77279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公式" r:id="rId5" imgW="8292960" imgH="965160" progId="Equation.3">
                  <p:embed/>
                </p:oleObj>
              </mc:Choice>
              <mc:Fallback>
                <p:oleObj name="公式" r:id="rId5" imgW="829296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2805113"/>
                        <a:ext cx="7727950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827088" y="4292600"/>
          <a:ext cx="74056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公式" r:id="rId7" imgW="8458200" imgH="1066680" progId="Equation.3">
                  <p:embed/>
                </p:oleObj>
              </mc:Choice>
              <mc:Fallback>
                <p:oleObj name="公式" r:id="rId7" imgW="8458200" imgH="1066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92600"/>
                        <a:ext cx="7405687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971550" y="620713"/>
          <a:ext cx="67691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公式" r:id="rId9" imgW="6121080" imgH="533160" progId="Equation.3">
                  <p:embed/>
                </p:oleObj>
              </mc:Choice>
              <mc:Fallback>
                <p:oleObj name="公式" r:id="rId9" imgW="612108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0713"/>
                        <a:ext cx="6769100" cy="638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3276600" y="549275"/>
            <a:ext cx="2447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本节要点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1908175" y="3500438"/>
            <a:ext cx="3638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/>
              <a:t>■</a:t>
            </a:r>
            <a:r>
              <a:rPr lang="zh-CN" altLang="en-US" sz="4000" b="1">
                <a:solidFill>
                  <a:srgbClr val="FF0000"/>
                </a:solidFill>
                <a:ea typeface="隶书" pitchFamily="49" charset="-122"/>
              </a:rPr>
              <a:t>概率密度分布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3563938" y="1341438"/>
            <a:ext cx="19446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ea typeface="隶书" pitchFamily="49" charset="-122"/>
              </a:rPr>
              <a:t>氢原子：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2339975" y="2781300"/>
            <a:ext cx="2865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ea typeface="隶书" pitchFamily="49" charset="-122"/>
              </a:rPr>
              <a:t>波函数 能量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1908175" y="4221163"/>
            <a:ext cx="4679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■</a:t>
            </a:r>
            <a:r>
              <a:rPr lang="zh-CN" altLang="en-US" sz="4000" b="1">
                <a:ea typeface="隶书" pitchFamily="49" charset="-122"/>
              </a:rPr>
              <a:t>原子波函数的宇称</a:t>
            </a:r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1908175" y="4941888"/>
            <a:ext cx="496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■</a:t>
            </a:r>
            <a:r>
              <a:rPr lang="zh-CN" altLang="en-US" sz="4000" b="1">
                <a:solidFill>
                  <a:srgbClr val="FF0000"/>
                </a:solidFill>
                <a:ea typeface="隶书" pitchFamily="49" charset="-122"/>
              </a:rPr>
              <a:t>量子数的物理解释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1908175" y="1916113"/>
            <a:ext cx="525780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3200"/>
              <a:t>■</a:t>
            </a:r>
            <a:r>
              <a:rPr lang="zh-CN" altLang="en-US" sz="4000" b="1">
                <a:ea typeface="隶书" pitchFamily="49" charset="-122"/>
              </a:rPr>
              <a:t>定态薛定谔方程的解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/>
      <p:bldP spid="91139" grpId="0"/>
      <p:bldP spid="91140" grpId="0"/>
      <p:bldP spid="91141" grpId="0"/>
      <p:bldP spid="91142" grpId="0"/>
      <p:bldP spid="91143" grpId="0"/>
      <p:bldP spid="911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2814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971550" y="620713"/>
            <a:ext cx="2736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200" b="1"/>
              <a:t>方程的解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900113" y="14843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en-US" altLang="zh-CN" sz="3200"/>
              <a:t> 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2771775" y="1412875"/>
          <a:ext cx="35861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公式" r:id="rId3" imgW="3581280" imgH="1054080" progId="Equation.3">
                  <p:embed/>
                </p:oleObj>
              </mc:Choice>
              <mc:Fallback>
                <p:oleObj name="公式" r:id="rId3" imgW="3581280" imgH="1054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412875"/>
                        <a:ext cx="358616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971550" y="28527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设</a:t>
            </a:r>
            <a:r>
              <a:rPr lang="zh-CN" altLang="en-US" sz="3200"/>
              <a:t> 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619250" y="2924175"/>
          <a:ext cx="23669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公式" r:id="rId5" imgW="2361960" imgH="520560" progId="Equation.3">
                  <p:embed/>
                </p:oleObj>
              </mc:Choice>
              <mc:Fallback>
                <p:oleObj name="公式" r:id="rId5" imgW="236196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24175"/>
                        <a:ext cx="2366963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140200" y="2852738"/>
            <a:ext cx="1516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为了使</a:t>
            </a:r>
            <a:r>
              <a:rPr lang="zh-CN" altLang="en-US" sz="3200"/>
              <a:t> 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5580063" y="2924175"/>
          <a:ext cx="8572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公式" r:id="rId7" imgW="850680" imgH="444240" progId="Equation.3">
                  <p:embed/>
                </p:oleObj>
              </mc:Choice>
              <mc:Fallback>
                <p:oleObj name="公式" r:id="rId7" imgW="85068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924175"/>
                        <a:ext cx="85725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6443663" y="28527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</a:t>
            </a:r>
            <a:r>
              <a:rPr lang="zh-CN" altLang="en-US" sz="3200"/>
              <a:t> </a:t>
            </a:r>
          </a:p>
        </p:txBody>
      </p: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7092950" y="2924175"/>
          <a:ext cx="863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公式" r:id="rId9" imgW="863280" imgH="406080" progId="Equation.3">
                  <p:embed/>
                </p:oleObj>
              </mc:Choice>
              <mc:Fallback>
                <p:oleObj name="公式" r:id="rId9" imgW="86328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924175"/>
                        <a:ext cx="8636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1042988" y="35734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到</a:t>
            </a:r>
            <a:r>
              <a:rPr lang="zh-CN" altLang="en-US" sz="3200"/>
              <a:t> </a:t>
            </a:r>
          </a:p>
        </p:txBody>
      </p:sp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1619250" y="3716338"/>
          <a:ext cx="5000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公式" r:id="rId11" imgW="495000" imgH="330120" progId="Equation.3">
                  <p:embed/>
                </p:oleObj>
              </mc:Choice>
              <mc:Fallback>
                <p:oleObj name="公式" r:id="rId11" imgW="495000" imgH="3301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16338"/>
                        <a:ext cx="500063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2051050" y="3573463"/>
            <a:ext cx="4473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区域内满足单值</a:t>
            </a:r>
            <a:r>
              <a:rPr lang="en-US" altLang="zh-CN" sz="3200" b="1"/>
              <a:t>,</a:t>
            </a:r>
            <a:r>
              <a:rPr lang="zh-CN" altLang="en-US" sz="3200" b="1"/>
              <a:t>需满足</a:t>
            </a:r>
            <a:r>
              <a:rPr lang="zh-CN" altLang="en-US" sz="3200"/>
              <a:t> </a:t>
            </a:r>
          </a:p>
        </p:txBody>
      </p:sp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3348038" y="4365625"/>
          <a:ext cx="23288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公式" r:id="rId13" imgW="2323800" imgH="431640" progId="Equation.3">
                  <p:embed/>
                </p:oleObj>
              </mc:Choice>
              <mc:Fallback>
                <p:oleObj name="公式" r:id="rId13" imgW="232380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365625"/>
                        <a:ext cx="2328862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900113" y="5013325"/>
            <a:ext cx="273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这样，只有当</a:t>
            </a:r>
            <a:r>
              <a:rPr lang="zh-CN" altLang="en-US" sz="3200"/>
              <a:t> </a:t>
            </a:r>
          </a:p>
        </p:txBody>
      </p:sp>
      <p:graphicFrame>
        <p:nvGraphicFramePr>
          <p:cNvPr id="8215" name="Object 23"/>
          <p:cNvGraphicFramePr>
            <a:graphicFrameLocks noChangeAspect="1"/>
          </p:cNvGraphicFramePr>
          <p:nvPr/>
        </p:nvGraphicFramePr>
        <p:xfrm>
          <a:off x="3492500" y="5084763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公式" r:id="rId15" imgW="431640" imgH="457200" progId="Equation.3">
                  <p:embed/>
                </p:oleObj>
              </mc:Choice>
              <mc:Fallback>
                <p:oleObj name="公式" r:id="rId15" imgW="43164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084763"/>
                        <a:ext cx="425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3924300" y="5013325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是整数时才能满足，即</a:t>
            </a:r>
          </a:p>
        </p:txBody>
      </p:sp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971550" y="5876925"/>
          <a:ext cx="306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公式" r:id="rId17" imgW="3060360" imgH="457200" progId="Equation.3">
                  <p:embed/>
                </p:oleObj>
              </mc:Choice>
              <mc:Fallback>
                <p:oleObj name="公式" r:id="rId17" imgW="306036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76925"/>
                        <a:ext cx="3060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199" grpId="0"/>
      <p:bldP spid="8202" grpId="0"/>
      <p:bldP spid="8204" grpId="0"/>
      <p:bldP spid="8206" grpId="0"/>
      <p:bldP spid="8208" grpId="0"/>
      <p:bldP spid="8210" grpId="0"/>
      <p:bldP spid="8214" grpId="0"/>
      <p:bldP spid="82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971550" y="692150"/>
            <a:ext cx="1516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另外，</a:t>
            </a:r>
            <a:r>
              <a:rPr lang="zh-CN" altLang="en-US" sz="3200"/>
              <a:t> </a:t>
            </a: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2195513" y="765175"/>
          <a:ext cx="8572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3" imgW="850680" imgH="444240" progId="Equation.3">
                  <p:embed/>
                </p:oleObj>
              </mc:Choice>
              <mc:Fallback>
                <p:oleObj name="公式" r:id="rId3" imgW="85068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765175"/>
                        <a:ext cx="85725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32138" y="692150"/>
            <a:ext cx="2087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满足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1979613" y="1557338"/>
          <a:ext cx="516413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公式" r:id="rId5" imgW="4902120" imgH="1054080" progId="Equation.3">
                  <p:embed/>
                </p:oleObj>
              </mc:Choice>
              <mc:Fallback>
                <p:oleObj name="公式" r:id="rId5" imgW="4902120" imgH="1054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557338"/>
                        <a:ext cx="5164137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2051050" y="3933825"/>
          <a:ext cx="60706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公式" r:id="rId7" imgW="6070320" imgH="901440" progId="Equation.3">
                  <p:embed/>
                </p:oleObj>
              </mc:Choice>
              <mc:Fallback>
                <p:oleObj name="公式" r:id="rId7" imgW="6070320" imgH="9014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933825"/>
                        <a:ext cx="6070600" cy="896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900113" y="5373688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</a:p>
        </p:txBody>
      </p:sp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1403350" y="5157788"/>
          <a:ext cx="7056438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公式" r:id="rId9" imgW="8292960" imgH="965160" progId="Equation.3">
                  <p:embed/>
                </p:oleObj>
              </mc:Choice>
              <mc:Fallback>
                <p:oleObj name="公式" r:id="rId9" imgW="8292960" imgH="965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157788"/>
                        <a:ext cx="7056438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900113" y="4005263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因此</a:t>
            </a:r>
          </a:p>
        </p:txBody>
      </p:sp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3492500" y="2708275"/>
          <a:ext cx="2108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公式" r:id="rId11" imgW="2108160" imgH="901440" progId="Equation.3">
                  <p:embed/>
                </p:oleObj>
              </mc:Choice>
              <mc:Fallback>
                <p:oleObj name="公式" r:id="rId11" imgW="2108160" imgH="9014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708275"/>
                        <a:ext cx="2108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  <p:bldP spid="9226" grpId="0"/>
      <p:bldP spid="9230" grpId="0"/>
      <p:bldP spid="92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23850" y="549275"/>
            <a:ext cx="478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其解为缔和勒让德多项式</a:t>
            </a:r>
            <a:r>
              <a:rPr lang="zh-CN" altLang="en-US" sz="3200"/>
              <a:t> 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5097463" y="549275"/>
          <a:ext cx="40465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公式" r:id="rId3" imgW="4051080" imgH="545760" progId="Equation.3">
                  <p:embed/>
                </p:oleObj>
              </mc:Choice>
              <mc:Fallback>
                <p:oleObj name="公式" r:id="rId3" imgW="405108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549275"/>
                        <a:ext cx="4046537" cy="546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3850" y="1341438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要求</a:t>
            </a:r>
            <a:r>
              <a:rPr lang="zh-CN" altLang="en-US" sz="3200"/>
              <a:t> 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331913" y="1484313"/>
          <a:ext cx="181133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5" imgW="1815840" imgH="380880" progId="Equation.3">
                  <p:embed/>
                </p:oleObj>
              </mc:Choice>
              <mc:Fallback>
                <p:oleObj name="公式" r:id="rId5" imgW="181584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84313"/>
                        <a:ext cx="1811337" cy="385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23850" y="20605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468313" y="2781300"/>
          <a:ext cx="31448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7" imgW="3149280" imgH="457200" progId="Equation.3">
                  <p:embed/>
                </p:oleObj>
              </mc:Choice>
              <mc:Fallback>
                <p:oleObj name="公式" r:id="rId7" imgW="314928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81300"/>
                        <a:ext cx="3144837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1" name="Picture 11" descr="sit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412875"/>
            <a:ext cx="52927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395288" y="5445125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径向方程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5" grpId="0"/>
      <p:bldP spid="10248" grpId="0"/>
      <p:bldP spid="1025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606</Words>
  <Application>Microsoft Office PowerPoint</Application>
  <PresentationFormat>全屏显示(4:3)</PresentationFormat>
  <Paragraphs>157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Arial</vt:lpstr>
      <vt:lpstr>宋体</vt:lpstr>
      <vt:lpstr>隶书</vt:lpstr>
      <vt:lpstr>Times New Roman</vt:lpstr>
      <vt:lpstr>默认设计模板</vt:lpstr>
      <vt:lpstr>Microsoft 公式 3.0</vt:lpstr>
      <vt:lpstr>Microsoft Equation 2007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28</cp:revision>
  <dcterms:created xsi:type="dcterms:W3CDTF">2015-11-28T11:38:55Z</dcterms:created>
  <dcterms:modified xsi:type="dcterms:W3CDTF">2015-11-28T16:46:13Z</dcterms:modified>
</cp:coreProperties>
</file>