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03" r:id="rId3"/>
    <p:sldId id="304" r:id="rId4"/>
    <p:sldId id="280" r:id="rId5"/>
    <p:sldId id="281" r:id="rId6"/>
    <p:sldId id="282" r:id="rId7"/>
    <p:sldId id="283" r:id="rId8"/>
    <p:sldId id="284" r:id="rId9"/>
    <p:sldId id="285" r:id="rId10"/>
    <p:sldId id="279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5" d="100"/>
          <a:sy n="55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12" Type="http://schemas.openxmlformats.org/officeDocument/2006/relationships/image" Target="../media/image113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11" Type="http://schemas.openxmlformats.org/officeDocument/2006/relationships/image" Target="../media/image112.wmf"/><Relationship Id="rId5" Type="http://schemas.openxmlformats.org/officeDocument/2006/relationships/image" Target="../media/image106.wmf"/><Relationship Id="rId10" Type="http://schemas.openxmlformats.org/officeDocument/2006/relationships/image" Target="../media/image111.wmf"/><Relationship Id="rId4" Type="http://schemas.openxmlformats.org/officeDocument/2006/relationships/image" Target="../media/image105.wmf"/><Relationship Id="rId9" Type="http://schemas.openxmlformats.org/officeDocument/2006/relationships/image" Target="../media/image11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4" Type="http://schemas.openxmlformats.org/officeDocument/2006/relationships/image" Target="../media/image13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4" Type="http://schemas.openxmlformats.org/officeDocument/2006/relationships/image" Target="../media/image13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4" Type="http://schemas.openxmlformats.org/officeDocument/2006/relationships/image" Target="../media/image14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4" Type="http://schemas.openxmlformats.org/officeDocument/2006/relationships/image" Target="../media/image17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wmf"/><Relationship Id="rId1" Type="http://schemas.openxmlformats.org/officeDocument/2006/relationships/image" Target="../media/image18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4" Type="http://schemas.openxmlformats.org/officeDocument/2006/relationships/image" Target="../media/image195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AE168-ED3C-4EEA-8948-9FF202679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746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D2063-FCAA-4E90-9E69-2483E7FC8C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358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6D5C9-19D5-4CC8-BB4C-FA38303162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066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57CD4-CC72-4710-BF03-9F54B3855B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540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D2A579-17D1-4487-85F4-3BC67FBE3D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905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46919-DCBB-4260-9A66-86B0D046BF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64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26149-5001-44FD-98C9-7123775431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04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642E24-F49E-4F25-BC14-B9CF5359C0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706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1A220-43B7-4F5D-9901-A8CEF9C897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8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4BF1B9-650B-4833-970A-D122E55C3E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67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E7E32-91A4-4837-8E8D-FCDFE0DF2B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32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353F20-54D2-45A8-8054-E3945A0FD0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8.wmf"/><Relationship Id="rId9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6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10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09.wmf"/><Relationship Id="rId26" Type="http://schemas.openxmlformats.org/officeDocument/2006/relationships/oleObject" Target="../embeddings/oleObject111.bin"/><Relationship Id="rId3" Type="http://schemas.openxmlformats.org/officeDocument/2006/relationships/oleObject" Target="../embeddings/oleObject99.bin"/><Relationship Id="rId21" Type="http://schemas.openxmlformats.org/officeDocument/2006/relationships/oleObject" Target="../embeddings/oleObject108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06.bin"/><Relationship Id="rId25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wmf"/><Relationship Id="rId20" Type="http://schemas.openxmlformats.org/officeDocument/2006/relationships/image" Target="../media/image110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3.bin"/><Relationship Id="rId24" Type="http://schemas.openxmlformats.org/officeDocument/2006/relationships/image" Target="../media/image112.wmf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23" Type="http://schemas.openxmlformats.org/officeDocument/2006/relationships/oleObject" Target="../embeddings/oleObject109.bin"/><Relationship Id="rId28" Type="http://schemas.openxmlformats.org/officeDocument/2006/relationships/image" Target="../media/image113.wmf"/><Relationship Id="rId10" Type="http://schemas.openxmlformats.org/officeDocument/2006/relationships/image" Target="../media/image105.wmf"/><Relationship Id="rId19" Type="http://schemas.openxmlformats.org/officeDocument/2006/relationships/oleObject" Target="../embeddings/oleObject107.bin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7.wmf"/><Relationship Id="rId22" Type="http://schemas.openxmlformats.org/officeDocument/2006/relationships/image" Target="../media/image111.wmf"/><Relationship Id="rId27" Type="http://schemas.openxmlformats.org/officeDocument/2006/relationships/oleObject" Target="../embeddings/oleObject11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1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2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2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34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3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138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3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42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4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43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4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4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5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5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62.bin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6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5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10" Type="http://schemas.openxmlformats.org/officeDocument/2006/relationships/image" Target="../media/image162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6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6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72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70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oleObject" Target="../embeddings/oleObject176.bin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7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9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10" Type="http://schemas.openxmlformats.org/officeDocument/2006/relationships/image" Target="../media/image176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78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179.bin"/><Relationship Id="rId4" Type="http://schemas.openxmlformats.org/officeDocument/2006/relationships/image" Target="../media/image18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5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8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86.wmf"/><Relationship Id="rId5" Type="http://schemas.openxmlformats.org/officeDocument/2006/relationships/oleObject" Target="../embeddings/oleObject184.bin"/><Relationship Id="rId4" Type="http://schemas.openxmlformats.org/officeDocument/2006/relationships/image" Target="../media/image18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oleObject" Target="../embeddings/oleObject190.bin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0" Type="http://schemas.openxmlformats.org/officeDocument/2006/relationships/image" Target="../media/image190.wmf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188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93.wmf"/><Relationship Id="rId5" Type="http://schemas.openxmlformats.org/officeDocument/2006/relationships/oleObject" Target="../embeddings/oleObject192.bin"/><Relationship Id="rId10" Type="http://schemas.openxmlformats.org/officeDocument/2006/relationships/image" Target="../media/image195.wmf"/><Relationship Id="rId4" Type="http://schemas.openxmlformats.org/officeDocument/2006/relationships/image" Target="../media/image192.wmf"/><Relationship Id="rId9" Type="http://schemas.openxmlformats.org/officeDocument/2006/relationships/oleObject" Target="../embeddings/oleObject19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7" Type="http://schemas.openxmlformats.org/officeDocument/2006/relationships/image" Target="../media/image1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96.bin"/><Relationship Id="rId5" Type="http://schemas.openxmlformats.org/officeDocument/2006/relationships/image" Target="../media/image196.wmf"/><Relationship Id="rId4" Type="http://schemas.openxmlformats.org/officeDocument/2006/relationships/oleObject" Target="../embeddings/oleObject19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4.png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116013" y="2924175"/>
          <a:ext cx="3313112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公式" r:id="rId3" imgW="3581280" imgH="1054080" progId="Equation.3">
                  <p:embed/>
                </p:oleObj>
              </mc:Choice>
              <mc:Fallback>
                <p:oleObj name="公式" r:id="rId3" imgW="3581280" imgH="1054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24175"/>
                        <a:ext cx="3313112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971550" y="4076700"/>
          <a:ext cx="7345363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公式" r:id="rId5" imgW="8292960" imgH="965160" progId="Equation.3">
                  <p:embed/>
                </p:oleObj>
              </mc:Choice>
              <mc:Fallback>
                <p:oleObj name="公式" r:id="rId5" imgW="8292960" imgH="965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76700"/>
                        <a:ext cx="7345363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971550" y="5373688"/>
          <a:ext cx="740568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公式" r:id="rId7" imgW="8458200" imgH="1066680" progId="Equation.3">
                  <p:embed/>
                </p:oleObj>
              </mc:Choice>
              <mc:Fallback>
                <p:oleObj name="公式" r:id="rId7" imgW="8458200" imgH="1066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373688"/>
                        <a:ext cx="7405688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116013" y="1989138"/>
          <a:ext cx="56165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公式" r:id="rId9" imgW="6121080" imgH="533160" progId="Equation.3">
                  <p:embed/>
                </p:oleObj>
              </mc:Choice>
              <mc:Fallback>
                <p:oleObj name="公式" r:id="rId9" imgW="6121080" imgH="53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89138"/>
                        <a:ext cx="5616575" cy="530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348038" y="404813"/>
            <a:ext cx="2520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ea typeface="隶书" pitchFamily="49" charset="-122"/>
              </a:rPr>
              <a:t>上节小结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971550" y="1125538"/>
            <a:ext cx="1744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3200" b="1"/>
              <a:t>波函数</a:t>
            </a:r>
            <a:r>
              <a:rPr lang="zh-CN" altLang="en-US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/>
      <p:bldP spid="235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419475" y="692150"/>
            <a:ext cx="2447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ea typeface="隶书" pitchFamily="49" charset="-122"/>
              </a:rPr>
              <a:t>本节要点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635375" y="1773238"/>
            <a:ext cx="19446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ea typeface="隶书" pitchFamily="49" charset="-122"/>
              </a:rPr>
              <a:t>氢原子：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619250" y="2636838"/>
            <a:ext cx="496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■</a:t>
            </a:r>
            <a:r>
              <a:rPr lang="zh-CN" altLang="en-US" sz="4000" b="1">
                <a:solidFill>
                  <a:srgbClr val="FF0000"/>
                </a:solidFill>
                <a:ea typeface="隶书" pitchFamily="49" charset="-122"/>
              </a:rPr>
              <a:t>量子数的物理解释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1619250" y="3500438"/>
            <a:ext cx="2447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■</a:t>
            </a:r>
            <a:r>
              <a:rPr lang="zh-CN" altLang="en-US" sz="4000" b="1">
                <a:ea typeface="隶书" pitchFamily="49" charset="-122"/>
              </a:rPr>
              <a:t>跃迁率</a:t>
            </a:r>
            <a:endParaRPr lang="zh-CN" altLang="en-US" sz="4000" b="1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619250" y="4365625"/>
            <a:ext cx="5832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/>
              <a:t>■</a:t>
            </a:r>
            <a:r>
              <a:rPr lang="zh-CN" altLang="en-US" sz="4000" b="1">
                <a:ea typeface="隶书" pitchFamily="49" charset="-122"/>
              </a:rPr>
              <a:t>电偶极辐射的选择定则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4" grpId="0"/>
      <p:bldP spid="25607" grpId="0"/>
      <p:bldP spid="25608" grpId="0"/>
      <p:bldP spid="2560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27088" y="549275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说明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827088" y="1412875"/>
            <a:ext cx="933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在</a:t>
            </a:r>
            <a:r>
              <a:rPr lang="zh-CN" altLang="en-US" sz="3200"/>
              <a:t> 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692275" y="1557338"/>
          <a:ext cx="9096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公式" r:id="rId3" imgW="914400" imgH="330120" progId="Equation.3">
                  <p:embed/>
                </p:oleObj>
              </mc:Choice>
              <mc:Fallback>
                <p:oleObj name="公式" r:id="rId3" imgW="914400" imgH="330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557338"/>
                        <a:ext cx="909638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555875" y="1412875"/>
            <a:ext cx="5713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情形下</a:t>
            </a:r>
            <a:r>
              <a:rPr lang="en-US" altLang="zh-CN" sz="3200" b="1"/>
              <a:t>, </a:t>
            </a:r>
            <a:r>
              <a:rPr lang="zh-CN" altLang="en-US" sz="3200" b="1"/>
              <a:t>单电子原子的能量是量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827088" y="2060575"/>
            <a:ext cx="7561262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3200" b="1"/>
              <a:t>子化的，即能量取分立值</a:t>
            </a:r>
            <a:r>
              <a:rPr lang="en-US" altLang="zh-CN" sz="3200" b="1"/>
              <a:t>,</a:t>
            </a:r>
            <a:r>
              <a:rPr lang="zh-CN" altLang="en-US" sz="3200" b="1"/>
              <a:t>由主量子数</a:t>
            </a:r>
            <a:r>
              <a:rPr lang="en-US" altLang="zh-CN" sz="3200" b="1"/>
              <a:t>n</a:t>
            </a:r>
            <a:r>
              <a:rPr lang="zh-CN" altLang="en-US" sz="3200" b="1"/>
              <a:t>决定</a:t>
            </a:r>
            <a:r>
              <a:rPr lang="en-US" altLang="zh-CN" sz="3200" b="1"/>
              <a:t>.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827088" y="3573463"/>
            <a:ext cx="41989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最低能量亦即零点能</a:t>
            </a:r>
            <a:r>
              <a:rPr lang="zh-CN" altLang="en-US" sz="3200"/>
              <a:t> 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4932363" y="3644900"/>
          <a:ext cx="21796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公式" r:id="rId5" imgW="2831760" imgH="457200" progId="Equation.3">
                  <p:embed/>
                </p:oleObj>
              </mc:Choice>
              <mc:Fallback>
                <p:oleObj name="公式" r:id="rId5" imgW="283176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644900"/>
                        <a:ext cx="21796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827088" y="4149725"/>
            <a:ext cx="755967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3200" b="1"/>
              <a:t>原子中的电子仍然运动</a:t>
            </a:r>
            <a:r>
              <a:rPr lang="en-US" altLang="zh-CN" sz="3200" b="1"/>
              <a:t>,</a:t>
            </a:r>
            <a:r>
              <a:rPr lang="zh-CN" altLang="en-US" sz="3200" b="1"/>
              <a:t>因此不会落到原子核上</a:t>
            </a:r>
            <a:r>
              <a:rPr lang="en-US" altLang="zh-CN" sz="3200" b="1"/>
              <a:t>.</a:t>
            </a: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7092950" y="3500438"/>
            <a:ext cx="1511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说明</a:t>
            </a: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827088" y="5805488"/>
            <a:ext cx="4559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因为一个</a:t>
            </a:r>
            <a:r>
              <a:rPr lang="en-US" altLang="zh-CN" sz="3200" b="1"/>
              <a:t>n</a:t>
            </a:r>
            <a:r>
              <a:rPr lang="zh-CN" altLang="en-US" sz="3200" b="1"/>
              <a:t>对应多个</a:t>
            </a:r>
            <a:r>
              <a:rPr lang="en-US" altLang="zh-CN" sz="3200" b="1"/>
              <a:t>l</a:t>
            </a:r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87" name="Object 15"/>
          <p:cNvGraphicFramePr>
            <a:graphicFrameLocks noChangeAspect="1"/>
          </p:cNvGraphicFramePr>
          <p:nvPr/>
        </p:nvGraphicFramePr>
        <p:xfrm>
          <a:off x="5148263" y="5876925"/>
          <a:ext cx="425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公式" r:id="rId7" imgW="431640" imgH="457200" progId="Equation.3">
                  <p:embed/>
                </p:oleObj>
              </mc:Choice>
              <mc:Fallback>
                <p:oleObj name="公式" r:id="rId7" imgW="43164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876925"/>
                        <a:ext cx="4254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5508625" y="5805488"/>
            <a:ext cx="2744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值</a:t>
            </a:r>
            <a:r>
              <a:rPr lang="en-US" altLang="zh-CN" sz="3200" b="1"/>
              <a:t>,</a:t>
            </a:r>
            <a:r>
              <a:rPr lang="zh-CN" altLang="en-US" sz="3200" b="1"/>
              <a:t>这表明一个</a:t>
            </a:r>
          </a:p>
        </p:txBody>
      </p:sp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1908175" y="620713"/>
          <a:ext cx="6508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公式" r:id="rId9" imgW="660240" imgH="457200" progId="Equation.3">
                  <p:embed/>
                </p:oleObj>
              </mc:Choice>
              <mc:Fallback>
                <p:oleObj name="公式" r:id="rId9" imgW="66024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620713"/>
                        <a:ext cx="6508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/>
      <p:bldP spid="3078" grpId="0"/>
      <p:bldP spid="3079" grpId="0"/>
      <p:bldP spid="3080" grpId="0"/>
      <p:bldP spid="3083" grpId="0"/>
      <p:bldP spid="3084" grpId="0"/>
      <p:bldP spid="3085" grpId="0"/>
      <p:bldP spid="30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971550" y="620713"/>
            <a:ext cx="7232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能量值对应几个不同的波函数</a:t>
            </a:r>
            <a:r>
              <a:rPr lang="en-US" altLang="zh-CN" sz="3200" b="1"/>
              <a:t>,</a:t>
            </a:r>
            <a:r>
              <a:rPr lang="zh-CN" altLang="en-US" sz="3200" b="1"/>
              <a:t>也即不同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900113" y="1412875"/>
            <a:ext cx="723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的状态可以具有相同的能量</a:t>
            </a:r>
            <a:r>
              <a:rPr lang="en-US" altLang="zh-CN" sz="3200" b="1"/>
              <a:t>,</a:t>
            </a:r>
            <a:r>
              <a:rPr lang="zh-CN" altLang="en-US" sz="3200" b="1"/>
              <a:t>这称为氢原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900113" y="2133600"/>
            <a:ext cx="4081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子的能量对量子数</a:t>
            </a:r>
            <a:r>
              <a:rPr lang="en-US" altLang="zh-CN" sz="3200" b="1"/>
              <a:t>l</a:t>
            </a:r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4787900" y="2205038"/>
          <a:ext cx="425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公式" r:id="rId3" imgW="431640" imgH="457200" progId="Equation.3">
                  <p:embed/>
                </p:oleObj>
              </mc:Choice>
              <mc:Fallback>
                <p:oleObj name="公式" r:id="rId3" imgW="4316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205038"/>
                        <a:ext cx="4254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076825" y="2133600"/>
            <a:ext cx="3141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简并</a:t>
            </a:r>
            <a:r>
              <a:rPr lang="en-US" altLang="zh-CN" sz="3200" b="1"/>
              <a:t>.</a:t>
            </a:r>
            <a:r>
              <a:rPr lang="zh-CN" altLang="en-US" sz="3200" b="1"/>
              <a:t>原因在于氢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900113" y="2852738"/>
            <a:ext cx="7205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原子的势能是球对称的</a:t>
            </a:r>
            <a:r>
              <a:rPr lang="en-US" altLang="zh-CN" sz="3200" b="1"/>
              <a:t>.</a:t>
            </a:r>
            <a:r>
              <a:rPr lang="zh-CN" altLang="en-US" sz="3200" b="1"/>
              <a:t>而多原子的势能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900113" y="3573463"/>
            <a:ext cx="6843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是非球对称的</a:t>
            </a:r>
            <a:r>
              <a:rPr lang="en-US" altLang="zh-CN" sz="3200" b="1"/>
              <a:t>,</a:t>
            </a:r>
            <a:r>
              <a:rPr lang="zh-CN" altLang="en-US" sz="3200" b="1"/>
              <a:t>因此</a:t>
            </a:r>
            <a:r>
              <a:rPr lang="en-US" altLang="zh-CN" sz="3200" b="1"/>
              <a:t>,</a:t>
            </a:r>
            <a:r>
              <a:rPr lang="zh-CN" altLang="en-US" sz="3200" b="1"/>
              <a:t>能量对量子数</a:t>
            </a:r>
            <a:r>
              <a:rPr lang="en-US" altLang="zh-CN" sz="3200" b="1"/>
              <a:t>l</a:t>
            </a:r>
            <a:r>
              <a:rPr lang="zh-CN" altLang="en-US" sz="3200" b="1"/>
              <a:t>和</a:t>
            </a:r>
            <a:r>
              <a:rPr lang="zh-CN" altLang="en-US" sz="3200"/>
              <a:t>  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7451725" y="3716338"/>
          <a:ext cx="425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公式" r:id="rId5" imgW="431640" imgH="457200" progId="Equation.3">
                  <p:embed/>
                </p:oleObj>
              </mc:Choice>
              <mc:Fallback>
                <p:oleObj name="公式" r:id="rId5" imgW="43164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3716338"/>
                        <a:ext cx="4254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827088" y="4292600"/>
            <a:ext cx="1516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不简并</a:t>
            </a:r>
            <a:r>
              <a:rPr lang="en-US" altLang="zh-CN" sz="3200" b="1"/>
              <a:t>.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900113" y="5013325"/>
            <a:ext cx="6143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对于同一个</a:t>
            </a:r>
            <a:r>
              <a:rPr lang="en-US" altLang="zh-CN" sz="3200" b="1"/>
              <a:t>n</a:t>
            </a:r>
            <a:r>
              <a:rPr lang="zh-CN" altLang="en-US" sz="3200" b="1"/>
              <a:t>值所对应的状态数为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1763713" y="5589588"/>
          <a:ext cx="54006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公式" r:id="rId7" imgW="4940280" imgH="901440" progId="Equation.3">
                  <p:embed/>
                </p:oleObj>
              </mc:Choice>
              <mc:Fallback>
                <p:oleObj name="公式" r:id="rId7" imgW="4940280" imgH="9014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589588"/>
                        <a:ext cx="5400675" cy="8985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/>
      <p:bldP spid="4100" grpId="0"/>
      <p:bldP spid="4103" grpId="0"/>
      <p:bldP spid="4104" grpId="0"/>
      <p:bldP spid="4105" grpId="0"/>
      <p:bldP spid="4108" grpId="0"/>
      <p:bldP spid="410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900113" y="476250"/>
          <a:ext cx="3568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公式" r:id="rId3" imgW="3568680" imgH="965160" progId="Equation.3">
                  <p:embed/>
                </p:oleObj>
              </mc:Choice>
              <mc:Fallback>
                <p:oleObj name="公式" r:id="rId3" imgW="3568680" imgH="965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6250"/>
                        <a:ext cx="3568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427538" y="620713"/>
            <a:ext cx="1520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称能级</a:t>
            </a:r>
            <a:r>
              <a:rPr lang="zh-CN" altLang="en-US" sz="3200"/>
              <a:t> 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5724525" y="692150"/>
          <a:ext cx="463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公式" r:id="rId5" imgW="469800" imgH="457200" progId="Equation.3">
                  <p:embed/>
                </p:oleObj>
              </mc:Choice>
              <mc:Fallback>
                <p:oleObj name="公式" r:id="rId5" imgW="469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692150"/>
                        <a:ext cx="4635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084888" y="62071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是</a:t>
            </a:r>
            <a:r>
              <a:rPr lang="zh-CN" altLang="en-US" sz="3200"/>
              <a:t> 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6588125" y="620713"/>
          <a:ext cx="4111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公式" r:id="rId7" imgW="406080" imgH="444240" progId="Equation.3">
                  <p:embed/>
                </p:oleObj>
              </mc:Choice>
              <mc:Fallback>
                <p:oleObj name="公式" r:id="rId7" imgW="40608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620713"/>
                        <a:ext cx="41116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6877050" y="620713"/>
            <a:ext cx="1516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重</a:t>
            </a:r>
            <a:r>
              <a:rPr lang="zh-CN" altLang="en-US" sz="3200" b="1">
                <a:solidFill>
                  <a:srgbClr val="FF6600"/>
                </a:solidFill>
              </a:rPr>
              <a:t>简并</a:t>
            </a:r>
            <a:r>
              <a:rPr lang="en-US" altLang="zh-CN" sz="3200" b="1"/>
              <a:t>.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755650" y="1628775"/>
            <a:ext cx="1631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能级图</a:t>
            </a:r>
          </a:p>
        </p:txBody>
      </p:sp>
      <p:pic>
        <p:nvPicPr>
          <p:cNvPr id="5131" name="Picture 11" descr="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484313"/>
            <a:ext cx="5665787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755650" y="2276475"/>
            <a:ext cx="2376488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/>
              <a:t>l=0,1,2,3,4…</a:t>
            </a:r>
            <a:r>
              <a:rPr lang="zh-CN" altLang="en-US" sz="3200" b="1"/>
              <a:t>分别称为</a:t>
            </a:r>
            <a:r>
              <a:rPr lang="en-US" altLang="zh-CN" sz="3200" b="1"/>
              <a:t>s</a:t>
            </a:r>
            <a:r>
              <a:rPr lang="zh-CN" altLang="en-US" sz="3200" b="1"/>
              <a:t>态，</a:t>
            </a:r>
            <a:r>
              <a:rPr lang="en-US" altLang="zh-CN" sz="3200" b="1"/>
              <a:t>p</a:t>
            </a:r>
            <a:r>
              <a:rPr lang="zh-CN" altLang="en-US" sz="3200" b="1"/>
              <a:t>态，</a:t>
            </a:r>
            <a:r>
              <a:rPr lang="en-US" altLang="zh-CN" sz="3200" b="1"/>
              <a:t>d</a:t>
            </a:r>
            <a:r>
              <a:rPr lang="zh-CN" altLang="en-US" sz="3200" b="1"/>
              <a:t>态，</a:t>
            </a:r>
            <a:r>
              <a:rPr lang="en-US" altLang="zh-CN" sz="3200" b="1"/>
              <a:t>f</a:t>
            </a:r>
            <a:r>
              <a:rPr lang="zh-CN" altLang="en-US" sz="3200" b="1"/>
              <a:t>态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6" grpId="0"/>
      <p:bldP spid="5129" grpId="0"/>
      <p:bldP spid="5130" grpId="0"/>
      <p:bldP spid="51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827088" y="476250"/>
            <a:ext cx="76327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氢原子能级图中</a:t>
            </a:r>
            <a:r>
              <a:rPr lang="en-US" altLang="zh-CN" sz="3200" b="1"/>
              <a:t>,</a:t>
            </a:r>
            <a:r>
              <a:rPr lang="zh-CN" altLang="en-US" sz="3200" b="1"/>
              <a:t>在</a:t>
            </a:r>
            <a:r>
              <a:rPr lang="en-US" altLang="zh-CN" sz="3200" b="1"/>
              <a:t>n</a:t>
            </a:r>
            <a:r>
              <a:rPr lang="zh-CN" altLang="en-US" sz="3200" b="1"/>
              <a:t>一定情形下</a:t>
            </a:r>
            <a:r>
              <a:rPr lang="en-US" altLang="zh-CN" sz="3200" b="1"/>
              <a:t>, s</a:t>
            </a:r>
            <a:r>
              <a:rPr lang="zh-CN" altLang="en-US" sz="3200" b="1"/>
              <a:t>态，</a:t>
            </a:r>
            <a:r>
              <a:rPr lang="en-US" altLang="zh-CN" sz="3200" b="1"/>
              <a:t>p</a:t>
            </a:r>
            <a:r>
              <a:rPr lang="zh-CN" altLang="en-US" sz="3200" b="1"/>
              <a:t>态，</a:t>
            </a:r>
            <a:r>
              <a:rPr lang="en-US" altLang="zh-CN" sz="3200" b="1"/>
              <a:t>d</a:t>
            </a:r>
            <a:r>
              <a:rPr lang="zh-CN" altLang="en-US" sz="3200" b="1"/>
              <a:t>态，</a:t>
            </a:r>
            <a:r>
              <a:rPr lang="en-US" altLang="zh-CN" sz="3200" b="1"/>
              <a:t>f</a:t>
            </a:r>
            <a:r>
              <a:rPr lang="zh-CN" altLang="en-US" sz="3200" b="1"/>
              <a:t>态</a:t>
            </a:r>
            <a:r>
              <a:rPr lang="en-US" altLang="zh-CN" sz="3200" b="1"/>
              <a:t>…</a:t>
            </a:r>
            <a:r>
              <a:rPr lang="zh-CN" altLang="en-US" sz="3200" b="1"/>
              <a:t>能级相同</a:t>
            </a:r>
            <a:r>
              <a:rPr lang="en-US" altLang="zh-CN" sz="3200" b="1"/>
              <a:t>(</a:t>
            </a:r>
            <a:r>
              <a:rPr lang="zh-CN" altLang="en-US" sz="3200" b="1"/>
              <a:t>简并</a:t>
            </a:r>
            <a:r>
              <a:rPr lang="en-US" altLang="zh-CN" sz="3200" b="1"/>
              <a:t>).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827088" y="2133600"/>
            <a:ext cx="5149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3.2.2</a:t>
            </a:r>
            <a:r>
              <a:rPr lang="zh-CN" altLang="en-US" sz="3200" b="1"/>
              <a:t>轨道角动量及其量子数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827088" y="2852738"/>
            <a:ext cx="3257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轨道角动量算符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827088" y="3573463"/>
            <a:ext cx="233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轨道角动量</a:t>
            </a:r>
            <a:r>
              <a:rPr lang="zh-CN" altLang="en-US" sz="3200"/>
              <a:t> 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3851275" y="3644900"/>
          <a:ext cx="147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公式" r:id="rId3" imgW="1473120" imgH="482400" progId="Equation.3">
                  <p:embed/>
                </p:oleObj>
              </mc:Choice>
              <mc:Fallback>
                <p:oleObj name="公式" r:id="rId3" imgW="147312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644900"/>
                        <a:ext cx="1473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827088" y="4292600"/>
            <a:ext cx="315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轨道角动量算符</a:t>
            </a:r>
            <a:r>
              <a:rPr lang="zh-CN" altLang="en-US" sz="3200"/>
              <a:t> 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3924300" y="4292600"/>
          <a:ext cx="31750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公式" r:id="rId5" imgW="3174840" imgH="558720" progId="Equation.3">
                  <p:embed/>
                </p:oleObj>
              </mc:Choice>
              <mc:Fallback>
                <p:oleObj name="公式" r:id="rId5" imgW="3174840" imgH="5587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292600"/>
                        <a:ext cx="31750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0" y="1490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2771775" y="5013325"/>
          <a:ext cx="35814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公式" r:id="rId7" imgW="3581280" imgH="1473120" progId="Equation.3">
                  <p:embed/>
                </p:oleObj>
              </mc:Choice>
              <mc:Fallback>
                <p:oleObj name="公式" r:id="rId7" imgW="3581280" imgH="14731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013325"/>
                        <a:ext cx="35814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48" grpId="0"/>
      <p:bldP spid="6149" grpId="0"/>
      <p:bldP spid="61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00113" y="765175"/>
          <a:ext cx="7343775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公式" r:id="rId3" imgW="8610480" imgH="2361960" progId="Equation.3">
                  <p:embed/>
                </p:oleObj>
              </mc:Choice>
              <mc:Fallback>
                <p:oleObj name="公式" r:id="rId3" imgW="8610480" imgH="2361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765175"/>
                        <a:ext cx="7343775" cy="236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827088" y="32131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球坐标中轨道角动量算符表示为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900113" y="3860800"/>
          <a:ext cx="500697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公式" r:id="rId5" imgW="5257800" imgH="1015920" progId="Equation.3">
                  <p:embed/>
                </p:oleObj>
              </mc:Choice>
              <mc:Fallback>
                <p:oleObj name="公式" r:id="rId5" imgW="5257800" imgH="1015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860800"/>
                        <a:ext cx="5006975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900113" y="4724400"/>
          <a:ext cx="48545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公式" r:id="rId7" imgW="5537160" imgH="1015920" progId="Equation.3">
                  <p:embed/>
                </p:oleObj>
              </mc:Choice>
              <mc:Fallback>
                <p:oleObj name="公式" r:id="rId7" imgW="5537160" imgH="1015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24400"/>
                        <a:ext cx="4854575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904875" y="5516563"/>
          <a:ext cx="17891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公式" r:id="rId9" imgW="1879560" imgH="965160" progId="Equation.3">
                  <p:embed/>
                </p:oleObj>
              </mc:Choice>
              <mc:Fallback>
                <p:oleObj name="公式" r:id="rId9" imgW="1879560" imgH="965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5516563"/>
                        <a:ext cx="1789113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00113" y="620713"/>
            <a:ext cx="5080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轨道角动量平方算符表示为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042988" y="1431925"/>
          <a:ext cx="4857750" cy="247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公式" r:id="rId3" imgW="5918040" imgH="2997000" progId="Equation.3">
                  <p:embed/>
                </p:oleObj>
              </mc:Choice>
              <mc:Fallback>
                <p:oleObj name="公式" r:id="rId3" imgW="5918040" imgH="299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31925"/>
                        <a:ext cx="4857750" cy="2471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900113" y="4149725"/>
            <a:ext cx="7027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轨道角动量平方算符的本征方程、本</a:t>
            </a:r>
            <a:r>
              <a:rPr lang="zh-CN" altLang="en-US" sz="3200"/>
              <a:t> 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900113" y="4868863"/>
            <a:ext cx="3560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征函数以及本征值</a:t>
            </a:r>
            <a:r>
              <a:rPr lang="zh-CN" altLang="en-US" sz="3200"/>
              <a:t> 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900113" y="5661025"/>
            <a:ext cx="12239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根据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2814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7" grpId="0"/>
      <p:bldP spid="8198" grpId="0"/>
      <p:bldP spid="819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539750" y="620713"/>
          <a:ext cx="829310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公式" r:id="rId3" imgW="8292960" imgH="1015920" progId="Equation.3">
                  <p:embed/>
                </p:oleObj>
              </mc:Choice>
              <mc:Fallback>
                <p:oleObj name="公式" r:id="rId3" imgW="8292960" imgH="1015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20713"/>
                        <a:ext cx="8293100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539750" y="1916113"/>
            <a:ext cx="4376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将以上方程两边同乘以</a:t>
            </a:r>
            <a:r>
              <a:rPr lang="zh-CN" altLang="en-US" sz="3200"/>
              <a:t> 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4716463" y="1989138"/>
          <a:ext cx="9604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公式" r:id="rId5" imgW="952200" imgH="444240" progId="Equation.3">
                  <p:embed/>
                </p:oleObj>
              </mc:Choice>
              <mc:Fallback>
                <p:oleObj name="公式" r:id="rId5" imgW="95220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989138"/>
                        <a:ext cx="960437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5724525" y="1916113"/>
            <a:ext cx="221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则可以写为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2814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539750" y="2636838"/>
          <a:ext cx="771366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公式" r:id="rId7" imgW="7721280" imgH="1015920" progId="Equation.3">
                  <p:embed/>
                </p:oleObj>
              </mc:Choice>
              <mc:Fallback>
                <p:oleObj name="公式" r:id="rId7" imgW="7721280" imgH="10159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636838"/>
                        <a:ext cx="7713663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68313" y="3933825"/>
            <a:ext cx="592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而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1187450" y="3860800"/>
          <a:ext cx="6121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公式" r:id="rId9" imgW="6172200" imgH="1054080" progId="Equation.3">
                  <p:embed/>
                </p:oleObj>
              </mc:Choice>
              <mc:Fallback>
                <p:oleObj name="公式" r:id="rId9" imgW="6172200" imgH="1054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860800"/>
                        <a:ext cx="61214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539750" y="4941888"/>
            <a:ext cx="5713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代入上式</a:t>
            </a:r>
            <a:r>
              <a:rPr lang="en-US" altLang="zh-CN" sz="3200" b="1"/>
              <a:t>,</a:t>
            </a:r>
            <a:r>
              <a:rPr lang="zh-CN" altLang="en-US" sz="3200" b="1"/>
              <a:t>并在方程两边都乘以</a:t>
            </a:r>
            <a:r>
              <a:rPr lang="zh-CN" altLang="en-US" sz="3200"/>
              <a:t> </a:t>
            </a:r>
          </a:p>
        </p:txBody>
      </p:sp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6084888" y="5013325"/>
          <a:ext cx="5143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公式" r:id="rId11" imgW="520560" imgH="495000" progId="Equation.3">
                  <p:embed/>
                </p:oleObj>
              </mc:Choice>
              <mc:Fallback>
                <p:oleObj name="公式" r:id="rId11" imgW="520560" imgH="495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013325"/>
                        <a:ext cx="5143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6659563" y="5013325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可得</a:t>
            </a:r>
            <a:r>
              <a:rPr lang="zh-CN" altLang="en-US" sz="3200"/>
              <a:t> </a:t>
            </a:r>
          </a:p>
        </p:txBody>
      </p:sp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611188" y="5815013"/>
          <a:ext cx="806450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公式" r:id="rId13" imgW="9194760" imgH="1104840" progId="Equation.3">
                  <p:embed/>
                </p:oleObj>
              </mc:Choice>
              <mc:Fallback>
                <p:oleObj name="公式" r:id="rId13" imgW="9194760" imgH="11048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815013"/>
                        <a:ext cx="8064500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2" grpId="0"/>
      <p:bldP spid="9225" grpId="0"/>
      <p:bldP spid="9228" grpId="0"/>
      <p:bldP spid="92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900113" y="620713"/>
            <a:ext cx="233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将球谐函数</a:t>
            </a:r>
            <a:r>
              <a:rPr lang="zh-CN" altLang="en-US" sz="3200"/>
              <a:t> 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3059113" y="692150"/>
          <a:ext cx="41941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公式" r:id="rId3" imgW="4483080" imgH="533160" progId="Equation.3">
                  <p:embed/>
                </p:oleObj>
              </mc:Choice>
              <mc:Fallback>
                <p:oleObj name="公式" r:id="rId3" imgW="448308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692150"/>
                        <a:ext cx="4194175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900113" y="1341438"/>
            <a:ext cx="1922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上式</a:t>
            </a:r>
            <a:r>
              <a:rPr lang="en-US" altLang="zh-CN" sz="3200"/>
              <a:t>,</a:t>
            </a:r>
            <a:r>
              <a:rPr lang="zh-CN" altLang="en-US" sz="3200" b="1"/>
              <a:t>可得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7235825" y="620713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代入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3014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1042988" y="1989138"/>
          <a:ext cx="7200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公式" r:id="rId5" imgW="7365960" imgH="1752480" progId="Equation.3">
                  <p:embed/>
                </p:oleObj>
              </mc:Choice>
              <mc:Fallback>
                <p:oleObj name="公式" r:id="rId5" imgW="7365960" imgH="1752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89138"/>
                        <a:ext cx="72009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971550" y="36449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2411413" y="3644900"/>
          <a:ext cx="41243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公式" r:id="rId7" imgW="4457520" imgH="520560" progId="Equation.3">
                  <p:embed/>
                </p:oleObj>
              </mc:Choice>
              <mc:Fallback>
                <p:oleObj name="公式" r:id="rId7" imgW="4457520" imgH="520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644900"/>
                        <a:ext cx="4124325" cy="4841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971550" y="4365625"/>
            <a:ext cx="2035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上式表明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2916238" y="4437063"/>
          <a:ext cx="3508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公式" r:id="rId9" imgW="355320" imgH="444240" progId="Equation.3">
                  <p:embed/>
                </p:oleObj>
              </mc:Choice>
              <mc:Fallback>
                <p:oleObj name="公式" r:id="rId9" imgW="35532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437063"/>
                        <a:ext cx="35083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3276600" y="4365625"/>
            <a:ext cx="5192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本征函数是球谐函数</a:t>
            </a:r>
            <a:r>
              <a:rPr lang="en-US" altLang="zh-CN" sz="3200" b="1"/>
              <a:t>.</a:t>
            </a:r>
            <a:r>
              <a:rPr lang="zh-CN" altLang="en-US" sz="3200" b="1"/>
              <a:t>再将以</a:t>
            </a:r>
            <a:endParaRPr lang="zh-CN" altLang="en-US" sz="3200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900113" y="5108575"/>
            <a:ext cx="3560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上方程两边同乘以</a:t>
            </a:r>
            <a:r>
              <a:rPr lang="zh-CN" altLang="en-US" sz="3200"/>
              <a:t> 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58" name="Object 18"/>
          <p:cNvGraphicFramePr>
            <a:graphicFrameLocks noChangeAspect="1"/>
          </p:cNvGraphicFramePr>
          <p:nvPr/>
        </p:nvGraphicFramePr>
        <p:xfrm>
          <a:off x="4284663" y="5157788"/>
          <a:ext cx="7429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公式" r:id="rId11" imgW="749160" imgH="495000" progId="Equation.3">
                  <p:embed/>
                </p:oleObj>
              </mc:Choice>
              <mc:Fallback>
                <p:oleObj name="公式" r:id="rId11" imgW="749160" imgH="495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157788"/>
                        <a:ext cx="742950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5076825" y="5084763"/>
            <a:ext cx="2224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则可以写为</a:t>
            </a: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61" name="Object 21"/>
          <p:cNvGraphicFramePr>
            <a:graphicFrameLocks noChangeAspect="1"/>
          </p:cNvGraphicFramePr>
          <p:nvPr/>
        </p:nvGraphicFramePr>
        <p:xfrm>
          <a:off x="1763713" y="5876925"/>
          <a:ext cx="52403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公式" r:id="rId13" imgW="5651280" imgH="571320" progId="Equation.3">
                  <p:embed/>
                </p:oleObj>
              </mc:Choice>
              <mc:Fallback>
                <p:oleObj name="公式" r:id="rId13" imgW="5651280" imgH="5713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876925"/>
                        <a:ext cx="524033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5" grpId="0"/>
      <p:bldP spid="10246" grpId="0"/>
      <p:bldP spid="10249" grpId="0"/>
      <p:bldP spid="10252" grpId="0"/>
      <p:bldP spid="10255" grpId="0"/>
      <p:bldP spid="10256" grpId="0"/>
      <p:bldP spid="102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971550" y="54927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则</a:t>
            </a:r>
            <a:r>
              <a:rPr lang="zh-CN" altLang="en-US" sz="3200"/>
              <a:t> 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908175" y="620713"/>
          <a:ext cx="46339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公式" r:id="rId3" imgW="5003640" imgH="520560" progId="Equation.3">
                  <p:embed/>
                </p:oleObj>
              </mc:Choice>
              <mc:Fallback>
                <p:oleObj name="公式" r:id="rId3" imgW="5003640" imgH="520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620713"/>
                        <a:ext cx="4633913" cy="4841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971550" y="1341438"/>
            <a:ext cx="221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上式表明</a:t>
            </a:r>
            <a:r>
              <a:rPr lang="zh-CN" altLang="en-US" sz="3200"/>
              <a:t>：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971550" y="2060575"/>
            <a:ext cx="3382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定态波函数也是</a:t>
            </a:r>
            <a:r>
              <a:rPr lang="zh-CN" altLang="en-US" sz="3200"/>
              <a:t> 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4211638" y="2133600"/>
          <a:ext cx="3508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公式" r:id="rId5" imgW="355320" imgH="444240" progId="Equation.3">
                  <p:embed/>
                </p:oleObj>
              </mc:Choice>
              <mc:Fallback>
                <p:oleObj name="公式" r:id="rId5" imgW="35532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133600"/>
                        <a:ext cx="35083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4427538" y="2060575"/>
            <a:ext cx="2328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本征函数</a:t>
            </a:r>
            <a:r>
              <a:rPr lang="zh-CN" altLang="en-US" sz="3200"/>
              <a:t>。 </a:t>
            </a:r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1042988" y="2924175"/>
          <a:ext cx="5762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公式" r:id="rId7" imgW="583920" imgH="444240" progId="Equation.3">
                  <p:embed/>
                </p:oleObj>
              </mc:Choice>
              <mc:Fallback>
                <p:oleObj name="公式" r:id="rId7" imgW="58392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24175"/>
                        <a:ext cx="57626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1476375" y="2852738"/>
            <a:ext cx="233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的本征值为</a:t>
            </a:r>
            <a:r>
              <a:rPr lang="zh-CN" altLang="en-US" sz="3200"/>
              <a:t> 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3635375" y="2924175"/>
          <a:ext cx="14509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公式" r:id="rId9" imgW="1574640" imgH="507960" progId="Equation.3">
                  <p:embed/>
                </p:oleObj>
              </mc:Choice>
              <mc:Fallback>
                <p:oleObj name="公式" r:id="rId9" imgW="1574640" imgH="507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924175"/>
                        <a:ext cx="145097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900113" y="3573463"/>
            <a:ext cx="41989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轨道角动量的大小为</a:t>
            </a:r>
            <a:r>
              <a:rPr lang="zh-CN" altLang="en-US" sz="3200"/>
              <a:t> </a:t>
            </a:r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5003800" y="3644900"/>
          <a:ext cx="1739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公式" r:id="rId11" imgW="2197080" imgH="507960" progId="Equation.3">
                  <p:embed/>
                </p:oleObj>
              </mc:Choice>
              <mc:Fallback>
                <p:oleObj name="公式" r:id="rId11" imgW="2197080" imgH="5079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644900"/>
                        <a:ext cx="1739900" cy="482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971550" y="4292600"/>
            <a:ext cx="4473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l</a:t>
            </a:r>
            <a:r>
              <a:rPr lang="zh-CN" altLang="en-US" sz="3200" b="1"/>
              <a:t>称为轨道角动量量子数</a:t>
            </a:r>
            <a:r>
              <a:rPr lang="en-US" altLang="zh-CN" sz="3200" b="1"/>
              <a:t>.</a:t>
            </a: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900113" y="5013325"/>
            <a:ext cx="4183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上述结果与波尔理论</a:t>
            </a:r>
            <a:r>
              <a:rPr lang="zh-CN" altLang="en-US" sz="3200"/>
              <a:t> </a:t>
            </a: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4932363" y="5157788"/>
          <a:ext cx="9779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公式" r:id="rId13" imgW="977760" imgH="330120" progId="Equation.3">
                  <p:embed/>
                </p:oleObj>
              </mc:Choice>
              <mc:Fallback>
                <p:oleObj name="公式" r:id="rId13" imgW="977760" imgH="3301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157788"/>
                        <a:ext cx="977900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5867400" y="5013325"/>
            <a:ext cx="110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不同</a:t>
            </a:r>
            <a:r>
              <a:rPr lang="en-US" altLang="zh-CN" sz="3200" b="1"/>
              <a:t>.</a:t>
            </a:r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971550" y="5734050"/>
            <a:ext cx="110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对于</a:t>
            </a:r>
            <a:r>
              <a:rPr lang="zh-CN" altLang="en-US" sz="3200"/>
              <a:t> </a:t>
            </a:r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88" name="Object 24"/>
          <p:cNvGraphicFramePr>
            <a:graphicFrameLocks noChangeAspect="1"/>
          </p:cNvGraphicFramePr>
          <p:nvPr/>
        </p:nvGraphicFramePr>
        <p:xfrm>
          <a:off x="1979613" y="5876925"/>
          <a:ext cx="17780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公式" r:id="rId15" imgW="1777680" imgH="380880" progId="Equation.3">
                  <p:embed/>
                </p:oleObj>
              </mc:Choice>
              <mc:Fallback>
                <p:oleObj name="公式" r:id="rId15" imgW="1777680" imgH="3808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876925"/>
                        <a:ext cx="177800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3851275" y="5734050"/>
            <a:ext cx="4392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而量子理论结果是</a:t>
            </a:r>
            <a:r>
              <a:rPr lang="zh-CN" altLang="en-US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9" grpId="0"/>
      <p:bldP spid="11270" grpId="0"/>
      <p:bldP spid="11273" grpId="0"/>
      <p:bldP spid="11275" grpId="0"/>
      <p:bldP spid="11278" grpId="0"/>
      <p:bldP spid="11281" grpId="0"/>
      <p:bldP spid="11282" grpId="0"/>
      <p:bldP spid="11285" grpId="0"/>
      <p:bldP spid="11286" grpId="0"/>
      <p:bldP spid="1128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900113" y="692150"/>
          <a:ext cx="9509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1" name="公式" r:id="rId3" imgW="952200" imgH="431640" progId="Equation.3">
                  <p:embed/>
                </p:oleObj>
              </mc:Choice>
              <mc:Fallback>
                <p:oleObj name="公式" r:id="rId3" imgW="95220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92150"/>
                        <a:ext cx="950912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971550" y="1412875"/>
          <a:ext cx="6977063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2" name="公式" r:id="rId5" imgW="7454880" imgH="1130040" progId="Equation.3">
                  <p:embed/>
                </p:oleObj>
              </mc:Choice>
              <mc:Fallback>
                <p:oleObj name="公式" r:id="rId5" imgW="7454880" imgH="1130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12875"/>
                        <a:ext cx="6977063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900113" y="2781300"/>
          <a:ext cx="21923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3" name="公式" r:id="rId7" imgW="2197080" imgH="444240" progId="Equation.3">
                  <p:embed/>
                </p:oleObj>
              </mc:Choice>
              <mc:Fallback>
                <p:oleObj name="公式" r:id="rId7" imgW="21970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81300"/>
                        <a:ext cx="2192337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971550" y="3500438"/>
          <a:ext cx="5759450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4" name="公式" r:id="rId9" imgW="6159240" imgH="1130040" progId="Equation.3">
                  <p:embed/>
                </p:oleObj>
              </mc:Choice>
              <mc:Fallback>
                <p:oleObj name="公式" r:id="rId9" imgW="6159240" imgH="1130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00438"/>
                        <a:ext cx="5759450" cy="118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1042988" y="5013325"/>
          <a:ext cx="10287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5" name="公式" r:id="rId11" imgW="1028520" imgH="266400" progId="Equation.3">
                  <p:embed/>
                </p:oleObj>
              </mc:Choice>
              <mc:Fallback>
                <p:oleObj name="公式" r:id="rId11" imgW="1028520" imgH="26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13325"/>
                        <a:ext cx="1028700" cy="26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124075" y="4868863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渐进解：</a:t>
            </a:r>
          </a:p>
        </p:txBody>
      </p:sp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900113" y="5876925"/>
          <a:ext cx="10160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6" name="公式" r:id="rId13" imgW="1015920" imgH="380880" progId="Equation.3">
                  <p:embed/>
                </p:oleObj>
              </mc:Choice>
              <mc:Fallback>
                <p:oleObj name="公式" r:id="rId13" imgW="1015920" imgH="380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876925"/>
                        <a:ext cx="101600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2124075" y="5589588"/>
          <a:ext cx="59055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7" name="公式" r:id="rId15" imgW="5930640" imgH="888840" progId="Equation.3">
                  <p:embed/>
                </p:oleObj>
              </mc:Choice>
              <mc:Fallback>
                <p:oleObj name="公式" r:id="rId15" imgW="5930640" imgH="888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589588"/>
                        <a:ext cx="5905500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3779838" y="4724400"/>
          <a:ext cx="190023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8" name="公式" r:id="rId17" imgW="1904760" imgH="914400" progId="Equation.3">
                  <p:embed/>
                </p:oleObj>
              </mc:Choice>
              <mc:Fallback>
                <p:oleObj name="公式" r:id="rId17" imgW="1904760" imgH="914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724400"/>
                        <a:ext cx="1900237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971550" y="620713"/>
          <a:ext cx="272256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公式" r:id="rId3" imgW="2717640" imgH="507960" progId="Equation.3">
                  <p:embed/>
                </p:oleObj>
              </mc:Choice>
              <mc:Fallback>
                <p:oleObj name="公式" r:id="rId3" imgW="271764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20713"/>
                        <a:ext cx="2722563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851275" y="549275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实验证明量子理论结果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827088" y="1341438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正确</a:t>
            </a:r>
            <a:r>
              <a:rPr lang="en-US" altLang="zh-CN" sz="3200" b="1"/>
              <a:t>.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827088" y="2133600"/>
            <a:ext cx="271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3.2.3</a:t>
            </a:r>
            <a:r>
              <a:rPr lang="zh-CN" altLang="en-US" sz="3200" b="1"/>
              <a:t>磁量子数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827088" y="2924175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根据</a:t>
            </a:r>
            <a:r>
              <a:rPr lang="zh-CN" altLang="en-US" sz="3200"/>
              <a:t> 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1835150" y="2852738"/>
          <a:ext cx="16843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公式" r:id="rId5" imgW="1765080" imgH="965160" progId="Equation.3">
                  <p:embed/>
                </p:oleObj>
              </mc:Choice>
              <mc:Fallback>
                <p:oleObj name="公式" r:id="rId5" imgW="1765080" imgH="965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852738"/>
                        <a:ext cx="1684338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3708400" y="292417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4572000" y="2781300"/>
          <a:ext cx="2449513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公式" r:id="rId7" imgW="2755800" imgH="901440" progId="Equation.3">
                  <p:embed/>
                </p:oleObj>
              </mc:Choice>
              <mc:Fallback>
                <p:oleObj name="公式" r:id="rId7" imgW="2755800" imgH="9014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81300"/>
                        <a:ext cx="2449513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827088" y="3933825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可得</a:t>
            </a:r>
            <a:r>
              <a:rPr lang="zh-CN" altLang="en-US" sz="3200"/>
              <a:t> </a:t>
            </a:r>
          </a:p>
        </p:txBody>
      </p:sp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1763713" y="3789363"/>
          <a:ext cx="55784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公式" r:id="rId9" imgW="5867280" imgH="965160" progId="Equation.3">
                  <p:embed/>
                </p:oleObj>
              </mc:Choice>
              <mc:Fallback>
                <p:oleObj name="公式" r:id="rId9" imgW="5867280" imgH="965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789363"/>
                        <a:ext cx="557847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900113" y="494188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2771775" y="4868863"/>
          <a:ext cx="34512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公式" r:id="rId11" imgW="3619440" imgH="622080" progId="Equation.3">
                  <p:embed/>
                </p:oleObj>
              </mc:Choice>
              <mc:Fallback>
                <p:oleObj name="公式" r:id="rId11" imgW="3619440" imgH="622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868863"/>
                        <a:ext cx="3451225" cy="587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900113" y="5805488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所以</a:t>
            </a:r>
            <a:r>
              <a:rPr lang="zh-CN" altLang="en-US" sz="3200"/>
              <a:t> </a:t>
            </a:r>
          </a:p>
        </p:txBody>
      </p:sp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2411413" y="5876925"/>
          <a:ext cx="433546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公式" r:id="rId13" imgW="4546440" imgH="482400" progId="Equation.3">
                  <p:embed/>
                </p:oleObj>
              </mc:Choice>
              <mc:Fallback>
                <p:oleObj name="公式" r:id="rId13" imgW="4546440" imgH="482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876925"/>
                        <a:ext cx="4335462" cy="4524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3" grpId="0"/>
      <p:bldP spid="12294" grpId="0"/>
      <p:bldP spid="12295" grpId="0"/>
      <p:bldP spid="12298" grpId="0"/>
      <p:bldP spid="12301" grpId="0"/>
      <p:bldP spid="12303" grpId="0"/>
      <p:bldP spid="1230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971550" y="692150"/>
          <a:ext cx="425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公式" r:id="rId3" imgW="431640" imgH="457200" progId="Equation.3">
                  <p:embed/>
                </p:oleObj>
              </mc:Choice>
              <mc:Fallback>
                <p:oleObj name="公式" r:id="rId3" imgW="43164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92150"/>
                        <a:ext cx="425450" cy="45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476375" y="620713"/>
            <a:ext cx="3560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称为</a:t>
            </a:r>
            <a:r>
              <a:rPr lang="zh-CN" altLang="en-US" sz="3200" b="1">
                <a:solidFill>
                  <a:srgbClr val="FF6600"/>
                </a:solidFill>
              </a:rPr>
              <a:t>轨道磁量子数</a:t>
            </a:r>
            <a:r>
              <a:rPr lang="en-US" altLang="zh-CN" sz="3200" b="1">
                <a:solidFill>
                  <a:srgbClr val="FF6600"/>
                </a:solidFill>
              </a:rPr>
              <a:t>.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71550" y="1341438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3.2.4</a:t>
            </a:r>
            <a:r>
              <a:rPr lang="zh-CN" altLang="en-US" sz="3200" b="1"/>
              <a:t>轨道角动量模型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900113" y="2060575"/>
            <a:ext cx="4103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对轨道角动量分析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900113" y="2708275"/>
            <a:ext cx="525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en-US" altLang="zh-CN" sz="3200"/>
              <a:t> </a:t>
            </a: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1476375" y="2781300"/>
          <a:ext cx="2619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公式" r:id="rId5" imgW="279360" imgH="583920" progId="Equation.3">
                  <p:embed/>
                </p:oleObj>
              </mc:Choice>
              <mc:Fallback>
                <p:oleObj name="公式" r:id="rId5" imgW="279360" imgH="583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781300"/>
                        <a:ext cx="261938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1763713" y="27813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</a:t>
            </a:r>
            <a:r>
              <a:rPr lang="zh-CN" altLang="en-US" sz="3200"/>
              <a:t> 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339975" y="2852738"/>
          <a:ext cx="3571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公式" r:id="rId7" imgW="380880" imgH="469800" progId="Equation.3">
                  <p:embed/>
                </p:oleObj>
              </mc:Choice>
              <mc:Fallback>
                <p:oleObj name="公式" r:id="rId7" imgW="38088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852738"/>
                        <a:ext cx="357188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900113" y="3500438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根据</a:t>
            </a:r>
            <a:r>
              <a:rPr lang="zh-CN" altLang="en-US" sz="3200"/>
              <a:t> </a:t>
            </a:r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1908175" y="3500438"/>
          <a:ext cx="34512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公式" r:id="rId9" imgW="3619440" imgH="622080" progId="Equation.3">
                  <p:embed/>
                </p:oleObj>
              </mc:Choice>
              <mc:Fallback>
                <p:oleObj name="公式" r:id="rId9" imgW="3619440" imgH="622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500438"/>
                        <a:ext cx="3451225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5435600" y="3500438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将以上方程两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900113" y="4292600"/>
            <a:ext cx="1922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边同乘以</a:t>
            </a:r>
            <a:r>
              <a:rPr lang="zh-CN" altLang="en-US" sz="3200"/>
              <a:t> </a:t>
            </a:r>
          </a:p>
        </p:txBody>
      </p:sp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2627313" y="4292600"/>
          <a:ext cx="14541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公式" r:id="rId11" imgW="1447560" imgH="520560" progId="Equation.3">
                  <p:embed/>
                </p:oleObj>
              </mc:Choice>
              <mc:Fallback>
                <p:oleObj name="公式" r:id="rId11" imgW="1447560" imgH="520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292600"/>
                        <a:ext cx="145415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4067175" y="4292600"/>
            <a:ext cx="2328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则可以写为</a:t>
            </a:r>
            <a:r>
              <a:rPr lang="zh-CN" altLang="en-US" sz="3200"/>
              <a:t> </a:t>
            </a:r>
          </a:p>
        </p:txBody>
      </p:sp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1979613" y="5013325"/>
          <a:ext cx="50815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公式" r:id="rId13" imgW="5333760" imgH="622080" progId="Equation.3">
                  <p:embed/>
                </p:oleObj>
              </mc:Choice>
              <mc:Fallback>
                <p:oleObj name="公式" r:id="rId13" imgW="5333760" imgH="622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013325"/>
                        <a:ext cx="5081587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827088" y="580548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1908175" y="5805488"/>
          <a:ext cx="52895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公式" r:id="rId15" imgW="5549760" imgH="622080" progId="Equation.3">
                  <p:embed/>
                </p:oleObj>
              </mc:Choice>
              <mc:Fallback>
                <p:oleObj name="公式" r:id="rId15" imgW="5549760" imgH="622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805488"/>
                        <a:ext cx="528955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/>
      <p:bldP spid="13317" grpId="0"/>
      <p:bldP spid="13318" grpId="0"/>
      <p:bldP spid="13320" grpId="0"/>
      <p:bldP spid="13322" grpId="0"/>
      <p:bldP spid="13324" grpId="0"/>
      <p:bldP spid="13325" grpId="0"/>
      <p:bldP spid="13327" grpId="0"/>
      <p:bldP spid="133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900113" y="692150"/>
            <a:ext cx="1408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另外，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051050" y="765175"/>
          <a:ext cx="44354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2" name="公式" r:id="rId3" imgW="5003640" imgH="520560" progId="Equation.3">
                  <p:embed/>
                </p:oleObj>
              </mc:Choice>
              <mc:Fallback>
                <p:oleObj name="公式" r:id="rId3" imgW="5003640" imgH="520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765175"/>
                        <a:ext cx="443547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900113" y="1484313"/>
            <a:ext cx="3548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这表明在定态下，</a:t>
            </a:r>
            <a:r>
              <a:rPr lang="zh-CN" altLang="en-US" sz="3200"/>
              <a:t> 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4140200" y="1484313"/>
          <a:ext cx="2619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name="公式" r:id="rId5" imgW="279360" imgH="583920" progId="Equation.3">
                  <p:embed/>
                </p:oleObj>
              </mc:Choice>
              <mc:Fallback>
                <p:oleObj name="公式" r:id="rId5" imgW="279360" imgH="583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484313"/>
                        <a:ext cx="261938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427538" y="148431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</a:t>
            </a:r>
            <a:r>
              <a:rPr lang="zh-CN" altLang="en-US" sz="3200"/>
              <a:t> 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5148263" y="1557338"/>
          <a:ext cx="3571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4" name="公式" r:id="rId7" imgW="380880" imgH="469800" progId="Equation.3">
                  <p:embed/>
                </p:oleObj>
              </mc:Choice>
              <mc:Fallback>
                <p:oleObj name="公式" r:id="rId7" imgW="38088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557338"/>
                        <a:ext cx="357187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508625" y="1484313"/>
            <a:ext cx="2735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具有共同的本</a:t>
            </a:r>
            <a:r>
              <a:rPr lang="zh-CN" altLang="en-US" sz="3200"/>
              <a:t> 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900113" y="2205038"/>
            <a:ext cx="1516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征函数</a:t>
            </a:r>
            <a:r>
              <a:rPr lang="zh-CN" altLang="en-US" sz="3200"/>
              <a:t> 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2268538" y="2276475"/>
          <a:ext cx="21240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5" name="公式" r:id="rId9" imgW="2234880" imgH="520560" progId="Equation.3">
                  <p:embed/>
                </p:oleObj>
              </mc:Choice>
              <mc:Fallback>
                <p:oleObj name="公式" r:id="rId9" imgW="2234880" imgH="520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276475"/>
                        <a:ext cx="21240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4500563" y="2205038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因此</a:t>
            </a:r>
            <a:r>
              <a:rPr lang="zh-CN" altLang="en-US" sz="3200"/>
              <a:t> 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5580063" y="2276475"/>
          <a:ext cx="26193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6" name="公式" r:id="rId11" imgW="279360" imgH="482400" progId="Equation.3">
                  <p:embed/>
                </p:oleObj>
              </mc:Choice>
              <mc:Fallback>
                <p:oleObj name="公式" r:id="rId11" imgW="27936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276475"/>
                        <a:ext cx="261937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5867400" y="22050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</a:t>
            </a:r>
            <a:r>
              <a:rPr lang="zh-CN" altLang="en-US" sz="3200"/>
              <a:t> </a:t>
            </a: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56" name="Object 20"/>
          <p:cNvGraphicFramePr>
            <a:graphicFrameLocks noChangeAspect="1"/>
          </p:cNvGraphicFramePr>
          <p:nvPr/>
        </p:nvGraphicFramePr>
        <p:xfrm>
          <a:off x="6443663" y="2276475"/>
          <a:ext cx="3571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7" name="公式" r:id="rId13" imgW="380880" imgH="444240" progId="Equation.3">
                  <p:embed/>
                </p:oleObj>
              </mc:Choice>
              <mc:Fallback>
                <p:oleObj name="公式" r:id="rId13" imgW="380880" imgH="4442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276475"/>
                        <a:ext cx="357187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6659563" y="2205038"/>
            <a:ext cx="140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具有确</a:t>
            </a:r>
            <a:endParaRPr lang="zh-CN" altLang="en-US" sz="3200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900113" y="2924175"/>
            <a:ext cx="1225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定值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900113" y="35004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▲</a:t>
            </a:r>
            <a:r>
              <a:rPr lang="en-US" altLang="zh-CN" sz="3200"/>
              <a:t> 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61" name="Object 25"/>
          <p:cNvGraphicFramePr>
            <a:graphicFrameLocks noChangeAspect="1"/>
          </p:cNvGraphicFramePr>
          <p:nvPr/>
        </p:nvGraphicFramePr>
        <p:xfrm>
          <a:off x="1547813" y="3644900"/>
          <a:ext cx="3079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公式" r:id="rId15" imgW="317160" imgH="457200" progId="Equation.3">
                  <p:embed/>
                </p:oleObj>
              </mc:Choice>
              <mc:Fallback>
                <p:oleObj name="公式" r:id="rId15" imgW="31716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644900"/>
                        <a:ext cx="3079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1835150" y="357346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</a:t>
            </a:r>
            <a:r>
              <a:rPr lang="zh-CN" altLang="en-US" sz="3200"/>
              <a:t> </a:t>
            </a: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2484438" y="3644900"/>
          <a:ext cx="307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公式" r:id="rId17" imgW="317160" imgH="507960" progId="Equation.3">
                  <p:embed/>
                </p:oleObj>
              </mc:Choice>
              <mc:Fallback>
                <p:oleObj name="公式" r:id="rId17" imgW="317160" imgH="5079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644900"/>
                        <a:ext cx="30797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66" name="Object 30"/>
          <p:cNvGraphicFramePr>
            <a:graphicFrameLocks noChangeAspect="1"/>
          </p:cNvGraphicFramePr>
          <p:nvPr/>
        </p:nvGraphicFramePr>
        <p:xfrm>
          <a:off x="1042988" y="4292600"/>
          <a:ext cx="34004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公式" r:id="rId19" imgW="3835080" imgH="507960" progId="Equation.3">
                  <p:embed/>
                </p:oleObj>
              </mc:Choice>
              <mc:Fallback>
                <p:oleObj name="公式" r:id="rId19" imgW="3835080" imgH="5079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92600"/>
                        <a:ext cx="34004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68" name="Object 32"/>
          <p:cNvGraphicFramePr>
            <a:graphicFrameLocks noChangeAspect="1"/>
          </p:cNvGraphicFramePr>
          <p:nvPr/>
        </p:nvGraphicFramePr>
        <p:xfrm>
          <a:off x="4716463" y="4292600"/>
          <a:ext cx="33797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公式" r:id="rId21" imgW="3822480" imgH="558720" progId="Equation.3">
                  <p:embed/>
                </p:oleObj>
              </mc:Choice>
              <mc:Fallback>
                <p:oleObj name="公式" r:id="rId21" imgW="3822480" imgH="5587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292600"/>
                        <a:ext cx="337978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900113" y="4941888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故在</a:t>
            </a:r>
            <a:r>
              <a:rPr lang="zh-CN" altLang="en-US" sz="3200"/>
              <a:t> </a:t>
            </a:r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71" name="Object 35"/>
          <p:cNvGraphicFramePr>
            <a:graphicFrameLocks noChangeAspect="1"/>
          </p:cNvGraphicFramePr>
          <p:nvPr/>
        </p:nvGraphicFramePr>
        <p:xfrm>
          <a:off x="1763713" y="5013325"/>
          <a:ext cx="20272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公式" r:id="rId23" imgW="2133360" imgH="520560" progId="Equation.3">
                  <p:embed/>
                </p:oleObj>
              </mc:Choice>
              <mc:Fallback>
                <p:oleObj name="公式" r:id="rId23" imgW="2133360" imgH="52056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013325"/>
                        <a:ext cx="2027237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3851275" y="5013325"/>
            <a:ext cx="1922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定态下，</a:t>
            </a:r>
            <a:r>
              <a:rPr lang="zh-CN" altLang="en-US" sz="3200"/>
              <a:t> </a:t>
            </a:r>
          </a:p>
        </p:txBody>
      </p:sp>
      <p:graphicFrame>
        <p:nvGraphicFramePr>
          <p:cNvPr id="14373" name="Object 37"/>
          <p:cNvGraphicFramePr>
            <a:graphicFrameLocks noChangeAspect="1"/>
          </p:cNvGraphicFramePr>
          <p:nvPr/>
        </p:nvGraphicFramePr>
        <p:xfrm>
          <a:off x="5580063" y="5084763"/>
          <a:ext cx="3079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公式" r:id="rId25" imgW="317160" imgH="457200" progId="Equation.3">
                  <p:embed/>
                </p:oleObj>
              </mc:Choice>
              <mc:Fallback>
                <p:oleObj name="公式" r:id="rId25" imgW="317160" imgH="4572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084763"/>
                        <a:ext cx="3079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5867400" y="501332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</a:t>
            </a:r>
            <a:r>
              <a:rPr lang="zh-CN" altLang="en-US" sz="3200"/>
              <a:t> </a:t>
            </a:r>
          </a:p>
        </p:txBody>
      </p:sp>
      <p:graphicFrame>
        <p:nvGraphicFramePr>
          <p:cNvPr id="14375" name="Object 39"/>
          <p:cNvGraphicFramePr>
            <a:graphicFrameLocks noChangeAspect="1"/>
          </p:cNvGraphicFramePr>
          <p:nvPr/>
        </p:nvGraphicFramePr>
        <p:xfrm>
          <a:off x="6516688" y="5084763"/>
          <a:ext cx="307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4" name="公式" r:id="rId26" imgW="317160" imgH="507960" progId="Equation.3">
                  <p:embed/>
                </p:oleObj>
              </mc:Choice>
              <mc:Fallback>
                <p:oleObj name="公式" r:id="rId26" imgW="317160" imgH="5079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5084763"/>
                        <a:ext cx="30797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6" name="Rectangle 40"/>
          <p:cNvSpPr>
            <a:spLocks noChangeArrowheads="1"/>
          </p:cNvSpPr>
          <p:nvPr/>
        </p:nvSpPr>
        <p:spPr bwMode="auto">
          <a:xfrm>
            <a:off x="6659563" y="5013325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不具有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900113" y="5734050"/>
            <a:ext cx="3254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确定值</a:t>
            </a:r>
            <a:r>
              <a:rPr lang="en-US" altLang="zh-CN" sz="3200" b="1"/>
              <a:t>.</a:t>
            </a:r>
            <a:r>
              <a:rPr lang="zh-CN" altLang="en-US" sz="3200" b="1"/>
              <a:t>可以证明</a:t>
            </a:r>
            <a:r>
              <a:rPr lang="zh-CN" altLang="en-US" sz="3200"/>
              <a:t> 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79" name="Object 43"/>
          <p:cNvGraphicFramePr>
            <a:graphicFrameLocks noChangeAspect="1"/>
          </p:cNvGraphicFramePr>
          <p:nvPr/>
        </p:nvGraphicFramePr>
        <p:xfrm>
          <a:off x="4140200" y="5805488"/>
          <a:ext cx="20653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5" name="公式" r:id="rId27" imgW="2171520" imgH="583920" progId="Equation.3">
                  <p:embed/>
                </p:oleObj>
              </mc:Choice>
              <mc:Fallback>
                <p:oleObj name="公式" r:id="rId27" imgW="2171520" imgH="58392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805488"/>
                        <a:ext cx="2065338" cy="552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41" grpId="0"/>
      <p:bldP spid="14344" grpId="0"/>
      <p:bldP spid="14347" grpId="0"/>
      <p:bldP spid="14348" grpId="0"/>
      <p:bldP spid="14351" grpId="0"/>
      <p:bldP spid="14354" grpId="0"/>
      <p:bldP spid="14357" grpId="0"/>
      <p:bldP spid="14358" grpId="0"/>
      <p:bldP spid="14359" grpId="0"/>
      <p:bldP spid="14362" grpId="0"/>
      <p:bldP spid="14369" grpId="0"/>
      <p:bldP spid="14372" grpId="0"/>
      <p:bldP spid="14374" grpId="0"/>
      <p:bldP spid="14376" grpId="0"/>
      <p:bldP spid="1437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827088" y="549275"/>
            <a:ext cx="748982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b="1"/>
              <a:t>▲</a:t>
            </a:r>
            <a:r>
              <a:rPr lang="zh-CN" altLang="en-US" sz="3200" b="1"/>
              <a:t>轨道角动量大小不变</a:t>
            </a:r>
            <a:r>
              <a:rPr lang="en-US" altLang="zh-CN" sz="3200" b="1"/>
              <a:t>,z</a:t>
            </a:r>
            <a:r>
              <a:rPr lang="zh-CN" altLang="en-US" sz="3200" b="1"/>
              <a:t>轴方向分量不变，而</a:t>
            </a:r>
            <a:r>
              <a:rPr lang="en-US" altLang="zh-CN" sz="3200" b="1"/>
              <a:t>x,y</a:t>
            </a:r>
            <a:r>
              <a:rPr lang="zh-CN" altLang="en-US" sz="3200" b="1"/>
              <a:t>轴方向分量改变</a:t>
            </a:r>
            <a:r>
              <a:rPr lang="en-US" altLang="zh-CN" sz="3200" b="1"/>
              <a:t>.</a:t>
            </a:r>
            <a:r>
              <a:rPr lang="zh-CN" altLang="en-US" sz="3200" b="1"/>
              <a:t>因此可以说轨道角动量没有确定的方向</a:t>
            </a:r>
            <a:r>
              <a:rPr lang="en-US" altLang="zh-CN" sz="3200" b="1"/>
              <a:t>.</a:t>
            </a:r>
            <a:r>
              <a:rPr lang="zh-CN" altLang="en-US" sz="3200" b="1"/>
              <a:t>而经典力学的结果是</a:t>
            </a:r>
            <a:r>
              <a:rPr lang="en-US" altLang="zh-CN" sz="3200" b="1"/>
              <a:t>x,y,z</a:t>
            </a:r>
            <a:r>
              <a:rPr lang="zh-CN" altLang="en-US" sz="3200" b="1"/>
              <a:t>轴方向分量都不改变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827088" y="3644900"/>
            <a:ext cx="3257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轨道角动量模型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827088" y="4365625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角动量</a:t>
            </a:r>
            <a:r>
              <a:rPr lang="zh-CN" altLang="en-US" sz="3200"/>
              <a:t> 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2268538" y="4508500"/>
          <a:ext cx="2190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公式" r:id="rId3" imgW="215640" imgH="380880" progId="Equation.3">
                  <p:embed/>
                </p:oleObj>
              </mc:Choice>
              <mc:Fallback>
                <p:oleObj name="公式" r:id="rId3" imgW="215640" imgH="380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508500"/>
                        <a:ext cx="2190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484438" y="4365625"/>
            <a:ext cx="59039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随机地位于以</a:t>
            </a:r>
            <a:r>
              <a:rPr lang="en-US" altLang="zh-CN" sz="3200" b="1"/>
              <a:t>z</a:t>
            </a:r>
            <a:r>
              <a:rPr lang="zh-CN" altLang="en-US" sz="3200" b="1"/>
              <a:t>轴为主轴的圆锥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900113" y="5013325"/>
            <a:ext cx="1225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面上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2124075" y="5157788"/>
          <a:ext cx="2190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公式" r:id="rId5" imgW="215640" imgH="380880" progId="Equation.3">
                  <p:embed/>
                </p:oleObj>
              </mc:Choice>
              <mc:Fallback>
                <p:oleObj name="公式" r:id="rId5" imgW="215640" imgH="380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157788"/>
                        <a:ext cx="21907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2339975" y="5013325"/>
            <a:ext cx="283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</a:t>
            </a:r>
            <a:r>
              <a:rPr lang="en-US" altLang="zh-CN" sz="3200" b="1"/>
              <a:t>z</a:t>
            </a:r>
            <a:r>
              <a:rPr lang="zh-CN" altLang="en-US" sz="3200" b="1"/>
              <a:t>轴的夹角为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3059113" y="5516563"/>
          <a:ext cx="33607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公式" r:id="rId7" imgW="3365280" imgH="1015920" progId="Equation.3">
                  <p:embed/>
                </p:oleObj>
              </mc:Choice>
              <mc:Fallback>
                <p:oleObj name="公式" r:id="rId7" imgW="3365280" imgH="10159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516563"/>
                        <a:ext cx="3360737" cy="1016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/>
      <p:bldP spid="15364" grpId="0"/>
      <p:bldP spid="15367" grpId="0"/>
      <p:bldP spid="15368" grpId="0"/>
      <p:bldP spid="153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旋转 mz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96975"/>
            <a:ext cx="44196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旋转 mz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04813"/>
            <a:ext cx="3055937" cy="580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971550" y="620713"/>
            <a:ext cx="2444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空间量子化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476375" y="1484313"/>
          <a:ext cx="43592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公式" r:id="rId3" imgW="4572000" imgH="482400" progId="Equation.3">
                  <p:embed/>
                </p:oleObj>
              </mc:Choice>
              <mc:Fallback>
                <p:oleObj name="公式" r:id="rId3" imgW="45720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84313"/>
                        <a:ext cx="435927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042988" y="2276475"/>
          <a:ext cx="24923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公式" r:id="rId5" imgW="253800" imgH="330120" progId="Equation.3">
                  <p:embed/>
                </p:oleObj>
              </mc:Choice>
              <mc:Fallback>
                <p:oleObj name="公式" r:id="rId5" imgW="253800" imgH="330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76475"/>
                        <a:ext cx="249237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331913" y="2133600"/>
            <a:ext cx="1516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只能取</a:t>
            </a:r>
            <a:r>
              <a:rPr lang="zh-CN" altLang="en-US" sz="3200"/>
              <a:t> 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2843213" y="2276475"/>
          <a:ext cx="90963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公式" r:id="rId7" imgW="914400" imgH="330120" progId="Equation.3">
                  <p:embed/>
                </p:oleObj>
              </mc:Choice>
              <mc:Fallback>
                <p:oleObj name="公式" r:id="rId7" imgW="914400" imgH="3301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276475"/>
                        <a:ext cx="909637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851275" y="2133600"/>
            <a:ext cx="4681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个值</a:t>
            </a:r>
            <a:r>
              <a:rPr lang="en-US" altLang="zh-CN" sz="3200" b="1"/>
              <a:t>,</a:t>
            </a:r>
            <a:r>
              <a:rPr lang="zh-CN" altLang="en-US" sz="3200" b="1"/>
              <a:t>即轨道角动量在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900113" y="2852738"/>
            <a:ext cx="1928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空间只有</a:t>
            </a:r>
            <a:r>
              <a:rPr lang="zh-CN" altLang="en-US" sz="3200"/>
              <a:t> 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2627313" y="2997200"/>
          <a:ext cx="90963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公式" r:id="rId9" imgW="914400" imgH="330120" progId="Equation.3">
                  <p:embed/>
                </p:oleObj>
              </mc:Choice>
              <mc:Fallback>
                <p:oleObj name="公式" r:id="rId9" imgW="914400" imgH="3301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997200"/>
                        <a:ext cx="909637" cy="3349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3492500" y="2852738"/>
            <a:ext cx="4879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个取向</a:t>
            </a:r>
            <a:r>
              <a:rPr lang="en-US" altLang="zh-CN" sz="3200" b="1"/>
              <a:t>,</a:t>
            </a:r>
            <a:r>
              <a:rPr lang="zh-CN" altLang="en-US" sz="3200" b="1"/>
              <a:t>而不是取任意方向</a:t>
            </a:r>
            <a:r>
              <a:rPr lang="en-US" altLang="zh-CN" sz="3200" b="1"/>
              <a:t>,</a:t>
            </a: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900113" y="3573463"/>
            <a:ext cx="7318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这种情形称为轨道角动量在空间量子化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900113" y="4292600"/>
            <a:ext cx="6824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轨道角动量不能与</a:t>
            </a:r>
            <a:r>
              <a:rPr lang="en-US" altLang="zh-CN" sz="3200" b="1"/>
              <a:t>z</a:t>
            </a:r>
            <a:r>
              <a:rPr lang="zh-CN" altLang="en-US" sz="3200" b="1"/>
              <a:t>轴平行或反平行</a:t>
            </a:r>
            <a:r>
              <a:rPr lang="zh-CN" altLang="en-US" sz="3200"/>
              <a:t> 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971550" y="5084763"/>
          <a:ext cx="15621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公式" r:id="rId11" imgW="1562040" imgH="431640" progId="Equation.3">
                  <p:embed/>
                </p:oleObj>
              </mc:Choice>
              <mc:Fallback>
                <p:oleObj name="公式" r:id="rId11" imgW="1562040" imgH="431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84763"/>
                        <a:ext cx="1562100" cy="4365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971550" y="5734050"/>
            <a:ext cx="4895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3.3</a:t>
            </a:r>
            <a:r>
              <a:rPr lang="zh-CN" altLang="en-US" sz="3200" b="1"/>
              <a:t>跃迁概率和选择定则</a:t>
            </a: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971550" y="14843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5" grpId="0"/>
      <p:bldP spid="17418" grpId="0"/>
      <p:bldP spid="17422" grpId="0"/>
      <p:bldP spid="17423" grpId="0"/>
      <p:bldP spid="17424" grpId="0"/>
      <p:bldP spid="17427" grpId="0"/>
      <p:bldP spid="174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900113" y="620713"/>
            <a:ext cx="6775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3.3.1</a:t>
            </a:r>
            <a:r>
              <a:rPr lang="zh-CN" altLang="en-US" sz="3200" b="1"/>
              <a:t>原子处于定态时不发射电磁辐射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900113" y="1341438"/>
            <a:ext cx="5192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因为定态时原子的几率密度</a:t>
            </a:r>
            <a:r>
              <a:rPr lang="zh-CN" altLang="en-US" sz="3200"/>
              <a:t>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5940425" y="1341438"/>
          <a:ext cx="601663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公式" r:id="rId3" imgW="596880" imgH="571320" progId="Equation.3">
                  <p:embed/>
                </p:oleObj>
              </mc:Choice>
              <mc:Fallback>
                <p:oleObj name="公式" r:id="rId3" imgW="596880" imgH="571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341438"/>
                        <a:ext cx="601663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443663" y="1341438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不随时间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827088" y="2133600"/>
            <a:ext cx="560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改变，所以原子的电荷密度为</a:t>
            </a:r>
            <a:r>
              <a:rPr lang="zh-CN" altLang="en-US" sz="3200"/>
              <a:t> 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6443663" y="2133600"/>
          <a:ext cx="792162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公式" r:id="rId5" imgW="787320" imgH="571320" progId="Equation.3">
                  <p:embed/>
                </p:oleObj>
              </mc:Choice>
              <mc:Fallback>
                <p:oleObj name="公式" r:id="rId5" imgW="787320" imgH="5713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133600"/>
                        <a:ext cx="792162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900113" y="2852738"/>
            <a:ext cx="5986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随时间改变，故不发射电磁辐射</a:t>
            </a:r>
            <a:r>
              <a:rPr lang="en-US" altLang="zh-CN" sz="3200" b="1"/>
              <a:t>.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7164388" y="2133600"/>
            <a:ext cx="1655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也不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900113" y="3573463"/>
            <a:ext cx="4535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3.3.2</a:t>
            </a:r>
            <a:r>
              <a:rPr lang="zh-CN" altLang="en-US" sz="3200" b="1"/>
              <a:t>原子跃迁和混合态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900113" y="4292600"/>
            <a:ext cx="180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混合态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900113" y="4941888"/>
            <a:ext cx="1439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表示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900113" y="5734050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根据非定态薛定谔方程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5219700" y="5589588"/>
          <a:ext cx="21590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公式" r:id="rId7" imgW="2108160" imgH="888840" progId="Equation.3">
                  <p:embed/>
                </p:oleObj>
              </mc:Choice>
              <mc:Fallback>
                <p:oleObj name="公式" r:id="rId7" imgW="2108160" imgH="8888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589588"/>
                        <a:ext cx="2159000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  <p:bldP spid="18438" grpId="0"/>
      <p:bldP spid="18439" grpId="0"/>
      <p:bldP spid="18442" grpId="0"/>
      <p:bldP spid="18443" grpId="0"/>
      <p:bldP spid="18444" grpId="0"/>
      <p:bldP spid="18445" grpId="0"/>
      <p:bldP spid="18446" grpId="0"/>
      <p:bldP spid="184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900113" y="620713"/>
            <a:ext cx="1922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可知，若</a:t>
            </a:r>
            <a:r>
              <a:rPr lang="zh-CN" altLang="en-US" sz="3200"/>
              <a:t> 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627313" y="692150"/>
          <a:ext cx="189071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公式" r:id="rId3" imgW="1866600" imgH="457200" progId="Equation.3">
                  <p:embed/>
                </p:oleObj>
              </mc:Choice>
              <mc:Fallback>
                <p:oleObj name="公式" r:id="rId3" imgW="18666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692150"/>
                        <a:ext cx="1890712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572000" y="62071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5219700" y="692150"/>
          <a:ext cx="19240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公式" r:id="rId5" imgW="1904760" imgH="507960" progId="Equation.3">
                  <p:embed/>
                </p:oleObj>
              </mc:Choice>
              <mc:Fallback>
                <p:oleObj name="公式" r:id="rId5" imgW="190476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692150"/>
                        <a:ext cx="192405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900113" y="1412875"/>
            <a:ext cx="3141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程的解</a:t>
            </a:r>
            <a:r>
              <a:rPr lang="en-US" altLang="zh-CN" sz="3200" b="1"/>
              <a:t>,</a:t>
            </a:r>
            <a:r>
              <a:rPr lang="zh-CN" altLang="en-US" sz="3200" b="1"/>
              <a:t>则波函数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7235825" y="549275"/>
            <a:ext cx="1152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是方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1042988" y="2205038"/>
          <a:ext cx="57642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公式" r:id="rId7" imgW="5715000" imgH="507960" progId="Equation.3">
                  <p:embed/>
                </p:oleObj>
              </mc:Choice>
              <mc:Fallback>
                <p:oleObj name="公式" r:id="rId7" imgW="5715000" imgH="507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05038"/>
                        <a:ext cx="5764212" cy="5238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827088" y="2924175"/>
            <a:ext cx="2735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也是方程的解</a:t>
            </a:r>
            <a:r>
              <a:rPr lang="en-US" altLang="zh-CN" sz="3200" b="1"/>
              <a:t>.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900113" y="3573463"/>
            <a:ext cx="4070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混合态的几率密度为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0" y="2905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971550" y="4365625"/>
          <a:ext cx="5978525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公式" r:id="rId9" imgW="5930640" imgH="2006280" progId="Equation.3">
                  <p:embed/>
                </p:oleObj>
              </mc:Choice>
              <mc:Fallback>
                <p:oleObj name="公式" r:id="rId9" imgW="5930640" imgH="2006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65625"/>
                        <a:ext cx="5978525" cy="204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61" grpId="0"/>
      <p:bldP spid="19464" grpId="0"/>
      <p:bldP spid="19465" grpId="0"/>
      <p:bldP spid="19468" grpId="0"/>
      <p:bldP spid="1946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900113" y="62071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若</a:t>
            </a:r>
            <a:r>
              <a:rPr lang="zh-CN" altLang="en-US" sz="3200"/>
              <a:t> 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547813" y="765175"/>
          <a:ext cx="3857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公式" r:id="rId3" imgW="380880" imgH="457200" progId="Equation.3">
                  <p:embed/>
                </p:oleObj>
              </mc:Choice>
              <mc:Fallback>
                <p:oleObj name="公式" r:id="rId3" imgW="3808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765175"/>
                        <a:ext cx="385762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979613" y="69215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555875" y="765175"/>
          <a:ext cx="4238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公式" r:id="rId5" imgW="419040" imgH="507960" progId="Equation.3">
                  <p:embed/>
                </p:oleObj>
              </mc:Choice>
              <mc:Fallback>
                <p:oleObj name="公式" r:id="rId5" imgW="419040" imgH="507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765175"/>
                        <a:ext cx="423863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2987675" y="692150"/>
            <a:ext cx="233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均为定态</a:t>
            </a:r>
            <a:r>
              <a:rPr lang="en-US" altLang="zh-CN" sz="3200" b="1"/>
              <a:t>,</a:t>
            </a:r>
            <a:r>
              <a:rPr lang="zh-CN" altLang="en-US" sz="3200" b="1"/>
              <a:t>即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971550" y="1268413"/>
          <a:ext cx="5048250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公式" r:id="rId7" imgW="5003640" imgH="1828800" progId="Equation.3">
                  <p:embed/>
                </p:oleObj>
              </mc:Choice>
              <mc:Fallback>
                <p:oleObj name="公式" r:id="rId7" imgW="5003640" imgH="1828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268413"/>
                        <a:ext cx="5048250" cy="185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827088" y="3357563"/>
            <a:ext cx="384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混合态的几率密度为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971550" y="4221163"/>
          <a:ext cx="7197725" cy="234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公式" r:id="rId9" imgW="7137360" imgH="2298600" progId="Equation.3">
                  <p:embed/>
                </p:oleObj>
              </mc:Choice>
              <mc:Fallback>
                <p:oleObj name="公式" r:id="rId9" imgW="7137360" imgH="229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21163"/>
                        <a:ext cx="7197725" cy="234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4" grpId="0"/>
      <p:bldP spid="20486" grpId="0"/>
      <p:bldP spid="2048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971550" y="62071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令</a:t>
            </a:r>
            <a:r>
              <a:rPr lang="zh-CN" altLang="en-US" sz="3200"/>
              <a:t>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619250" y="333375"/>
          <a:ext cx="2522538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公式" r:id="rId3" imgW="1511280" imgH="609480" progId="Equation.3">
                  <p:embed/>
                </p:oleObj>
              </mc:Choice>
              <mc:Fallback>
                <p:oleObj name="公式" r:id="rId3" imgW="1511280" imgH="609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33375"/>
                        <a:ext cx="2522538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2905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1116013" y="1484313"/>
          <a:ext cx="5983287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公式" r:id="rId5" imgW="5930640" imgH="2006280" progId="Equation.3">
                  <p:embed/>
                </p:oleObj>
              </mc:Choice>
              <mc:Fallback>
                <p:oleObj name="公式" r:id="rId5" imgW="5930640" imgH="2006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484313"/>
                        <a:ext cx="5983287" cy="204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900113" y="3644900"/>
            <a:ext cx="5986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显然，混合态的几率密度以频率</a:t>
            </a:r>
            <a:r>
              <a:rPr lang="zh-CN" altLang="en-US" sz="3200"/>
              <a:t> 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6804025" y="3860800"/>
          <a:ext cx="29686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公式" r:id="rId7" imgW="177480" imgH="190440" progId="Equation.3">
                  <p:embed/>
                </p:oleObj>
              </mc:Choice>
              <mc:Fallback>
                <p:oleObj name="公式" r:id="rId7" imgW="177480" imgH="1904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3860800"/>
                        <a:ext cx="296863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7092950" y="3644900"/>
            <a:ext cx="111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随时</a:t>
            </a:r>
            <a:r>
              <a:rPr lang="zh-CN" altLang="en-US" sz="3200"/>
              <a:t> 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900113" y="4365625"/>
            <a:ext cx="6642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间振荡</a:t>
            </a:r>
            <a:r>
              <a:rPr lang="en-US" altLang="zh-CN" sz="3200" b="1"/>
              <a:t>, </a:t>
            </a:r>
            <a:r>
              <a:rPr lang="zh-CN" altLang="en-US" sz="3200" b="1"/>
              <a:t>混合态的电荷密度也以频率</a:t>
            </a:r>
            <a:r>
              <a:rPr lang="zh-CN" altLang="en-US" sz="3200"/>
              <a:t> 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7380288" y="4508500"/>
          <a:ext cx="29686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公式" r:id="rId9" imgW="177480" imgH="190440" progId="Equation.3">
                  <p:embed/>
                </p:oleObj>
              </mc:Choice>
              <mc:Fallback>
                <p:oleObj name="公式" r:id="rId9" imgW="177480" imgH="1904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4508500"/>
                        <a:ext cx="296862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900113" y="5084763"/>
            <a:ext cx="5399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随时间振荡</a:t>
            </a:r>
            <a:r>
              <a:rPr lang="en-US" altLang="zh-CN" sz="3200" b="1"/>
              <a:t>,</a:t>
            </a:r>
            <a:r>
              <a:rPr lang="zh-CN" altLang="en-US" sz="3200" b="1"/>
              <a:t>故发射电磁辐射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900113" y="5805488"/>
            <a:ext cx="2447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原子跃迁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3059113" y="5805488"/>
            <a:ext cx="5173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外加辐射场</a:t>
            </a:r>
            <a:r>
              <a:rPr lang="en-US" altLang="zh-CN" sz="3200" b="1"/>
              <a:t>,</a:t>
            </a:r>
            <a:r>
              <a:rPr lang="zh-CN" altLang="en-US" sz="3200" b="1"/>
              <a:t>辐射或吸收光子</a:t>
            </a:r>
          </a:p>
        </p:txBody>
      </p:sp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3059113" y="6407150"/>
          <a:ext cx="16557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公式" r:id="rId11" imgW="2145960" imgH="507960" progId="Equation.3">
                  <p:embed/>
                </p:oleObj>
              </mc:Choice>
              <mc:Fallback>
                <p:oleObj name="公式" r:id="rId11" imgW="2145960" imgH="5079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6407150"/>
                        <a:ext cx="16557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11" grpId="0"/>
      <p:bldP spid="21514" grpId="0"/>
      <p:bldP spid="21515" grpId="0"/>
      <p:bldP spid="21518" grpId="0"/>
      <p:bldP spid="21519" grpId="0"/>
      <p:bldP spid="215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4716463" y="1412875"/>
          <a:ext cx="220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4" name="公式" r:id="rId3" imgW="2209680" imgH="380880" progId="Equation.3">
                  <p:embed/>
                </p:oleObj>
              </mc:Choice>
              <mc:Fallback>
                <p:oleObj name="公式" r:id="rId3" imgW="2209680" imgH="3808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412875"/>
                        <a:ext cx="2209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971550" y="620713"/>
            <a:ext cx="2328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双曲线轨道</a:t>
            </a:r>
            <a:r>
              <a:rPr lang="en-US" altLang="zh-CN" sz="3200" b="1"/>
              <a:t>.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348038" y="620713"/>
            <a:ext cx="3954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能量可以具有连续值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1042988" y="1484313"/>
          <a:ext cx="10160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5" name="公式" r:id="rId5" imgW="1015920" imgH="380880" progId="Equation.3">
                  <p:embed/>
                </p:oleObj>
              </mc:Choice>
              <mc:Fallback>
                <p:oleObj name="公式" r:id="rId5" imgW="1015920" imgH="380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1016000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051050" y="1341438"/>
            <a:ext cx="2713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应该有限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即</a:t>
            </a:r>
            <a:endParaRPr lang="zh-CN" altLang="en-US" sz="3200"/>
          </a:p>
        </p:txBody>
      </p:sp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1042988" y="1989138"/>
          <a:ext cx="4376737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6" name="公式" r:id="rId7" imgW="4381200" imgH="914400" progId="Equation.3">
                  <p:embed/>
                </p:oleObj>
              </mc:Choice>
              <mc:Fallback>
                <p:oleObj name="公式" r:id="rId7" imgW="438120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89138"/>
                        <a:ext cx="4376737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5364163" y="1916113"/>
            <a:ext cx="2735262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对应椭圆轨道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971550" y="2997200"/>
          <a:ext cx="2590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7" name="公式" r:id="rId9" imgW="2590560" imgH="419040" progId="Equation.3">
                  <p:embed/>
                </p:oleObj>
              </mc:Choice>
              <mc:Fallback>
                <p:oleObj name="公式" r:id="rId9" imgW="259056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97200"/>
                        <a:ext cx="2590800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971550" y="4868863"/>
          <a:ext cx="590391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8" name="公式" r:id="rId11" imgW="5715000" imgH="1066680" progId="Equation.3">
                  <p:embed/>
                </p:oleObj>
              </mc:Choice>
              <mc:Fallback>
                <p:oleObj name="公式" r:id="rId11" imgW="5715000" imgH="1066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868863"/>
                        <a:ext cx="5903913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11"/>
          <p:cNvGraphicFramePr>
            <a:graphicFrameLocks noChangeAspect="1"/>
          </p:cNvGraphicFramePr>
          <p:nvPr/>
        </p:nvGraphicFramePr>
        <p:xfrm>
          <a:off x="900113" y="3500438"/>
          <a:ext cx="669766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9" name="公式" r:id="rId13" imgW="5194080" imgH="1168200" progId="Equation.3">
                  <p:embed/>
                </p:oleObj>
              </mc:Choice>
              <mc:Fallback>
                <p:oleObj name="公式" r:id="rId13" imgW="5194080" imgH="1168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00438"/>
                        <a:ext cx="6697662" cy="1244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2" name="Object 12"/>
          <p:cNvGraphicFramePr>
            <a:graphicFrameLocks noChangeAspect="1"/>
          </p:cNvGraphicFramePr>
          <p:nvPr/>
        </p:nvGraphicFramePr>
        <p:xfrm>
          <a:off x="971550" y="6021388"/>
          <a:ext cx="66246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0" name="公式" r:id="rId15" imgW="6997680" imgH="520560" progId="Equation.3">
                  <p:embed/>
                </p:oleObj>
              </mc:Choice>
              <mc:Fallback>
                <p:oleObj name="公式" r:id="rId15" imgW="6997680" imgH="520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021388"/>
                        <a:ext cx="6624638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/>
      <p:bldP spid="51204" grpId="0"/>
      <p:bldP spid="51206" grpId="0"/>
      <p:bldP spid="5120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 noChangeAspect="1"/>
          </p:cNvGrpSpPr>
          <p:nvPr/>
        </p:nvGrpSpPr>
        <p:grpSpPr bwMode="auto">
          <a:xfrm>
            <a:off x="5724525" y="1628775"/>
            <a:ext cx="2400300" cy="1684338"/>
            <a:chOff x="2797" y="9693"/>
            <a:chExt cx="4877" cy="3580"/>
          </a:xfrm>
        </p:grpSpPr>
        <p:sp>
          <p:nvSpPr>
            <p:cNvPr id="33795" name="AutoShape 3"/>
            <p:cNvSpPr>
              <a:spLocks noChangeAspect="1" noChangeArrowheads="1"/>
            </p:cNvSpPr>
            <p:nvPr/>
          </p:nvSpPr>
          <p:spPr bwMode="auto">
            <a:xfrm>
              <a:off x="2797" y="9693"/>
              <a:ext cx="4877" cy="3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6" name="Line 4"/>
            <p:cNvSpPr>
              <a:spLocks noChangeShapeType="1"/>
            </p:cNvSpPr>
            <p:nvPr/>
          </p:nvSpPr>
          <p:spPr bwMode="auto">
            <a:xfrm>
              <a:off x="3262" y="9904"/>
              <a:ext cx="37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7" name="Line 5"/>
            <p:cNvSpPr>
              <a:spLocks noChangeShapeType="1"/>
            </p:cNvSpPr>
            <p:nvPr/>
          </p:nvSpPr>
          <p:spPr bwMode="auto">
            <a:xfrm>
              <a:off x="3494" y="12852"/>
              <a:ext cx="34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8" name="Line 6"/>
            <p:cNvSpPr>
              <a:spLocks noChangeShapeType="1"/>
            </p:cNvSpPr>
            <p:nvPr/>
          </p:nvSpPr>
          <p:spPr bwMode="auto">
            <a:xfrm flipV="1">
              <a:off x="4191" y="9904"/>
              <a:ext cx="0" cy="29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9" name="Line 7"/>
            <p:cNvSpPr>
              <a:spLocks noChangeShapeType="1"/>
            </p:cNvSpPr>
            <p:nvPr/>
          </p:nvSpPr>
          <p:spPr bwMode="auto">
            <a:xfrm>
              <a:off x="5584" y="9904"/>
              <a:ext cx="0" cy="29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00" name="Object 8"/>
            <p:cNvGraphicFramePr>
              <a:graphicFrameLocks noChangeAspect="1"/>
            </p:cNvGraphicFramePr>
            <p:nvPr/>
          </p:nvGraphicFramePr>
          <p:xfrm>
            <a:off x="6745" y="9904"/>
            <a:ext cx="517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1" name="公式" r:id="rId3" imgW="520560" imgH="507960" progId="Equation.3">
                    <p:embed/>
                  </p:oleObj>
                </mc:Choice>
                <mc:Fallback>
                  <p:oleObj name="公式" r:id="rId3" imgW="520560" imgH="5079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5" y="9904"/>
                          <a:ext cx="517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1" name="Object 9"/>
            <p:cNvGraphicFramePr>
              <a:graphicFrameLocks noChangeAspect="1"/>
            </p:cNvGraphicFramePr>
            <p:nvPr/>
          </p:nvGraphicFramePr>
          <p:xfrm>
            <a:off x="6745" y="12010"/>
            <a:ext cx="465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2" name="公式" r:id="rId5" imgW="406080" imgH="457200" progId="Equation.3">
                    <p:embed/>
                  </p:oleObj>
                </mc:Choice>
                <mc:Fallback>
                  <p:oleObj name="公式" r:id="rId5" imgW="406080" imgH="457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5" y="12010"/>
                          <a:ext cx="465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900113" y="620713"/>
            <a:ext cx="40433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3.3.3</a:t>
            </a:r>
            <a:r>
              <a:rPr lang="zh-CN" altLang="en-US" sz="3200" b="1"/>
              <a:t>跃迁率 平均寿命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900113" y="1341438"/>
            <a:ext cx="4535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zh-CN" b="1"/>
              <a:t>▲</a:t>
            </a:r>
            <a:r>
              <a:rPr lang="zh-CN" altLang="en-US" sz="3200" b="1"/>
              <a:t>单位时间内原子从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900113" y="3500438"/>
            <a:ext cx="76327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经典理论：原子可视为电偶极子</a:t>
            </a:r>
            <a:r>
              <a:rPr lang="en-US" altLang="zh-CN" sz="3200" b="1"/>
              <a:t>,</a:t>
            </a:r>
            <a:r>
              <a:rPr lang="zh-CN" altLang="en-US" sz="3200" b="1"/>
              <a:t>辐射功率为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806" name="Object 14"/>
          <p:cNvGraphicFramePr>
            <a:graphicFrameLocks noChangeAspect="1"/>
          </p:cNvGraphicFramePr>
          <p:nvPr/>
        </p:nvGraphicFramePr>
        <p:xfrm>
          <a:off x="3924300" y="4365625"/>
          <a:ext cx="26035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公式" r:id="rId7" imgW="2577960" imgH="1066680" progId="Equation.3">
                  <p:embed/>
                </p:oleObj>
              </mc:Choice>
              <mc:Fallback>
                <p:oleObj name="公式" r:id="rId7" imgW="2577960" imgH="1066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365625"/>
                        <a:ext cx="2603500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Object 15"/>
          <p:cNvGraphicFramePr>
            <a:graphicFrameLocks noChangeAspect="1"/>
          </p:cNvGraphicFramePr>
          <p:nvPr/>
        </p:nvGraphicFramePr>
        <p:xfrm>
          <a:off x="2268538" y="2205038"/>
          <a:ext cx="1473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4" name="公式" r:id="rId9" imgW="1473120" imgH="507960" progId="Equation.3">
                  <p:embed/>
                </p:oleObj>
              </mc:Choice>
              <mc:Fallback>
                <p:oleObj name="公式" r:id="rId9" imgW="1473120" imgH="5079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205038"/>
                        <a:ext cx="14732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900113" y="2852738"/>
            <a:ext cx="3040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跃迁辐射光子数</a:t>
            </a:r>
          </a:p>
        </p:txBody>
      </p:sp>
      <p:graphicFrame>
        <p:nvGraphicFramePr>
          <p:cNvPr id="33809" name="Object 17"/>
          <p:cNvGraphicFramePr>
            <a:graphicFrameLocks noChangeAspect="1"/>
          </p:cNvGraphicFramePr>
          <p:nvPr/>
        </p:nvGraphicFramePr>
        <p:xfrm>
          <a:off x="3924300" y="2997200"/>
          <a:ext cx="584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公式" r:id="rId11" imgW="583920" imgH="507960" progId="Equation.3">
                  <p:embed/>
                </p:oleObj>
              </mc:Choice>
              <mc:Fallback>
                <p:oleObj name="公式" r:id="rId11" imgW="583920" imgH="5079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997200"/>
                        <a:ext cx="584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900113" y="5589588"/>
            <a:ext cx="5192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</a:t>
            </a:r>
            <a:r>
              <a:rPr lang="el-GR" altLang="zh-CN" sz="3200" b="1">
                <a:latin typeface="宋体" charset="-122"/>
              </a:rPr>
              <a:t>ν</a:t>
            </a:r>
            <a:r>
              <a:rPr lang="zh-CN" altLang="en-US" sz="3200" b="1"/>
              <a:t>为偶极子振荡频率，</a:t>
            </a:r>
            <a:r>
              <a:rPr lang="zh-CN" altLang="en-US" sz="3200"/>
              <a:t> </a:t>
            </a:r>
          </a:p>
        </p:txBody>
      </p:sp>
      <p:graphicFrame>
        <p:nvGraphicFramePr>
          <p:cNvPr id="33811" name="Object 19"/>
          <p:cNvGraphicFramePr>
            <a:graphicFrameLocks noChangeAspect="1"/>
          </p:cNvGraphicFramePr>
          <p:nvPr/>
        </p:nvGraphicFramePr>
        <p:xfrm>
          <a:off x="5651500" y="5661025"/>
          <a:ext cx="11890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6" name="公式" r:id="rId13" imgW="1193760" imgH="457200" progId="Equation.3">
                  <p:embed/>
                </p:oleObj>
              </mc:Choice>
              <mc:Fallback>
                <p:oleObj name="公式" r:id="rId13" imgW="119376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661025"/>
                        <a:ext cx="11890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6804025" y="5589588"/>
            <a:ext cx="1439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为电偶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2" grpId="0"/>
      <p:bldP spid="33803" grpId="0"/>
      <p:bldP spid="33804" grpId="0"/>
      <p:bldP spid="33808" grpId="0"/>
      <p:bldP spid="33808" grpId="1"/>
      <p:bldP spid="33810" grpId="0"/>
      <p:bldP spid="338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900113" y="549275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极矩</a:t>
            </a:r>
            <a:r>
              <a:rPr lang="en-US" altLang="zh-CN" sz="3200"/>
              <a:t>.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900113" y="1268413"/>
            <a:ext cx="2454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宋体" charset="-122"/>
              <a:buChar char="●"/>
            </a:pPr>
            <a:r>
              <a:rPr lang="en-US" altLang="zh-CN" b="1"/>
              <a:t>●</a:t>
            </a:r>
            <a:r>
              <a:rPr lang="zh-CN" altLang="en-US" sz="3200" b="1"/>
              <a:t>量子理论：</a:t>
            </a:r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5940425" y="2924175"/>
          <a:ext cx="18303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公式" r:id="rId3" imgW="1815840" imgH="507960" progId="Equation.3">
                  <p:embed/>
                </p:oleObj>
              </mc:Choice>
              <mc:Fallback>
                <p:oleObj name="公式" r:id="rId3" imgW="1815840" imgH="507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924175"/>
                        <a:ext cx="1830388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1331913" y="4365625"/>
          <a:ext cx="6373812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公式" r:id="rId5" imgW="6324480" imgH="1002960" progId="Equation.3">
                  <p:embed/>
                </p:oleObj>
              </mc:Choice>
              <mc:Fallback>
                <p:oleObj name="公式" r:id="rId5" imgW="6324480" imgH="1002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365625"/>
                        <a:ext cx="6373812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900113" y="5589588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其中</a:t>
            </a:r>
            <a:r>
              <a:rPr lang="zh-CN" altLang="en-US" sz="3200"/>
              <a:t> </a:t>
            </a:r>
          </a:p>
        </p:txBody>
      </p:sp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2051050" y="5589588"/>
          <a:ext cx="4051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公式" r:id="rId7" imgW="4051080" imgH="545760" progId="Equation.3">
                  <p:embed/>
                </p:oleObj>
              </mc:Choice>
              <mc:Fallback>
                <p:oleObj name="公式" r:id="rId7" imgW="4051080" imgH="5457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589588"/>
                        <a:ext cx="40513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900113" y="2060575"/>
            <a:ext cx="344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单位时间内原子从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5867400" y="2060575"/>
            <a:ext cx="2224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跃迁辐射光</a:t>
            </a:r>
          </a:p>
        </p:txBody>
      </p:sp>
      <p:graphicFrame>
        <p:nvGraphicFramePr>
          <p:cNvPr id="34829" name="Object 13"/>
          <p:cNvGraphicFramePr>
            <a:graphicFrameLocks noChangeAspect="1"/>
          </p:cNvGraphicFramePr>
          <p:nvPr/>
        </p:nvGraphicFramePr>
        <p:xfrm>
          <a:off x="4356100" y="2133600"/>
          <a:ext cx="1473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公式" r:id="rId9" imgW="1473120" imgH="507960" progId="Equation.3">
                  <p:embed/>
                </p:oleObj>
              </mc:Choice>
              <mc:Fallback>
                <p:oleObj name="公式" r:id="rId9" imgW="1473120" imgH="507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33600"/>
                        <a:ext cx="14732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827088" y="2852738"/>
            <a:ext cx="5192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子的能量（即辐射功率）为</a:t>
            </a:r>
            <a:r>
              <a:rPr lang="zh-CN" altLang="en-US" sz="3200"/>
              <a:t> 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900113" y="3573463"/>
            <a:ext cx="1408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因此，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  <p:bldP spid="34825" grpId="0"/>
      <p:bldP spid="34827" grpId="0"/>
      <p:bldP spid="34828" grpId="0"/>
      <p:bldP spid="34828" grpId="1"/>
      <p:bldP spid="34830" grpId="0"/>
      <p:bldP spid="348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905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971550" y="620713"/>
            <a:ext cx="181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估算可得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2916238" y="476250"/>
          <a:ext cx="31750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公式" r:id="rId3" imgW="3149280" imgH="1002960" progId="Equation.3">
                  <p:embed/>
                </p:oleObj>
              </mc:Choice>
              <mc:Fallback>
                <p:oleObj name="公式" r:id="rId3" imgW="3149280" imgH="1002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76250"/>
                        <a:ext cx="3175000" cy="10144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971550" y="1916113"/>
            <a:ext cx="111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</a:t>
            </a:r>
            <a:r>
              <a:rPr lang="zh-CN" altLang="en-US" sz="3200"/>
              <a:t> </a:t>
            </a:r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1979613" y="1844675"/>
          <a:ext cx="284956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公式" r:id="rId5" imgW="2819160" imgH="583920" progId="Equation.3">
                  <p:embed/>
                </p:oleObj>
              </mc:Choice>
              <mc:Fallback>
                <p:oleObj name="公式" r:id="rId5" imgW="2819160" imgH="5839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844675"/>
                        <a:ext cx="2849562" cy="5953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4859338" y="1844675"/>
            <a:ext cx="344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称为原子非定态电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971550" y="2781300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偶极矩</a:t>
            </a:r>
            <a:r>
              <a:rPr lang="en-US" altLang="zh-CN" sz="3200" b="1"/>
              <a:t>.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971550" y="3357563"/>
            <a:ext cx="7488238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例 试估计单位时间内氢原子由</a:t>
            </a:r>
            <a:r>
              <a:rPr lang="en-US" altLang="zh-CN" sz="3200" b="1"/>
              <a:t>n=3 </a:t>
            </a:r>
            <a:r>
              <a:rPr lang="zh-CN" altLang="en-US" sz="3200" b="1"/>
              <a:t>跃迁到</a:t>
            </a:r>
            <a:r>
              <a:rPr lang="en-US" altLang="zh-CN" sz="3200" b="1"/>
              <a:t>n=2</a:t>
            </a:r>
            <a:r>
              <a:rPr lang="zh-CN" altLang="en-US" sz="3200" b="1"/>
              <a:t>能级次数的数量级。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971550" y="515778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解</a:t>
            </a:r>
            <a:r>
              <a:rPr lang="zh-CN" altLang="en-US" sz="3200"/>
              <a:t> </a:t>
            </a:r>
          </a:p>
        </p:txBody>
      </p:sp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1692275" y="5084763"/>
          <a:ext cx="6119813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公式" r:id="rId7" imgW="7315200" imgH="965160" progId="Equation.3">
                  <p:embed/>
                </p:oleObj>
              </mc:Choice>
              <mc:Fallback>
                <p:oleObj name="公式" r:id="rId7" imgW="7315200" imgH="965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084763"/>
                        <a:ext cx="6119813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35847" grpId="0"/>
      <p:bldP spid="35849" grpId="0"/>
      <p:bldP spid="35850" grpId="0"/>
      <p:bldP spid="35851" grpId="0"/>
      <p:bldP spid="358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042988" y="404813"/>
          <a:ext cx="6545262" cy="302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公式" r:id="rId3" imgW="5384520" imgH="3276360" progId="Equation.3">
                  <p:embed/>
                </p:oleObj>
              </mc:Choice>
              <mc:Fallback>
                <p:oleObj name="公式" r:id="rId3" imgW="5384520" imgH="32763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4813"/>
                        <a:ext cx="6545262" cy="302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971550" y="3846513"/>
          <a:ext cx="7704138" cy="30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公式" r:id="rId5" imgW="8953200" imgH="3504960" progId="Equation.3">
                  <p:embed/>
                </p:oleObj>
              </mc:Choice>
              <mc:Fallback>
                <p:oleObj name="公式" r:id="rId5" imgW="8953200" imgH="3504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46513"/>
                        <a:ext cx="7704138" cy="301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971550" y="549275"/>
            <a:ext cx="403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跃迁率  平均寿命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900113" y="3644900"/>
            <a:ext cx="1343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能级</a:t>
            </a:r>
            <a:r>
              <a:rPr lang="zh-CN" altLang="en-US" sz="3200"/>
              <a:t> 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2124075" y="3716338"/>
          <a:ext cx="4064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公式" r:id="rId3" imgW="406080" imgH="457200" progId="Equation.3">
                  <p:embed/>
                </p:oleObj>
              </mc:Choice>
              <mc:Fallback>
                <p:oleObj name="公式" r:id="rId3" imgW="40608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716338"/>
                        <a:ext cx="406400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411413" y="3644900"/>
            <a:ext cx="233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上原子数为</a:t>
            </a:r>
            <a:r>
              <a:rPr lang="zh-CN" altLang="en-US" sz="3200"/>
              <a:t> 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4500563" y="3716338"/>
          <a:ext cx="977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公式" r:id="rId5" imgW="977760" imgH="457200" progId="Equation.3">
                  <p:embed/>
                </p:oleObj>
              </mc:Choice>
              <mc:Fallback>
                <p:oleObj name="公式" r:id="rId5" imgW="97776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716338"/>
                        <a:ext cx="977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971550" y="1341438"/>
            <a:ext cx="17510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b="1"/>
              <a:t>▲</a:t>
            </a:r>
            <a:r>
              <a:rPr lang="zh-CN" altLang="en-US" sz="3200" b="1"/>
              <a:t>跃迁率</a:t>
            </a:r>
            <a:r>
              <a:rPr lang="zh-CN" altLang="en-US" sz="3200"/>
              <a:t> </a:t>
            </a:r>
          </a:p>
        </p:txBody>
      </p:sp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2555875" y="1412875"/>
          <a:ext cx="4699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公式" r:id="rId7" imgW="469800" imgH="507960" progId="Equation.3">
                  <p:embed/>
                </p:oleObj>
              </mc:Choice>
              <mc:Fallback>
                <p:oleObj name="公式" r:id="rId7" imgW="469800" imgH="507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412875"/>
                        <a:ext cx="4699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900113" y="1844675"/>
            <a:ext cx="7345362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单位时间内，原子从某个能级跃迁到另一个能级的概率</a:t>
            </a:r>
            <a:r>
              <a:rPr lang="en-US" altLang="zh-CN" sz="3200" b="1"/>
              <a:t>.</a:t>
            </a: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900113" y="4437063"/>
            <a:ext cx="73421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在</a:t>
            </a:r>
            <a:r>
              <a:rPr lang="en-US" altLang="zh-CN" sz="3200" b="1"/>
              <a:t>dt</a:t>
            </a:r>
            <a:r>
              <a:rPr lang="zh-CN" altLang="en-US" sz="3200" b="1"/>
              <a:t>时间内从初态跃迁到终态的原子数</a:t>
            </a:r>
            <a:r>
              <a:rPr lang="en-US" altLang="zh-CN" sz="3200" b="1"/>
              <a:t>:</a:t>
            </a:r>
            <a:r>
              <a:rPr lang="en-US" altLang="zh-CN" sz="3200"/>
              <a:t> </a:t>
            </a:r>
          </a:p>
        </p:txBody>
      </p:sp>
      <p:graphicFrame>
        <p:nvGraphicFramePr>
          <p:cNvPr id="37902" name="Object 14"/>
          <p:cNvGraphicFramePr>
            <a:graphicFrameLocks noChangeAspect="1"/>
          </p:cNvGraphicFramePr>
          <p:nvPr/>
        </p:nvGraphicFramePr>
        <p:xfrm>
          <a:off x="2555875" y="5229225"/>
          <a:ext cx="37353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name="公式" r:id="rId9" imgW="3695400" imgH="507960" progId="Equation.3">
                  <p:embed/>
                </p:oleObj>
              </mc:Choice>
              <mc:Fallback>
                <p:oleObj name="公式" r:id="rId9" imgW="3695400" imgH="5079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229225"/>
                        <a:ext cx="3735388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900113" y="5949950"/>
            <a:ext cx="1922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积分可得</a:t>
            </a:r>
            <a:r>
              <a:rPr lang="zh-CN" altLang="en-US" sz="3200"/>
              <a:t> </a:t>
            </a:r>
          </a:p>
        </p:txBody>
      </p:sp>
      <p:graphicFrame>
        <p:nvGraphicFramePr>
          <p:cNvPr id="37904" name="Object 16"/>
          <p:cNvGraphicFramePr>
            <a:graphicFrameLocks noChangeAspect="1"/>
          </p:cNvGraphicFramePr>
          <p:nvPr/>
        </p:nvGraphicFramePr>
        <p:xfrm>
          <a:off x="2916238" y="5876925"/>
          <a:ext cx="310673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公式" r:id="rId11" imgW="3085920" imgH="583920" progId="Equation.3">
                  <p:embed/>
                </p:oleObj>
              </mc:Choice>
              <mc:Fallback>
                <p:oleObj name="公式" r:id="rId11" imgW="3085920" imgH="5839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876925"/>
                        <a:ext cx="3106737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/>
      <p:bldP spid="37895" grpId="0"/>
      <p:bldP spid="37898" grpId="0"/>
      <p:bldP spid="37900" grpId="0"/>
      <p:bldP spid="37901" grpId="0"/>
      <p:bldP spid="3790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900113" y="692150"/>
            <a:ext cx="23764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zh-CN" b="1"/>
              <a:t>▲</a:t>
            </a:r>
            <a:r>
              <a:rPr lang="zh-CN" altLang="en-US" sz="3200" b="1"/>
              <a:t>平均寿命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971550" y="1557338"/>
          <a:ext cx="25590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公式" r:id="rId3" imgW="2539800" imgH="1002960" progId="Equation.3">
                  <p:embed/>
                </p:oleObj>
              </mc:Choice>
              <mc:Fallback>
                <p:oleObj name="公式" r:id="rId3" imgW="2539800" imgH="1002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57338"/>
                        <a:ext cx="255905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827088" y="4076700"/>
            <a:ext cx="1633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可见</a:t>
            </a:r>
            <a:r>
              <a:rPr lang="en-US" altLang="zh-CN" sz="3200" b="1"/>
              <a:t>,</a:t>
            </a:r>
            <a:r>
              <a:rPr lang="zh-CN" altLang="en-US" sz="3200" b="1"/>
              <a:t>当</a:t>
            </a:r>
            <a:r>
              <a:rPr lang="zh-CN" altLang="en-US" sz="3200"/>
              <a:t> </a:t>
            </a: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2411413" y="4221163"/>
          <a:ext cx="84613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公式" r:id="rId5" imgW="850680" imgH="342720" progId="Equation.3">
                  <p:embed/>
                </p:oleObj>
              </mc:Choice>
              <mc:Fallback>
                <p:oleObj name="公式" r:id="rId5" imgW="850680" imgH="342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221163"/>
                        <a:ext cx="846137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3348038" y="4076700"/>
          <a:ext cx="28670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公式" r:id="rId7" imgW="2844720" imgH="533160" progId="Equation.3">
                  <p:embed/>
                </p:oleObj>
              </mc:Choice>
              <mc:Fallback>
                <p:oleObj name="公式" r:id="rId7" imgW="284472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076700"/>
                        <a:ext cx="2867025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827088" y="4868863"/>
            <a:ext cx="315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根据不确定关系</a:t>
            </a:r>
            <a:r>
              <a:rPr lang="en-US" altLang="zh-CN" sz="3200" b="1"/>
              <a:t>,</a:t>
            </a:r>
          </a:p>
        </p:txBody>
      </p: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4060825" y="4941888"/>
          <a:ext cx="40830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9" name="公式" r:id="rId9" imgW="4076640" imgH="444240" progId="Equation.3">
                  <p:embed/>
                </p:oleObj>
              </mc:Choice>
              <mc:Fallback>
                <p:oleObj name="公式" r:id="rId9" imgW="407664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4941888"/>
                        <a:ext cx="408305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3467100" y="1557338"/>
          <a:ext cx="4064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公式" r:id="rId11" imgW="4063680" imgH="1002960" progId="Equation.3">
                  <p:embed/>
                </p:oleObj>
              </mc:Choice>
              <mc:Fallback>
                <p:oleObj name="公式" r:id="rId11" imgW="4063680" imgH="1002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1557338"/>
                        <a:ext cx="40640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971550" y="5805488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公式" r:id="rId13" imgW="571320" imgH="317160" progId="Equation.3">
                  <p:embed/>
                </p:oleObj>
              </mc:Choice>
              <mc:Fallback>
                <p:oleObj name="公式" r:id="rId13" imgW="571320" imgH="317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805488"/>
                        <a:ext cx="571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1476375" y="5661025"/>
            <a:ext cx="356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为谱线的自然宽度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389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501072"/>
              </p:ext>
            </p:extLst>
          </p:nvPr>
        </p:nvGraphicFramePr>
        <p:xfrm>
          <a:off x="1187624" y="2780928"/>
          <a:ext cx="5270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公式" r:id="rId15" imgW="5270400" imgH="1054080" progId="Equation.3">
                  <p:embed/>
                </p:oleObj>
              </mc:Choice>
              <mc:Fallback>
                <p:oleObj name="公式" r:id="rId15" imgW="5270400" imgH="1054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780928"/>
                        <a:ext cx="5270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6" grpId="0"/>
      <p:bldP spid="38919" grpId="0"/>
      <p:bldP spid="389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755650" y="620713"/>
            <a:ext cx="233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激发态寿命</a:t>
            </a:r>
            <a:r>
              <a:rPr lang="zh-CN" altLang="en-US" sz="3200"/>
              <a:t> 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3059113" y="620713"/>
          <a:ext cx="16303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公式" r:id="rId3" imgW="1625400" imgH="495000" progId="Equation.3">
                  <p:embed/>
                </p:oleObj>
              </mc:Choice>
              <mc:Fallback>
                <p:oleObj name="公式" r:id="rId3" imgW="1625400" imgH="49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620713"/>
                        <a:ext cx="16303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827088" y="1412875"/>
          <a:ext cx="6273800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name="公式" r:id="rId5" imgW="6273720" imgH="3835080" progId="Equation.3">
                  <p:embed/>
                </p:oleObj>
              </mc:Choice>
              <mc:Fallback>
                <p:oleObj name="公式" r:id="rId5" imgW="6273720" imgH="3835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12875"/>
                        <a:ext cx="6273800" cy="383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611188" y="5589588"/>
            <a:ext cx="233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自然宽度为</a:t>
            </a:r>
            <a:r>
              <a:rPr lang="zh-CN" altLang="en-US" sz="3200"/>
              <a:t> </a:t>
            </a:r>
          </a:p>
        </p:txBody>
      </p:sp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2843213" y="5589588"/>
          <a:ext cx="30559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name="公式" r:id="rId7" imgW="3060360" imgH="495000" progId="Equation.3">
                  <p:embed/>
                </p:oleObj>
              </mc:Choice>
              <mc:Fallback>
                <p:oleObj name="公式" r:id="rId7" imgW="3060360" imgH="495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589588"/>
                        <a:ext cx="3055937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5867400" y="5589588"/>
            <a:ext cx="1109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很窄</a:t>
            </a:r>
            <a:r>
              <a:rPr lang="en-US" altLang="zh-CN" sz="3200" b="1"/>
              <a:t>.</a:t>
            </a:r>
          </a:p>
        </p:txBody>
      </p:sp>
      <p:grpSp>
        <p:nvGrpSpPr>
          <p:cNvPr id="39946" name="Group 10"/>
          <p:cNvGrpSpPr>
            <a:grpSpLocks noChangeAspect="1"/>
          </p:cNvGrpSpPr>
          <p:nvPr/>
        </p:nvGrpSpPr>
        <p:grpSpPr bwMode="auto">
          <a:xfrm>
            <a:off x="5724525" y="620713"/>
            <a:ext cx="2736850" cy="1997075"/>
            <a:chOff x="0" y="0"/>
            <a:chExt cx="2973" cy="2174"/>
          </a:xfrm>
        </p:grpSpPr>
        <p:sp>
          <p:nvSpPr>
            <p:cNvPr id="39947" name="AutoShape 11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2973" cy="2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8" name="Line 12"/>
            <p:cNvSpPr>
              <a:spLocks noChangeShapeType="1"/>
            </p:cNvSpPr>
            <p:nvPr/>
          </p:nvSpPr>
          <p:spPr bwMode="auto">
            <a:xfrm>
              <a:off x="469" y="272"/>
              <a:ext cx="203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>
              <a:off x="470" y="1902"/>
              <a:ext cx="20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Rectangle 14"/>
            <p:cNvSpPr>
              <a:spLocks noChangeArrowheads="1"/>
            </p:cNvSpPr>
            <p:nvPr/>
          </p:nvSpPr>
          <p:spPr bwMode="auto">
            <a:xfrm>
              <a:off x="470" y="272"/>
              <a:ext cx="2034" cy="54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>
              <a:off x="783" y="815"/>
              <a:ext cx="0" cy="10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Line 16"/>
            <p:cNvSpPr>
              <a:spLocks noChangeShapeType="1"/>
            </p:cNvSpPr>
            <p:nvPr/>
          </p:nvSpPr>
          <p:spPr bwMode="auto">
            <a:xfrm>
              <a:off x="1409" y="544"/>
              <a:ext cx="1" cy="1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Line 17"/>
            <p:cNvSpPr>
              <a:spLocks noChangeShapeType="1"/>
            </p:cNvSpPr>
            <p:nvPr/>
          </p:nvSpPr>
          <p:spPr bwMode="auto">
            <a:xfrm>
              <a:off x="2035" y="272"/>
              <a:ext cx="0" cy="16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43" grpId="0"/>
      <p:bldP spid="3994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900113" y="549275"/>
            <a:ext cx="5184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电偶极辐射的选择定则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900113" y="1268413"/>
            <a:ext cx="44942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b="1"/>
              <a:t>▲</a:t>
            </a:r>
            <a:r>
              <a:rPr lang="zh-CN" altLang="en-US" sz="3200" b="1"/>
              <a:t>原子产生辐射的条件是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971550" y="2060575"/>
          <a:ext cx="376237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8" name="公式" r:id="rId3" imgW="3733560" imgH="1002960" progId="Equation.3">
                  <p:embed/>
                </p:oleObj>
              </mc:Choice>
              <mc:Fallback>
                <p:oleObj name="公式" r:id="rId3" imgW="3733560" imgH="1002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060575"/>
                        <a:ext cx="3762375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4716463" y="227647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5435600" y="2276475"/>
          <a:ext cx="12541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9" name="公式" r:id="rId5" imgW="1244520" imgH="583920" progId="Equation.3">
                  <p:embed/>
                </p:oleObj>
              </mc:Choice>
              <mc:Fallback>
                <p:oleObj name="公式" r:id="rId5" imgW="1244520" imgH="5839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276475"/>
                        <a:ext cx="125412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900113" y="3213100"/>
            <a:ext cx="3270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b="1"/>
              <a:t>▲</a:t>
            </a:r>
            <a:r>
              <a:rPr lang="zh-CN" altLang="en-US" sz="3200" b="1"/>
              <a:t>氢原子选择定则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987425" y="4064000"/>
          <a:ext cx="52800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公式" r:id="rId7" imgW="5905440" imgH="622080" progId="Equation.3">
                  <p:embed/>
                </p:oleObj>
              </mc:Choice>
              <mc:Fallback>
                <p:oleObj name="公式" r:id="rId7" imgW="5905440" imgH="622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4064000"/>
                        <a:ext cx="5280025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827088" y="4868863"/>
            <a:ext cx="1516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包括对</a:t>
            </a:r>
            <a:r>
              <a:rPr lang="zh-CN" altLang="en-US" sz="3200"/>
              <a:t> </a:t>
            </a:r>
          </a:p>
        </p:txBody>
      </p:sp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2195513" y="4941888"/>
          <a:ext cx="9525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1" name="公式" r:id="rId9" imgW="952200" imgH="406080" progId="Equation.3">
                  <p:embed/>
                </p:oleObj>
              </mc:Choice>
              <mc:Fallback>
                <p:oleObj name="公式" r:id="rId9" imgW="95220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941888"/>
                        <a:ext cx="9525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3132138" y="4868863"/>
            <a:ext cx="1922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三个积分</a:t>
            </a:r>
            <a:r>
              <a:rPr lang="en-US" altLang="zh-CN" sz="3200" b="1"/>
              <a:t>.</a:t>
            </a: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827088" y="5589588"/>
            <a:ext cx="1944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可以证明</a:t>
            </a:r>
            <a:r>
              <a:rPr lang="en-US" altLang="zh-CN" sz="3200" b="1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3" grpId="0"/>
      <p:bldP spid="40966" grpId="0"/>
      <p:bldP spid="40969" grpId="0"/>
      <p:bldP spid="40972" grpId="0"/>
      <p:bldP spid="40974" grpId="0"/>
      <p:bldP spid="4097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900113" y="692150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只要</a:t>
            </a:r>
            <a:r>
              <a:rPr lang="zh-CN" altLang="en-US" sz="3200"/>
              <a:t> 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1979613" y="765175"/>
          <a:ext cx="6937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9" name="公式" r:id="rId3" imgW="698400" imgH="406080" progId="Equation.3">
                  <p:embed/>
                </p:oleObj>
              </mc:Choice>
              <mc:Fallback>
                <p:oleObj name="公式" r:id="rId3" imgW="69840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765175"/>
                        <a:ext cx="6937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627313" y="692150"/>
            <a:ext cx="4691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为整数</a:t>
            </a:r>
            <a:r>
              <a:rPr lang="en-US" altLang="zh-CN" sz="3200" b="1"/>
              <a:t>, </a:t>
            </a:r>
            <a:r>
              <a:rPr lang="zh-CN" altLang="en-US" sz="3200" b="1"/>
              <a:t>对</a:t>
            </a:r>
            <a:r>
              <a:rPr lang="en-US" altLang="zh-CN" sz="3200" b="1"/>
              <a:t>r</a:t>
            </a:r>
            <a:r>
              <a:rPr lang="zh-CN" altLang="en-US" sz="3200" b="1"/>
              <a:t>积分就不为</a:t>
            </a:r>
            <a:r>
              <a:rPr lang="en-US" altLang="zh-CN" sz="3200" b="1"/>
              <a:t>0.</a:t>
            </a:r>
            <a:r>
              <a:rPr lang="en-US" altLang="zh-CN" sz="3200"/>
              <a:t> 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900113" y="1412875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只要</a:t>
            </a:r>
            <a:r>
              <a:rPr lang="zh-CN" altLang="en-US" sz="3200"/>
              <a:t> 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1835150" y="1484313"/>
          <a:ext cx="29511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0" name="公式" r:id="rId5" imgW="2946240" imgH="406080" progId="Equation.3">
                  <p:embed/>
                </p:oleObj>
              </mc:Choice>
              <mc:Fallback>
                <p:oleObj name="公式" r:id="rId5" imgW="294624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484313"/>
                        <a:ext cx="2951163" cy="412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4932363" y="141287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对</a:t>
            </a:r>
            <a:r>
              <a:rPr lang="zh-CN" altLang="en-US" sz="3200"/>
              <a:t> 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5508625" y="1557338"/>
          <a:ext cx="24923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" name="公式" r:id="rId7" imgW="253800" imgH="330120" progId="Equation.3">
                  <p:embed/>
                </p:oleObj>
              </mc:Choice>
              <mc:Fallback>
                <p:oleObj name="公式" r:id="rId7" imgW="253800" imgH="3301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557338"/>
                        <a:ext cx="249238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724525" y="1412875"/>
            <a:ext cx="2554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积分就不为</a:t>
            </a:r>
            <a:r>
              <a:rPr lang="en-US" altLang="zh-CN" sz="3200" b="1"/>
              <a:t>0.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900113" y="2133600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只要</a:t>
            </a:r>
            <a:r>
              <a:rPr lang="zh-CN" altLang="en-US" sz="3200"/>
              <a:t> 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99" name="Object 15"/>
          <p:cNvGraphicFramePr>
            <a:graphicFrameLocks noChangeAspect="1"/>
          </p:cNvGraphicFramePr>
          <p:nvPr/>
        </p:nvGraphicFramePr>
        <p:xfrm>
          <a:off x="1835150" y="2205038"/>
          <a:ext cx="4445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2" name="公式" r:id="rId9" imgW="4444920" imgH="507960" progId="Equation.3">
                  <p:embed/>
                </p:oleObj>
              </mc:Choice>
              <mc:Fallback>
                <p:oleObj name="公式" r:id="rId9" imgW="4444920" imgH="5079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205038"/>
                        <a:ext cx="4445000" cy="508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6084888" y="3141663"/>
            <a:ext cx="296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/>
              <a:t> 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372225" y="2133600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对</a:t>
            </a:r>
            <a:r>
              <a:rPr lang="el-GR" altLang="zh-CN" sz="3200" b="1">
                <a:latin typeface="宋体" charset="-122"/>
              </a:rPr>
              <a:t>φ</a:t>
            </a:r>
            <a:r>
              <a:rPr lang="zh-CN" altLang="en-US" sz="3200" b="1"/>
              <a:t>积分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900113" y="2852738"/>
            <a:ext cx="1746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就不为</a:t>
            </a:r>
            <a:r>
              <a:rPr lang="en-US" altLang="zh-CN" sz="3200" b="1"/>
              <a:t>0.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900113" y="3500438"/>
            <a:ext cx="140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说明：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2005" name="Object 21"/>
          <p:cNvGraphicFramePr>
            <a:graphicFrameLocks noChangeAspect="1"/>
          </p:cNvGraphicFramePr>
          <p:nvPr/>
        </p:nvGraphicFramePr>
        <p:xfrm>
          <a:off x="1042988" y="3933825"/>
          <a:ext cx="548163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3" name="公式" r:id="rId11" imgW="5473440" imgH="952200" progId="Equation.3">
                  <p:embed/>
                </p:oleObj>
              </mc:Choice>
              <mc:Fallback>
                <p:oleObj name="公式" r:id="rId11" imgW="5473440" imgH="952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933825"/>
                        <a:ext cx="5481637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6" name="Object 22"/>
          <p:cNvGraphicFramePr>
            <a:graphicFrameLocks noChangeAspect="1"/>
          </p:cNvGraphicFramePr>
          <p:nvPr/>
        </p:nvGraphicFramePr>
        <p:xfrm>
          <a:off x="971550" y="4797425"/>
          <a:ext cx="54276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4" name="公式" r:id="rId13" imgW="5435280" imgH="952200" progId="Equation.3">
                  <p:embed/>
                </p:oleObj>
              </mc:Choice>
              <mc:Fallback>
                <p:oleObj name="公式" r:id="rId13" imgW="5435280" imgH="952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97425"/>
                        <a:ext cx="5427663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7" name="Object 23"/>
          <p:cNvGraphicFramePr>
            <a:graphicFrameLocks noChangeAspect="1"/>
          </p:cNvGraphicFramePr>
          <p:nvPr/>
        </p:nvGraphicFramePr>
        <p:xfrm>
          <a:off x="971550" y="5949950"/>
          <a:ext cx="16764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5" name="公式" r:id="rId15" imgW="1676160" imgH="355320" progId="Equation.3">
                  <p:embed/>
                </p:oleObj>
              </mc:Choice>
              <mc:Fallback>
                <p:oleObj name="公式" r:id="rId15" imgW="1676160" imgH="35532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949950"/>
                        <a:ext cx="167640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9" grpId="0"/>
      <p:bldP spid="41990" grpId="0"/>
      <p:bldP spid="41993" grpId="0"/>
      <p:bldP spid="41996" grpId="0"/>
      <p:bldP spid="41997" grpId="0"/>
      <p:bldP spid="42001" grpId="0"/>
      <p:bldP spid="42002" grpId="0"/>
      <p:bldP spid="4200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971550" y="609600"/>
          <a:ext cx="52800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公式" r:id="rId3" imgW="5905440" imgH="622080" progId="Equation.3">
                  <p:embed/>
                </p:oleObj>
              </mc:Choice>
              <mc:Fallback>
                <p:oleObj name="公式" r:id="rId3" imgW="5905440" imgH="622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09600"/>
                        <a:ext cx="5280025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042988" y="1473200"/>
          <a:ext cx="7358062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公式" r:id="rId5" imgW="8229600" imgH="1447560" progId="Equation.3">
                  <p:embed/>
                </p:oleObj>
              </mc:Choice>
              <mc:Fallback>
                <p:oleObj name="公式" r:id="rId5" imgW="8229600" imgH="1447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73200"/>
                        <a:ext cx="7358062" cy="140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042988" y="3128963"/>
          <a:ext cx="6132512" cy="307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公式" r:id="rId7" imgW="6858000" imgH="3162240" progId="Equation.3">
                  <p:embed/>
                </p:oleObj>
              </mc:Choice>
              <mc:Fallback>
                <p:oleObj name="公式" r:id="rId7" imgW="6858000" imgH="3162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128963"/>
                        <a:ext cx="6132512" cy="307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827088" y="39338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▲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258888" y="3573463"/>
          <a:ext cx="712787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公式" r:id="rId3" imgW="6883200" imgH="1155600" progId="Equation.3">
                  <p:embed/>
                </p:oleObj>
              </mc:Choice>
              <mc:Fallback>
                <p:oleObj name="公式" r:id="rId3" imgW="6883200" imgH="115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573463"/>
                        <a:ext cx="7127875" cy="1187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6732588" y="5516563"/>
            <a:ext cx="19446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缔合拉盖尔多项式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3995738" y="6021388"/>
          <a:ext cx="1117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公式" r:id="rId5" imgW="1117440" imgH="342720" progId="Equation.3">
                  <p:embed/>
                </p:oleObj>
              </mc:Choice>
              <mc:Fallback>
                <p:oleObj name="公式" r:id="rId5" imgW="1117440" imgH="342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6021388"/>
                        <a:ext cx="1117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5508625" y="594995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公式" r:id="rId7" imgW="1028520" imgH="406080" progId="Equation.3">
                  <p:embed/>
                </p:oleObj>
              </mc:Choice>
              <mc:Fallback>
                <p:oleObj name="公式" r:id="rId7" imgW="102852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949950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572000" y="486886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5867400" y="486886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7451725" y="47974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971550" y="4581525"/>
          <a:ext cx="1295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公式" r:id="rId9" imgW="1295280" imgH="990360" progId="Equation.3">
                  <p:embed/>
                </p:oleObj>
              </mc:Choice>
              <mc:Fallback>
                <p:oleObj name="公式" r:id="rId9" imgW="1295280" imgH="990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81525"/>
                        <a:ext cx="1295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1042988" y="5949950"/>
          <a:ext cx="2222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公式" r:id="rId11" imgW="2222280" imgH="380880" progId="Equation.3">
                  <p:embed/>
                </p:oleObj>
              </mc:Choice>
              <mc:Fallback>
                <p:oleObj name="公式" r:id="rId11" imgW="2222280" imgH="380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949950"/>
                        <a:ext cx="2222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2339975" y="2924175"/>
            <a:ext cx="3548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缔和勒让德多项式</a:t>
            </a:r>
            <a:r>
              <a:rPr lang="zh-CN" altLang="en-US" sz="3200"/>
              <a:t> </a:t>
            </a:r>
          </a:p>
        </p:txBody>
      </p:sp>
      <p:graphicFrame>
        <p:nvGraphicFramePr>
          <p:cNvPr id="26639" name="Object 15"/>
          <p:cNvGraphicFramePr>
            <a:graphicFrameLocks noChangeAspect="1"/>
          </p:cNvGraphicFramePr>
          <p:nvPr/>
        </p:nvGraphicFramePr>
        <p:xfrm>
          <a:off x="1547813" y="2205038"/>
          <a:ext cx="47450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公式" r:id="rId13" imgW="4749480" imgH="533160" progId="Equation.3">
                  <p:embed/>
                </p:oleObj>
              </mc:Choice>
              <mc:Fallback>
                <p:oleObj name="公式" r:id="rId13" imgW="4749480" imgH="533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205038"/>
                        <a:ext cx="4745037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971550" y="22764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▲</a:t>
            </a:r>
          </a:p>
        </p:txBody>
      </p:sp>
      <p:graphicFrame>
        <p:nvGraphicFramePr>
          <p:cNvPr id="26641" name="Object 17"/>
          <p:cNvGraphicFramePr>
            <a:graphicFrameLocks noChangeAspect="1"/>
          </p:cNvGraphicFramePr>
          <p:nvPr/>
        </p:nvGraphicFramePr>
        <p:xfrm>
          <a:off x="2987675" y="1628775"/>
          <a:ext cx="24812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" name="公式" r:id="rId15" imgW="2476440" imgH="431640" progId="Equation.3">
                  <p:embed/>
                </p:oleObj>
              </mc:Choice>
              <mc:Fallback>
                <p:oleObj name="公式" r:id="rId15" imgW="2476440" imgH="431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628775"/>
                        <a:ext cx="2481263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18"/>
          <p:cNvGraphicFramePr>
            <a:graphicFrameLocks noChangeAspect="1"/>
          </p:cNvGraphicFramePr>
          <p:nvPr/>
        </p:nvGraphicFramePr>
        <p:xfrm>
          <a:off x="1547813" y="549275"/>
          <a:ext cx="40132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6" name="公式" r:id="rId17" imgW="4012920" imgH="901440" progId="Equation.3">
                  <p:embed/>
                </p:oleObj>
              </mc:Choice>
              <mc:Fallback>
                <p:oleObj name="公式" r:id="rId17" imgW="4012920" imgH="9014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49275"/>
                        <a:ext cx="4013200" cy="8969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971550" y="8366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8" grpId="0"/>
      <p:bldP spid="26631" grpId="0" animBg="1"/>
      <p:bldP spid="26632" grpId="0" animBg="1"/>
      <p:bldP spid="26633" grpId="0" animBg="1"/>
      <p:bldP spid="26638" grpId="0"/>
      <p:bldP spid="26640" grpId="0"/>
      <p:bldP spid="2664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971550" y="1989138"/>
          <a:ext cx="6359525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公式" r:id="rId3" imgW="7111800" imgH="3454200" progId="Equation.3">
                  <p:embed/>
                </p:oleObj>
              </mc:Choice>
              <mc:Fallback>
                <p:oleObj name="公式" r:id="rId3" imgW="7111800" imgH="3454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89138"/>
                        <a:ext cx="6359525" cy="336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981075" y="620713"/>
          <a:ext cx="282257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公式" r:id="rId5" imgW="3174840" imgH="901440" progId="Equation.3">
                  <p:embed/>
                </p:oleObj>
              </mc:Choice>
              <mc:Fallback>
                <p:oleObj name="公式" r:id="rId5" imgW="3174840" imgH="901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620713"/>
                        <a:ext cx="2822575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476375" y="681038"/>
          <a:ext cx="4757738" cy="430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公式" r:id="rId3" imgW="5321160" imgH="4419360" progId="Equation.3">
                  <p:embed/>
                </p:oleObj>
              </mc:Choice>
              <mc:Fallback>
                <p:oleObj name="公式" r:id="rId3" imgW="5321160" imgH="44193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681038"/>
                        <a:ext cx="4757738" cy="430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971550" y="5300663"/>
            <a:ext cx="1944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其中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1979613" y="5229225"/>
          <a:ext cx="4787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公式" r:id="rId5" imgW="4787640" imgH="965160" progId="Equation.3">
                  <p:embed/>
                </p:oleObj>
              </mc:Choice>
              <mc:Fallback>
                <p:oleObj name="公式" r:id="rId5" imgW="4787640" imgH="965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229225"/>
                        <a:ext cx="4787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042988" y="620713"/>
          <a:ext cx="227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name="公式" r:id="rId3" imgW="2273040" imgH="469800" progId="Equation.3">
                  <p:embed/>
                </p:oleObj>
              </mc:Choice>
              <mc:Fallback>
                <p:oleObj name="公式" r:id="rId3" imgW="227304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20713"/>
                        <a:ext cx="227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1042988" y="1484313"/>
          <a:ext cx="4787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name="公式" r:id="rId5" imgW="4787640" imgH="965160" progId="Equation.3">
                  <p:embed/>
                </p:oleObj>
              </mc:Choice>
              <mc:Fallback>
                <p:oleObj name="公式" r:id="rId5" imgW="4787640" imgH="965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4787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1042988" y="2565400"/>
          <a:ext cx="3683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8" name="公式" r:id="rId7" imgW="3682800" imgH="965160" progId="Equation.3">
                  <p:embed/>
                </p:oleObj>
              </mc:Choice>
              <mc:Fallback>
                <p:oleObj name="公式" r:id="rId7" imgW="3682800" imgH="965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565400"/>
                        <a:ext cx="3683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900113" y="5516563"/>
          <a:ext cx="3721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9" name="公式" r:id="rId9" imgW="3720960" imgH="965160" progId="Equation.3">
                  <p:embed/>
                </p:oleObj>
              </mc:Choice>
              <mc:Fallback>
                <p:oleObj name="公式" r:id="rId9" imgW="3720960" imgH="965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16563"/>
                        <a:ext cx="3721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971550" y="3860800"/>
          <a:ext cx="250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0" name="公式" r:id="rId11" imgW="2501640" imgH="469800" progId="Equation.3">
                  <p:embed/>
                </p:oleObj>
              </mc:Choice>
              <mc:Fallback>
                <p:oleObj name="公式" r:id="rId11" imgW="250164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60800"/>
                        <a:ext cx="250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971550" y="4652963"/>
          <a:ext cx="4787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" name="公式" r:id="rId13" imgW="4787640" imgH="965160" progId="Equation.3">
                  <p:embed/>
                </p:oleObj>
              </mc:Choice>
              <mc:Fallback>
                <p:oleObj name="公式" r:id="rId13" imgW="4787640" imgH="965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652963"/>
                        <a:ext cx="4787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971550" y="1557338"/>
          <a:ext cx="5410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4" name="公式" r:id="rId3" imgW="5410080" imgH="965160" progId="Equation.3">
                  <p:embed/>
                </p:oleObj>
              </mc:Choice>
              <mc:Fallback>
                <p:oleObj name="公式" r:id="rId3" imgW="5410080" imgH="965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57338"/>
                        <a:ext cx="5410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1030288" y="2781300"/>
          <a:ext cx="4978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5" name="公式" r:id="rId5" imgW="4978080" imgH="965160" progId="Equation.3">
                  <p:embed/>
                </p:oleObj>
              </mc:Choice>
              <mc:Fallback>
                <p:oleObj name="公式" r:id="rId5" imgW="4978080" imgH="965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2781300"/>
                        <a:ext cx="4978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827088" y="765175"/>
          <a:ext cx="250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" name="公式" r:id="rId7" imgW="2501640" imgH="469800" progId="Equation.3">
                  <p:embed/>
                </p:oleObj>
              </mc:Choice>
              <mc:Fallback>
                <p:oleObj name="公式" r:id="rId7" imgW="250164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765175"/>
                        <a:ext cx="250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755650" y="3860800"/>
            <a:ext cx="712946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因此，要使</a:t>
            </a:r>
            <a:r>
              <a:rPr lang="en-US" altLang="zh-CN" sz="3200" b="1"/>
              <a:t>x,y</a:t>
            </a:r>
            <a:r>
              <a:rPr lang="zh-CN" altLang="en-US" sz="3200" b="1"/>
              <a:t>平面上的电偶极矩不为</a:t>
            </a:r>
            <a:r>
              <a:rPr lang="en-US" altLang="zh-CN" sz="3200" b="1"/>
              <a:t>0,</a:t>
            </a:r>
            <a:r>
              <a:rPr lang="zh-CN" altLang="en-US" sz="3200" b="1"/>
              <a:t>必须满足</a:t>
            </a:r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2700338" y="4868863"/>
          <a:ext cx="2311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7" name="公式" r:id="rId9" imgW="2311200" imgH="507960" progId="Equation.3">
                  <p:embed/>
                </p:oleObj>
              </mc:Choice>
              <mc:Fallback>
                <p:oleObj name="公式" r:id="rId9" imgW="2311200" imgH="507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868863"/>
                        <a:ext cx="23114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755650" y="5622925"/>
            <a:ext cx="7632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要使</a:t>
            </a:r>
            <a:r>
              <a:rPr lang="en-US" altLang="zh-CN" sz="3200" b="1"/>
              <a:t>z</a:t>
            </a:r>
            <a:r>
              <a:rPr lang="zh-CN" altLang="en-US" sz="3200" b="1"/>
              <a:t>方向上的电偶极矩不为</a:t>
            </a:r>
            <a:r>
              <a:rPr lang="en-US" altLang="zh-CN" sz="3200" b="1"/>
              <a:t>0, </a:t>
            </a:r>
            <a:r>
              <a:rPr lang="zh-CN" altLang="en-US" sz="3200" b="1"/>
              <a:t>必须满足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/>
      <p:bldP spid="471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旋转 mz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63" y="476250"/>
            <a:ext cx="5430837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684213" y="765175"/>
          <a:ext cx="208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公式" r:id="rId4" imgW="2082600" imgH="507960" progId="Equation.3">
                  <p:embed/>
                </p:oleObj>
              </mc:Choice>
              <mc:Fallback>
                <p:oleObj name="公式" r:id="rId4" imgW="208260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765175"/>
                        <a:ext cx="2082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539750" y="1268413"/>
            <a:ext cx="3348038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/>
              <a:t>▲</a:t>
            </a:r>
            <a:r>
              <a:rPr lang="zh-CN" altLang="en-US" sz="3200" b="1"/>
              <a:t>不满足选择定则的跃迁称为禁戒跃迁</a:t>
            </a:r>
            <a:r>
              <a:rPr lang="en-US" altLang="zh-CN" sz="3200" b="1"/>
              <a:t>.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539750" y="3429000"/>
            <a:ext cx="3059113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/>
              <a:t>▲</a:t>
            </a:r>
            <a:r>
              <a:rPr lang="zh-CN" altLang="en-US" sz="3200" b="1"/>
              <a:t>磁偶极跃迁和电四极矩跃迁率是电偶极跃迁率的</a:t>
            </a:r>
            <a:r>
              <a:rPr lang="zh-CN" altLang="en-US" sz="3200"/>
              <a:t>  </a:t>
            </a:r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1116013" y="5876925"/>
          <a:ext cx="7318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name="公式" r:id="rId6" imgW="736560" imgH="444240" progId="Equation.3">
                  <p:embed/>
                </p:oleObj>
              </mc:Choice>
              <mc:Fallback>
                <p:oleObj name="公式" r:id="rId6" imgW="73656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876925"/>
                        <a:ext cx="731837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1835150" y="5805488"/>
            <a:ext cx="1516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或更小</a:t>
            </a:r>
            <a:r>
              <a:rPr lang="en-US" altLang="zh-CN" sz="3200" b="1"/>
              <a:t>.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731000" y="4868863"/>
            <a:ext cx="24130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作业：</a:t>
            </a:r>
            <a:r>
              <a:rPr lang="en-US" altLang="zh-CN" sz="3200" b="1"/>
              <a:t>p.119  6,8,11,12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  <p:bldP spid="48133" grpId="0"/>
      <p:bldP spid="48135" grpId="0"/>
      <p:bldP spid="481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900113" y="404813"/>
            <a:ext cx="338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3200" b="1"/>
              <a:t>概率密度分布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900113" y="12684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▲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258888" y="1052513"/>
          <a:ext cx="481806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公式" r:id="rId3" imgW="4813200" imgH="888840" progId="Equation.3">
                  <p:embed/>
                </p:oleObj>
              </mc:Choice>
              <mc:Fallback>
                <p:oleObj name="公式" r:id="rId3" imgW="481320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052513"/>
                        <a:ext cx="4818062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900113" y="2636838"/>
            <a:ext cx="4386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▲</a:t>
            </a:r>
            <a:r>
              <a:rPr lang="zh-CN" altLang="en-US" sz="3200" b="1"/>
              <a:t>对绕</a:t>
            </a:r>
            <a:r>
              <a:rPr lang="en-US" altLang="zh-CN" sz="3200" b="1"/>
              <a:t>z</a:t>
            </a:r>
            <a:r>
              <a:rPr lang="zh-CN" altLang="en-US" sz="3200" b="1"/>
              <a:t>轴旋转是对称的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1258888" y="1989138"/>
          <a:ext cx="42846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公式" r:id="rId5" imgW="4279680" imgH="533160" progId="Equation.3">
                  <p:embed/>
                </p:oleObj>
              </mc:Choice>
              <mc:Fallback>
                <p:oleObj name="公式" r:id="rId5" imgW="427968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89138"/>
                        <a:ext cx="42846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900113" y="3284538"/>
            <a:ext cx="2768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▲</a:t>
            </a:r>
            <a:r>
              <a:rPr lang="zh-CN" altLang="zh-CN"/>
              <a:t>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态呈球对称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900113" y="4005263"/>
            <a:ext cx="1511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▲</a:t>
            </a:r>
            <a:r>
              <a:rPr lang="zh-CN" altLang="en-US" sz="3200" b="1"/>
              <a:t>随着</a:t>
            </a:r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2124075" y="4076700"/>
          <a:ext cx="546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公式" r:id="rId7" imgW="545760" imgH="482400" progId="Equation.3">
                  <p:embed/>
                </p:oleObj>
              </mc:Choice>
              <mc:Fallback>
                <p:oleObj name="公式" r:id="rId7" imgW="54576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076700"/>
                        <a:ext cx="546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2555875" y="4005263"/>
            <a:ext cx="5895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增大</a:t>
            </a:r>
            <a:r>
              <a:rPr lang="en-US" altLang="zh-CN" sz="3200" b="1"/>
              <a:t>, </a:t>
            </a:r>
            <a:r>
              <a:rPr lang="zh-CN" altLang="en-US" sz="3200" b="1"/>
              <a:t>概率密度从集中于</a:t>
            </a:r>
            <a:r>
              <a:rPr lang="en-US" altLang="zh-CN" sz="3200" b="1"/>
              <a:t>z</a:t>
            </a:r>
            <a:r>
              <a:rPr lang="zh-CN" altLang="en-US" sz="3200" b="1"/>
              <a:t>轴方向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1042988" y="4724400"/>
            <a:ext cx="618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分布逐渐过渡到</a:t>
            </a:r>
            <a:r>
              <a:rPr lang="en-US" altLang="zh-CN" sz="3200" b="1"/>
              <a:t>z</a:t>
            </a:r>
            <a:r>
              <a:rPr lang="zh-CN" altLang="en-US" sz="3200" b="1"/>
              <a:t>轴垂直方向分布</a:t>
            </a:r>
            <a:r>
              <a:rPr lang="en-US" altLang="zh-CN" sz="3200" b="1"/>
              <a:t>.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900113" y="5445125"/>
            <a:ext cx="492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▲</a:t>
            </a:r>
            <a:r>
              <a:rPr lang="zh-CN" altLang="en-US" sz="3200" b="1"/>
              <a:t>可以证明</a:t>
            </a:r>
            <a:r>
              <a:rPr lang="en-US" altLang="zh-CN" sz="3200" b="1"/>
              <a:t>,</a:t>
            </a:r>
            <a:r>
              <a:rPr lang="zh-CN" altLang="en-US" sz="3200" b="1"/>
              <a:t>对于给定</a:t>
            </a:r>
            <a:r>
              <a:rPr lang="en-US" altLang="zh-CN" sz="3200" b="1"/>
              <a:t>l,</a:t>
            </a:r>
            <a:r>
              <a:rPr lang="zh-CN" altLang="en-US" sz="3200" b="1"/>
              <a:t>不同</a:t>
            </a:r>
            <a:r>
              <a:rPr lang="zh-CN" altLang="en-US" sz="3200"/>
              <a:t> </a:t>
            </a:r>
          </a:p>
        </p:txBody>
      </p:sp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5651500" y="5516563"/>
          <a:ext cx="425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公式" r:id="rId9" imgW="431640" imgH="457200" progId="Equation.3">
                  <p:embed/>
                </p:oleObj>
              </mc:Choice>
              <mc:Fallback>
                <p:oleObj name="公式" r:id="rId9" imgW="43164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516563"/>
                        <a:ext cx="4254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6011863" y="5445125"/>
            <a:ext cx="2447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的概率密度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1116013" y="6278563"/>
            <a:ext cx="2735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之和呈球对称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/>
      <p:bldP spid="27653" grpId="0"/>
      <p:bldP spid="27655" grpId="0"/>
      <p:bldP spid="27656" grpId="0"/>
      <p:bldP spid="27658" grpId="0"/>
      <p:bldP spid="27659" grpId="0"/>
      <p:bldP spid="27660" grpId="0"/>
      <p:bldP spid="27662" grpId="0"/>
      <p:bldP spid="276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0"/>
            <a:ext cx="2376488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886075"/>
            <a:ext cx="56165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4500563" y="1484313"/>
          <a:ext cx="37401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公式" r:id="rId5" imgW="4012920" imgH="457200" progId="Equation.3">
                  <p:embed/>
                </p:oleObj>
              </mc:Choice>
              <mc:Fallback>
                <p:oleObj name="公式" r:id="rId5" imgW="40129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484313"/>
                        <a:ext cx="374015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4500563" y="2133600"/>
          <a:ext cx="375126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公式" r:id="rId7" imgW="4025880" imgH="888840" progId="Equation.3">
                  <p:embed/>
                </p:oleObj>
              </mc:Choice>
              <mc:Fallback>
                <p:oleObj name="公式" r:id="rId7" imgW="402588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133600"/>
                        <a:ext cx="3751262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68313" y="620713"/>
            <a:ext cx="1366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l=0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95288" y="1989138"/>
            <a:ext cx="1366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l=1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95288" y="3933825"/>
            <a:ext cx="1366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l=2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395288" y="5805488"/>
            <a:ext cx="1366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l=3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4427538" y="549275"/>
            <a:ext cx="252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球谐函数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/>
      <p:bldP spid="28679" grpId="0"/>
      <p:bldP spid="28680" grpId="0"/>
      <p:bldP spid="28681" grpId="0"/>
      <p:bldP spid="286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700338" y="1341438"/>
          <a:ext cx="35385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公式" r:id="rId3" imgW="3543120" imgH="571320" progId="Equation.3">
                  <p:embed/>
                </p:oleObj>
              </mc:Choice>
              <mc:Fallback>
                <p:oleObj name="公式" r:id="rId3" imgW="3543120" imgH="5713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341438"/>
                        <a:ext cx="353853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403350" y="2205038"/>
          <a:ext cx="13017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公式" r:id="rId5" imgW="1295280" imgH="330120" progId="Equation.3">
                  <p:embed/>
                </p:oleObj>
              </mc:Choice>
              <mc:Fallback>
                <p:oleObj name="公式" r:id="rId5" imgW="1295280" imgH="330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205038"/>
                        <a:ext cx="13017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900113" y="21336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▲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627313" y="2133600"/>
            <a:ext cx="3976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单峰，称为“圆轨道”</a:t>
            </a:r>
            <a:r>
              <a:rPr lang="en-US" altLang="zh-CN" sz="3200" b="1"/>
              <a:t>: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827088" y="2852738"/>
            <a:ext cx="2328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最可几半径</a:t>
            </a:r>
            <a:r>
              <a:rPr lang="zh-CN" altLang="en-US" sz="3200"/>
              <a:t> </a:t>
            </a:r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2627313" y="3500438"/>
          <a:ext cx="382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公式" r:id="rId7" imgW="3822480" imgH="533160" progId="Equation.3">
                  <p:embed/>
                </p:oleObj>
              </mc:Choice>
              <mc:Fallback>
                <p:oleObj name="公式" r:id="rId7" imgW="3822480" imgH="533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500438"/>
                        <a:ext cx="3822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1331913" y="4365625"/>
          <a:ext cx="13970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公式" r:id="rId9" imgW="1396800" imgH="380880" progId="Equation.3">
                  <p:embed/>
                </p:oleObj>
              </mc:Choice>
              <mc:Fallback>
                <p:oleObj name="公式" r:id="rId9" imgW="1396800" imgH="380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365625"/>
                        <a:ext cx="139700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900113" y="43656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▲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2627313" y="4221163"/>
            <a:ext cx="619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多峰，在靠近原点附近电子出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900113" y="5013325"/>
            <a:ext cx="2744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现的概率不大</a:t>
            </a:r>
            <a:r>
              <a:rPr lang="en-US" altLang="zh-CN" sz="3200" b="1"/>
              <a:t>.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827088" y="5734050"/>
            <a:ext cx="706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▲ </a:t>
            </a:r>
            <a:r>
              <a:rPr lang="en-US" altLang="zh-CN" sz="3200" b="1"/>
              <a:t>n</a:t>
            </a:r>
            <a:r>
              <a:rPr lang="zh-CN" altLang="en-US" sz="3200" b="1"/>
              <a:t>一定，</a:t>
            </a:r>
            <a:r>
              <a:rPr lang="zh-CN" altLang="en-US" sz="3200"/>
              <a:t> </a:t>
            </a:r>
            <a:r>
              <a:rPr lang="en-US" altLang="zh-CN" sz="3200" b="1"/>
              <a:t>l</a:t>
            </a:r>
            <a:r>
              <a:rPr lang="zh-CN" altLang="en-US" sz="3200" b="1"/>
              <a:t>越小，电子出现在靠近原点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900113" y="549275"/>
            <a:ext cx="561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氢原子径向概率密度分布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1" grpId="0"/>
      <p:bldP spid="29702" grpId="0"/>
      <p:bldP spid="29705" grpId="0"/>
      <p:bldP spid="29706" grpId="0"/>
      <p:bldP spid="29707" grpId="0"/>
      <p:bldP spid="29708" grpId="0"/>
      <p:bldP spid="2970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827088" y="4365625"/>
            <a:ext cx="403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原子波函数的宇称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684213" y="476250"/>
            <a:ext cx="775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（原子核）附近的概率逐渐增大</a:t>
            </a:r>
            <a:r>
              <a:rPr lang="en-US" altLang="zh-CN" sz="3200" b="1"/>
              <a:t>.</a:t>
            </a:r>
            <a:r>
              <a:rPr lang="zh-CN" altLang="en-US" sz="3200" b="1"/>
              <a:t>因此，对</a:t>
            </a:r>
            <a:r>
              <a:rPr lang="zh-CN" altLang="en-US" sz="3200"/>
              <a:t> 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971550" y="1268413"/>
          <a:ext cx="74612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公式" r:id="rId3" imgW="749160" imgH="330120" progId="Equation.3">
                  <p:embed/>
                </p:oleObj>
              </mc:Choice>
              <mc:Fallback>
                <p:oleObj name="公式" r:id="rId3" imgW="74916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268413"/>
                        <a:ext cx="746125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692275" y="1125538"/>
            <a:ext cx="6769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情形，原点（原子核）附近的概率并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827088" y="1844675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不太小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971550" y="3429000"/>
          <a:ext cx="38163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公式" r:id="rId5" imgW="4140000" imgH="888840" progId="Equation.3">
                  <p:embed/>
                </p:oleObj>
              </mc:Choice>
              <mc:Fallback>
                <p:oleObj name="公式" r:id="rId5" imgW="4140000" imgH="88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429000"/>
                        <a:ext cx="381635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1403350" y="2492375"/>
          <a:ext cx="3662363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公式" r:id="rId7" imgW="3644640" imgH="965160" progId="Equation.3">
                  <p:embed/>
                </p:oleObj>
              </mc:Choice>
              <mc:Fallback>
                <p:oleObj name="公式" r:id="rId7" imgW="3644640" imgH="965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492375"/>
                        <a:ext cx="3662363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900113" y="27813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▲</a:t>
            </a:r>
          </a:p>
        </p:txBody>
      </p:sp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900113" y="5084763"/>
          <a:ext cx="65325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公式" r:id="rId9" imgW="6540480" imgH="520560" progId="Equation.3">
                  <p:embed/>
                </p:oleObj>
              </mc:Choice>
              <mc:Fallback>
                <p:oleObj name="公式" r:id="rId9" imgW="6540480" imgH="520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084763"/>
                        <a:ext cx="6532562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900113" y="5805488"/>
          <a:ext cx="35909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公式" r:id="rId11" imgW="3593880" imgH="482400" progId="Equation.3">
                  <p:embed/>
                </p:oleObj>
              </mc:Choice>
              <mc:Fallback>
                <p:oleObj name="公式" r:id="rId11" imgW="3593880" imgH="48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805488"/>
                        <a:ext cx="35909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4500563" y="5734050"/>
            <a:ext cx="3959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波函数具有偶宇称；</a:t>
            </a:r>
          </a:p>
        </p:txBody>
      </p:sp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5292725" y="2420938"/>
          <a:ext cx="2087563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公式" r:id="rId13" imgW="1841400" imgH="1015920" progId="Equation.3">
                  <p:embed/>
                </p:oleObj>
              </mc:Choice>
              <mc:Fallback>
                <p:oleObj name="公式" r:id="rId13" imgW="1841400" imgH="10159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420938"/>
                        <a:ext cx="2087563" cy="954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5003800" y="3429000"/>
          <a:ext cx="334803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公式" r:id="rId15" imgW="3327120" imgH="1066680" progId="Equation.3">
                  <p:embed/>
                </p:oleObj>
              </mc:Choice>
              <mc:Fallback>
                <p:oleObj name="公式" r:id="rId15" imgW="3327120" imgH="1066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429000"/>
                        <a:ext cx="3348038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/>
      <p:bldP spid="30725" grpId="0"/>
      <p:bldP spid="30726" grpId="0"/>
      <p:bldP spid="30729" grpId="0"/>
      <p:bldP spid="307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900113" y="692150"/>
          <a:ext cx="38195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公式" r:id="rId3" imgW="3822480" imgH="482400" progId="Equation.3">
                  <p:embed/>
                </p:oleObj>
              </mc:Choice>
              <mc:Fallback>
                <p:oleObj name="公式" r:id="rId3" imgW="382248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92150"/>
                        <a:ext cx="381952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643438" y="620713"/>
            <a:ext cx="3548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波函数具有奇宇称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700338" y="2060575"/>
          <a:ext cx="55213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公式" r:id="rId5" imgW="5918040" imgH="622080" progId="Equation.3">
                  <p:embed/>
                </p:oleObj>
              </mc:Choice>
              <mc:Fallback>
                <p:oleObj name="公式" r:id="rId5" imgW="5918040" imgH="622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060575"/>
                        <a:ext cx="55213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900113" y="1412875"/>
            <a:ext cx="1538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氢原子</a:t>
            </a:r>
            <a:r>
              <a:rPr lang="en-US" altLang="zh-CN" sz="3200" b="1"/>
              <a:t>:</a:t>
            </a: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2411413" y="1412875"/>
          <a:ext cx="57562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公式" r:id="rId7" imgW="6184800" imgH="533160" progId="Equation.3">
                  <p:embed/>
                </p:oleObj>
              </mc:Choice>
              <mc:Fallback>
                <p:oleObj name="公式" r:id="rId7" imgW="618480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412875"/>
                        <a:ext cx="5756275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900113" y="2565400"/>
            <a:ext cx="75247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故</a:t>
            </a:r>
            <a:r>
              <a:rPr lang="en-US" altLang="zh-CN" sz="3200" b="1"/>
              <a:t>l</a:t>
            </a:r>
            <a:r>
              <a:rPr lang="zh-CN" altLang="en-US" sz="3200" b="1"/>
              <a:t>为偶数，球谐函数具有偶宇称；</a:t>
            </a:r>
            <a:r>
              <a:rPr lang="en-US" altLang="zh-CN" sz="3200" b="1"/>
              <a:t>l</a:t>
            </a:r>
            <a:r>
              <a:rPr lang="zh-CN" altLang="en-US" sz="3200" b="1"/>
              <a:t>为奇数，球谐函数具有奇宇称</a:t>
            </a:r>
            <a:r>
              <a:rPr lang="en-US" altLang="zh-CN" sz="3200" b="1"/>
              <a:t>.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900113" y="4221163"/>
            <a:ext cx="3887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量子数的物理解释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900113" y="4941888"/>
            <a:ext cx="2286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b="1"/>
              <a:t>▲</a:t>
            </a:r>
            <a:r>
              <a:rPr lang="zh-CN" altLang="en-US" sz="3200" b="1"/>
              <a:t>主量子数</a:t>
            </a:r>
            <a:r>
              <a:rPr lang="en-US" altLang="zh-CN" sz="3200" b="1"/>
              <a:t>n</a:t>
            </a:r>
          </a:p>
        </p:txBody>
      </p:sp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971550" y="5589588"/>
          <a:ext cx="727233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公式" r:id="rId9" imgW="7797600" imgH="1104840" progId="Equation.3">
                  <p:embed/>
                </p:oleObj>
              </mc:Choice>
              <mc:Fallback>
                <p:oleObj name="公式" r:id="rId9" imgW="7797600" imgH="1104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589588"/>
                        <a:ext cx="7272338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900113" y="2060575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球谐函数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9" grpId="0"/>
      <p:bldP spid="31751" grpId="0"/>
      <p:bldP spid="31752" grpId="0"/>
      <p:bldP spid="31753" grpId="0"/>
      <p:bldP spid="31755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1145</Words>
  <Application>Microsoft Office PowerPoint</Application>
  <PresentationFormat>全屏显示(4:3)</PresentationFormat>
  <Paragraphs>241</Paragraphs>
  <Slides>44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6" baseType="lpstr"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Administrator</cp:lastModifiedBy>
  <cp:revision>39</cp:revision>
  <dcterms:created xsi:type="dcterms:W3CDTF">2015-11-28T13:15:42Z</dcterms:created>
  <dcterms:modified xsi:type="dcterms:W3CDTF">2015-12-10T13:01:23Z</dcterms:modified>
</cp:coreProperties>
</file>