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306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5" d="100"/>
          <a:sy n="55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11" Type="http://schemas.openxmlformats.org/officeDocument/2006/relationships/image" Target="../media/image96.wmf"/><Relationship Id="rId5" Type="http://schemas.openxmlformats.org/officeDocument/2006/relationships/image" Target="../media/image90.wmf"/><Relationship Id="rId10" Type="http://schemas.openxmlformats.org/officeDocument/2006/relationships/image" Target="../media/image95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4" Type="http://schemas.openxmlformats.org/officeDocument/2006/relationships/image" Target="../media/image14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4" Type="http://schemas.openxmlformats.org/officeDocument/2006/relationships/image" Target="../media/image14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4" Type="http://schemas.openxmlformats.org/officeDocument/2006/relationships/image" Target="../media/image15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2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4" Type="http://schemas.openxmlformats.org/officeDocument/2006/relationships/image" Target="../media/image17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2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4F00B-0EA1-4227-A087-B7F457F977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091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D2A5D-605C-4142-B16F-2F4A332835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065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8D8D7-BB2E-4ED7-8272-998549D725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096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9A384-D36D-440C-8EE3-A0309B7819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97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BCE584-5A60-40DC-82DF-2B38AD8882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624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C3E7F2-5456-4356-97CE-BE3A8B2A2E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79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37B5-4912-4C5E-A7D3-F37FBCA339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874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A1C5A8-7B74-4192-B139-726B5CCA1A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156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31F1D-7B87-4B12-88A3-4A7C29B346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862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85DA8A-5BA4-47DF-A57B-35A7FBD284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62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B6A88-A022-4863-9149-81C7B6F677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290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0D323AC-D203-4144-AE70-D1F666FDF0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5.w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20" Type="http://schemas.openxmlformats.org/officeDocument/2006/relationships/image" Target="../media/image6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3.wmf"/><Relationship Id="rId22" Type="http://schemas.openxmlformats.org/officeDocument/2006/relationships/image" Target="../media/image6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2.wmf"/><Relationship Id="rId26" Type="http://schemas.openxmlformats.org/officeDocument/2006/relationships/image" Target="../media/image96.wmf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6.bin"/><Relationship Id="rId12" Type="http://schemas.openxmlformats.org/officeDocument/2006/relationships/oleObject" Target="../embeddings/oleObject89.bin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7.wmf"/><Relationship Id="rId11" Type="http://schemas.openxmlformats.org/officeDocument/2006/relationships/image" Target="../media/image89.wmf"/><Relationship Id="rId24" Type="http://schemas.openxmlformats.org/officeDocument/2006/relationships/image" Target="../media/image95.w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28" Type="http://schemas.openxmlformats.org/officeDocument/2006/relationships/oleObject" Target="../embeddings/oleObject98.bin"/><Relationship Id="rId10" Type="http://schemas.openxmlformats.org/officeDocument/2006/relationships/oleObject" Target="../embeddings/oleObject88.bin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0.wmf"/><Relationship Id="rId22" Type="http://schemas.openxmlformats.org/officeDocument/2006/relationships/image" Target="../media/image94.wmf"/><Relationship Id="rId27" Type="http://schemas.openxmlformats.org/officeDocument/2006/relationships/oleObject" Target="../embeddings/oleObject9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9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07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0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1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3" Type="http://schemas.openxmlformats.org/officeDocument/2006/relationships/image" Target="../media/image123.png"/><Relationship Id="rId7" Type="http://schemas.openxmlformats.org/officeDocument/2006/relationships/image" Target="../media/image1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1.bin"/><Relationship Id="rId5" Type="http://schemas.openxmlformats.org/officeDocument/2006/relationships/image" Target="../media/image120.wmf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2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24.wmf"/><Relationship Id="rId4" Type="http://schemas.openxmlformats.org/officeDocument/2006/relationships/oleObject" Target="../embeddings/oleObject12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29.png"/><Relationship Id="rId4" Type="http://schemas.openxmlformats.org/officeDocument/2006/relationships/image" Target="../media/image128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30.bin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3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9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3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33.bin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3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3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13" Type="http://schemas.openxmlformats.org/officeDocument/2006/relationships/image" Target="../media/image152.wmf"/><Relationship Id="rId3" Type="http://schemas.openxmlformats.org/officeDocument/2006/relationships/image" Target="../media/image153.png"/><Relationship Id="rId7" Type="http://schemas.openxmlformats.org/officeDocument/2006/relationships/image" Target="../media/image149.wmf"/><Relationship Id="rId12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41.bin"/><Relationship Id="rId11" Type="http://schemas.openxmlformats.org/officeDocument/2006/relationships/image" Target="../media/image151.wmf"/><Relationship Id="rId5" Type="http://schemas.openxmlformats.org/officeDocument/2006/relationships/image" Target="../media/image148.wmf"/><Relationship Id="rId10" Type="http://schemas.openxmlformats.org/officeDocument/2006/relationships/oleObject" Target="../embeddings/oleObject143.bin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15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4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5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7" Type="http://schemas.openxmlformats.org/officeDocument/2006/relationships/image" Target="../media/image1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51.bin"/><Relationship Id="rId5" Type="http://schemas.openxmlformats.org/officeDocument/2006/relationships/image" Target="../media/image161.wmf"/><Relationship Id="rId4" Type="http://schemas.openxmlformats.org/officeDocument/2006/relationships/image" Target="../media/image15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62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6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6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3.bin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6.wmf"/><Relationship Id="rId5" Type="http://schemas.openxmlformats.org/officeDocument/2006/relationships/image" Target="../media/image27.png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23.wmf"/><Relationship Id="rId9" Type="http://schemas.openxmlformats.org/officeDocument/2006/relationships/image" Target="../media/image25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59.bin"/><Relationship Id="rId10" Type="http://schemas.openxmlformats.org/officeDocument/2006/relationships/image" Target="../media/image171.wmf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6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7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7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75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oleObject" Target="../embeddings/oleObject171.bin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0" Type="http://schemas.openxmlformats.org/officeDocument/2006/relationships/image" Target="../media/image179.wmf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81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82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8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900113" y="549275"/>
            <a:ext cx="289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b="1"/>
              <a:t>▲</a:t>
            </a:r>
            <a:r>
              <a:rPr lang="zh-CN" altLang="en-US" sz="3200" b="1"/>
              <a:t>能量    说明：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258888" y="1484313"/>
          <a:ext cx="101123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9" name="公式" r:id="rId3" imgW="1015920" imgH="380880" progId="Equation.3">
                  <p:embed/>
                </p:oleObj>
              </mc:Choice>
              <mc:Fallback>
                <p:oleObj name="公式" r:id="rId3" imgW="1015920" imgH="380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84313"/>
                        <a:ext cx="1011237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900113" y="14843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●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2339975" y="1341438"/>
            <a:ext cx="5580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单电子原子的能量是量子化的</a:t>
            </a:r>
            <a:r>
              <a:rPr lang="en-US" altLang="zh-CN" sz="3200" b="1"/>
              <a:t>.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900113" y="22764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●</a:t>
            </a:r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1258888" y="2205038"/>
          <a:ext cx="23764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0" name="公式" r:id="rId5" imgW="2831760" imgH="457200" progId="Equation.3">
                  <p:embed/>
                </p:oleObj>
              </mc:Choice>
              <mc:Fallback>
                <p:oleObj name="公式" r:id="rId5" imgW="283176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205038"/>
                        <a:ext cx="2376487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900113" y="2852738"/>
            <a:ext cx="50403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动</a:t>
            </a:r>
            <a:r>
              <a:rPr lang="en-US" altLang="zh-CN" sz="3200" b="1"/>
              <a:t>,</a:t>
            </a:r>
            <a:r>
              <a:rPr lang="zh-CN" altLang="en-US" sz="3200" b="1"/>
              <a:t>因此不会落到原子核上</a:t>
            </a:r>
            <a:r>
              <a:rPr lang="en-US" altLang="zh-CN" sz="3200" b="1"/>
              <a:t>.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3563938" y="2060575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说明原子中的电子仍然运</a:t>
            </a:r>
          </a:p>
        </p:txBody>
      </p:sp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2124075" y="3573463"/>
          <a:ext cx="4111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1" name="公式" r:id="rId7" imgW="406080" imgH="444240" progId="Equation.3">
                  <p:embed/>
                </p:oleObj>
              </mc:Choice>
              <mc:Fallback>
                <p:oleObj name="公式" r:id="rId7" imgW="40608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573463"/>
                        <a:ext cx="41116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2339975" y="3573463"/>
            <a:ext cx="140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重简并</a:t>
            </a: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900113" y="37163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●</a:t>
            </a:r>
          </a:p>
        </p:txBody>
      </p:sp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1258888" y="3644900"/>
          <a:ext cx="469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name="公式" r:id="rId9" imgW="469800" imgH="457200" progId="Equation.3">
                  <p:embed/>
                </p:oleObj>
              </mc:Choice>
              <mc:Fallback>
                <p:oleObj name="公式" r:id="rId9" imgW="4698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644900"/>
                        <a:ext cx="469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1547813" y="3573463"/>
            <a:ext cx="719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为</a:t>
            </a:r>
          </a:p>
        </p:txBody>
      </p:sp>
      <p:graphicFrame>
        <p:nvGraphicFramePr>
          <p:cNvPr id="48143" name="Object 15"/>
          <p:cNvGraphicFramePr>
            <a:graphicFrameLocks noChangeAspect="1"/>
          </p:cNvGraphicFramePr>
          <p:nvPr/>
        </p:nvGraphicFramePr>
        <p:xfrm>
          <a:off x="3779838" y="3716338"/>
          <a:ext cx="187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3" name="公式" r:id="rId11" imgW="1879560" imgH="444240" progId="Equation.3">
                  <p:embed/>
                </p:oleObj>
              </mc:Choice>
              <mc:Fallback>
                <p:oleObj name="公式" r:id="rId11" imgW="187956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716338"/>
                        <a:ext cx="187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900113" y="4292600"/>
            <a:ext cx="3840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b="1"/>
              <a:t>▲ </a:t>
            </a:r>
            <a:r>
              <a:rPr lang="zh-CN" altLang="en-US" sz="3200" b="1"/>
              <a:t>轨道角动量量子数</a:t>
            </a:r>
            <a:r>
              <a:rPr lang="en-US" altLang="zh-CN" sz="3200" b="1"/>
              <a:t>l</a:t>
            </a:r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900113" y="4941888"/>
            <a:ext cx="3887787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●</a:t>
            </a:r>
            <a:r>
              <a:rPr lang="zh-CN" altLang="en-US" sz="3200" b="1"/>
              <a:t>轨道角动量算符</a:t>
            </a:r>
          </a:p>
          <a:p>
            <a:endParaRPr lang="en-US" altLang="zh-CN"/>
          </a:p>
        </p:txBody>
      </p:sp>
      <p:graphicFrame>
        <p:nvGraphicFramePr>
          <p:cNvPr id="48146" name="Object 18"/>
          <p:cNvGraphicFramePr>
            <a:graphicFrameLocks noChangeAspect="1"/>
          </p:cNvGraphicFramePr>
          <p:nvPr/>
        </p:nvGraphicFramePr>
        <p:xfrm>
          <a:off x="1042988" y="5589588"/>
          <a:ext cx="500697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公式" r:id="rId13" imgW="5257800" imgH="1015920" progId="Equation.3">
                  <p:embed/>
                </p:oleObj>
              </mc:Choice>
              <mc:Fallback>
                <p:oleObj name="公式" r:id="rId13" imgW="5257800" imgH="10159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589588"/>
                        <a:ext cx="5006975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3276599" y="0"/>
            <a:ext cx="25193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ea typeface="隶书" pitchFamily="49" charset="-122"/>
              </a:rPr>
              <a:t>上节小结</a:t>
            </a:r>
          </a:p>
        </p:txBody>
      </p:sp>
      <p:graphicFrame>
        <p:nvGraphicFramePr>
          <p:cNvPr id="48148" name="Object 20"/>
          <p:cNvGraphicFramePr>
            <a:graphicFrameLocks noChangeAspect="1"/>
          </p:cNvGraphicFramePr>
          <p:nvPr/>
        </p:nvGraphicFramePr>
        <p:xfrm>
          <a:off x="2051050" y="620713"/>
          <a:ext cx="463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name="公式" r:id="rId15" imgW="469800" imgH="457200" progId="Equation.3">
                  <p:embed/>
                </p:oleObj>
              </mc:Choice>
              <mc:Fallback>
                <p:oleObj name="公式" r:id="rId15" imgW="4698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620713"/>
                        <a:ext cx="4635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32" grpId="0"/>
      <p:bldP spid="48133" grpId="0"/>
      <p:bldP spid="48134" grpId="0"/>
      <p:bldP spid="48136" grpId="0"/>
      <p:bldP spid="48137" grpId="0"/>
      <p:bldP spid="48139" grpId="0"/>
      <p:bldP spid="48140" grpId="0"/>
      <p:bldP spid="48142" grpId="0"/>
      <p:bldP spid="48144" grpId="0"/>
      <p:bldP spid="48145" grpId="0"/>
      <p:bldP spid="4814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900113" y="620713"/>
            <a:ext cx="315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即电子轨道磁矩</a:t>
            </a:r>
            <a:r>
              <a:rPr lang="zh-CN" altLang="en-US" sz="3200"/>
              <a:t> 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3995738" y="476250"/>
          <a:ext cx="23241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公式" r:id="rId3" imgW="2323800" imgH="888840" progId="Equation.3">
                  <p:embed/>
                </p:oleObj>
              </mc:Choice>
              <mc:Fallback>
                <p:oleObj name="公式" r:id="rId3" imgW="232380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76250"/>
                        <a:ext cx="2324100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827088" y="1341438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</a:t>
            </a:r>
            <a:r>
              <a:rPr lang="zh-CN" altLang="en-US" sz="3200"/>
              <a:t> 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1908175" y="1484313"/>
          <a:ext cx="1651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公式" r:id="rId5" imgW="164880" imgH="330120" progId="Equation.3">
                  <p:embed/>
                </p:oleObj>
              </mc:Choice>
              <mc:Fallback>
                <p:oleObj name="公式" r:id="rId5" imgW="164880" imgH="330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484313"/>
                        <a:ext cx="1651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2051050" y="1341438"/>
            <a:ext cx="3560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为轨道电流强度，</a:t>
            </a:r>
            <a:r>
              <a:rPr lang="zh-CN" altLang="en-US" sz="3200"/>
              <a:t> 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971550" y="2205038"/>
          <a:ext cx="40163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公式" r:id="rId7" imgW="406080" imgH="330120" progId="Equation.3">
                  <p:embed/>
                </p:oleObj>
              </mc:Choice>
              <mc:Fallback>
                <p:oleObj name="公式" r:id="rId7" imgW="406080" imgH="3301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05038"/>
                        <a:ext cx="401638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1258888" y="2060575"/>
            <a:ext cx="2857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为轨道路径元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971550" y="2924175"/>
          <a:ext cx="14684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公式" r:id="rId9" imgW="1473120" imgH="444240" progId="Equation.3">
                  <p:embed/>
                </p:oleObj>
              </mc:Choice>
              <mc:Fallback>
                <p:oleObj name="公式" r:id="rId9" imgW="147312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24175"/>
                        <a:ext cx="146843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2268538" y="2852738"/>
            <a:ext cx="27447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是扇形面积元</a:t>
            </a:r>
            <a:r>
              <a:rPr lang="en-US" altLang="zh-CN" sz="3200" b="1"/>
              <a:t>,</a:t>
            </a:r>
          </a:p>
        </p:txBody>
      </p:sp>
      <p:grpSp>
        <p:nvGrpSpPr>
          <p:cNvPr id="5136" name="Group 16"/>
          <p:cNvGrpSpPr>
            <a:grpSpLocks noChangeAspect="1"/>
          </p:cNvGrpSpPr>
          <p:nvPr/>
        </p:nvGrpSpPr>
        <p:grpSpPr bwMode="auto">
          <a:xfrm>
            <a:off x="5003800" y="765175"/>
            <a:ext cx="3743325" cy="2433638"/>
            <a:chOff x="2797" y="625"/>
            <a:chExt cx="3130" cy="2038"/>
          </a:xfrm>
        </p:grpSpPr>
        <p:sp>
          <p:nvSpPr>
            <p:cNvPr id="5137" name="AutoShape 17"/>
            <p:cNvSpPr>
              <a:spLocks noChangeAspect="1" noChangeArrowheads="1"/>
            </p:cNvSpPr>
            <p:nvPr/>
          </p:nvSpPr>
          <p:spPr bwMode="auto">
            <a:xfrm>
              <a:off x="2797" y="625"/>
              <a:ext cx="3130" cy="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" name="Line 18"/>
            <p:cNvSpPr>
              <a:spLocks noChangeShapeType="1"/>
            </p:cNvSpPr>
            <p:nvPr/>
          </p:nvSpPr>
          <p:spPr bwMode="auto">
            <a:xfrm flipV="1">
              <a:off x="2954" y="1848"/>
              <a:ext cx="2034" cy="5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" name="Line 19"/>
            <p:cNvSpPr>
              <a:spLocks noChangeShapeType="1"/>
            </p:cNvSpPr>
            <p:nvPr/>
          </p:nvSpPr>
          <p:spPr bwMode="auto">
            <a:xfrm flipV="1">
              <a:off x="4988" y="1168"/>
              <a:ext cx="313" cy="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" name="Line 20"/>
            <p:cNvSpPr>
              <a:spLocks noChangeShapeType="1"/>
            </p:cNvSpPr>
            <p:nvPr/>
          </p:nvSpPr>
          <p:spPr bwMode="auto">
            <a:xfrm flipV="1">
              <a:off x="2954" y="1168"/>
              <a:ext cx="2347" cy="1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41" name="Object 21"/>
            <p:cNvGraphicFramePr>
              <a:graphicFrameLocks noChangeAspect="1"/>
            </p:cNvGraphicFramePr>
            <p:nvPr/>
          </p:nvGraphicFramePr>
          <p:xfrm>
            <a:off x="4049" y="2256"/>
            <a:ext cx="243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2" name="公式" r:id="rId11" imgW="228600" imgH="279360" progId="Equation.3">
                    <p:embed/>
                  </p:oleObj>
                </mc:Choice>
                <mc:Fallback>
                  <p:oleObj name="公式" r:id="rId11" imgW="228600" imgH="2793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9" y="2256"/>
                          <a:ext cx="243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2" name="Object 22"/>
            <p:cNvGraphicFramePr>
              <a:graphicFrameLocks noChangeAspect="1"/>
            </p:cNvGraphicFramePr>
            <p:nvPr/>
          </p:nvGraphicFramePr>
          <p:xfrm>
            <a:off x="4675" y="1440"/>
            <a:ext cx="38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3" name="公式" r:id="rId13" imgW="406080" imgH="330120" progId="Equation.3">
                    <p:embed/>
                  </p:oleObj>
                </mc:Choice>
                <mc:Fallback>
                  <p:oleObj name="公式" r:id="rId13" imgW="406080" imgH="33012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" y="1440"/>
                          <a:ext cx="38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3" name="Arc 23"/>
            <p:cNvSpPr>
              <a:spLocks/>
            </p:cNvSpPr>
            <p:nvPr/>
          </p:nvSpPr>
          <p:spPr bwMode="auto">
            <a:xfrm>
              <a:off x="5145" y="1576"/>
              <a:ext cx="156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44" name="Object 24"/>
            <p:cNvGraphicFramePr>
              <a:graphicFrameLocks noChangeAspect="1"/>
            </p:cNvGraphicFramePr>
            <p:nvPr/>
          </p:nvGraphicFramePr>
          <p:xfrm>
            <a:off x="5301" y="1304"/>
            <a:ext cx="38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4" name="公式" r:id="rId15" imgW="469800" imgH="330120" progId="Equation.3">
                    <p:embed/>
                  </p:oleObj>
                </mc:Choice>
                <mc:Fallback>
                  <p:oleObj name="公式" r:id="rId15" imgW="469800" imgH="33012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1" y="1304"/>
                          <a:ext cx="38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5" name="Line 25"/>
            <p:cNvSpPr>
              <a:spLocks noChangeShapeType="1"/>
            </p:cNvSpPr>
            <p:nvPr/>
          </p:nvSpPr>
          <p:spPr bwMode="auto">
            <a:xfrm flipV="1">
              <a:off x="4988" y="1576"/>
              <a:ext cx="78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46" name="Rectangle 26"/>
          <p:cNvSpPr>
            <a:spLocks noChangeArrowheads="1"/>
          </p:cNvSpPr>
          <p:nvPr/>
        </p:nvSpPr>
        <p:spPr bwMode="auto">
          <a:xfrm>
            <a:off x="827088" y="3644900"/>
            <a:ext cx="1512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于是</a:t>
            </a:r>
          </a:p>
        </p:txBody>
      </p:sp>
      <p:graphicFrame>
        <p:nvGraphicFramePr>
          <p:cNvPr id="5147" name="Object 27"/>
          <p:cNvGraphicFramePr>
            <a:graphicFrameLocks noChangeAspect="1"/>
          </p:cNvGraphicFramePr>
          <p:nvPr/>
        </p:nvGraphicFramePr>
        <p:xfrm>
          <a:off x="1835150" y="3573463"/>
          <a:ext cx="5032375" cy="279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公式" r:id="rId17" imgW="5740200" imgH="3111480" progId="Equation.3">
                  <p:embed/>
                </p:oleObj>
              </mc:Choice>
              <mc:Fallback>
                <p:oleObj name="公式" r:id="rId17" imgW="5740200" imgH="3111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573463"/>
                        <a:ext cx="5032375" cy="279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6" grpId="0"/>
      <p:bldP spid="5129" grpId="0"/>
      <p:bldP spid="5132" grpId="0"/>
      <p:bldP spid="5135" grpId="0"/>
      <p:bldP spid="51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971550" y="692150"/>
            <a:ext cx="110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</a:t>
            </a:r>
            <a:r>
              <a:rPr lang="zh-CN" altLang="en-US" sz="3200"/>
              <a:t> 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908175" y="836613"/>
          <a:ext cx="500063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公式" r:id="rId3" imgW="495000" imgH="253800" progId="Equation.3">
                  <p:embed/>
                </p:oleObj>
              </mc:Choice>
              <mc:Fallback>
                <p:oleObj name="公式" r:id="rId3" imgW="49500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836613"/>
                        <a:ext cx="500063" cy="24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339975" y="69215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2987675" y="765175"/>
          <a:ext cx="463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公式" r:id="rId5" imgW="469800" imgH="457200" progId="Equation.3">
                  <p:embed/>
                </p:oleObj>
              </mc:Choice>
              <mc:Fallback>
                <p:oleObj name="公式" r:id="rId5" imgW="4698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765175"/>
                        <a:ext cx="4635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3419475" y="692150"/>
            <a:ext cx="4968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是电子的电荷和质量</a:t>
            </a:r>
            <a:r>
              <a:rPr lang="en-US" altLang="zh-CN" sz="3200" b="1"/>
              <a:t>,</a:t>
            </a:r>
            <a:r>
              <a:rPr lang="zh-CN" altLang="en-US" sz="3200" b="1"/>
              <a:t>并且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900113" y="1412875"/>
            <a:ext cx="3560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考虑到轨道角动量</a:t>
            </a:r>
            <a:r>
              <a:rPr lang="zh-CN" altLang="en-US" sz="3200"/>
              <a:t> 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4356100" y="1484313"/>
          <a:ext cx="219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公式" r:id="rId7" imgW="215640" imgH="406080" progId="Equation.3">
                  <p:embed/>
                </p:oleObj>
              </mc:Choice>
              <mc:Fallback>
                <p:oleObj name="公式" r:id="rId7" imgW="21564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484313"/>
                        <a:ext cx="21907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4572000" y="1412875"/>
            <a:ext cx="1225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守恒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971550" y="21336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令</a:t>
            </a:r>
            <a:r>
              <a:rPr lang="zh-CN" altLang="en-US" sz="3200"/>
              <a:t> 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1619250" y="1916113"/>
          <a:ext cx="12239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公式" r:id="rId9" imgW="1346040" imgH="990360" progId="Equation.3">
                  <p:embed/>
                </p:oleObj>
              </mc:Choice>
              <mc:Fallback>
                <p:oleObj name="公式" r:id="rId9" imgW="1346040" imgH="9903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916113"/>
                        <a:ext cx="1223963" cy="990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2843213" y="2133600"/>
            <a:ext cx="2857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称为旋磁比</a:t>
            </a:r>
            <a:r>
              <a:rPr lang="en-US" altLang="zh-CN" sz="3200" b="1"/>
              <a:t>,</a:t>
            </a:r>
            <a:r>
              <a:rPr lang="zh-CN" altLang="en-US" sz="3200" b="1"/>
              <a:t>有</a:t>
            </a:r>
            <a:r>
              <a:rPr lang="zh-CN" altLang="en-US" sz="3200"/>
              <a:t> 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5580063" y="2205038"/>
          <a:ext cx="126206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公式" r:id="rId11" imgW="1434960" imgH="495000" progId="Equation.3">
                  <p:embed/>
                </p:oleObj>
              </mc:Choice>
              <mc:Fallback>
                <p:oleObj name="公式" r:id="rId11" imgW="1434960" imgH="495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205038"/>
                        <a:ext cx="1262062" cy="4429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971550" y="2852738"/>
            <a:ext cx="4376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其中负号表示轨道磁矩</a:t>
            </a:r>
            <a:r>
              <a:rPr lang="zh-CN" altLang="en-US" sz="3200"/>
              <a:t> </a:t>
            </a: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65" name="Object 21"/>
          <p:cNvGraphicFramePr>
            <a:graphicFrameLocks noChangeAspect="1"/>
          </p:cNvGraphicFramePr>
          <p:nvPr/>
        </p:nvGraphicFramePr>
        <p:xfrm>
          <a:off x="5148263" y="2924175"/>
          <a:ext cx="3635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公式" r:id="rId13" imgW="368280" imgH="457200" progId="Equation.3">
                  <p:embed/>
                </p:oleObj>
              </mc:Choice>
              <mc:Fallback>
                <p:oleObj name="公式" r:id="rId13" imgW="36828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924175"/>
                        <a:ext cx="3635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5435600" y="2852738"/>
            <a:ext cx="2744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与轨道角动量</a:t>
            </a:r>
            <a:r>
              <a:rPr lang="zh-CN" altLang="en-US" sz="3200"/>
              <a:t> </a:t>
            </a:r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68" name="Object 24"/>
          <p:cNvGraphicFramePr>
            <a:graphicFrameLocks noChangeAspect="1"/>
          </p:cNvGraphicFramePr>
          <p:nvPr/>
        </p:nvGraphicFramePr>
        <p:xfrm>
          <a:off x="1116013" y="3644900"/>
          <a:ext cx="219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公式" r:id="rId15" imgW="215640" imgH="406080" progId="Equation.3">
                  <p:embed/>
                </p:oleObj>
              </mc:Choice>
              <mc:Fallback>
                <p:oleObj name="公式" r:id="rId15" imgW="215640" imgH="4060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644900"/>
                        <a:ext cx="21907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1331913" y="3573463"/>
            <a:ext cx="7127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方向相反</a:t>
            </a:r>
            <a:r>
              <a:rPr lang="en-US" altLang="zh-CN" sz="3200" b="1"/>
              <a:t>,</a:t>
            </a:r>
            <a:r>
              <a:rPr lang="zh-CN" altLang="en-US" sz="3200" b="1"/>
              <a:t>这是由于电子运动的方向与</a:t>
            </a:r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900113" y="4292600"/>
            <a:ext cx="2735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电流方向相反</a:t>
            </a:r>
            <a:r>
              <a:rPr lang="en-US" altLang="zh-CN" sz="3200" b="1"/>
              <a:t>.</a:t>
            </a:r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971550" y="501332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令</a:t>
            </a:r>
            <a:r>
              <a:rPr lang="zh-CN" altLang="en-US" sz="3200"/>
              <a:t> </a:t>
            </a:r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73" name="Object 29"/>
          <p:cNvGraphicFramePr>
            <a:graphicFrameLocks noChangeAspect="1"/>
          </p:cNvGraphicFramePr>
          <p:nvPr/>
        </p:nvGraphicFramePr>
        <p:xfrm>
          <a:off x="1403350" y="5084763"/>
          <a:ext cx="9525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公式" r:id="rId17" imgW="952200" imgH="457200" progId="Equation.3">
                  <p:embed/>
                </p:oleObj>
              </mc:Choice>
              <mc:Fallback>
                <p:oleObj name="公式" r:id="rId17" imgW="952200" imgH="457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084763"/>
                        <a:ext cx="952500" cy="4524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4" name="Rectangle 30"/>
          <p:cNvSpPr>
            <a:spLocks noChangeArrowheads="1"/>
          </p:cNvSpPr>
          <p:nvPr/>
        </p:nvSpPr>
        <p:spPr bwMode="auto">
          <a:xfrm>
            <a:off x="2411413" y="5013325"/>
            <a:ext cx="54403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称为轨道</a:t>
            </a:r>
            <a:r>
              <a:rPr lang="en-US" altLang="zh-CN" sz="3200" b="1"/>
              <a:t>g</a:t>
            </a:r>
            <a:r>
              <a:rPr lang="zh-CN" altLang="en-US" sz="3200" b="1"/>
              <a:t>因子，故轨道磁矩</a:t>
            </a:r>
            <a:r>
              <a:rPr lang="zh-CN" altLang="en-US" sz="3200"/>
              <a:t> </a:t>
            </a:r>
          </a:p>
        </p:txBody>
      </p:sp>
      <p:sp>
        <p:nvSpPr>
          <p:cNvPr id="6175" name="Rectangle 31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76" name="Object 32"/>
          <p:cNvGraphicFramePr>
            <a:graphicFrameLocks noChangeAspect="1"/>
          </p:cNvGraphicFramePr>
          <p:nvPr/>
        </p:nvGraphicFramePr>
        <p:xfrm>
          <a:off x="7667625" y="5084763"/>
          <a:ext cx="3635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公式" r:id="rId19" imgW="368280" imgH="457200" progId="Equation.3">
                  <p:embed/>
                </p:oleObj>
              </mc:Choice>
              <mc:Fallback>
                <p:oleObj name="公式" r:id="rId19" imgW="36828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5084763"/>
                        <a:ext cx="3635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7" name="Rectangle 33"/>
          <p:cNvSpPr>
            <a:spLocks noChangeArrowheads="1"/>
          </p:cNvSpPr>
          <p:nvPr/>
        </p:nvSpPr>
        <p:spPr bwMode="auto">
          <a:xfrm>
            <a:off x="900113" y="5734050"/>
            <a:ext cx="2735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又可以表示为</a:t>
            </a:r>
            <a:r>
              <a:rPr lang="zh-CN" altLang="en-US" sz="3200"/>
              <a:t> </a:t>
            </a:r>
          </a:p>
        </p:txBody>
      </p:sp>
      <p:graphicFrame>
        <p:nvGraphicFramePr>
          <p:cNvPr id="6178" name="Object 34"/>
          <p:cNvGraphicFramePr>
            <a:graphicFrameLocks noChangeAspect="1"/>
          </p:cNvGraphicFramePr>
          <p:nvPr/>
        </p:nvGraphicFramePr>
        <p:xfrm>
          <a:off x="3492500" y="5516563"/>
          <a:ext cx="43862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公式" r:id="rId21" imgW="4381200" imgH="990360" progId="Equation.3">
                  <p:embed/>
                </p:oleObj>
              </mc:Choice>
              <mc:Fallback>
                <p:oleObj name="公式" r:id="rId21" imgW="4381200" imgH="9903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516563"/>
                        <a:ext cx="4386263" cy="996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9" grpId="0"/>
      <p:bldP spid="6152" grpId="0"/>
      <p:bldP spid="6153" grpId="0"/>
      <p:bldP spid="6156" grpId="0"/>
      <p:bldP spid="6157" grpId="0"/>
      <p:bldP spid="6160" grpId="0"/>
      <p:bldP spid="6163" grpId="0"/>
      <p:bldP spid="6166" grpId="0"/>
      <p:bldP spid="6169" grpId="0"/>
      <p:bldP spid="6170" grpId="0"/>
      <p:bldP spid="6171" grpId="0"/>
      <p:bldP spid="6174" grpId="0"/>
      <p:bldP spid="617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900113" y="476250"/>
            <a:ext cx="1928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轨道磁矩</a:t>
            </a:r>
            <a:r>
              <a:rPr lang="zh-CN" altLang="en-US" sz="3200"/>
              <a:t>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2700338" y="549275"/>
          <a:ext cx="3635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公式" r:id="rId3" imgW="368280" imgH="457200" progId="Equation.3">
                  <p:embed/>
                </p:oleObj>
              </mc:Choice>
              <mc:Fallback>
                <p:oleObj name="公式" r:id="rId3" imgW="3682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49275"/>
                        <a:ext cx="3635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059113" y="476250"/>
            <a:ext cx="15128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的大小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4427538" y="333375"/>
          <a:ext cx="334168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公式" r:id="rId5" imgW="3352680" imgH="990360" progId="Equation.3">
                  <p:embed/>
                </p:oleObj>
              </mc:Choice>
              <mc:Fallback>
                <p:oleObj name="公式" r:id="rId5" imgW="3352680" imgH="9903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33375"/>
                        <a:ext cx="3341687" cy="996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900113" y="13414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令</a:t>
            </a:r>
            <a:r>
              <a:rPr lang="zh-CN" altLang="en-US" sz="3200"/>
              <a:t> 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1619250" y="1196975"/>
          <a:ext cx="5037138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公式" r:id="rId7" imgW="5041800" imgH="2666880" progId="Equation.3">
                  <p:embed/>
                </p:oleObj>
              </mc:Choice>
              <mc:Fallback>
                <p:oleObj name="公式" r:id="rId7" imgW="5041800" imgH="2666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196975"/>
                        <a:ext cx="5037138" cy="2908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971550" y="4437063"/>
          <a:ext cx="476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公式" r:id="rId9" imgW="469800" imgH="457200" progId="Equation.3">
                  <p:embed/>
                </p:oleObj>
              </mc:Choice>
              <mc:Fallback>
                <p:oleObj name="公式" r:id="rId9" imgW="4698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37063"/>
                        <a:ext cx="4762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1331913" y="4365625"/>
            <a:ext cx="612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称为玻尔磁子</a:t>
            </a:r>
            <a:r>
              <a:rPr lang="en-US" altLang="zh-CN" sz="3200" b="1"/>
              <a:t>,</a:t>
            </a:r>
            <a:r>
              <a:rPr lang="zh-CN" altLang="en-US" sz="3200" b="1"/>
              <a:t>是原子磁矩的单位</a:t>
            </a:r>
            <a:r>
              <a:rPr lang="en-US" altLang="zh-CN" sz="3200" b="1"/>
              <a:t>.</a:t>
            </a: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827088" y="5084763"/>
            <a:ext cx="1928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轨道磁矩</a:t>
            </a:r>
            <a:r>
              <a:rPr lang="zh-CN" altLang="en-US" sz="3200"/>
              <a:t> </a:t>
            </a: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2555875" y="5157788"/>
          <a:ext cx="3635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公式" r:id="rId11" imgW="368280" imgH="457200" progId="Equation.3">
                  <p:embed/>
                </p:oleObj>
              </mc:Choice>
              <mc:Fallback>
                <p:oleObj name="公式" r:id="rId11" imgW="36828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157788"/>
                        <a:ext cx="3635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2843213" y="5084763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又可以表示为</a:t>
            </a:r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5651500" y="5013325"/>
          <a:ext cx="2214563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公式" r:id="rId13" imgW="2209680" imgH="888840" progId="Equation.3">
                  <p:embed/>
                </p:oleObj>
              </mc:Choice>
              <mc:Fallback>
                <p:oleObj name="公式" r:id="rId13" imgW="2209680" imgH="8888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013325"/>
                        <a:ext cx="2214563" cy="8842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827088" y="5805488"/>
            <a:ext cx="1928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轨道磁矩</a:t>
            </a:r>
            <a:r>
              <a:rPr lang="zh-CN" altLang="en-US" sz="3200"/>
              <a:t> </a:t>
            </a:r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91" name="Object 23"/>
          <p:cNvGraphicFramePr>
            <a:graphicFrameLocks noChangeAspect="1"/>
          </p:cNvGraphicFramePr>
          <p:nvPr/>
        </p:nvGraphicFramePr>
        <p:xfrm>
          <a:off x="2627313" y="5876925"/>
          <a:ext cx="3635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公式" r:id="rId15" imgW="368280" imgH="457200" progId="Equation.3">
                  <p:embed/>
                </p:oleObj>
              </mc:Choice>
              <mc:Fallback>
                <p:oleObj name="公式" r:id="rId15" imgW="368280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876925"/>
                        <a:ext cx="3635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2916238" y="5805488"/>
            <a:ext cx="3355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在</a:t>
            </a:r>
            <a:r>
              <a:rPr lang="en-US" altLang="zh-CN" sz="3200" b="1"/>
              <a:t>z</a:t>
            </a:r>
            <a:r>
              <a:rPr lang="zh-CN" altLang="en-US" sz="3200" b="1"/>
              <a:t>轴方向分量为</a:t>
            </a:r>
            <a:r>
              <a:rPr lang="zh-CN" altLang="en-US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4" grpId="0"/>
      <p:bldP spid="7177" grpId="0"/>
      <p:bldP spid="7182" grpId="0"/>
      <p:bldP spid="7183" grpId="0"/>
      <p:bldP spid="7186" grpId="0"/>
      <p:bldP spid="7189" grpId="0"/>
      <p:bldP spid="71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411413" y="476250"/>
          <a:ext cx="4389437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公式" r:id="rId3" imgW="4394160" imgH="2070000" progId="Equation.3">
                  <p:embed/>
                </p:oleObj>
              </mc:Choice>
              <mc:Fallback>
                <p:oleObj name="公式" r:id="rId3" imgW="4394160" imgH="2070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76250"/>
                        <a:ext cx="4389437" cy="20748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900113" y="2852738"/>
            <a:ext cx="1928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最大值为</a:t>
            </a:r>
            <a:r>
              <a:rPr lang="zh-CN" altLang="en-US" sz="3200"/>
              <a:t> 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700338" y="2924175"/>
          <a:ext cx="16970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公式" r:id="rId5" imgW="1701720" imgH="482400" progId="Equation.3">
                  <p:embed/>
                </p:oleObj>
              </mc:Choice>
              <mc:Fallback>
                <p:oleObj name="公式" r:id="rId5" imgW="170172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924175"/>
                        <a:ext cx="16970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971550" y="3573463"/>
            <a:ext cx="6913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原子轨道磁矩在均匀外磁场中进动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900113" y="4292600"/>
            <a:ext cx="6373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磁矩在均匀外磁场</a:t>
            </a:r>
            <a:r>
              <a:rPr lang="en-US" altLang="zh-CN" sz="3200" b="1"/>
              <a:t>(</a:t>
            </a:r>
            <a:r>
              <a:rPr lang="zh-CN" altLang="en-US" sz="3200" b="1"/>
              <a:t>磁感应强度为</a:t>
            </a:r>
            <a:r>
              <a:rPr lang="zh-CN" altLang="en-US" sz="3200"/>
              <a:t> 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7235825" y="4437063"/>
          <a:ext cx="431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公式" r:id="rId7" imgW="431640" imgH="431640" progId="Equation.3">
                  <p:embed/>
                </p:oleObj>
              </mc:Choice>
              <mc:Fallback>
                <p:oleObj name="公式" r:id="rId7" imgW="43164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4437063"/>
                        <a:ext cx="4318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900113" y="5013325"/>
            <a:ext cx="5305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中不受力</a:t>
            </a:r>
            <a:r>
              <a:rPr lang="en-US" altLang="zh-CN" sz="3200" b="1"/>
              <a:t>,</a:t>
            </a:r>
            <a:r>
              <a:rPr lang="zh-CN" altLang="en-US" sz="3200" b="1"/>
              <a:t>但是受到一个力矩</a:t>
            </a:r>
            <a:r>
              <a:rPr lang="zh-CN" altLang="en-US" sz="3200"/>
              <a:t> 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6227763" y="5157788"/>
          <a:ext cx="2365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公式" r:id="rId9" imgW="241200" imgH="291960" progId="Equation.3">
                  <p:embed/>
                </p:oleObj>
              </mc:Choice>
              <mc:Fallback>
                <p:oleObj name="公式" r:id="rId9" imgW="241200" imgH="291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5157788"/>
                        <a:ext cx="236537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6443663" y="5013325"/>
            <a:ext cx="1225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作用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3708400" y="5805488"/>
          <a:ext cx="167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公式" r:id="rId11" imgW="1676160" imgH="457200" progId="Equation.3">
                  <p:embed/>
                </p:oleObj>
              </mc:Choice>
              <mc:Fallback>
                <p:oleObj name="公式" r:id="rId11" imgW="167616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805488"/>
                        <a:ext cx="1676400" cy="45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9" grpId="0"/>
      <p:bldP spid="8200" grpId="0"/>
      <p:bldP spid="8203" grpId="0"/>
      <p:bldP spid="82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900113" y="549275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力矩</a:t>
            </a:r>
            <a:r>
              <a:rPr lang="zh-CN" altLang="en-US" sz="3200"/>
              <a:t> 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908175" y="692150"/>
          <a:ext cx="23653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公式" r:id="rId3" imgW="241200" imgH="291960" progId="Equation.3">
                  <p:embed/>
                </p:oleObj>
              </mc:Choice>
              <mc:Fallback>
                <p:oleObj name="公式" r:id="rId3" imgW="24120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692150"/>
                        <a:ext cx="236538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124075" y="549275"/>
            <a:ext cx="560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的存在将引起角动量的变化</a:t>
            </a:r>
            <a:r>
              <a:rPr lang="en-US" altLang="zh-CN" sz="3200" b="1"/>
              <a:t>,</a:t>
            </a:r>
            <a:r>
              <a:rPr lang="zh-CN" altLang="en-US" sz="3200" b="1"/>
              <a:t>即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3348038" y="1341438"/>
          <a:ext cx="24765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公式" r:id="rId5" imgW="2476440" imgH="901440" progId="Equation.3">
                  <p:embed/>
                </p:oleObj>
              </mc:Choice>
              <mc:Fallback>
                <p:oleObj name="公式" r:id="rId5" imgW="2476440" imgH="901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341438"/>
                        <a:ext cx="2476500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900113" y="2492375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利用</a:t>
            </a:r>
            <a:r>
              <a:rPr lang="zh-CN" altLang="en-US" sz="3200"/>
              <a:t> 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1908175" y="2565400"/>
          <a:ext cx="1206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公式" r:id="rId7" imgW="1358640" imgH="495000" progId="Equation.3">
                  <p:embed/>
                </p:oleObj>
              </mc:Choice>
              <mc:Fallback>
                <p:oleObj name="公式" r:id="rId7" imgW="1358640" imgH="495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565400"/>
                        <a:ext cx="12065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3203575" y="2492375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可得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2058988" y="3357563"/>
          <a:ext cx="491013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公式" r:id="rId9" imgW="4914720" imgH="888840" progId="Equation.3">
                  <p:embed/>
                </p:oleObj>
              </mc:Choice>
              <mc:Fallback>
                <p:oleObj name="公式" r:id="rId9" imgW="4914720" imgH="8888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3357563"/>
                        <a:ext cx="4910137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900113" y="45085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令</a:t>
            </a:r>
            <a:r>
              <a:rPr lang="zh-CN" altLang="en-US" sz="3200"/>
              <a:t> 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1476375" y="4581525"/>
          <a:ext cx="12017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公式" r:id="rId11" imgW="1206360" imgH="444240" progId="Equation.3">
                  <p:embed/>
                </p:oleObj>
              </mc:Choice>
              <mc:Fallback>
                <p:oleObj name="公式" r:id="rId11" imgW="120636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581525"/>
                        <a:ext cx="1201738" cy="449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2771775" y="4508500"/>
            <a:ext cx="4376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称为拉莫尔进动角速度</a:t>
            </a:r>
            <a:r>
              <a:rPr lang="en-US" altLang="zh-CN" sz="3200" b="1"/>
              <a:t>,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900113" y="5373688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则有</a:t>
            </a:r>
            <a:r>
              <a:rPr lang="zh-CN" altLang="en-US" sz="3200"/>
              <a:t> </a:t>
            </a:r>
          </a:p>
        </p:txBody>
      </p:sp>
      <p:graphicFrame>
        <p:nvGraphicFramePr>
          <p:cNvPr id="9235" name="Object 19"/>
          <p:cNvGraphicFramePr>
            <a:graphicFrameLocks noChangeAspect="1"/>
          </p:cNvGraphicFramePr>
          <p:nvPr/>
        </p:nvGraphicFramePr>
        <p:xfrm>
          <a:off x="3563938" y="5300663"/>
          <a:ext cx="20320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公式" r:id="rId13" imgW="2031840" imgH="888840" progId="Equation.3">
                  <p:embed/>
                </p:oleObj>
              </mc:Choice>
              <mc:Fallback>
                <p:oleObj name="公式" r:id="rId13" imgW="2031840" imgH="8888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300663"/>
                        <a:ext cx="2032000" cy="8842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21" grpId="0"/>
      <p:bldP spid="9224" grpId="0"/>
      <p:bldP spid="9227" grpId="0"/>
      <p:bldP spid="9230" grpId="0"/>
      <p:bldP spid="9233" grpId="0"/>
      <p:bldP spid="92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900113" y="620713"/>
            <a:ext cx="4511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该式表明</a:t>
            </a:r>
            <a:r>
              <a:rPr lang="en-US" altLang="zh-CN" sz="3200" b="1"/>
              <a:t>:</a:t>
            </a:r>
            <a:r>
              <a:rPr lang="zh-CN" altLang="en-US" sz="3200" b="1"/>
              <a:t>在均匀外磁场</a:t>
            </a:r>
            <a:r>
              <a:rPr lang="zh-CN" altLang="en-US" sz="3200"/>
              <a:t> 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5292725" y="692150"/>
          <a:ext cx="3175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公式" r:id="rId3" imgW="317160" imgH="355320" progId="Equation.3">
                  <p:embed/>
                </p:oleObj>
              </mc:Choice>
              <mc:Fallback>
                <p:oleObj name="公式" r:id="rId3" imgW="317160" imgH="355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692150"/>
                        <a:ext cx="3175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508625" y="620713"/>
            <a:ext cx="2744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中</a:t>
            </a:r>
            <a:r>
              <a:rPr lang="en-US" altLang="zh-CN" sz="3200" b="1"/>
              <a:t>,</a:t>
            </a:r>
            <a:r>
              <a:rPr lang="zh-CN" altLang="en-US" sz="3200" b="1"/>
              <a:t>一个高速旋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900113" y="1341438"/>
            <a:ext cx="27447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转磁矩并不向</a:t>
            </a:r>
            <a:r>
              <a:rPr lang="zh-CN" altLang="en-US" sz="3200"/>
              <a:t> </a:t>
            </a: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3419475" y="1484313"/>
          <a:ext cx="3175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公式" r:id="rId5" imgW="317160" imgH="355320" progId="Equation.3">
                  <p:embed/>
                </p:oleObj>
              </mc:Choice>
              <mc:Fallback>
                <p:oleObj name="公式" r:id="rId5" imgW="317160" imgH="3553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484313"/>
                        <a:ext cx="317500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635375" y="1341438"/>
            <a:ext cx="4967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方向靠拢</a:t>
            </a:r>
            <a:r>
              <a:rPr lang="en-US" altLang="zh-CN" sz="3200" b="1"/>
              <a:t>,</a:t>
            </a:r>
            <a:r>
              <a:rPr lang="zh-CN" altLang="en-US" sz="3200" b="1"/>
              <a:t>而是以一定的角</a:t>
            </a:r>
            <a:endParaRPr lang="zh-CN" altLang="en-US" sz="3200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900113" y="2060575"/>
            <a:ext cx="11509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速度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-32385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1908175" y="2276475"/>
          <a:ext cx="30003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公式" r:id="rId7" imgW="304560" imgH="291960" progId="Equation.3">
                  <p:embed/>
                </p:oleObj>
              </mc:Choice>
              <mc:Fallback>
                <p:oleObj name="公式" r:id="rId7" imgW="304560" imgH="291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276475"/>
                        <a:ext cx="300038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2195513" y="21336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绕</a:t>
            </a:r>
            <a:r>
              <a:rPr lang="zh-CN" altLang="en-US" sz="3200"/>
              <a:t> </a:t>
            </a:r>
          </a:p>
        </p:txBody>
      </p:sp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2771775" y="2276475"/>
          <a:ext cx="3175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公式" r:id="rId9" imgW="317160" imgH="355320" progId="Equation.3">
                  <p:embed/>
                </p:oleObj>
              </mc:Choice>
              <mc:Fallback>
                <p:oleObj name="公式" r:id="rId9" imgW="317160" imgH="3553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276475"/>
                        <a:ext cx="3175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2987675" y="2133600"/>
            <a:ext cx="1633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作进动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4427538" y="2276475"/>
          <a:ext cx="3000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公式" r:id="rId10" imgW="304560" imgH="291960" progId="Equation.3">
                  <p:embed/>
                </p:oleObj>
              </mc:Choice>
              <mc:Fallback>
                <p:oleObj name="公式" r:id="rId10" imgW="304560" imgH="2919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276475"/>
                        <a:ext cx="300037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4716463" y="2133600"/>
            <a:ext cx="1928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的方向与</a:t>
            </a:r>
            <a:r>
              <a:rPr lang="zh-CN" altLang="en-US" sz="3200"/>
              <a:t> 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6804025" y="2133600"/>
            <a:ext cx="111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一致</a:t>
            </a:r>
            <a:r>
              <a:rPr lang="en-US" altLang="zh-CN" sz="3200" b="1"/>
              <a:t>.</a:t>
            </a: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827088" y="2852738"/>
            <a:ext cx="108108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对</a:t>
            </a:r>
            <a:r>
              <a:rPr lang="zh-CN" altLang="en-US" sz="3200"/>
              <a:t> </a:t>
            </a:r>
          </a:p>
        </p:txBody>
      </p:sp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1763713" y="2997200"/>
          <a:ext cx="3000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公式" r:id="rId12" imgW="304560" imgH="291960" progId="Equation.3">
                  <p:embed/>
                </p:oleObj>
              </mc:Choice>
              <mc:Fallback>
                <p:oleObj name="公式" r:id="rId12" imgW="304560" imgH="2919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97200"/>
                        <a:ext cx="300037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2051050" y="2852738"/>
            <a:ext cx="2808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的理解：取与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7019925" y="5157788"/>
            <a:ext cx="296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/>
              <a:t> 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4932363" y="2852738"/>
            <a:ext cx="12144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垂直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64" name="Object 24"/>
          <p:cNvGraphicFramePr>
            <a:graphicFrameLocks noChangeAspect="1"/>
          </p:cNvGraphicFramePr>
          <p:nvPr/>
        </p:nvGraphicFramePr>
        <p:xfrm>
          <a:off x="6011863" y="2924175"/>
          <a:ext cx="3635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公式" r:id="rId13" imgW="368280" imgH="457200" progId="Equation.3">
                  <p:embed/>
                </p:oleObj>
              </mc:Choice>
              <mc:Fallback>
                <p:oleObj name="公式" r:id="rId13" imgW="368280" imgH="457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924175"/>
                        <a:ext cx="3635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827088" y="3573463"/>
            <a:ext cx="3560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上的一小块扇面，</a:t>
            </a:r>
            <a:r>
              <a:rPr lang="zh-CN" altLang="en-US" sz="3200"/>
              <a:t> </a:t>
            </a:r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6300788" y="2852738"/>
            <a:ext cx="181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进动平面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68" name="Object 28"/>
          <p:cNvGraphicFramePr>
            <a:graphicFrameLocks noChangeAspect="1"/>
          </p:cNvGraphicFramePr>
          <p:nvPr/>
        </p:nvGraphicFramePr>
        <p:xfrm>
          <a:off x="4067175" y="3644900"/>
          <a:ext cx="3635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公式" r:id="rId15" imgW="368280" imgH="457200" progId="Equation.3">
                  <p:embed/>
                </p:oleObj>
              </mc:Choice>
              <mc:Fallback>
                <p:oleObj name="公式" r:id="rId15" imgW="368280" imgH="457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644900"/>
                        <a:ext cx="3635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4427538" y="357346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离</a:t>
            </a:r>
            <a:r>
              <a:rPr lang="zh-CN" altLang="en-US" sz="3200"/>
              <a:t> </a:t>
            </a:r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71" name="Object 31"/>
          <p:cNvGraphicFramePr>
            <a:graphicFrameLocks noChangeAspect="1"/>
          </p:cNvGraphicFramePr>
          <p:nvPr/>
        </p:nvGraphicFramePr>
        <p:xfrm>
          <a:off x="4932363" y="3716338"/>
          <a:ext cx="3175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公式" r:id="rId17" imgW="317160" imgH="355320" progId="Equation.3">
                  <p:embed/>
                </p:oleObj>
              </mc:Choice>
              <mc:Fallback>
                <p:oleObj name="公式" r:id="rId17" imgW="317160" imgH="3553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716338"/>
                        <a:ext cx="317500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5148263" y="3573463"/>
            <a:ext cx="338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的垂直距离即是</a:t>
            </a:r>
            <a:endParaRPr lang="zh-CN" altLang="en-US" sz="3200"/>
          </a:p>
        </p:txBody>
      </p:sp>
      <p:sp>
        <p:nvSpPr>
          <p:cNvPr id="10273" name="Rectangle 33"/>
          <p:cNvSpPr>
            <a:spLocks noChangeArrowheads="1"/>
          </p:cNvSpPr>
          <p:nvPr/>
        </p:nvSpPr>
        <p:spPr bwMode="auto">
          <a:xfrm>
            <a:off x="827088" y="4292600"/>
            <a:ext cx="204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扇面半径</a:t>
            </a:r>
            <a:r>
              <a:rPr lang="zh-CN" altLang="en-US" sz="3200"/>
              <a:t>  </a:t>
            </a:r>
          </a:p>
        </p:txBody>
      </p:sp>
      <p:sp>
        <p:nvSpPr>
          <p:cNvPr id="10274" name="Rectangle 34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75" name="Object 35"/>
          <p:cNvGraphicFramePr>
            <a:graphicFrameLocks noChangeAspect="1"/>
          </p:cNvGraphicFramePr>
          <p:nvPr/>
        </p:nvGraphicFramePr>
        <p:xfrm>
          <a:off x="2627313" y="4365625"/>
          <a:ext cx="1282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公式" r:id="rId19" imgW="1282680" imgH="457200" progId="Equation.3">
                  <p:embed/>
                </p:oleObj>
              </mc:Choice>
              <mc:Fallback>
                <p:oleObj name="公式" r:id="rId19" imgW="1282680" imgH="457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365625"/>
                        <a:ext cx="1282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3924300" y="4292600"/>
            <a:ext cx="111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显然</a:t>
            </a:r>
            <a:r>
              <a:rPr lang="zh-CN" altLang="en-US" sz="3200"/>
              <a:t> </a:t>
            </a:r>
          </a:p>
        </p:txBody>
      </p:sp>
      <p:graphicFrame>
        <p:nvGraphicFramePr>
          <p:cNvPr id="10277" name="Object 37"/>
          <p:cNvGraphicFramePr>
            <a:graphicFrameLocks noChangeAspect="1"/>
          </p:cNvGraphicFramePr>
          <p:nvPr/>
        </p:nvGraphicFramePr>
        <p:xfrm>
          <a:off x="4932363" y="4365625"/>
          <a:ext cx="25860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公式" r:id="rId21" imgW="2590560" imgH="457200" progId="Equation.3">
                  <p:embed/>
                </p:oleObj>
              </mc:Choice>
              <mc:Fallback>
                <p:oleObj name="公式" r:id="rId21" imgW="2590560" imgH="4572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365625"/>
                        <a:ext cx="25860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8" name="Rectangle 38"/>
          <p:cNvSpPr>
            <a:spLocks noChangeArrowheads="1"/>
          </p:cNvSpPr>
          <p:nvPr/>
        </p:nvSpPr>
        <p:spPr bwMode="auto">
          <a:xfrm>
            <a:off x="827088" y="5013325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于是，</a:t>
            </a:r>
            <a:r>
              <a:rPr lang="zh-CN" altLang="en-US" sz="3200"/>
              <a:t> </a:t>
            </a:r>
          </a:p>
        </p:txBody>
      </p:sp>
      <p:graphicFrame>
        <p:nvGraphicFramePr>
          <p:cNvPr id="10279" name="Object 39"/>
          <p:cNvGraphicFramePr>
            <a:graphicFrameLocks noChangeAspect="1"/>
          </p:cNvGraphicFramePr>
          <p:nvPr/>
        </p:nvGraphicFramePr>
        <p:xfrm>
          <a:off x="2051050" y="4868863"/>
          <a:ext cx="45085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公式" r:id="rId23" imgW="4508280" imgH="888840" progId="Equation.3">
                  <p:embed/>
                </p:oleObj>
              </mc:Choice>
              <mc:Fallback>
                <p:oleObj name="公式" r:id="rId23" imgW="4508280" imgH="8888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868863"/>
                        <a:ext cx="4508500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0" name="Rectangle 40"/>
          <p:cNvSpPr>
            <a:spLocks noChangeArrowheads="1"/>
          </p:cNvSpPr>
          <p:nvPr/>
        </p:nvSpPr>
        <p:spPr bwMode="auto">
          <a:xfrm>
            <a:off x="827088" y="5805488"/>
            <a:ext cx="1225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或者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graphicFrame>
        <p:nvGraphicFramePr>
          <p:cNvPr id="10281" name="Object 41"/>
          <p:cNvGraphicFramePr>
            <a:graphicFrameLocks noChangeAspect="1"/>
          </p:cNvGraphicFramePr>
          <p:nvPr/>
        </p:nvGraphicFramePr>
        <p:xfrm>
          <a:off x="1979613" y="5949950"/>
          <a:ext cx="24955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公式" r:id="rId25" imgW="2501640" imgH="457200" progId="Equation.3">
                  <p:embed/>
                </p:oleObj>
              </mc:Choice>
              <mc:Fallback>
                <p:oleObj name="公式" r:id="rId25" imgW="2501640" imgH="4572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949950"/>
                        <a:ext cx="249555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2" name="Object 42"/>
          <p:cNvGraphicFramePr>
            <a:graphicFrameLocks noChangeAspect="1"/>
          </p:cNvGraphicFramePr>
          <p:nvPr/>
        </p:nvGraphicFramePr>
        <p:xfrm>
          <a:off x="4643438" y="2997200"/>
          <a:ext cx="3175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公式" r:id="rId27" imgW="317160" imgH="355320" progId="Equation.3">
                  <p:embed/>
                </p:oleObj>
              </mc:Choice>
              <mc:Fallback>
                <p:oleObj name="公式" r:id="rId27" imgW="317160" imgH="35532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997200"/>
                        <a:ext cx="3175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3" name="Object 43"/>
          <p:cNvGraphicFramePr>
            <a:graphicFrameLocks noChangeAspect="1"/>
          </p:cNvGraphicFramePr>
          <p:nvPr/>
        </p:nvGraphicFramePr>
        <p:xfrm>
          <a:off x="6516688" y="2276475"/>
          <a:ext cx="3175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公式" r:id="rId28" imgW="317160" imgH="355320" progId="Equation.3">
                  <p:embed/>
                </p:oleObj>
              </mc:Choice>
              <mc:Fallback>
                <p:oleObj name="公式" r:id="rId28" imgW="317160" imgH="35532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276475"/>
                        <a:ext cx="3175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5" grpId="0"/>
      <p:bldP spid="10246" grpId="0"/>
      <p:bldP spid="10248" grpId="0"/>
      <p:bldP spid="10249" grpId="0"/>
      <p:bldP spid="10252" grpId="0"/>
      <p:bldP spid="10254" grpId="0"/>
      <p:bldP spid="10256" grpId="0"/>
      <p:bldP spid="10257" grpId="0"/>
      <p:bldP spid="10258" grpId="0"/>
      <p:bldP spid="10260" grpId="0"/>
      <p:bldP spid="10262" grpId="0"/>
      <p:bldP spid="10265" grpId="0"/>
      <p:bldP spid="10266" grpId="0"/>
      <p:bldP spid="10269" grpId="0"/>
      <p:bldP spid="10272" grpId="0"/>
      <p:bldP spid="10273" grpId="0"/>
      <p:bldP spid="10276" grpId="0"/>
      <p:bldP spid="10278" grpId="0"/>
      <p:bldP spid="102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mz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775" y="-15875"/>
            <a:ext cx="11196638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971550" y="692150"/>
            <a:ext cx="4435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3.4.2</a:t>
            </a:r>
            <a:r>
              <a:rPr lang="zh-CN" altLang="en-US" sz="3200" b="1"/>
              <a:t>塞曼效应（</a:t>
            </a:r>
            <a:r>
              <a:rPr lang="en-US" altLang="zh-CN" sz="3200" b="1"/>
              <a:t>1896</a:t>
            </a:r>
            <a:r>
              <a:rPr lang="zh-CN" altLang="en-US" sz="3200" b="1"/>
              <a:t>）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971550" y="1196975"/>
            <a:ext cx="7345363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/>
              <a:t>■</a:t>
            </a:r>
            <a:r>
              <a:rPr lang="zh-CN" altLang="en-US" sz="3200" b="1"/>
              <a:t>现象：在外磁场中的光源，其原子所发射的光谱线分裂成几条支谱线</a:t>
            </a:r>
            <a:r>
              <a:rPr lang="en-US" altLang="zh-CN" sz="3200" b="1"/>
              <a:t>,</a:t>
            </a:r>
            <a:r>
              <a:rPr lang="zh-CN" altLang="en-US" sz="3200" b="1"/>
              <a:t>而且分裂后的各条谱线是偏振的</a:t>
            </a:r>
            <a:r>
              <a:rPr lang="en-US" altLang="zh-CN" sz="3200" b="1"/>
              <a:t>.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971550" y="3573463"/>
            <a:ext cx="2663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sz="3200" b="1"/>
              <a:t>能级分裂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900113" y="4292600"/>
            <a:ext cx="37639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设磁场的方向为</a:t>
            </a:r>
            <a:r>
              <a:rPr lang="en-US" altLang="zh-CN" sz="3200" b="1"/>
              <a:t>z</a:t>
            </a:r>
            <a:r>
              <a:rPr lang="zh-CN" altLang="en-US" sz="3200" b="1"/>
              <a:t>轴</a:t>
            </a:r>
            <a:r>
              <a:rPr lang="en-US" altLang="zh-CN" sz="3200" b="1"/>
              <a:t>.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900113" y="5013325"/>
            <a:ext cx="2744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具有轨道磁矩</a:t>
            </a:r>
            <a:r>
              <a:rPr lang="zh-CN" altLang="en-US" sz="3200"/>
              <a:t> 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3492500" y="5084763"/>
          <a:ext cx="3635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公式" r:id="rId3" imgW="368280" imgH="457200" progId="Equation.3">
                  <p:embed/>
                </p:oleObj>
              </mc:Choice>
              <mc:Fallback>
                <p:oleObj name="公式" r:id="rId3" imgW="36828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084763"/>
                        <a:ext cx="3635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3851275" y="5013325"/>
            <a:ext cx="426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的原子在外磁场中的势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900113" y="5734050"/>
            <a:ext cx="1152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能为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1908175" y="5876925"/>
          <a:ext cx="51562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公式" r:id="rId5" imgW="5155920" imgH="482400" progId="Equation.3">
                  <p:embed/>
                </p:oleObj>
              </mc:Choice>
              <mc:Fallback>
                <p:oleObj name="公式" r:id="rId5" imgW="5155920" imgH="48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876925"/>
                        <a:ext cx="5156200" cy="4873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/>
      <p:bldP spid="12292" grpId="0"/>
      <p:bldP spid="12293" grpId="0"/>
      <p:bldP spid="12294" grpId="0"/>
      <p:bldP spid="12297" grpId="0"/>
      <p:bldP spid="122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827088" y="620713"/>
            <a:ext cx="48974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上式表明</a:t>
            </a:r>
            <a:r>
              <a:rPr lang="en-US" altLang="zh-CN" sz="3200" b="1"/>
              <a:t>,</a:t>
            </a:r>
            <a:r>
              <a:rPr lang="zh-CN" altLang="en-US" sz="3200" b="1"/>
              <a:t>对应不同量子数</a:t>
            </a:r>
            <a:r>
              <a:rPr lang="zh-CN" altLang="en-US" sz="3200"/>
              <a:t> 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5651500" y="692150"/>
          <a:ext cx="425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公式" r:id="rId3" imgW="431640" imgH="457200" progId="Equation.3">
                  <p:embed/>
                </p:oleObj>
              </mc:Choice>
              <mc:Fallback>
                <p:oleObj name="公式" r:id="rId3" imgW="4316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692150"/>
                        <a:ext cx="4254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6011863" y="620713"/>
            <a:ext cx="2224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的状态，原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827088" y="1196975"/>
            <a:ext cx="74898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子势能不同</a:t>
            </a:r>
            <a:r>
              <a:rPr lang="en-US" altLang="zh-CN" sz="3200" b="1"/>
              <a:t>.</a:t>
            </a:r>
            <a:r>
              <a:rPr lang="zh-CN" altLang="en-US" sz="3200" b="1"/>
              <a:t>这样</a:t>
            </a:r>
            <a:r>
              <a:rPr lang="en-US" altLang="zh-CN" sz="3200" b="1"/>
              <a:t>,</a:t>
            </a:r>
            <a:r>
              <a:rPr lang="zh-CN" altLang="en-US" sz="3200" b="1"/>
              <a:t>一个具有角动量</a:t>
            </a:r>
            <a:r>
              <a:rPr lang="en-US" altLang="zh-CN" sz="3200" b="1"/>
              <a:t>l</a:t>
            </a:r>
            <a:r>
              <a:rPr lang="zh-CN" altLang="en-US" sz="3200" b="1"/>
              <a:t>的原子态</a:t>
            </a:r>
            <a:r>
              <a:rPr lang="en-US" altLang="zh-CN" sz="3200" b="1"/>
              <a:t>,</a:t>
            </a:r>
            <a:r>
              <a:rPr lang="zh-CN" altLang="en-US" sz="3200" b="1"/>
              <a:t>若在没有外磁场时能量为</a:t>
            </a:r>
            <a:r>
              <a:rPr lang="zh-CN" altLang="en-US" sz="3200"/>
              <a:t> 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6084888" y="2205038"/>
          <a:ext cx="5413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公式" r:id="rId5" imgW="545760" imgH="457200" progId="Equation.3">
                  <p:embed/>
                </p:oleObj>
              </mc:Choice>
              <mc:Fallback>
                <p:oleObj name="公式" r:id="rId5" imgW="54576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205038"/>
                        <a:ext cx="5413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827088" y="2852738"/>
            <a:ext cx="3141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外磁场时能量为</a:t>
            </a:r>
            <a:r>
              <a:rPr lang="zh-CN" altLang="en-US" sz="3200"/>
              <a:t> 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6804025" y="2133600"/>
            <a:ext cx="1408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那么在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3995738" y="2924175"/>
          <a:ext cx="3162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公式" r:id="rId7" imgW="3162240" imgH="457200" progId="Equation.3">
                  <p:embed/>
                </p:oleObj>
              </mc:Choice>
              <mc:Fallback>
                <p:oleObj name="公式" r:id="rId7" imgW="316224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924175"/>
                        <a:ext cx="3162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827088" y="3573463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因为</a:t>
            </a:r>
            <a:r>
              <a:rPr lang="zh-CN" altLang="en-US" sz="3200"/>
              <a:t> 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1763713" y="3644900"/>
          <a:ext cx="425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公式" r:id="rId9" imgW="431640" imgH="457200" progId="Equation.3">
                  <p:embed/>
                </p:oleObj>
              </mc:Choice>
              <mc:Fallback>
                <p:oleObj name="公式" r:id="rId9" imgW="43164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644900"/>
                        <a:ext cx="4254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2124075" y="3573463"/>
            <a:ext cx="1112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共有</a:t>
            </a:r>
            <a:r>
              <a:rPr lang="zh-CN" altLang="en-US" sz="3200"/>
              <a:t> </a:t>
            </a: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3132138" y="3716338"/>
          <a:ext cx="909637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公式" r:id="rId11" imgW="914400" imgH="330120" progId="Equation.3">
                  <p:embed/>
                </p:oleObj>
              </mc:Choice>
              <mc:Fallback>
                <p:oleObj name="公式" r:id="rId11" imgW="914400" imgH="3301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716338"/>
                        <a:ext cx="909637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995738" y="3573463"/>
            <a:ext cx="3560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个取值，所以能级</a:t>
            </a:r>
            <a:r>
              <a:rPr lang="zh-CN" altLang="en-US" sz="3200"/>
              <a:t> 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7380288" y="3644900"/>
          <a:ext cx="41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公式" r:id="rId13" imgW="419040" imgH="457200" progId="Equation.3">
                  <p:embed/>
                </p:oleObj>
              </mc:Choice>
              <mc:Fallback>
                <p:oleObj name="公式" r:id="rId13" imgW="41904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3644900"/>
                        <a:ext cx="419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827088" y="4292600"/>
            <a:ext cx="315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在磁场中分裂出</a:t>
            </a:r>
            <a:r>
              <a:rPr lang="zh-CN" altLang="en-US" sz="3200"/>
              <a:t> 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36" name="Object 24"/>
          <p:cNvGraphicFramePr>
            <a:graphicFrameLocks noChangeAspect="1"/>
          </p:cNvGraphicFramePr>
          <p:nvPr/>
        </p:nvGraphicFramePr>
        <p:xfrm>
          <a:off x="3851275" y="4437063"/>
          <a:ext cx="90963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公式" r:id="rId15" imgW="914400" imgH="330120" progId="Equation.3">
                  <p:embed/>
                </p:oleObj>
              </mc:Choice>
              <mc:Fallback>
                <p:oleObj name="公式" r:id="rId15" imgW="914400" imgH="33012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437063"/>
                        <a:ext cx="909638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4859338" y="4292600"/>
            <a:ext cx="1928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个子能级</a:t>
            </a:r>
            <a:r>
              <a:rPr lang="en-US" altLang="zh-CN" sz="3200" b="1"/>
              <a:t>.</a:t>
            </a: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6804025" y="4292600"/>
            <a:ext cx="111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共有</a:t>
            </a:r>
            <a:r>
              <a:rPr lang="zh-CN" altLang="en-US" sz="3200"/>
              <a:t> </a:t>
            </a: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40" name="Object 28"/>
          <p:cNvGraphicFramePr>
            <a:graphicFrameLocks noChangeAspect="1"/>
          </p:cNvGraphicFramePr>
          <p:nvPr/>
        </p:nvGraphicFramePr>
        <p:xfrm>
          <a:off x="971550" y="5157788"/>
          <a:ext cx="90963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公式" r:id="rId17" imgW="914400" imgH="330120" progId="Equation.3">
                  <p:embed/>
                </p:oleObj>
              </mc:Choice>
              <mc:Fallback>
                <p:oleObj name="公式" r:id="rId17" imgW="914400" imgH="33012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157788"/>
                        <a:ext cx="909638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1908175" y="5013325"/>
            <a:ext cx="1928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个子能级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7" grpId="0"/>
      <p:bldP spid="13318" grpId="0"/>
      <p:bldP spid="13321" grpId="0"/>
      <p:bldP spid="13322" grpId="0"/>
      <p:bldP spid="13325" grpId="0"/>
      <p:bldP spid="13328" grpId="0"/>
      <p:bldP spid="13331" grpId="0"/>
      <p:bldP spid="13334" grpId="0"/>
      <p:bldP spid="13337" grpId="0"/>
      <p:bldP spid="13338" grpId="0"/>
      <p:bldP spid="133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mz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0"/>
            <a:ext cx="8856662" cy="651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971550" y="2565400"/>
          <a:ext cx="4857750" cy="23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公式" r:id="rId3" imgW="5918040" imgH="2869920" progId="Equation.3">
                  <p:embed/>
                </p:oleObj>
              </mc:Choice>
              <mc:Fallback>
                <p:oleObj name="公式" r:id="rId3" imgW="5918040" imgH="2869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565400"/>
                        <a:ext cx="4857750" cy="236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971550" y="476250"/>
          <a:ext cx="48545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公式" r:id="rId5" imgW="5537160" imgH="1015920" progId="Equation.3">
                  <p:embed/>
                </p:oleObj>
              </mc:Choice>
              <mc:Fallback>
                <p:oleObj name="公式" r:id="rId5" imgW="5537160" imgH="1015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6250"/>
                        <a:ext cx="4854575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971550" y="1412875"/>
          <a:ext cx="18002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公式" r:id="rId7" imgW="1892160" imgH="965160" progId="Equation.3">
                  <p:embed/>
                </p:oleObj>
              </mc:Choice>
              <mc:Fallback>
                <p:oleObj name="公式" r:id="rId7" imgW="1892160" imgH="965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12875"/>
                        <a:ext cx="18002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1258888" y="5157788"/>
          <a:ext cx="41243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公式" r:id="rId9" imgW="4457520" imgH="520560" progId="Equation.3">
                  <p:embed/>
                </p:oleObj>
              </mc:Choice>
              <mc:Fallback>
                <p:oleObj name="公式" r:id="rId9" imgW="4457520" imgH="52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157788"/>
                        <a:ext cx="41243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900113" y="52292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●</a:t>
            </a:r>
          </a:p>
        </p:txBody>
      </p:sp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1187450" y="5876925"/>
          <a:ext cx="46339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公式" r:id="rId11" imgW="5003640" imgH="520560" progId="Equation.3">
                  <p:embed/>
                </p:oleObj>
              </mc:Choice>
              <mc:Fallback>
                <p:oleObj name="公式" r:id="rId11" imgW="5003640" imgH="520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876925"/>
                        <a:ext cx="46339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900113" y="692150"/>
            <a:ext cx="2808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sz="3200" b="1"/>
              <a:t>谱线分裂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900113" y="1412875"/>
            <a:ext cx="6646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无外磁场时，原子发射的谱线频率</a:t>
            </a:r>
            <a:r>
              <a:rPr lang="zh-CN" altLang="en-US" sz="3200"/>
              <a:t> 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042988" y="2205038"/>
          <a:ext cx="26225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公式" r:id="rId3" imgW="2628720" imgH="457200" progId="Equation.3">
                  <p:embed/>
                </p:oleObj>
              </mc:Choice>
              <mc:Fallback>
                <p:oleObj name="公式" r:id="rId3" imgW="26287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05038"/>
                        <a:ext cx="2622550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900113" y="2852738"/>
            <a:ext cx="237648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外磁场时，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2700338" y="2997200"/>
          <a:ext cx="29210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公式" r:id="rId5" imgW="2920680" imgH="457200" progId="Equation.3">
                  <p:embed/>
                </p:oleObj>
              </mc:Choice>
              <mc:Fallback>
                <p:oleObj name="公式" r:id="rId5" imgW="292068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997200"/>
                        <a:ext cx="29210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5651500" y="2997200"/>
          <a:ext cx="29416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公式" r:id="rId7" imgW="2946240" imgH="457200" progId="Equation.3">
                  <p:embed/>
                </p:oleObj>
              </mc:Choice>
              <mc:Fallback>
                <p:oleObj name="公式" r:id="rId7" imgW="294624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997200"/>
                        <a:ext cx="29416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827088" y="3644900"/>
            <a:ext cx="4360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原子发射的谱线频率为</a:t>
            </a:r>
            <a:r>
              <a:rPr lang="zh-CN" altLang="en-US" sz="3200"/>
              <a:t> </a:t>
            </a:r>
          </a:p>
        </p:txBody>
      </p:sp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5003800" y="3789363"/>
          <a:ext cx="4508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公式" r:id="rId9" imgW="444240" imgH="406080" progId="Equation.3">
                  <p:embed/>
                </p:oleObj>
              </mc:Choice>
              <mc:Fallback>
                <p:oleObj name="公式" r:id="rId9" imgW="44424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789363"/>
                        <a:ext cx="45085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5364163" y="36449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发射光子能量为</a:t>
            </a:r>
          </a:p>
        </p:txBody>
      </p:sp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2411413" y="4437063"/>
          <a:ext cx="4535487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公式" r:id="rId11" imgW="4216320" imgH="1638000" progId="Equation.3">
                  <p:embed/>
                </p:oleObj>
              </mc:Choice>
              <mc:Fallback>
                <p:oleObj name="公式" r:id="rId11" imgW="4216320" imgH="1638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437063"/>
                        <a:ext cx="4535487" cy="176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/>
      <p:bldP spid="15366" grpId="0"/>
      <p:bldP spid="15370" grpId="0"/>
      <p:bldP spid="1537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900113" y="404813"/>
            <a:ext cx="74168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于是</a:t>
            </a:r>
            <a:r>
              <a:rPr lang="en-US" altLang="zh-CN" sz="3200" b="1"/>
              <a:t>,</a:t>
            </a:r>
            <a:r>
              <a:rPr lang="zh-CN" altLang="en-US" sz="3200" b="1"/>
              <a:t>有磁场时的谱线与原谱线的频率之差为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979613" y="1484313"/>
          <a:ext cx="47529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公式" r:id="rId3" imgW="2209680" imgH="228600" progId="Equation.3">
                  <p:embed/>
                </p:oleObj>
              </mc:Choice>
              <mc:Fallback>
                <p:oleObj name="公式" r:id="rId3" imgW="22096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484313"/>
                        <a:ext cx="4752975" cy="492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900113" y="2205038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</a:t>
            </a:r>
            <a:r>
              <a:rPr lang="zh-CN" altLang="en-US" sz="3200"/>
              <a:t> 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908175" y="2276475"/>
          <a:ext cx="19097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公式" r:id="rId5" imgW="1904760" imgH="457200" progId="Equation.3">
                  <p:embed/>
                </p:oleObj>
              </mc:Choice>
              <mc:Fallback>
                <p:oleObj name="公式" r:id="rId5" imgW="190476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276475"/>
                        <a:ext cx="1909763" cy="45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3924300" y="2205038"/>
            <a:ext cx="5826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故原谱线分离为</a:t>
            </a:r>
            <a:r>
              <a:rPr lang="en-US" altLang="zh-CN" sz="3200" b="1"/>
              <a:t>3</a:t>
            </a:r>
            <a:r>
              <a:rPr lang="zh-CN" altLang="en-US" sz="3200" b="1"/>
              <a:t>条</a:t>
            </a:r>
            <a:r>
              <a:rPr lang="en-US" altLang="zh-CN" sz="3200" b="1"/>
              <a:t>,</a:t>
            </a:r>
            <a:r>
              <a:rPr lang="zh-CN" altLang="en-US" sz="3200" b="1"/>
              <a:t>频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900113" y="2924175"/>
            <a:ext cx="1943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率分别为</a:t>
            </a:r>
          </a:p>
        </p:txBody>
      </p:sp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971550" y="3573463"/>
          <a:ext cx="1944688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公式" r:id="rId7" imgW="876240" imgH="393480" progId="Equation.3">
                  <p:embed/>
                </p:oleObj>
              </mc:Choice>
              <mc:Fallback>
                <p:oleObj name="公式" r:id="rId7" imgW="87624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73463"/>
                        <a:ext cx="1944688" cy="874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3563938" y="3860800"/>
          <a:ext cx="10461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公式" r:id="rId9" imgW="1041120" imgH="406080" progId="Equation.3">
                  <p:embed/>
                </p:oleObj>
              </mc:Choice>
              <mc:Fallback>
                <p:oleObj name="公式" r:id="rId9" imgW="104112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860800"/>
                        <a:ext cx="10461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5292725" y="3644900"/>
          <a:ext cx="18716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公式" r:id="rId11" imgW="863280" imgH="393480" progId="Equation.3">
                  <p:embed/>
                </p:oleObj>
              </mc:Choice>
              <mc:Fallback>
                <p:oleObj name="公式" r:id="rId11" imgW="86328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644900"/>
                        <a:ext cx="1871663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827088" y="4652963"/>
            <a:ext cx="5122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这</a:t>
            </a:r>
            <a:r>
              <a:rPr lang="en-US" altLang="zh-CN" sz="3200" b="1"/>
              <a:t>3</a:t>
            </a:r>
            <a:r>
              <a:rPr lang="zh-CN" altLang="en-US" sz="3200" b="1"/>
              <a:t>条谱线的频率差相同</a:t>
            </a:r>
            <a:r>
              <a:rPr lang="en-US" altLang="zh-CN" sz="3200" b="1"/>
              <a:t>,</a:t>
            </a:r>
            <a:r>
              <a:rPr lang="zh-CN" altLang="en-US" sz="3200" b="1"/>
              <a:t>与</a:t>
            </a:r>
            <a:r>
              <a:rPr lang="zh-CN" altLang="en-US" sz="3200"/>
              <a:t> </a:t>
            </a: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5795963" y="4797425"/>
          <a:ext cx="3175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公式" r:id="rId13" imgW="317160" imgH="317160" progId="Equation.3">
                  <p:embed/>
                </p:oleObj>
              </mc:Choice>
              <mc:Fallback>
                <p:oleObj name="公式" r:id="rId13" imgW="317160" imgH="317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797425"/>
                        <a:ext cx="31750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6011863" y="4652963"/>
            <a:ext cx="1928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成正比，</a:t>
            </a:r>
            <a:r>
              <a:rPr lang="zh-CN" altLang="en-US" sz="3200"/>
              <a:t> 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827088" y="5445125"/>
            <a:ext cx="3560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称为正常塞曼效应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9" grpId="0"/>
      <p:bldP spid="16392" grpId="0"/>
      <p:bldP spid="16393" grpId="0"/>
      <p:bldP spid="16397" grpId="0"/>
      <p:bldP spid="16400" grpId="0"/>
      <p:bldP spid="1640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旋转 mz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33375"/>
            <a:ext cx="78486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7667625" y="4292600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公式" r:id="rId4" imgW="228600" imgH="330120" progId="Equation.3">
                  <p:embed/>
                </p:oleObj>
              </mc:Choice>
              <mc:Fallback>
                <p:oleObj name="公式" r:id="rId4" imgW="228600" imgH="330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4292600"/>
                        <a:ext cx="22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7596188" y="3933825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公式" r:id="rId6" imgW="215640" imgH="317160" progId="Equation.3">
                  <p:embed/>
                </p:oleObj>
              </mc:Choice>
              <mc:Fallback>
                <p:oleObj name="公式" r:id="rId6" imgW="215640" imgH="317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3933825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7451725" y="47244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公式" r:id="rId8" imgW="495000" imgH="317160" progId="Equation.3">
                  <p:embed/>
                </p:oleObj>
              </mc:Choice>
              <mc:Fallback>
                <p:oleObj name="公式" r:id="rId8" imgW="495000" imgH="317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47244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900113" y="620713"/>
            <a:ext cx="3678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分裂谱线的偏振性</a:t>
            </a:r>
          </a:p>
        </p:txBody>
      </p:sp>
      <p:pic>
        <p:nvPicPr>
          <p:cNvPr id="18435" name="Picture 3" descr="mz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41438"/>
            <a:ext cx="8135938" cy="511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5508625" y="3860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7092950" y="3644900"/>
          <a:ext cx="3190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公式" r:id="rId4" imgW="317160" imgH="355320" progId="Equation.3">
                  <p:embed/>
                </p:oleObj>
              </mc:Choice>
              <mc:Fallback>
                <p:oleObj name="公式" r:id="rId4" imgW="317160" imgH="355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3644900"/>
                        <a:ext cx="3190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旋转 mz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375"/>
            <a:ext cx="554355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 descr="旋转 mz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0"/>
            <a:ext cx="2232025" cy="61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827088" y="476250"/>
            <a:ext cx="6642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反常塞曼效：原谱线分离不只是</a:t>
            </a:r>
            <a:r>
              <a:rPr lang="en-US" altLang="zh-CN" sz="3200" b="1"/>
              <a:t>3</a:t>
            </a:r>
            <a:r>
              <a:rPr lang="zh-CN" altLang="en-US" sz="3200" b="1"/>
              <a:t>条</a:t>
            </a:r>
            <a:r>
              <a:rPr lang="en-US" altLang="zh-CN" sz="3200" b="1"/>
              <a:t>,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900113" y="1268413"/>
          <a:ext cx="177641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公式" r:id="rId3" imgW="736560" imgH="393480" progId="Equation.3">
                  <p:embed/>
                </p:oleObj>
              </mc:Choice>
              <mc:Fallback>
                <p:oleObj name="公式" r:id="rId3" imgW="73656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268413"/>
                        <a:ext cx="1776412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4" name="Picture 4" descr="旋转 mz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16113"/>
            <a:ext cx="540067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827088" y="692150"/>
            <a:ext cx="6186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3.4.3</a:t>
            </a:r>
            <a:r>
              <a:rPr lang="zh-CN" altLang="en-US" sz="3200" b="1"/>
              <a:t>史特恩</a:t>
            </a:r>
            <a:r>
              <a:rPr lang="en-US" altLang="zh-CN" sz="3200" b="1"/>
              <a:t>-</a:t>
            </a:r>
            <a:r>
              <a:rPr lang="zh-CN" altLang="en-US" sz="3200" b="1"/>
              <a:t>盖拉赫实验（</a:t>
            </a:r>
            <a:r>
              <a:rPr lang="en-US" altLang="zh-CN" sz="3200" b="1"/>
              <a:t>1921</a:t>
            </a:r>
            <a:r>
              <a:rPr lang="zh-CN" altLang="en-US" sz="3200" b="1"/>
              <a:t>）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827088" y="1412875"/>
            <a:ext cx="2808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3200" b="1"/>
              <a:t>装置及现象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27088" y="2133600"/>
            <a:ext cx="2663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基态银原子</a:t>
            </a:r>
          </a:p>
        </p:txBody>
      </p:sp>
      <p:pic>
        <p:nvPicPr>
          <p:cNvPr id="22533" name="Picture 5" descr="旋转 mz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141663"/>
            <a:ext cx="84963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/>
      <p:bldP spid="225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旋转 mz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25463"/>
            <a:ext cx="7777163" cy="633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mz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49275"/>
            <a:ext cx="8243887" cy="588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971550" y="620713"/>
            <a:ext cx="2016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3200" b="1"/>
              <a:t>原理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900113" y="1412875"/>
            <a:ext cx="2879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运动分析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900113" y="2133600"/>
            <a:ext cx="297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原子轨道磁矩</a:t>
            </a:r>
            <a:r>
              <a:rPr lang="zh-CN" altLang="en-US" sz="3200"/>
              <a:t> 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3779838" y="2205038"/>
          <a:ext cx="3635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公式" r:id="rId3" imgW="368280" imgH="457200" progId="Equation.3">
                  <p:embed/>
                </p:oleObj>
              </mc:Choice>
              <mc:Fallback>
                <p:oleObj name="公式" r:id="rId3" imgW="36828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205038"/>
                        <a:ext cx="3635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4140200" y="2205038"/>
            <a:ext cx="3141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与不均匀外磁场</a:t>
            </a:r>
            <a:r>
              <a:rPr lang="zh-CN" altLang="en-US" sz="3200"/>
              <a:t> 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7092950" y="2349500"/>
          <a:ext cx="3175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公式" r:id="rId5" imgW="317160" imgH="355320" progId="Equation.3">
                  <p:embed/>
                </p:oleObj>
              </mc:Choice>
              <mc:Fallback>
                <p:oleObj name="公式" r:id="rId5" imgW="317160" imgH="3553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349500"/>
                        <a:ext cx="3175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900113" y="2852738"/>
            <a:ext cx="2449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作用</a:t>
            </a:r>
            <a:r>
              <a:rPr lang="en-US" altLang="zh-CN" sz="3200" b="1"/>
              <a:t>,</a:t>
            </a:r>
            <a:r>
              <a:rPr lang="zh-CN" altLang="en-US" sz="3200" b="1"/>
              <a:t>势能为</a:t>
            </a:r>
            <a:r>
              <a:rPr lang="zh-CN" altLang="en-US" sz="3200"/>
              <a:t> 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7308850" y="2205038"/>
            <a:ext cx="129559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/>
              <a:t>相互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3132138" y="2924175"/>
          <a:ext cx="21129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公式" r:id="rId7" imgW="2108160" imgH="457200" progId="Equation.3">
                  <p:embed/>
                </p:oleObj>
              </mc:Choice>
              <mc:Fallback>
                <p:oleObj name="公式" r:id="rId7" imgW="210816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924175"/>
                        <a:ext cx="21129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5292725" y="2852738"/>
            <a:ext cx="3040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相应的受到一个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900113" y="3573463"/>
            <a:ext cx="1408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平移力</a:t>
            </a:r>
          </a:p>
        </p:txBody>
      </p:sp>
      <p:graphicFrame>
        <p:nvGraphicFramePr>
          <p:cNvPr id="25616" name="Object 16"/>
          <p:cNvGraphicFramePr>
            <a:graphicFrameLocks noChangeAspect="1"/>
          </p:cNvGraphicFramePr>
          <p:nvPr/>
        </p:nvGraphicFramePr>
        <p:xfrm>
          <a:off x="2339975" y="3644900"/>
          <a:ext cx="38735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公式" r:id="rId9" imgW="3873240" imgH="482400" progId="Equation.3">
                  <p:embed/>
                </p:oleObj>
              </mc:Choice>
              <mc:Fallback>
                <p:oleObj name="公式" r:id="rId9" imgW="3873240" imgH="482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644900"/>
                        <a:ext cx="38735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7"/>
          <p:cNvGraphicFramePr>
            <a:graphicFrameLocks noChangeAspect="1"/>
          </p:cNvGraphicFramePr>
          <p:nvPr/>
        </p:nvGraphicFramePr>
        <p:xfrm>
          <a:off x="1042988" y="4437063"/>
          <a:ext cx="3175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公式" r:id="rId11" imgW="317160" imgH="355320" progId="Equation.3">
                  <p:embed/>
                </p:oleObj>
              </mc:Choice>
              <mc:Fallback>
                <p:oleObj name="公式" r:id="rId11" imgW="317160" imgH="3553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437063"/>
                        <a:ext cx="317500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1331913" y="4292600"/>
            <a:ext cx="469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仅在</a:t>
            </a:r>
            <a:r>
              <a:rPr lang="en-US" altLang="zh-CN" sz="3200" b="1"/>
              <a:t>z</a:t>
            </a:r>
            <a:r>
              <a:rPr lang="zh-CN" altLang="en-US" sz="3200" b="1"/>
              <a:t>方向是不均匀的</a:t>
            </a:r>
            <a:r>
              <a:rPr lang="en-US" altLang="zh-CN" sz="3200" b="1"/>
              <a:t>,</a:t>
            </a:r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graphicFrame>
        <p:nvGraphicFramePr>
          <p:cNvPr id="25619" name="Object 19"/>
          <p:cNvGraphicFramePr>
            <a:graphicFrameLocks noChangeAspect="1"/>
          </p:cNvGraphicFramePr>
          <p:nvPr/>
        </p:nvGraphicFramePr>
        <p:xfrm>
          <a:off x="5867400" y="4149725"/>
          <a:ext cx="183832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公式" r:id="rId13" imgW="2412720" imgH="1015920" progId="Equation.3">
                  <p:embed/>
                </p:oleObj>
              </mc:Choice>
              <mc:Fallback>
                <p:oleObj name="公式" r:id="rId13" imgW="2412720" imgH="10159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149725"/>
                        <a:ext cx="1838325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971550" y="5013325"/>
            <a:ext cx="4157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则平移力也在</a:t>
            </a:r>
            <a:r>
              <a:rPr lang="en-US" altLang="zh-CN" sz="3200" b="1"/>
              <a:t>z</a:t>
            </a:r>
            <a:r>
              <a:rPr lang="zh-CN" altLang="en-US" sz="3200" b="1"/>
              <a:t>方向</a:t>
            </a:r>
            <a:r>
              <a:rPr lang="en-US" altLang="zh-CN" sz="3200" b="1"/>
              <a:t>,</a:t>
            </a:r>
            <a:r>
              <a:rPr lang="zh-CN" altLang="en-US" sz="3200" b="1"/>
              <a:t>即</a:t>
            </a:r>
          </a:p>
        </p:txBody>
      </p:sp>
      <p:graphicFrame>
        <p:nvGraphicFramePr>
          <p:cNvPr id="25621" name="Object 21"/>
          <p:cNvGraphicFramePr>
            <a:graphicFrameLocks noChangeAspect="1"/>
          </p:cNvGraphicFramePr>
          <p:nvPr/>
        </p:nvGraphicFramePr>
        <p:xfrm>
          <a:off x="1116013" y="5661025"/>
          <a:ext cx="59055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公式" r:id="rId15" imgW="5905440" imgH="914400" progId="Equation.3">
                  <p:embed/>
                </p:oleObj>
              </mc:Choice>
              <mc:Fallback>
                <p:oleObj name="公式" r:id="rId15" imgW="5905440" imgH="914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661025"/>
                        <a:ext cx="59055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/>
      <p:bldP spid="25604" grpId="0"/>
      <p:bldP spid="25607" grpId="0"/>
      <p:bldP spid="25610" grpId="0"/>
      <p:bldP spid="25611" grpId="0"/>
      <p:bldP spid="25614" grpId="0"/>
      <p:bldP spid="25615" grpId="0"/>
      <p:bldP spid="25618" grpId="0"/>
      <p:bldP spid="256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900113" y="692150"/>
          <a:ext cx="4152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公式" r:id="rId3" imgW="5244840" imgH="507960" progId="Equation.3">
                  <p:embed/>
                </p:oleObj>
              </mc:Choice>
              <mc:Fallback>
                <p:oleObj name="公式" r:id="rId3" imgW="5244840" imgH="507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92150"/>
                        <a:ext cx="4152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827088" y="1341438"/>
            <a:ext cx="30241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b="1"/>
              <a:t>▲</a:t>
            </a:r>
            <a:r>
              <a:rPr lang="zh-CN" altLang="en-US" sz="3200" b="1"/>
              <a:t>轨道磁量子数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900113" y="2133600"/>
          <a:ext cx="34512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name="公式" r:id="rId5" imgW="3619440" imgH="622080" progId="Equation.3">
                  <p:embed/>
                </p:oleObj>
              </mc:Choice>
              <mc:Fallback>
                <p:oleObj name="公式" r:id="rId5" imgW="3619440" imgH="622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33600"/>
                        <a:ext cx="34512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900113" y="2997200"/>
          <a:ext cx="43243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8" name="公式" r:id="rId7" imgW="4533840" imgH="482400" progId="Equation.3">
                  <p:embed/>
                </p:oleObj>
              </mc:Choice>
              <mc:Fallback>
                <p:oleObj name="公式" r:id="rId7" imgW="453384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97200"/>
                        <a:ext cx="43243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3708400" y="1412875"/>
          <a:ext cx="425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name="公式" r:id="rId9" imgW="431640" imgH="457200" progId="Equation.3">
                  <p:embed/>
                </p:oleObj>
              </mc:Choice>
              <mc:Fallback>
                <p:oleObj name="公式" r:id="rId9" imgW="4316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412875"/>
                        <a:ext cx="4254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827088" y="3573463"/>
            <a:ext cx="38877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轨道角动量模型</a:t>
            </a:r>
          </a:p>
        </p:txBody>
      </p:sp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971550" y="4292600"/>
          <a:ext cx="52895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name="公式" r:id="rId11" imgW="5549760" imgH="622080" progId="Equation.3">
                  <p:embed/>
                </p:oleObj>
              </mc:Choice>
              <mc:Fallback>
                <p:oleObj name="公式" r:id="rId11" imgW="5549760" imgH="622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92600"/>
                        <a:ext cx="528955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827088" y="5013325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定态下，</a:t>
            </a:r>
          </a:p>
        </p:txBody>
      </p:sp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2339975" y="5084763"/>
          <a:ext cx="2619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1" name="公式" r:id="rId13" imgW="279360" imgH="583920" progId="Equation.3">
                  <p:embed/>
                </p:oleObj>
              </mc:Choice>
              <mc:Fallback>
                <p:oleObj name="公式" r:id="rId13" imgW="279360" imgH="5839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084763"/>
                        <a:ext cx="261938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2555875" y="508476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</a:t>
            </a:r>
            <a:r>
              <a:rPr lang="zh-CN" altLang="en-US" sz="3200"/>
              <a:t> </a:t>
            </a:r>
          </a:p>
        </p:txBody>
      </p:sp>
      <p:graphicFrame>
        <p:nvGraphicFramePr>
          <p:cNvPr id="50188" name="Object 12"/>
          <p:cNvGraphicFramePr>
            <a:graphicFrameLocks noChangeAspect="1"/>
          </p:cNvGraphicFramePr>
          <p:nvPr/>
        </p:nvGraphicFramePr>
        <p:xfrm>
          <a:off x="3132138" y="5084763"/>
          <a:ext cx="3571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2" name="公式" r:id="rId15" imgW="380880" imgH="469800" progId="Equation.3">
                  <p:embed/>
                </p:oleObj>
              </mc:Choice>
              <mc:Fallback>
                <p:oleObj name="公式" r:id="rId15" imgW="380880" imgH="469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084763"/>
                        <a:ext cx="357187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3492500" y="5084763"/>
            <a:ext cx="24495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具有确定值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5867400" y="5157788"/>
          <a:ext cx="3079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3" name="公式" r:id="rId17" imgW="317160" imgH="457200" progId="Equation.3">
                  <p:embed/>
                </p:oleObj>
              </mc:Choice>
              <mc:Fallback>
                <p:oleObj name="公式" r:id="rId17" imgW="31716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157788"/>
                        <a:ext cx="3079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6084888" y="508476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</a:t>
            </a:r>
            <a:r>
              <a:rPr lang="zh-CN" altLang="en-US" sz="3200"/>
              <a:t> </a:t>
            </a:r>
          </a:p>
        </p:txBody>
      </p:sp>
      <p:graphicFrame>
        <p:nvGraphicFramePr>
          <p:cNvPr id="50192" name="Object 16"/>
          <p:cNvGraphicFramePr>
            <a:graphicFrameLocks noChangeAspect="1"/>
          </p:cNvGraphicFramePr>
          <p:nvPr/>
        </p:nvGraphicFramePr>
        <p:xfrm>
          <a:off x="6732588" y="5157788"/>
          <a:ext cx="307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4" name="公式" r:id="rId19" imgW="317160" imgH="507960" progId="Equation.3">
                  <p:embed/>
                </p:oleObj>
              </mc:Choice>
              <mc:Fallback>
                <p:oleObj name="公式" r:id="rId19" imgW="317160" imgH="5079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5157788"/>
                        <a:ext cx="30797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7019925" y="5084763"/>
            <a:ext cx="14081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不具有</a:t>
            </a:r>
          </a:p>
        </p:txBody>
      </p:sp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827088" y="5734050"/>
            <a:ext cx="3254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确定值</a:t>
            </a:r>
            <a:r>
              <a:rPr lang="en-US" altLang="zh-CN" sz="3200" b="1"/>
              <a:t>.</a:t>
            </a:r>
            <a:r>
              <a:rPr lang="zh-CN" altLang="en-US" sz="3200" b="1"/>
              <a:t>可以证明</a:t>
            </a:r>
            <a:r>
              <a:rPr lang="zh-CN" altLang="en-US" sz="3200"/>
              <a:t> </a:t>
            </a:r>
          </a:p>
        </p:txBody>
      </p:sp>
      <p:graphicFrame>
        <p:nvGraphicFramePr>
          <p:cNvPr id="50195" name="Object 19"/>
          <p:cNvGraphicFramePr>
            <a:graphicFrameLocks noChangeAspect="1"/>
          </p:cNvGraphicFramePr>
          <p:nvPr/>
        </p:nvGraphicFramePr>
        <p:xfrm>
          <a:off x="4067175" y="5805488"/>
          <a:ext cx="20653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5" name="公式" r:id="rId21" imgW="2171520" imgH="583920" progId="Equation.3">
                  <p:embed/>
                </p:oleObj>
              </mc:Choice>
              <mc:Fallback>
                <p:oleObj name="公式" r:id="rId21" imgW="2171520" imgH="5839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805488"/>
                        <a:ext cx="206533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50183" grpId="0"/>
      <p:bldP spid="50185" grpId="0"/>
      <p:bldP spid="50187" grpId="0"/>
      <p:bldP spid="50189" grpId="0"/>
      <p:bldP spid="50191" grpId="0"/>
      <p:bldP spid="50193" grpId="0"/>
      <p:bldP spid="5019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900113" y="620713"/>
            <a:ext cx="3141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式中负号表示当</a:t>
            </a:r>
            <a:r>
              <a:rPr lang="zh-CN" altLang="en-US" sz="3200"/>
              <a:t> 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924300" y="692150"/>
          <a:ext cx="425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公式" r:id="rId3" imgW="431640" imgH="457200" progId="Equation.3">
                  <p:embed/>
                </p:oleObj>
              </mc:Choice>
              <mc:Fallback>
                <p:oleObj name="公式" r:id="rId3" imgW="4316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692150"/>
                        <a:ext cx="4254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284663" y="620713"/>
            <a:ext cx="2041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为负值时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6156325" y="692150"/>
          <a:ext cx="3984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公式" r:id="rId5" imgW="393480" imgH="482400" progId="Equation.3">
                  <p:embed/>
                </p:oleObj>
              </mc:Choice>
              <mc:Fallback>
                <p:oleObj name="公式" r:id="rId5" imgW="39348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692150"/>
                        <a:ext cx="39846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900113" y="1341438"/>
            <a:ext cx="5805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方向</a:t>
            </a:r>
            <a:r>
              <a:rPr lang="en-US" altLang="zh-CN" sz="3200" b="1"/>
              <a:t>, </a:t>
            </a:r>
            <a:r>
              <a:rPr lang="zh-CN" altLang="en-US" sz="3200" b="1"/>
              <a:t>平移力沿着磁场增加方向</a:t>
            </a:r>
            <a:r>
              <a:rPr lang="en-US" altLang="zh-CN" sz="3200" b="1"/>
              <a:t>.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443663" y="620713"/>
            <a:ext cx="181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与磁场同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900113" y="2060575"/>
            <a:ext cx="7632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原子束以水平（</a:t>
            </a:r>
            <a:r>
              <a:rPr lang="en-US" altLang="zh-CN" sz="3200" b="1"/>
              <a:t>x</a:t>
            </a:r>
            <a:r>
              <a:rPr lang="zh-CN" altLang="en-US" sz="3200" b="1"/>
              <a:t>方向）速度</a:t>
            </a:r>
            <a:r>
              <a:rPr lang="en-US" altLang="zh-CN" sz="3200" b="1"/>
              <a:t>v</a:t>
            </a:r>
            <a:r>
              <a:rPr lang="zh-CN" altLang="en-US" sz="3200" b="1"/>
              <a:t>进入磁场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900113" y="2781300"/>
            <a:ext cx="5916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区</a:t>
            </a:r>
            <a:r>
              <a:rPr lang="en-US" altLang="zh-CN" sz="3200" b="1"/>
              <a:t>,</a:t>
            </a:r>
            <a:r>
              <a:rPr lang="zh-CN" altLang="en-US" sz="3200" b="1"/>
              <a:t>而在垂直方向（</a:t>
            </a:r>
            <a:r>
              <a:rPr lang="en-US" altLang="zh-CN" sz="3200" b="1"/>
              <a:t>z</a:t>
            </a:r>
            <a:r>
              <a:rPr lang="zh-CN" altLang="en-US" sz="3200" b="1"/>
              <a:t>方向）受力</a:t>
            </a:r>
            <a:r>
              <a:rPr lang="zh-CN" altLang="en-US" sz="3200"/>
              <a:t> 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6659563" y="2852738"/>
          <a:ext cx="40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公式" r:id="rId7" imgW="406080" imgH="482400" progId="Equation.3">
                  <p:embed/>
                </p:oleObj>
              </mc:Choice>
              <mc:Fallback>
                <p:oleObj name="公式" r:id="rId7" imgW="406080" imgH="482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2852738"/>
                        <a:ext cx="406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827088" y="3357563"/>
            <a:ext cx="73437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这就好比平抛运动</a:t>
            </a:r>
            <a:r>
              <a:rPr lang="en-US" altLang="zh-CN" sz="3200" b="1"/>
              <a:t>,</a:t>
            </a:r>
            <a:r>
              <a:rPr lang="zh-CN" altLang="en-US" sz="3200" b="1"/>
              <a:t>原子束在磁场区内将作抛物线运动，运动方程为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6948488" y="2781300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的作用</a:t>
            </a:r>
            <a:r>
              <a:rPr lang="en-US" altLang="zh-CN" sz="3200" b="1"/>
              <a:t>,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41" name="Object 17"/>
          <p:cNvGraphicFramePr>
            <a:graphicFrameLocks noChangeAspect="1"/>
          </p:cNvGraphicFramePr>
          <p:nvPr/>
        </p:nvGraphicFramePr>
        <p:xfrm>
          <a:off x="971550" y="4941888"/>
          <a:ext cx="516890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公式" r:id="rId9" imgW="5168880" imgH="1054080" progId="Equation.3">
                  <p:embed/>
                </p:oleObj>
              </mc:Choice>
              <mc:Fallback>
                <p:oleObj name="公式" r:id="rId9" imgW="5168880" imgH="1054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941888"/>
                        <a:ext cx="5168900" cy="1058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9" grpId="0"/>
      <p:bldP spid="26632" grpId="0"/>
      <p:bldP spid="26633" grpId="0"/>
      <p:bldP spid="26634" grpId="0"/>
      <p:bldP spid="26635" grpId="0"/>
      <p:bldP spid="26638" grpId="0"/>
      <p:bldP spid="266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971550" y="620713"/>
          <a:ext cx="3586163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公式" r:id="rId3" imgW="3581280" imgH="1054080" progId="Equation.3">
                  <p:embed/>
                </p:oleObj>
              </mc:Choice>
              <mc:Fallback>
                <p:oleObj name="公式" r:id="rId3" imgW="3581280" imgH="1054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20713"/>
                        <a:ext cx="3586163" cy="1058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4787900" y="765175"/>
          <a:ext cx="327183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公式" r:id="rId5" imgW="3276360" imgH="965160" progId="Equation.3">
                  <p:embed/>
                </p:oleObj>
              </mc:Choice>
              <mc:Fallback>
                <p:oleObj name="公式" r:id="rId5" imgW="3276360" imgH="965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765175"/>
                        <a:ext cx="3271838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827088" y="1916113"/>
            <a:ext cx="74168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原子束在磁场区外将作直线运动，</a:t>
            </a:r>
            <a:r>
              <a:rPr lang="en-US" altLang="zh-CN" sz="3200" b="1"/>
              <a:t>x</a:t>
            </a:r>
            <a:r>
              <a:rPr lang="zh-CN" altLang="en-US" sz="3200" b="1"/>
              <a:t>方向运动方程为</a:t>
            </a:r>
            <a:r>
              <a:rPr lang="zh-CN" altLang="en-US" sz="3200"/>
              <a:t> 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2987675" y="2708275"/>
          <a:ext cx="18716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公式" r:id="rId7" imgW="1866600" imgH="888840" progId="Equation.3">
                  <p:embed/>
                </p:oleObj>
              </mc:Choice>
              <mc:Fallback>
                <p:oleObj name="公式" r:id="rId7" imgW="186660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08275"/>
                        <a:ext cx="187166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4716463" y="2852738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于是</a:t>
            </a:r>
            <a:r>
              <a:rPr lang="en-US" altLang="zh-CN" sz="3200" b="1"/>
              <a:t>,</a:t>
            </a:r>
          </a:p>
        </p:txBody>
      </p:sp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900113" y="3429000"/>
          <a:ext cx="7081837" cy="269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公式" r:id="rId9" imgW="6159240" imgH="2489040" progId="Equation.3">
                  <p:embed/>
                </p:oleObj>
              </mc:Choice>
              <mc:Fallback>
                <p:oleObj name="公式" r:id="rId9" imgW="6159240" imgH="248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429000"/>
                        <a:ext cx="7081837" cy="2693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/>
      <p:bldP spid="2765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旋转 mz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92150"/>
            <a:ext cx="1535113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971550" y="692150"/>
            <a:ext cx="1871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说明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900113" y="1412875"/>
            <a:ext cx="2566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由于实验中</a:t>
            </a:r>
            <a:r>
              <a:rPr lang="zh-CN" altLang="en-US" sz="3200"/>
              <a:t> 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3276600" y="1484313"/>
          <a:ext cx="3381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公式" r:id="rId4" imgW="342720" imgH="457200" progId="Equation.3">
                  <p:embed/>
                </p:oleObj>
              </mc:Choice>
              <mc:Fallback>
                <p:oleObj name="公式" r:id="rId4" imgW="34272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84313"/>
                        <a:ext cx="3381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563938" y="1412875"/>
            <a:ext cx="3673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仅取两个值</a:t>
            </a:r>
            <a:r>
              <a:rPr lang="en-US" altLang="zh-CN" sz="3200" b="1"/>
              <a:t>,</a:t>
            </a:r>
            <a:r>
              <a:rPr lang="zh-CN" altLang="en-US" sz="3200" b="1"/>
              <a:t>这说明</a:t>
            </a:r>
            <a:r>
              <a:rPr lang="zh-CN" altLang="en-US" sz="3200"/>
              <a:t> 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971550" y="2276475"/>
          <a:ext cx="3127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公式" r:id="rId6" imgW="317160" imgH="406080" progId="Equation.3">
                  <p:embed/>
                </p:oleObj>
              </mc:Choice>
              <mc:Fallback>
                <p:oleObj name="公式" r:id="rId6" imgW="31716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76475"/>
                        <a:ext cx="31273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258888" y="2133600"/>
            <a:ext cx="4897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取两个值</a:t>
            </a:r>
            <a:r>
              <a:rPr lang="en-US" altLang="zh-CN" sz="3200" b="1"/>
              <a:t>,</a:t>
            </a:r>
            <a:r>
              <a:rPr lang="zh-CN" altLang="en-US" sz="3200" b="1"/>
              <a:t>即原子轨道磁矩</a:t>
            </a:r>
            <a:r>
              <a:rPr lang="zh-CN" altLang="en-US" sz="3200"/>
              <a:t> 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6011863" y="2205038"/>
          <a:ext cx="3635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公式" r:id="rId8" imgW="368280" imgH="457200" progId="Equation.3">
                  <p:embed/>
                </p:oleObj>
              </mc:Choice>
              <mc:Fallback>
                <p:oleObj name="公式" r:id="rId8" imgW="36828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205038"/>
                        <a:ext cx="3635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611188" y="2852738"/>
            <a:ext cx="4360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（也即原子轨道角动量</a:t>
            </a:r>
            <a:r>
              <a:rPr lang="zh-CN" altLang="en-US" sz="3200"/>
              <a:t> </a:t>
            </a: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87" name="Object 15"/>
          <p:cNvGraphicFramePr>
            <a:graphicFrameLocks noChangeAspect="1"/>
          </p:cNvGraphicFramePr>
          <p:nvPr/>
        </p:nvGraphicFramePr>
        <p:xfrm>
          <a:off x="5003800" y="2924175"/>
          <a:ext cx="219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公式" r:id="rId10" imgW="215640" imgH="406080" progId="Equation.3">
                  <p:embed/>
                </p:oleObj>
              </mc:Choice>
              <mc:Fallback>
                <p:oleObj name="公式" r:id="rId10" imgW="21564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924175"/>
                        <a:ext cx="21907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827088" y="3573463"/>
            <a:ext cx="2441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取两个方向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5076825" y="2852738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）在空间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3348038" y="3573463"/>
            <a:ext cx="4784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这就证明原子轨道角动量</a:t>
            </a:r>
            <a:r>
              <a:rPr lang="zh-CN" altLang="en-US" sz="3200"/>
              <a:t> </a:t>
            </a:r>
          </a:p>
        </p:txBody>
      </p:sp>
      <p:graphicFrame>
        <p:nvGraphicFramePr>
          <p:cNvPr id="28691" name="Object 19"/>
          <p:cNvGraphicFramePr>
            <a:graphicFrameLocks noChangeAspect="1"/>
          </p:cNvGraphicFramePr>
          <p:nvPr/>
        </p:nvGraphicFramePr>
        <p:xfrm>
          <a:off x="7956550" y="3644900"/>
          <a:ext cx="219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公式" r:id="rId12" imgW="215640" imgH="406080" progId="Equation.3">
                  <p:embed/>
                </p:oleObj>
              </mc:Choice>
              <mc:Fallback>
                <p:oleObj name="公式" r:id="rId12" imgW="215640" imgH="4060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3644900"/>
                        <a:ext cx="21907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827088" y="4149725"/>
            <a:ext cx="7272337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/>
              <a:t>在空间取向是量子化的</a:t>
            </a:r>
            <a:r>
              <a:rPr lang="en-US" altLang="zh-CN" sz="3200" b="1"/>
              <a:t>.</a:t>
            </a:r>
            <a:r>
              <a:rPr lang="zh-CN" altLang="en-US" sz="3200" b="1"/>
              <a:t>而经典力学的观点认为原子轨道角动量的空间取向是随机分布的</a:t>
            </a:r>
            <a:r>
              <a:rPr lang="en-US" altLang="zh-CN" sz="3200" b="1"/>
              <a:t>,</a:t>
            </a:r>
            <a:r>
              <a:rPr lang="zh-CN" altLang="en-US" sz="3200" b="1"/>
              <a:t>所以在屏上应该观察到一连续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6" grpId="0"/>
      <p:bldP spid="28679" grpId="0"/>
      <p:bldP spid="28682" grpId="0"/>
      <p:bldP spid="28685" grpId="0"/>
      <p:bldP spid="28688" grpId="0"/>
      <p:bldP spid="28689" grpId="0"/>
      <p:bldP spid="28690" grpId="0"/>
      <p:bldP spid="2869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900113" y="549275"/>
            <a:ext cx="2336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分布的斑痕</a:t>
            </a:r>
            <a:r>
              <a:rPr lang="en-US" altLang="zh-CN" sz="3200" b="1"/>
              <a:t>.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971550" y="1412875"/>
            <a:ext cx="1343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由于</a:t>
            </a:r>
            <a:r>
              <a:rPr lang="zh-CN" altLang="en-US" sz="3200"/>
              <a:t> 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2124075" y="1484313"/>
          <a:ext cx="425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公式" r:id="rId3" imgW="431640" imgH="457200" progId="Equation.3">
                  <p:embed/>
                </p:oleObj>
              </mc:Choice>
              <mc:Fallback>
                <p:oleObj name="公式" r:id="rId3" imgW="43164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484313"/>
                        <a:ext cx="4254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15900" y="3492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555875" y="1412875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取值为</a:t>
            </a:r>
            <a:r>
              <a:rPr lang="zh-CN" altLang="en-US" sz="3200"/>
              <a:t> 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3924300" y="1557338"/>
          <a:ext cx="90963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公式" r:id="rId5" imgW="914400" imgH="330120" progId="Equation.3">
                  <p:embed/>
                </p:oleObj>
              </mc:Choice>
              <mc:Fallback>
                <p:oleObj name="公式" r:id="rId5" imgW="914400" imgH="3301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557338"/>
                        <a:ext cx="909638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4802188" y="1412875"/>
            <a:ext cx="3560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个</a:t>
            </a:r>
            <a:r>
              <a:rPr lang="en-US" altLang="zh-CN" sz="3200" b="1"/>
              <a:t>,</a:t>
            </a:r>
            <a:r>
              <a:rPr lang="zh-CN" altLang="en-US" sz="3200" b="1"/>
              <a:t>因此应该有奇数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900113" y="2133600"/>
            <a:ext cx="5305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条斑痕</a:t>
            </a:r>
            <a:r>
              <a:rPr lang="en-US" altLang="zh-CN" sz="3200" b="1"/>
              <a:t>,</a:t>
            </a:r>
            <a:r>
              <a:rPr lang="zh-CN" altLang="en-US" sz="3200" b="1"/>
              <a:t>而实验却出现偶数条</a:t>
            </a:r>
            <a:r>
              <a:rPr lang="en-US" altLang="zh-CN" sz="3200" b="1"/>
              <a:t>.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900113" y="2703513"/>
            <a:ext cx="7416800" cy="22971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/>
              <a:t>1927</a:t>
            </a:r>
            <a:r>
              <a:rPr lang="zh-CN" altLang="en-US" sz="3200" b="1"/>
              <a:t>年</a:t>
            </a:r>
            <a:r>
              <a:rPr lang="en-US" altLang="zh-CN" sz="3200" b="1"/>
              <a:t>,</a:t>
            </a:r>
            <a:r>
              <a:rPr lang="zh-CN" altLang="en-US" sz="3200" b="1"/>
              <a:t>用</a:t>
            </a:r>
            <a:r>
              <a:rPr lang="zh-CN" altLang="en-US" sz="3200" b="1">
                <a:solidFill>
                  <a:srgbClr val="FF3300"/>
                </a:solidFill>
              </a:rPr>
              <a:t>基态</a:t>
            </a:r>
            <a:r>
              <a:rPr lang="zh-CN" altLang="en-US" sz="3200" b="1"/>
              <a:t>氢原子（</a:t>
            </a:r>
            <a:r>
              <a:rPr lang="en-US" altLang="zh-CN" sz="3200" b="1"/>
              <a:t>l=0</a:t>
            </a:r>
            <a:r>
              <a:rPr lang="zh-CN" altLang="en-US" sz="3200" b="1"/>
              <a:t>）作该</a:t>
            </a:r>
            <a:r>
              <a:rPr lang="zh-CN" altLang="en-US" sz="3200" b="1">
                <a:solidFill>
                  <a:srgbClr val="FF3300"/>
                </a:solidFill>
              </a:rPr>
              <a:t>实验</a:t>
            </a:r>
            <a:r>
              <a:rPr lang="en-US" altLang="zh-CN" sz="3200" b="1"/>
              <a:t>,</a:t>
            </a:r>
            <a:r>
              <a:rPr lang="zh-CN" altLang="en-US" sz="3200" b="1"/>
              <a:t>同样出现</a:t>
            </a:r>
            <a:r>
              <a:rPr lang="en-US" altLang="zh-CN" sz="3200" b="1"/>
              <a:t>2</a:t>
            </a:r>
            <a:r>
              <a:rPr lang="zh-CN" altLang="en-US" sz="3200" b="1"/>
              <a:t>条</a:t>
            </a:r>
            <a:r>
              <a:rPr lang="en-US" altLang="zh-CN" sz="3200" b="1"/>
              <a:t>,</a:t>
            </a:r>
            <a:r>
              <a:rPr lang="zh-CN" altLang="en-US" sz="3200" b="1"/>
              <a:t>并且通过测量原子束经磁场后的偏离位移得到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10" name="Object 14"/>
          <p:cNvGraphicFramePr>
            <a:graphicFrameLocks noChangeAspect="1"/>
          </p:cNvGraphicFramePr>
          <p:nvPr/>
        </p:nvGraphicFramePr>
        <p:xfrm>
          <a:off x="3059113" y="5084763"/>
          <a:ext cx="30607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公式" r:id="rId7" imgW="3060360" imgH="1396800" progId="Equation.3">
                  <p:embed/>
                </p:oleObj>
              </mc:Choice>
              <mc:Fallback>
                <p:oleObj name="公式" r:id="rId7" imgW="3060360" imgH="1396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084763"/>
                        <a:ext cx="30607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6235700" y="5946775"/>
          <a:ext cx="29083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公式" r:id="rId9" imgW="2908080" imgH="914400" progId="Equation.3">
                  <p:embed/>
                </p:oleObj>
              </mc:Choice>
              <mc:Fallback>
                <p:oleObj name="公式" r:id="rId9" imgW="2908080" imgH="914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5946775"/>
                        <a:ext cx="29083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698" grpId="1"/>
      <p:bldP spid="29699" grpId="0"/>
      <p:bldP spid="29703" grpId="0"/>
      <p:bldP spid="29706" grpId="0"/>
      <p:bldP spid="29707" grpId="0"/>
      <p:bldP spid="2970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827088" y="549275"/>
            <a:ext cx="73453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因此</a:t>
            </a:r>
            <a:r>
              <a:rPr lang="en-US" altLang="zh-CN" sz="3200" b="1"/>
              <a:t>,</a:t>
            </a:r>
            <a:r>
              <a:rPr lang="zh-CN" altLang="en-US" sz="3200" b="1"/>
              <a:t>到此为止</a:t>
            </a:r>
            <a:r>
              <a:rPr lang="en-US" altLang="zh-CN" sz="3200" b="1"/>
              <a:t>,</a:t>
            </a:r>
            <a:r>
              <a:rPr lang="zh-CN" altLang="en-US" sz="3200" b="1"/>
              <a:t>我们对原子的描述仍是不完全的</a:t>
            </a:r>
            <a:r>
              <a:rPr lang="en-US" altLang="zh-CN" sz="3200" b="1"/>
              <a:t>,</a:t>
            </a:r>
            <a:r>
              <a:rPr lang="zh-CN" altLang="en-US" sz="3200" b="1"/>
              <a:t>电子还存在固有角动量</a:t>
            </a:r>
            <a:r>
              <a:rPr lang="en-US" altLang="zh-CN" sz="3200" b="1"/>
              <a:t>.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827088" y="1989138"/>
            <a:ext cx="7345362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zh-CN" altLang="en-US" sz="3200" b="1"/>
              <a:t>例 银原子的史特恩</a:t>
            </a:r>
            <a:r>
              <a:rPr lang="en-US" altLang="zh-CN" sz="3200" b="1"/>
              <a:t>-</a:t>
            </a:r>
            <a:r>
              <a:rPr lang="zh-CN" altLang="en-US" sz="3200" b="1"/>
              <a:t>盖拉赫实验</a:t>
            </a:r>
            <a:r>
              <a:rPr lang="en-US" altLang="zh-CN" sz="3200" b="1"/>
              <a:t>,</a:t>
            </a:r>
            <a:r>
              <a:rPr lang="zh-CN" altLang="en-US" sz="3200" b="1"/>
              <a:t>实验时加热银蒸气的炉温为</a:t>
            </a:r>
            <a:r>
              <a:rPr lang="en-US" altLang="zh-CN" sz="3200" b="1"/>
              <a:t>1320k,</a:t>
            </a:r>
            <a:r>
              <a:rPr lang="zh-CN" altLang="en-US" sz="3200" b="1"/>
              <a:t>不均匀磁场区的长度</a:t>
            </a:r>
            <a:r>
              <a:rPr lang="en-US" altLang="zh-CN" sz="3200" b="1"/>
              <a:t>d</a:t>
            </a:r>
            <a:r>
              <a:rPr lang="zh-CN" altLang="en-US" sz="3200" b="1"/>
              <a:t>为</a:t>
            </a:r>
            <a:r>
              <a:rPr lang="en-US" altLang="zh-CN" sz="3200" b="1"/>
              <a:t>0.1m,</a:t>
            </a:r>
            <a:r>
              <a:rPr lang="zh-CN" altLang="en-US" sz="3200" b="1"/>
              <a:t>磁场梯度是</a:t>
            </a:r>
            <a:r>
              <a:rPr lang="zh-CN" altLang="en-US" sz="3200"/>
              <a:t> 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900113" y="4437063"/>
          <a:ext cx="2997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公式" r:id="rId3" imgW="2997000" imgH="444240" progId="Equation.3">
                  <p:embed/>
                </p:oleObj>
              </mc:Choice>
              <mc:Fallback>
                <p:oleObj name="公式" r:id="rId3" imgW="29970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437063"/>
                        <a:ext cx="29972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851275" y="4365625"/>
            <a:ext cx="4681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冷凝屏放在磁场末端</a:t>
            </a:r>
            <a:r>
              <a:rPr lang="en-US" altLang="zh-CN" sz="3200" b="1"/>
              <a:t>,</a:t>
            </a:r>
            <a:r>
              <a:rPr lang="zh-CN" altLang="en-US" sz="3200" b="1"/>
              <a:t>屏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755650" y="5084763"/>
            <a:ext cx="7886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上两条斑痕的间隔为</a:t>
            </a:r>
            <a:r>
              <a:rPr lang="en-US" altLang="zh-CN" sz="3200" b="1"/>
              <a:t>4mm.</a:t>
            </a:r>
            <a:r>
              <a:rPr lang="zh-CN" altLang="en-US" sz="3200" b="1"/>
              <a:t>求银原子的磁矩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/>
      <p:bldP spid="30725" grpId="0"/>
      <p:bldP spid="307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827088" y="428625"/>
            <a:ext cx="752475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3200" b="1"/>
              <a:t>解 银原子以水平（</a:t>
            </a:r>
            <a:r>
              <a:rPr lang="en-US" altLang="zh-CN" sz="3200" b="1"/>
              <a:t>x</a:t>
            </a:r>
            <a:r>
              <a:rPr lang="zh-CN" altLang="en-US" sz="3200" b="1"/>
              <a:t>方向）速度</a:t>
            </a:r>
            <a:r>
              <a:rPr lang="en-US" altLang="zh-CN" sz="3200" b="1"/>
              <a:t>v</a:t>
            </a:r>
            <a:r>
              <a:rPr lang="zh-CN" altLang="en-US" sz="3200" b="1"/>
              <a:t>进入磁场区</a:t>
            </a:r>
            <a:r>
              <a:rPr lang="en-US" altLang="zh-CN" sz="3200" b="1"/>
              <a:t>,</a:t>
            </a:r>
            <a:r>
              <a:rPr lang="zh-CN" altLang="en-US" sz="3200" b="1"/>
              <a:t>经历不均匀磁场所需的时间为</a:t>
            </a:r>
            <a:r>
              <a:rPr lang="zh-CN" altLang="en-US" sz="3200"/>
              <a:t> 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7235825" y="1268413"/>
          <a:ext cx="92710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公式" r:id="rId3" imgW="927000" imgH="888840" progId="Equation.3">
                  <p:embed/>
                </p:oleObj>
              </mc:Choice>
              <mc:Fallback>
                <p:oleObj name="公式" r:id="rId3" imgW="92700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1268413"/>
                        <a:ext cx="927100" cy="89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827088" y="2205038"/>
            <a:ext cx="7092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在通过磁场后原子沿磁场方向的偏离位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827088" y="2997200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移为</a:t>
            </a:r>
            <a:r>
              <a:rPr lang="zh-CN" altLang="en-US" sz="3200"/>
              <a:t> </a:t>
            </a:r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500438"/>
            <a:ext cx="4319588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827088" y="5229225"/>
            <a:ext cx="3968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取原子的均方根速率</a:t>
            </a:r>
            <a:r>
              <a:rPr lang="zh-CN" altLang="en-US" sz="3200"/>
              <a:t> 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4716463" y="5084763"/>
          <a:ext cx="16891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公式" r:id="rId6" imgW="1688760" imgH="927000" progId="Equation.3">
                  <p:embed/>
                </p:oleObj>
              </mc:Choice>
              <mc:Fallback>
                <p:oleObj name="公式" r:id="rId6" imgW="1688760" imgH="927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084763"/>
                        <a:ext cx="1689100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9" grpId="0"/>
      <p:bldP spid="31750" grpId="0"/>
      <p:bldP spid="3175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2190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827088" y="692150"/>
          <a:ext cx="5494337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公式" r:id="rId3" imgW="5499000" imgH="4394160" progId="Equation.3">
                  <p:embed/>
                </p:oleObj>
              </mc:Choice>
              <mc:Fallback>
                <p:oleObj name="公式" r:id="rId3" imgW="5499000" imgH="4394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92150"/>
                        <a:ext cx="5494337" cy="439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98488" y="5445125"/>
            <a:ext cx="7866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银原子的磁矩约为一个玻尔磁矩</a:t>
            </a:r>
            <a:r>
              <a:rPr lang="en-US" altLang="zh-CN" sz="3200" b="1"/>
              <a:t>. </a:t>
            </a:r>
            <a:r>
              <a:rPr lang="zh-CN" altLang="en-US" sz="3200" b="1"/>
              <a:t>因此可见</a:t>
            </a:r>
            <a:r>
              <a:rPr lang="en-US" altLang="zh-CN" sz="3200" b="1"/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827088" y="476250"/>
            <a:ext cx="74898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史特恩</a:t>
            </a:r>
            <a:r>
              <a:rPr lang="en-US" altLang="zh-CN" sz="3200" b="1"/>
              <a:t>-</a:t>
            </a:r>
            <a:r>
              <a:rPr lang="zh-CN" altLang="en-US" sz="3200" b="1"/>
              <a:t>盖拉赫实验提供了一个测量原子磁矩的方法</a:t>
            </a:r>
            <a:r>
              <a:rPr lang="en-US" altLang="zh-CN" sz="3200" b="1"/>
              <a:t>.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827088" y="1916113"/>
            <a:ext cx="7343775" cy="375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zh-CN" altLang="en-US" sz="3200" b="1"/>
              <a:t>实验表明</a:t>
            </a:r>
            <a:r>
              <a:rPr lang="en-US" altLang="zh-CN" sz="3200" b="1"/>
              <a:t>,</a:t>
            </a:r>
            <a:r>
              <a:rPr lang="zh-CN" altLang="en-US" sz="3200" b="1"/>
              <a:t>对单价原子即最外层只有一个电子的原子</a:t>
            </a:r>
            <a:r>
              <a:rPr lang="en-US" altLang="zh-CN" sz="3200" b="1"/>
              <a:t>(</a:t>
            </a:r>
            <a:r>
              <a:rPr lang="zh-CN" altLang="en-US" sz="3200" b="1"/>
              <a:t>银原子和氢原子</a:t>
            </a:r>
            <a:r>
              <a:rPr lang="en-US" altLang="zh-CN" sz="3200" b="1"/>
              <a:t>),</a:t>
            </a:r>
            <a:r>
              <a:rPr lang="zh-CN" altLang="en-US" sz="3200" b="1"/>
              <a:t>在磁场中受到的平移力都相同</a:t>
            </a:r>
            <a:r>
              <a:rPr lang="en-US" altLang="zh-CN" sz="3200" b="1"/>
              <a:t>,</a:t>
            </a:r>
            <a:r>
              <a:rPr lang="zh-CN" altLang="en-US" sz="3200" b="1"/>
              <a:t>这说明所以原子内层电子的角动量和磁矩都相互抵消了</a:t>
            </a:r>
            <a:r>
              <a:rPr lang="en-US" altLang="zh-CN" sz="3200" b="1"/>
              <a:t>,</a:t>
            </a:r>
            <a:r>
              <a:rPr lang="zh-CN" altLang="en-US" sz="3200" b="1"/>
              <a:t>实验测量的只是</a:t>
            </a:r>
            <a:r>
              <a:rPr lang="zh-CN" altLang="en-US" sz="3200" b="1">
                <a:solidFill>
                  <a:srgbClr val="FF3300"/>
                </a:solidFill>
              </a:rPr>
              <a:t>最外层电子</a:t>
            </a:r>
            <a:r>
              <a:rPr lang="zh-CN" altLang="en-US" sz="3200" b="1"/>
              <a:t>的效应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900113" y="5805488"/>
            <a:ext cx="7434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氢原子基态的磁矩为一个玻尔磁子</a:t>
            </a:r>
            <a:r>
              <a:rPr lang="en-US" altLang="zh-CN" sz="3200" b="1"/>
              <a:t>,</a:t>
            </a:r>
            <a:r>
              <a:rPr lang="zh-CN" altLang="en-US" sz="3200" b="1"/>
              <a:t>这只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5" grpId="0"/>
      <p:bldP spid="3379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900113" y="549275"/>
            <a:ext cx="4767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能是电子本身磁矩的贡献</a:t>
            </a:r>
            <a:r>
              <a:rPr lang="en-US" altLang="zh-CN" sz="3200" b="1"/>
              <a:t>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971550" y="1341438"/>
            <a:ext cx="30241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3.4.4</a:t>
            </a:r>
            <a:r>
              <a:rPr lang="zh-CN" altLang="en-US" sz="3200" b="1"/>
              <a:t>电子自旋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900113" y="2060575"/>
            <a:ext cx="2444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3200" b="1"/>
              <a:t>实验基础：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900113" y="2781300"/>
            <a:ext cx="309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光谱精细结构</a:t>
            </a:r>
            <a:r>
              <a:rPr lang="en-US" altLang="zh-CN" sz="3200" b="1"/>
              <a:t>:</a:t>
            </a:r>
            <a:r>
              <a:rPr lang="en-US" altLang="zh-CN" sz="3200"/>
              <a:t> 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900113" y="3284538"/>
            <a:ext cx="75612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zh-CN" altLang="en-US" sz="3200" b="1"/>
              <a:t>一条谱线包含两条或几条波长非常接近的谱线</a:t>
            </a:r>
            <a:r>
              <a:rPr lang="en-US" altLang="zh-CN" sz="3200" b="1"/>
              <a:t>.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900113" y="4941888"/>
            <a:ext cx="315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碱金属：钠原子</a:t>
            </a:r>
            <a:r>
              <a:rPr lang="zh-CN" altLang="en-US" sz="3200"/>
              <a:t> </a:t>
            </a:r>
          </a:p>
        </p:txBody>
      </p:sp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3924300" y="5084763"/>
          <a:ext cx="20383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公式" r:id="rId3" imgW="2158920" imgH="380880" progId="Equation.3">
                  <p:embed/>
                </p:oleObj>
              </mc:Choice>
              <mc:Fallback>
                <p:oleObj name="公式" r:id="rId3" imgW="2158920" imgH="380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084763"/>
                        <a:ext cx="203835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940425" y="4941888"/>
            <a:ext cx="2224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其双线间隔</a:t>
            </a:r>
            <a:endParaRPr lang="zh-CN" altLang="en-US" sz="3200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900113" y="5661025"/>
            <a:ext cx="1152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约为</a:t>
            </a:r>
          </a:p>
        </p:txBody>
      </p:sp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1835150" y="5661025"/>
          <a:ext cx="25923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公式" r:id="rId5" imgW="2298600" imgH="495000" progId="Equation.3">
                  <p:embed/>
                </p:oleObj>
              </mc:Choice>
              <mc:Fallback>
                <p:oleObj name="公式" r:id="rId5" imgW="2298600" imgH="495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661025"/>
                        <a:ext cx="2592388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427538" y="5734050"/>
            <a:ext cx="3560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相应的能级分离为</a:t>
            </a:r>
            <a:r>
              <a:rPr lang="zh-CN" altLang="en-US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19" grpId="0"/>
      <p:bldP spid="34820" grpId="0"/>
      <p:bldP spid="34821" grpId="0"/>
      <p:bldP spid="34822" grpId="0"/>
      <p:bldP spid="34823" grpId="0"/>
      <p:bldP spid="34825" grpId="0"/>
      <p:bldP spid="34826" grpId="0"/>
      <p:bldP spid="348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971550" y="620713"/>
          <a:ext cx="237648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公式" r:id="rId3" imgW="2120760" imgH="444240" progId="Equation.3">
                  <p:embed/>
                </p:oleObj>
              </mc:Choice>
              <mc:Fallback>
                <p:oleObj name="公式" r:id="rId3" imgW="212076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20713"/>
                        <a:ext cx="2376488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971550" y="1196975"/>
          <a:ext cx="6308725" cy="356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公式" r:id="rId5" imgW="5778360" imgH="3276360" progId="Equation.3">
                  <p:embed/>
                </p:oleObj>
              </mc:Choice>
              <mc:Fallback>
                <p:oleObj name="公式" r:id="rId5" imgW="5778360" imgH="3276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96975"/>
                        <a:ext cx="6308725" cy="356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971550" y="5013325"/>
          <a:ext cx="7312025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公式" r:id="rId7" imgW="7073640" imgH="1091880" progId="Equation.3">
                  <p:embed/>
                </p:oleObj>
              </mc:Choice>
              <mc:Fallback>
                <p:oleObj name="公式" r:id="rId7" imgW="7073640" imgH="1091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13325"/>
                        <a:ext cx="7312025" cy="1192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971550" y="549275"/>
          <a:ext cx="33607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公式" r:id="rId3" imgW="3365280" imgH="1015920" progId="Equation.3">
                  <p:embed/>
                </p:oleObj>
              </mc:Choice>
              <mc:Fallback>
                <p:oleObj name="公式" r:id="rId3" imgW="3365280" imgH="1015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9275"/>
                        <a:ext cx="336073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3" name="Picture 3" descr="旋转 mz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33375"/>
            <a:ext cx="3467100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971550" y="2060575"/>
          <a:ext cx="24923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name="公式" r:id="rId6" imgW="253800" imgH="330120" progId="Equation.3">
                  <p:embed/>
                </p:oleObj>
              </mc:Choice>
              <mc:Fallback>
                <p:oleObj name="公式" r:id="rId6" imgW="25380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060575"/>
                        <a:ext cx="249238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116013" y="1916113"/>
            <a:ext cx="1516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只能取</a:t>
            </a:r>
            <a:r>
              <a:rPr lang="zh-CN" altLang="en-US" sz="3200"/>
              <a:t> </a:t>
            </a:r>
          </a:p>
        </p:txBody>
      </p:sp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2484438" y="2060575"/>
          <a:ext cx="90963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name="公式" r:id="rId8" imgW="914400" imgH="330120" progId="Equation.3">
                  <p:embed/>
                </p:oleObj>
              </mc:Choice>
              <mc:Fallback>
                <p:oleObj name="公式" r:id="rId8" imgW="914400" imgH="330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060575"/>
                        <a:ext cx="909637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3419475" y="1916113"/>
            <a:ext cx="1520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个取向</a:t>
            </a:r>
            <a:r>
              <a:rPr lang="en-US" altLang="zh-CN" sz="3200" b="1"/>
              <a:t>,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827088" y="2708275"/>
            <a:ext cx="3990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而不是取任意方向</a:t>
            </a:r>
            <a:r>
              <a:rPr lang="en-US" altLang="zh-CN" sz="3200" b="1"/>
              <a:t>(</a:t>
            </a:r>
            <a:r>
              <a:rPr lang="zh-CN" altLang="en-US" sz="3200" b="1"/>
              <a:t>轨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827088" y="3429000"/>
            <a:ext cx="4511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道角动量在空间量子化</a:t>
            </a:r>
            <a:r>
              <a:rPr lang="en-US" altLang="zh-CN" sz="3200" b="1"/>
              <a:t>).</a:t>
            </a:r>
          </a:p>
        </p:txBody>
      </p:sp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900113" y="4292600"/>
          <a:ext cx="15621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" name="公式" r:id="rId10" imgW="1562040" imgH="431640" progId="Equation.3">
                  <p:embed/>
                </p:oleObj>
              </mc:Choice>
              <mc:Fallback>
                <p:oleObj name="公式" r:id="rId10" imgW="156204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92600"/>
                        <a:ext cx="15621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827088" y="4941888"/>
            <a:ext cx="25193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跃迁概率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827088" y="5734050"/>
            <a:ext cx="6237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b="1"/>
              <a:t>▲</a:t>
            </a:r>
            <a:r>
              <a:rPr lang="zh-CN" altLang="en-US" sz="3200" b="1"/>
              <a:t>原子处于定态时不发射电磁辐射</a:t>
            </a:r>
            <a:r>
              <a:rPr lang="en-US" altLang="zh-CN" sz="3200" b="1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/>
      <p:bldP spid="51207" grpId="0"/>
      <p:bldP spid="51208" grpId="0"/>
      <p:bldP spid="51209" grpId="0"/>
      <p:bldP spid="51211" grpId="0"/>
      <p:bldP spid="512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900113" y="476250"/>
            <a:ext cx="73437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氢原子：巴耳末系中每个谱线对应的双线间隔约为</a:t>
            </a:r>
            <a:r>
              <a:rPr lang="zh-CN" altLang="en-US" sz="3200"/>
              <a:t> 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3132138" y="1412875"/>
          <a:ext cx="15351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公式" r:id="rId3" imgW="1625400" imgH="495000" progId="Equation.3">
                  <p:embed/>
                </p:oleObj>
              </mc:Choice>
              <mc:Fallback>
                <p:oleObj name="公式" r:id="rId3" imgW="1625400" imgH="49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412875"/>
                        <a:ext cx="1535112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4643438" y="1412875"/>
            <a:ext cx="3548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相应的能级分离为</a:t>
            </a:r>
            <a:r>
              <a:rPr lang="zh-CN" altLang="en-US" sz="3200"/>
              <a:t> 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971550" y="2133600"/>
          <a:ext cx="20177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公式" r:id="rId5" imgW="2133360" imgH="444240" progId="Equation.3">
                  <p:embed/>
                </p:oleObj>
              </mc:Choice>
              <mc:Fallback>
                <p:oleObj name="公式" r:id="rId5" imgW="213336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33600"/>
                        <a:ext cx="201771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971550" y="2852738"/>
          <a:ext cx="71294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公式" r:id="rId7" imgW="7035480" imgH="444240" progId="Equation.3">
                  <p:embed/>
                </p:oleObj>
              </mc:Choice>
              <mc:Fallback>
                <p:oleObj name="公式" r:id="rId7" imgW="703548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52738"/>
                        <a:ext cx="712946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900113" y="3573463"/>
            <a:ext cx="1638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分析：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900113" y="4292600"/>
            <a:ext cx="233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索末菲根据</a:t>
            </a:r>
            <a:r>
              <a:rPr lang="zh-CN" altLang="en-US" sz="3200"/>
              <a:t> </a:t>
            </a:r>
          </a:p>
        </p:txBody>
      </p:sp>
      <p:graphicFrame>
        <p:nvGraphicFramePr>
          <p:cNvPr id="36876" name="Object 12"/>
          <p:cNvGraphicFramePr>
            <a:graphicFrameLocks noChangeAspect="1"/>
          </p:cNvGraphicFramePr>
          <p:nvPr/>
        </p:nvGraphicFramePr>
        <p:xfrm>
          <a:off x="3059113" y="4076700"/>
          <a:ext cx="2373312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公式" r:id="rId9" imgW="2501640" imgH="1117440" progId="Equation.3">
                  <p:embed/>
                </p:oleObj>
              </mc:Choice>
              <mc:Fallback>
                <p:oleObj name="公式" r:id="rId9" imgW="2501640" imgH="11174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076700"/>
                        <a:ext cx="2373312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5508625" y="4221163"/>
            <a:ext cx="30241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(</a:t>
            </a:r>
            <a:r>
              <a:rPr lang="zh-CN" altLang="en-US" sz="3200" b="1"/>
              <a:t>电子的能量与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900113" y="4984750"/>
            <a:ext cx="74882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速度有关</a:t>
            </a:r>
            <a:r>
              <a:rPr lang="en-US" altLang="zh-CN" sz="3200" b="1"/>
              <a:t>),</a:t>
            </a:r>
            <a:r>
              <a:rPr lang="zh-CN" altLang="en-US" sz="3200" b="1"/>
              <a:t>对玻尔模型的能级公式进行了修正</a:t>
            </a:r>
            <a:r>
              <a:rPr lang="en-US" altLang="zh-CN" sz="3200" b="1"/>
              <a:t>,</a:t>
            </a:r>
            <a:r>
              <a:rPr lang="zh-CN" altLang="en-US" sz="3200" b="1"/>
              <a:t>很好地解释了氢原子精细结构</a:t>
            </a:r>
            <a:r>
              <a:rPr lang="en-US" altLang="zh-CN" sz="3200" b="1"/>
              <a:t>.</a:t>
            </a:r>
            <a:r>
              <a:rPr lang="zh-CN" altLang="en-US" sz="3200" b="1"/>
              <a:t>但是</a:t>
            </a:r>
            <a:r>
              <a:rPr lang="en-US" altLang="zh-CN" sz="3200" b="1"/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9" grpId="0"/>
      <p:bldP spid="36874" grpId="0"/>
      <p:bldP spid="36875" grpId="0"/>
      <p:bldP spid="36877" grpId="0"/>
      <p:bldP spid="3687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971550" y="549275"/>
            <a:ext cx="72009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/>
              <a:t>在碱金属原子中</a:t>
            </a:r>
            <a:r>
              <a:rPr lang="en-US" altLang="zh-CN" sz="3200" b="1"/>
              <a:t>,</a:t>
            </a:r>
            <a:r>
              <a:rPr lang="zh-CN" altLang="en-US" sz="3200" b="1"/>
              <a:t>价电子的运动速度比氢原子中的电子的速度慢</a:t>
            </a:r>
            <a:r>
              <a:rPr lang="en-US" altLang="zh-CN" sz="3200" b="1"/>
              <a:t>, </a:t>
            </a:r>
            <a:r>
              <a:rPr lang="zh-CN" altLang="en-US" sz="3200" b="1"/>
              <a:t>因此相应的能级修正较小</a:t>
            </a:r>
            <a:r>
              <a:rPr lang="en-US" altLang="zh-CN" sz="3200" b="1"/>
              <a:t>,</a:t>
            </a:r>
            <a:r>
              <a:rPr lang="zh-CN" altLang="en-US" sz="3200" b="1"/>
              <a:t>谱线的分裂应较小</a:t>
            </a:r>
            <a:r>
              <a:rPr lang="en-US" altLang="zh-CN" sz="3200" b="1"/>
              <a:t>,</a:t>
            </a:r>
            <a:r>
              <a:rPr lang="zh-CN" altLang="en-US" sz="3200" b="1"/>
              <a:t>这与实验结果不符</a:t>
            </a:r>
            <a:r>
              <a:rPr lang="en-US" altLang="zh-CN" sz="3200" b="1"/>
              <a:t>.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042988" y="3644900"/>
            <a:ext cx="460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史特恩</a:t>
            </a:r>
            <a:r>
              <a:rPr lang="en-US" altLang="zh-CN" sz="3200" b="1"/>
              <a:t>-</a:t>
            </a:r>
            <a:r>
              <a:rPr lang="zh-CN" altLang="en-US" sz="3200" b="1"/>
              <a:t>盖拉赫实验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3059113" y="4437063"/>
          <a:ext cx="3030537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公式" r:id="rId3" imgW="3035160" imgH="1396800" progId="Equation.3">
                  <p:embed/>
                </p:oleObj>
              </mc:Choice>
              <mc:Fallback>
                <p:oleObj name="公式" r:id="rId3" imgW="3035160" imgH="1396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437063"/>
                        <a:ext cx="3030537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042988" y="5805488"/>
            <a:ext cx="2735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3200" b="1"/>
              <a:t>电子自旋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/>
      <p:bldP spid="3789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900113" y="476250"/>
            <a:ext cx="76327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▲</a:t>
            </a:r>
            <a:r>
              <a:rPr lang="zh-CN" altLang="en-US" sz="3200" b="1"/>
              <a:t>假设</a:t>
            </a:r>
            <a:r>
              <a:rPr lang="en-US" altLang="zh-CN" sz="3200" b="1"/>
              <a:t>(1925</a:t>
            </a:r>
            <a:r>
              <a:rPr lang="zh-CN" altLang="en-US" sz="3200" b="1"/>
              <a:t>年由乌伦贝克和古兹米特提出</a:t>
            </a:r>
            <a:r>
              <a:rPr lang="en-US" altLang="zh-CN" sz="3200" b="1"/>
              <a:t>.)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827088" y="1916113"/>
            <a:ext cx="76327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电子不是点电荷</a:t>
            </a:r>
            <a:r>
              <a:rPr lang="en-US" altLang="zh-CN" sz="3200" b="1"/>
              <a:t>,</a:t>
            </a:r>
            <a:r>
              <a:rPr lang="zh-CN" altLang="en-US" sz="3200" b="1"/>
              <a:t>它除了轨道角动量以外</a:t>
            </a:r>
            <a:r>
              <a:rPr lang="en-US" altLang="zh-CN" sz="3200" b="1"/>
              <a:t>,</a:t>
            </a:r>
            <a:r>
              <a:rPr lang="zh-CN" altLang="en-US" sz="3200" b="1"/>
              <a:t>还有自旋运动</a:t>
            </a:r>
            <a:r>
              <a:rPr lang="en-US" altLang="zh-CN" sz="3200" b="1"/>
              <a:t>,</a:t>
            </a:r>
            <a:r>
              <a:rPr lang="zh-CN" altLang="en-US" sz="3200" b="1"/>
              <a:t>它具有固有的自旋角动量</a:t>
            </a:r>
            <a:r>
              <a:rPr lang="zh-CN" altLang="en-US" sz="3200"/>
              <a:t> 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8027988" y="2997200"/>
          <a:ext cx="2238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公式" r:id="rId3" imgW="228600" imgH="291960" progId="Equation.3">
                  <p:embed/>
                </p:oleObj>
              </mc:Choice>
              <mc:Fallback>
                <p:oleObj name="公式" r:id="rId3" imgW="228600" imgH="291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2997200"/>
                        <a:ext cx="223837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2771775" y="3644900"/>
          <a:ext cx="3529013" cy="225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公式" r:id="rId5" imgW="3759120" imgH="2247840" progId="Equation.3">
                  <p:embed/>
                </p:oleObj>
              </mc:Choice>
              <mc:Fallback>
                <p:oleObj name="公式" r:id="rId5" imgW="3759120" imgH="2247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644900"/>
                        <a:ext cx="3529013" cy="22558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827088" y="5876925"/>
            <a:ext cx="1631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说明：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5" grpId="0"/>
      <p:bldP spid="3892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971550" y="620713"/>
            <a:ext cx="7167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认为任何电子都有相同的自旋角动量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900113" y="1196975"/>
            <a:ext cx="69850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而且它们在</a:t>
            </a:r>
            <a:r>
              <a:rPr lang="en-US" altLang="zh-CN" sz="3200" b="1"/>
              <a:t>z</a:t>
            </a:r>
            <a:r>
              <a:rPr lang="zh-CN" altLang="en-US" sz="3200" b="1"/>
              <a:t>方向的分量只取两个数值</a:t>
            </a:r>
            <a:r>
              <a:rPr lang="en-US" altLang="zh-CN" sz="3200" b="1"/>
              <a:t>,</a:t>
            </a:r>
            <a:r>
              <a:rPr lang="zh-CN" altLang="en-US" sz="3200" b="1"/>
              <a:t>这对经典物理是无法接受的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971550" y="2924175"/>
            <a:ext cx="7527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若把电子看做一个带有</a:t>
            </a:r>
            <a:r>
              <a:rPr lang="en-US" altLang="zh-CN" sz="3200" b="1"/>
              <a:t>-e</a:t>
            </a:r>
            <a:r>
              <a:rPr lang="zh-CN" altLang="en-US" sz="3200" b="1"/>
              <a:t>的小球</a:t>
            </a:r>
            <a:r>
              <a:rPr lang="en-US" altLang="zh-CN" sz="3200" b="1"/>
              <a:t>,</a:t>
            </a:r>
            <a:r>
              <a:rPr lang="zh-CN" altLang="en-US" sz="3200" b="1"/>
              <a:t>半径为</a:t>
            </a:r>
            <a:r>
              <a:rPr lang="zh-CN" altLang="en-US" sz="3200"/>
              <a:t> 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1042988" y="3644900"/>
          <a:ext cx="13970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公式" r:id="rId3" imgW="1485720" imgH="495000" progId="Equation.3">
                  <p:embed/>
                </p:oleObj>
              </mc:Choice>
              <mc:Fallback>
                <p:oleObj name="公式" r:id="rId3" imgW="1485720" imgH="495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644900"/>
                        <a:ext cx="139700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2411413" y="3644900"/>
            <a:ext cx="6008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它像陀螺一样绕自身轴旋转</a:t>
            </a:r>
            <a:r>
              <a:rPr lang="en-US" altLang="zh-CN" sz="3200" b="1"/>
              <a:t>,</a:t>
            </a:r>
            <a:r>
              <a:rPr lang="zh-CN" altLang="en-US" sz="3200" b="1"/>
              <a:t>那么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900113" y="4365625"/>
            <a:ext cx="76406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在表面上的切向线速度将大大超过光速！</a:t>
            </a:r>
            <a:r>
              <a:rPr lang="zh-CN" altLang="en-US" sz="3200"/>
              <a:t> 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971550" y="5013325"/>
            <a:ext cx="7704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电子自旋完全不能用经典物理来描述，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900113" y="5734050"/>
            <a:ext cx="7527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是微观粒子的量子属性．电子自旋是一种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39" grpId="0"/>
      <p:bldP spid="39940" grpId="0"/>
      <p:bldP spid="39943" grpId="0"/>
      <p:bldP spid="39944" grpId="0"/>
      <p:bldP spid="39945" grpId="0"/>
      <p:bldP spid="3994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827088" y="376238"/>
            <a:ext cx="76327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相对论效应，可由狄拉克提出的相对论波动方程自然得出．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827088" y="2060575"/>
            <a:ext cx="2951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3200" b="1"/>
              <a:t>自旋磁矩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827088" y="2781300"/>
            <a:ext cx="1631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假设：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755650" y="3500438"/>
            <a:ext cx="2744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基于轨道磁矩</a:t>
            </a:r>
            <a:r>
              <a:rPr lang="zh-CN" altLang="en-US" sz="3200"/>
              <a:t> 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3348038" y="3573463"/>
          <a:ext cx="3635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公式" r:id="rId3" imgW="368280" imgH="457200" progId="Equation.3">
                  <p:embed/>
                </p:oleObj>
              </mc:Choice>
              <mc:Fallback>
                <p:oleObj name="公式" r:id="rId3" imgW="36828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573463"/>
                        <a:ext cx="3635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3635375" y="3500438"/>
            <a:ext cx="1112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表示</a:t>
            </a:r>
            <a:r>
              <a:rPr lang="zh-CN" altLang="en-US" sz="3200"/>
              <a:t> 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4643438" y="3284538"/>
          <a:ext cx="221456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公式" r:id="rId5" imgW="2209680" imgH="888840" progId="Equation.3">
                  <p:embed/>
                </p:oleObj>
              </mc:Choice>
              <mc:Fallback>
                <p:oleObj name="公式" r:id="rId5" imgW="2209680" imgH="888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284538"/>
                        <a:ext cx="2214562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755650" y="4221163"/>
            <a:ext cx="2744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与自旋角动量</a:t>
            </a:r>
            <a:r>
              <a:rPr lang="zh-CN" altLang="en-US" sz="3200"/>
              <a:t> 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3419475" y="4437063"/>
          <a:ext cx="22383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公式" r:id="rId7" imgW="228600" imgH="291960" progId="Equation.3">
                  <p:embed/>
                </p:oleObj>
              </mc:Choice>
              <mc:Fallback>
                <p:oleObj name="公式" r:id="rId7" imgW="228600" imgH="291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437063"/>
                        <a:ext cx="223838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3635375" y="4221163"/>
            <a:ext cx="3856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相对应的磁矩表示为</a:t>
            </a: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0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76" name="Object 16"/>
          <p:cNvGraphicFramePr>
            <a:graphicFrameLocks noChangeAspect="1"/>
          </p:cNvGraphicFramePr>
          <p:nvPr/>
        </p:nvGraphicFramePr>
        <p:xfrm>
          <a:off x="900113" y="4933950"/>
          <a:ext cx="6030912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公式" r:id="rId9" imgW="6006960" imgH="1930320" progId="Equation.3">
                  <p:embed/>
                </p:oleObj>
              </mc:Choice>
              <mc:Fallback>
                <p:oleObj name="公式" r:id="rId9" imgW="6006960" imgH="19303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933950"/>
                        <a:ext cx="6030912" cy="19240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Object 17"/>
          <p:cNvGraphicFramePr>
            <a:graphicFrameLocks noChangeAspect="1"/>
          </p:cNvGraphicFramePr>
          <p:nvPr/>
        </p:nvGraphicFramePr>
        <p:xfrm>
          <a:off x="3779838" y="5157788"/>
          <a:ext cx="219551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公式" r:id="rId11" imgW="2197080" imgH="457200" progId="Equation.3">
                  <p:embed/>
                </p:oleObj>
              </mc:Choice>
              <mc:Fallback>
                <p:oleObj name="公式" r:id="rId11" imgW="219708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157788"/>
                        <a:ext cx="219551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8" name="Object 18"/>
          <p:cNvGraphicFramePr>
            <a:graphicFrameLocks noChangeAspect="1"/>
          </p:cNvGraphicFramePr>
          <p:nvPr/>
        </p:nvGraphicFramePr>
        <p:xfrm>
          <a:off x="6877050" y="5013325"/>
          <a:ext cx="190023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4" name="公式" r:id="rId13" imgW="1892160" imgH="990360" progId="Equation.3">
                  <p:embed/>
                </p:oleObj>
              </mc:Choice>
              <mc:Fallback>
                <p:oleObj name="公式" r:id="rId13" imgW="1892160" imgH="9903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5013325"/>
                        <a:ext cx="1900238" cy="9874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3" grpId="0"/>
      <p:bldP spid="40964" grpId="0"/>
      <p:bldP spid="40965" grpId="0"/>
      <p:bldP spid="40968" grpId="0"/>
      <p:bldP spid="40971" grpId="0"/>
      <p:bldP spid="4097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900113" y="549275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式中</a:t>
            </a:r>
            <a:r>
              <a:rPr lang="zh-CN" altLang="en-US" sz="3200"/>
              <a:t> 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1979613" y="620713"/>
          <a:ext cx="1003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公式" r:id="rId3" imgW="1002960" imgH="457200" progId="Equation.3">
                  <p:embed/>
                </p:oleObj>
              </mc:Choice>
              <mc:Fallback>
                <p:oleObj name="公式" r:id="rId3" imgW="10029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620713"/>
                        <a:ext cx="1003300" cy="45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059113" y="549275"/>
            <a:ext cx="3560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称为自旋ｇ因子．</a:t>
            </a:r>
            <a:r>
              <a:rPr lang="zh-CN" altLang="en-US" sz="3200"/>
              <a:t> 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2828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971550" y="1341438"/>
          <a:ext cx="4691063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公式" r:id="rId5" imgW="4686120" imgH="1981080" progId="Equation.3">
                  <p:embed/>
                </p:oleObj>
              </mc:Choice>
              <mc:Fallback>
                <p:oleObj name="公式" r:id="rId5" imgW="4686120" imgH="1981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41438"/>
                        <a:ext cx="4691063" cy="1971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7088" y="3429000"/>
            <a:ext cx="83169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相对论波动方程也可以自然得出以上结果．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900113" y="4221163"/>
            <a:ext cx="5424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对史特恩</a:t>
            </a:r>
            <a:r>
              <a:rPr lang="en-US" altLang="zh-CN" sz="3200" b="1"/>
              <a:t>-</a:t>
            </a:r>
            <a:r>
              <a:rPr lang="zh-CN" altLang="en-US" sz="3200" b="1"/>
              <a:t>盖拉赫实验的解释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827088" y="4797425"/>
            <a:ext cx="79930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基态银原子以及氢原子，由于</a:t>
            </a:r>
            <a:r>
              <a:rPr lang="en-US" altLang="zh-CN" sz="3200" b="1"/>
              <a:t>l=0</a:t>
            </a:r>
            <a:r>
              <a:rPr lang="zh-CN" altLang="en-US" sz="3200" b="1"/>
              <a:t>，即轨道角动量不存在，但是电子存在自旋，故有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89" grpId="0"/>
      <p:bldP spid="41992" grpId="0"/>
      <p:bldP spid="41992" grpId="1"/>
      <p:bldP spid="41993" grpId="0"/>
      <p:bldP spid="4199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042988" y="5661025"/>
            <a:ext cx="4824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 dirty="0"/>
              <a:t>作业：</a:t>
            </a:r>
            <a:r>
              <a:rPr lang="en-US" altLang="zh-CN" sz="3200" b="1" dirty="0"/>
              <a:t>p.119  </a:t>
            </a:r>
            <a:r>
              <a:rPr lang="en-US" altLang="zh-CN" sz="3200" b="1" dirty="0" smtClean="0"/>
              <a:t>13</a:t>
            </a:r>
            <a:endParaRPr lang="en-US" altLang="zh-CN" sz="3200" b="1" dirty="0"/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2195513" y="620713"/>
          <a:ext cx="4719637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公式" r:id="rId3" imgW="4724280" imgH="1396800" progId="Equation.3">
                  <p:embed/>
                </p:oleObj>
              </mc:Choice>
              <mc:Fallback>
                <p:oleObj name="公式" r:id="rId3" imgW="4724280" imgH="1396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620713"/>
                        <a:ext cx="4719637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1042988" y="476250"/>
          <a:ext cx="792162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公式" r:id="rId3" imgW="787320" imgH="571320" progId="Equation.3">
                  <p:embed/>
                </p:oleObj>
              </mc:Choice>
              <mc:Fallback>
                <p:oleObj name="公式" r:id="rId3" imgW="787320" imgH="5713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6250"/>
                        <a:ext cx="792162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1763713" y="476250"/>
            <a:ext cx="2744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不随时间改变</a:t>
            </a:r>
            <a:r>
              <a:rPr lang="en-US" altLang="zh-CN" sz="3200" b="1"/>
              <a:t>.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900113" y="1196975"/>
            <a:ext cx="20875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zh-CN" b="1"/>
              <a:t>▲</a:t>
            </a:r>
            <a:r>
              <a:rPr lang="zh-CN" altLang="en-US" sz="3200" b="1"/>
              <a:t>混合态</a:t>
            </a: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971550" y="3429000"/>
          <a:ext cx="6265863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公式" r:id="rId5" imgW="5930640" imgH="2006280" progId="Equation.3">
                  <p:embed/>
                </p:oleObj>
              </mc:Choice>
              <mc:Fallback>
                <p:oleObj name="公式" r:id="rId5" imgW="5930640" imgH="2006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429000"/>
                        <a:ext cx="6265863" cy="204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755650" y="5589588"/>
            <a:ext cx="47513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混合态的电荷密度以频率</a:t>
            </a:r>
          </a:p>
        </p:txBody>
      </p:sp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5435600" y="5516563"/>
          <a:ext cx="2881313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公式" r:id="rId7" imgW="1917360" imgH="444240" progId="Equation.3">
                  <p:embed/>
                </p:oleObj>
              </mc:Choice>
              <mc:Fallback>
                <p:oleObj name="公式" r:id="rId7" imgW="191736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516563"/>
                        <a:ext cx="2881313" cy="67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1042988" y="1989138"/>
          <a:ext cx="57642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公式" r:id="rId9" imgW="5715000" imgH="507960" progId="Equation.3">
                  <p:embed/>
                </p:oleObj>
              </mc:Choice>
              <mc:Fallback>
                <p:oleObj name="公式" r:id="rId9" imgW="5715000" imgH="507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89138"/>
                        <a:ext cx="576421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971550" y="2420938"/>
          <a:ext cx="73437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name="公式" r:id="rId11" imgW="9816840" imgH="876240" progId="Equation.3">
                  <p:embed/>
                </p:oleObj>
              </mc:Choice>
              <mc:Fallback>
                <p:oleObj name="公式" r:id="rId11" imgW="9816840" imgH="876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20938"/>
                        <a:ext cx="734377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827088" y="6278563"/>
            <a:ext cx="5399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随时间振荡</a:t>
            </a:r>
            <a:r>
              <a:rPr lang="en-US" altLang="zh-CN" sz="3200" b="1"/>
              <a:t>,</a:t>
            </a:r>
            <a:r>
              <a:rPr lang="zh-CN" altLang="en-US" sz="3200" b="1"/>
              <a:t>故发射电磁辐射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/>
      <p:bldP spid="52228" grpId="0"/>
      <p:bldP spid="52230" grpId="0"/>
      <p:bldP spid="522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755650" y="2708275"/>
            <a:ext cx="489647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/>
              <a:t>■</a:t>
            </a:r>
            <a:r>
              <a:rPr lang="zh-CN" altLang="en-US" sz="3200" b="1" dirty="0"/>
              <a:t>电偶极辐射的选择定则</a:t>
            </a: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2555875" y="6021388"/>
          <a:ext cx="12969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5" name="公式" r:id="rId3" imgW="1295280" imgH="380880" progId="Equation.3">
                  <p:embed/>
                </p:oleObj>
              </mc:Choice>
              <mc:Fallback>
                <p:oleObj name="公式" r:id="rId3" imgW="1295280" imgH="380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6021388"/>
                        <a:ext cx="12969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4468813" y="5949950"/>
          <a:ext cx="1866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6" name="公式" r:id="rId5" imgW="1866600" imgH="457200" progId="Equation.3">
                  <p:embed/>
                </p:oleObj>
              </mc:Choice>
              <mc:Fallback>
                <p:oleObj name="公式" r:id="rId5" imgW="18666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13" y="5949950"/>
                        <a:ext cx="1866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2987675" y="1196975"/>
          <a:ext cx="3086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7" name="公式" r:id="rId7" imgW="3085920" imgH="583920" progId="Equation.3">
                  <p:embed/>
                </p:oleObj>
              </mc:Choice>
              <mc:Fallback>
                <p:oleObj name="公式" r:id="rId7" imgW="3085920" imgH="583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196975"/>
                        <a:ext cx="30861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2268538" y="2060575"/>
          <a:ext cx="1511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8" name="公式" r:id="rId9" imgW="1511280" imgH="507960" progId="Equation.3">
                  <p:embed/>
                </p:oleObj>
              </mc:Choice>
              <mc:Fallback>
                <p:oleObj name="公式" r:id="rId9" imgW="1511280" imgH="507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060575"/>
                        <a:ext cx="1511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755650" y="546459"/>
            <a:ext cx="403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b="1" dirty="0"/>
              <a:t>■</a:t>
            </a:r>
            <a:r>
              <a:rPr lang="zh-CN" altLang="en-US" sz="3200" b="1" dirty="0"/>
              <a:t>跃迁率  平均寿命</a:t>
            </a:r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4716463" y="2060575"/>
          <a:ext cx="28733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9" name="公式" r:id="rId11" imgW="2869920" imgH="444240" progId="Equation.3">
                  <p:embed/>
                </p:oleObj>
              </mc:Choice>
              <mc:Fallback>
                <p:oleObj name="公式" r:id="rId11" imgW="286992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060575"/>
                        <a:ext cx="28733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1979613" y="3500438"/>
          <a:ext cx="26352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0" name="公式" r:id="rId13" imgW="3149280" imgH="1002960" progId="Equation.3">
                  <p:embed/>
                </p:oleObj>
              </mc:Choice>
              <mc:Fallback>
                <p:oleObj name="公式" r:id="rId13" imgW="3149280" imgH="1002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500438"/>
                        <a:ext cx="2635250" cy="841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1692275" y="4437063"/>
          <a:ext cx="284956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1" name="公式" r:id="rId15" imgW="2819160" imgH="583920" progId="Equation.3">
                  <p:embed/>
                </p:oleObj>
              </mc:Choice>
              <mc:Fallback>
                <p:oleObj name="公式" r:id="rId15" imgW="2819160" imgH="5839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437063"/>
                        <a:ext cx="2849563" cy="5953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684213" y="3573463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根据</a:t>
            </a: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684213" y="4437063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</a:t>
            </a:r>
            <a:r>
              <a:rPr lang="zh-CN" altLang="en-US" sz="3200"/>
              <a:t> </a:t>
            </a: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4500563" y="4437063"/>
            <a:ext cx="343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称为原子非定态电</a:t>
            </a: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684213" y="5133975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偶极矩，可得</a:t>
            </a:r>
          </a:p>
        </p:txBody>
      </p:sp>
      <p:graphicFrame>
        <p:nvGraphicFramePr>
          <p:cNvPr id="53263" name="Object 15"/>
          <p:cNvGraphicFramePr>
            <a:graphicFrameLocks noChangeAspect="1"/>
          </p:cNvGraphicFramePr>
          <p:nvPr/>
        </p:nvGraphicFramePr>
        <p:xfrm>
          <a:off x="3373438" y="5157788"/>
          <a:ext cx="12033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2" name="公式" r:id="rId17" imgW="1193760" imgH="583920" progId="Equation.3">
                  <p:embed/>
                </p:oleObj>
              </mc:Choice>
              <mc:Fallback>
                <p:oleObj name="公式" r:id="rId17" imgW="1193760" imgH="5839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8" y="5157788"/>
                        <a:ext cx="120332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4572000" y="5157788"/>
            <a:ext cx="140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条件为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P spid="53255" grpId="0"/>
      <p:bldP spid="53259" grpId="0"/>
      <p:bldP spid="53260" grpId="0"/>
      <p:bldP spid="53261" grpId="0"/>
      <p:bldP spid="53262" grpId="0"/>
      <p:bldP spid="532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3492500" y="549275"/>
            <a:ext cx="2305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ea typeface="隶书" pitchFamily="49" charset="-122"/>
              </a:rPr>
              <a:t>本节要点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268538" y="2636838"/>
            <a:ext cx="247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▲</a:t>
            </a:r>
            <a:r>
              <a:rPr lang="zh-CN" altLang="en-US" sz="4000" b="1">
                <a:ea typeface="隶书" pitchFamily="49" charset="-122"/>
              </a:rPr>
              <a:t>塞曼效应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2268538" y="3573463"/>
            <a:ext cx="4672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▲</a:t>
            </a:r>
            <a:r>
              <a:rPr lang="zh-CN" altLang="en-US" sz="4000" b="1">
                <a:ea typeface="隶书" pitchFamily="49" charset="-122"/>
              </a:rPr>
              <a:t>史特恩</a:t>
            </a:r>
            <a:r>
              <a:rPr lang="en-US" altLang="zh-CN" sz="4000" b="1">
                <a:ea typeface="隶书" pitchFamily="49" charset="-122"/>
              </a:rPr>
              <a:t>-</a:t>
            </a:r>
            <a:r>
              <a:rPr lang="zh-CN" altLang="en-US" sz="4000" b="1">
                <a:ea typeface="隶书" pitchFamily="49" charset="-122"/>
              </a:rPr>
              <a:t>盖拉赫实验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2268538" y="1700213"/>
            <a:ext cx="247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▲</a:t>
            </a:r>
            <a:r>
              <a:rPr lang="zh-CN" altLang="en-US" sz="4000" b="1">
                <a:ea typeface="隶书" pitchFamily="49" charset="-122"/>
              </a:rPr>
              <a:t>轨道磁矩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2268538" y="4491907"/>
            <a:ext cx="28813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/>
              <a:t>▲</a:t>
            </a:r>
            <a:r>
              <a:rPr lang="zh-CN" altLang="en-US" sz="4000" b="1" dirty="0">
                <a:solidFill>
                  <a:srgbClr val="FF3300"/>
                </a:solidFill>
                <a:ea typeface="隶书" pitchFamily="49" charset="-122"/>
              </a:rPr>
              <a:t>电子自旋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300" grpId="0"/>
      <p:bldP spid="55301" grpId="0"/>
      <p:bldP spid="55302" grpId="0"/>
      <p:bldP spid="553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900113" y="620713"/>
            <a:ext cx="2592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3.4 </a:t>
            </a:r>
            <a:r>
              <a:rPr lang="zh-CN" altLang="en-US" sz="3200" b="1"/>
              <a:t>电子自旋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900113" y="1341438"/>
            <a:ext cx="2879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3.4.1</a:t>
            </a:r>
            <a:r>
              <a:rPr lang="zh-CN" altLang="en-US" sz="3200" b="1"/>
              <a:t>轨道磁矩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900113" y="2060575"/>
            <a:ext cx="180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磁矩</a:t>
            </a:r>
          </a:p>
        </p:txBody>
      </p:sp>
      <p:pic>
        <p:nvPicPr>
          <p:cNvPr id="3077" name="Picture 5" descr="旋转 mz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40038"/>
            <a:ext cx="7561262" cy="401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/>
      <p:bldP spid="30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900113" y="1341438"/>
            <a:ext cx="3968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一载流线圈有一磁矩</a:t>
            </a:r>
            <a:r>
              <a:rPr lang="zh-CN" altLang="en-US" sz="3200"/>
              <a:t> 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971550" y="620713"/>
            <a:ext cx="1368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磁矩</a:t>
            </a:r>
            <a:r>
              <a:rPr lang="zh-CN" altLang="en-US" sz="3200"/>
              <a:t> </a:t>
            </a: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268538" y="765175"/>
          <a:ext cx="2921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公式" r:id="rId3" imgW="291960" imgH="368280" progId="Equation.3">
                  <p:embed/>
                </p:oleObj>
              </mc:Choice>
              <mc:Fallback>
                <p:oleObj name="公式" r:id="rId3" imgW="291960" imgH="368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765175"/>
                        <a:ext cx="292100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627313" y="620713"/>
            <a:ext cx="2224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经典表示式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4716463" y="1484313"/>
          <a:ext cx="3937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公式" r:id="rId5" imgW="393480" imgH="368280" progId="Equation.3">
                  <p:embed/>
                </p:oleObj>
              </mc:Choice>
              <mc:Fallback>
                <p:oleObj name="公式" r:id="rId5" imgW="393480" imgH="368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484313"/>
                        <a:ext cx="393700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076825" y="1341438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它可以表示为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3779838" y="2060575"/>
          <a:ext cx="149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公式" r:id="rId7" imgW="1498320" imgH="520560" progId="Equation.3">
                  <p:embed/>
                </p:oleObj>
              </mc:Choice>
              <mc:Fallback>
                <p:oleObj name="公式" r:id="rId7" imgW="1498320" imgH="520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060575"/>
                        <a:ext cx="149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1908175" y="2924175"/>
          <a:ext cx="1651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公式" r:id="rId9" imgW="164880" imgH="330120" progId="Equation.3">
                  <p:embed/>
                </p:oleObj>
              </mc:Choice>
              <mc:Fallback>
                <p:oleObj name="公式" r:id="rId9" imgW="164880" imgH="3301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924175"/>
                        <a:ext cx="165100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4427538" y="2924175"/>
          <a:ext cx="2921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公式" r:id="rId11" imgW="291960" imgH="330120" progId="Equation.3">
                  <p:embed/>
                </p:oleObj>
              </mc:Choice>
              <mc:Fallback>
                <p:oleObj name="公式" r:id="rId11" imgW="291960" imgH="3301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924175"/>
                        <a:ext cx="292100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971550" y="27813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式中</a:t>
            </a:r>
            <a:endParaRPr lang="zh-CN" altLang="en-US" sz="320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1979613" y="2781300"/>
            <a:ext cx="2303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是电流大小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3200"/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4643438" y="2781300"/>
            <a:ext cx="3243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是电流所围面积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3200"/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13" name="Object 17"/>
          <p:cNvGraphicFramePr>
            <a:graphicFrameLocks noChangeAspect="1"/>
          </p:cNvGraphicFramePr>
          <p:nvPr/>
        </p:nvGraphicFramePr>
        <p:xfrm>
          <a:off x="7740650" y="2781300"/>
          <a:ext cx="3984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公式" r:id="rId13" imgW="393480" imgH="444240" progId="Equation.3">
                  <p:embed/>
                </p:oleObj>
              </mc:Choice>
              <mc:Fallback>
                <p:oleObj name="公式" r:id="rId13" imgW="393480" imgH="444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2781300"/>
                        <a:ext cx="39846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900113" y="3573463"/>
            <a:ext cx="5305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是垂直于该面积的单位矢量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16" name="Object 20"/>
          <p:cNvGraphicFramePr>
            <a:graphicFrameLocks noChangeAspect="1"/>
          </p:cNvGraphicFramePr>
          <p:nvPr/>
        </p:nvGraphicFramePr>
        <p:xfrm>
          <a:off x="6084888" y="3716338"/>
          <a:ext cx="2921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公式" r:id="rId15" imgW="291960" imgH="368280" progId="Equation.3">
                  <p:embed/>
                </p:oleObj>
              </mc:Choice>
              <mc:Fallback>
                <p:oleObj name="公式" r:id="rId15" imgW="291960" imgH="3682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716338"/>
                        <a:ext cx="292100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900113" y="4292600"/>
            <a:ext cx="6008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流方向，根据右手螺旋定则确定</a:t>
            </a:r>
            <a:r>
              <a:rPr lang="en-US" altLang="zh-CN" sz="3200" b="1"/>
              <a:t>.</a:t>
            </a:r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6300788" y="3573463"/>
            <a:ext cx="2016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方向由电</a:t>
            </a: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900113" y="5013325"/>
            <a:ext cx="297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电子轨道磁矩</a:t>
            </a:r>
            <a:r>
              <a:rPr lang="zh-CN" altLang="en-US" sz="3200"/>
              <a:t> </a:t>
            </a:r>
          </a:p>
        </p:txBody>
      </p:sp>
      <p:graphicFrame>
        <p:nvGraphicFramePr>
          <p:cNvPr id="4120" name="Object 24"/>
          <p:cNvGraphicFramePr>
            <a:graphicFrameLocks noChangeAspect="1"/>
          </p:cNvGraphicFramePr>
          <p:nvPr/>
        </p:nvGraphicFramePr>
        <p:xfrm>
          <a:off x="3708400" y="5084763"/>
          <a:ext cx="3635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公式" r:id="rId17" imgW="368280" imgH="457200" progId="Equation.3">
                  <p:embed/>
                </p:oleObj>
              </mc:Choice>
              <mc:Fallback>
                <p:oleObj name="公式" r:id="rId17" imgW="368280" imgH="457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084763"/>
                        <a:ext cx="3635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900113" y="5734050"/>
            <a:ext cx="723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电子绕原子核旋转也必定有一个磁矩，</a:t>
            </a:r>
            <a:r>
              <a:rPr lang="zh-CN" altLang="en-US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/>
      <p:bldP spid="4101" grpId="0"/>
      <p:bldP spid="4104" grpId="0"/>
      <p:bldP spid="4109" grpId="0"/>
      <p:bldP spid="4110" grpId="0"/>
      <p:bldP spid="4111" grpId="0"/>
      <p:bldP spid="4114" grpId="0"/>
      <p:bldP spid="4117" grpId="0"/>
      <p:bldP spid="4118" grpId="0"/>
      <p:bldP spid="4119" grpId="0"/>
      <p:bldP spid="412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1469</Words>
  <Application>Microsoft Office PowerPoint</Application>
  <PresentationFormat>全屏显示(4:3)</PresentationFormat>
  <Paragraphs>243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Arial</vt:lpstr>
      <vt:lpstr>宋体</vt:lpstr>
      <vt:lpstr>隶书</vt:lpstr>
      <vt:lpstr>Times New Roman</vt:lpstr>
      <vt:lpstr>默认设计模板</vt:lpstr>
      <vt:lpstr>Microsoft 公式 3.0</vt:lpstr>
      <vt:lpstr>Microsoft Equation 2007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Administrator</cp:lastModifiedBy>
  <cp:revision>19</cp:revision>
  <dcterms:created xsi:type="dcterms:W3CDTF">2015-11-28T14:11:23Z</dcterms:created>
  <dcterms:modified xsi:type="dcterms:W3CDTF">2015-12-10T13:32:51Z</dcterms:modified>
</cp:coreProperties>
</file>