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5" r:id="rId3"/>
    <p:sldId id="258" r:id="rId4"/>
    <p:sldId id="264" r:id="rId5"/>
    <p:sldId id="259" r:id="rId6"/>
    <p:sldId id="260" r:id="rId7"/>
    <p:sldId id="266" r:id="rId8"/>
    <p:sldId id="257" r:id="rId9"/>
    <p:sldId id="261" r:id="rId10"/>
    <p:sldId id="262" r:id="rId11"/>
    <p:sldId id="263" r:id="rId12"/>
    <p:sldId id="267"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130" d="100"/>
          <a:sy n="130" d="100"/>
        </p:scale>
        <p:origin x="-186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1"/>
      </p:bgRef>
    </p:bg>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圆角矩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p:txBody>
          <a:bodyPr/>
          <a:lstStyle/>
          <a:p>
            <a:fld id="{7CECC5CB-878E-41F6-BE03-613ECF8CE668}" type="datetimeFigureOut">
              <a:rPr lang="zh-CN" altLang="en-US" smtClean="0"/>
              <a:pPr/>
              <a:t>2012/2/17</a:t>
            </a:fld>
            <a:endParaRPr lang="zh-CN" altLang="en-US"/>
          </a:p>
        </p:txBody>
      </p:sp>
      <p:sp>
        <p:nvSpPr>
          <p:cNvPr id="17" name="页脚占位符 16"/>
          <p:cNvSpPr>
            <a:spLocks noGrp="1"/>
          </p:cNvSpPr>
          <p:nvPr>
            <p:ph type="ftr" sz="quarter" idx="11"/>
          </p:nvPr>
        </p:nvSpPr>
        <p:spPr/>
        <p:txBody>
          <a:bodyPr/>
          <a:lstStyle/>
          <a:p>
            <a:endParaRPr lang="zh-CN" altLang="en-US"/>
          </a:p>
        </p:txBody>
      </p:sp>
      <p:sp>
        <p:nvSpPr>
          <p:cNvPr id="29" name="灯片编号占位符 28"/>
          <p:cNvSpPr>
            <a:spLocks noGrp="1"/>
          </p:cNvSpPr>
          <p:nvPr>
            <p:ph type="sldNum" sz="quarter" idx="12"/>
          </p:nvPr>
        </p:nvSpPr>
        <p:spPr/>
        <p:txBody>
          <a:bodyPr lIns="0" tIns="0" rIns="0" bIns="0">
            <a:noAutofit/>
          </a:bodyPr>
          <a:lstStyle>
            <a:lvl1pPr>
              <a:defRPr sz="1400">
                <a:solidFill>
                  <a:srgbClr val="FFFFFF"/>
                </a:solidFill>
              </a:defRPr>
            </a:lvl1pPr>
          </a:lstStyle>
          <a:p>
            <a:fld id="{A1BDD1D3-803E-4E53-AE86-28A12CB51849}" type="slidenum">
              <a:rPr lang="zh-CN" altLang="en-US" smtClean="0"/>
              <a:pPr/>
              <a:t>‹#›</a:t>
            </a:fld>
            <a:endParaRPr lang="zh-CN" altLang="en-US"/>
          </a:p>
        </p:txBody>
      </p:sp>
      <p:sp>
        <p:nvSpPr>
          <p:cNvPr id="7" name="矩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7CECC5CB-878E-41F6-BE03-613ECF8CE668}" type="datetimeFigureOut">
              <a:rPr lang="zh-CN" altLang="en-US" smtClean="0"/>
              <a:pPr/>
              <a:t>2012/2/17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BDD1D3-803E-4E53-AE86-28A12CB51849}"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1"/>
            <a:ext cx="201168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914400" y="274640"/>
            <a:ext cx="55626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7CECC5CB-878E-41F6-BE03-613ECF8CE668}" type="datetimeFigureOut">
              <a:rPr lang="zh-CN" altLang="en-US" smtClean="0"/>
              <a:pPr/>
              <a:t>2012/2/17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BDD1D3-803E-4E53-AE86-28A12CB51849}"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7CECC5CB-878E-41F6-BE03-613ECF8CE668}" type="datetimeFigureOut">
              <a:rPr lang="zh-CN" altLang="en-US" smtClean="0"/>
              <a:pPr/>
              <a:t>2012/2/17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BDD1D3-803E-4E53-AE86-28A12CB51849}" type="slidenum">
              <a:rPr lang="zh-CN" altLang="en-US" smtClean="0"/>
              <a:pPr/>
              <a:t>‹#›</a:t>
            </a:fld>
            <a:endParaRPr lang="zh-CN" altLang="en-US"/>
          </a:p>
        </p:txBody>
      </p:sp>
      <p:sp>
        <p:nvSpPr>
          <p:cNvPr id="8" name="内容占位符 7"/>
          <p:cNvSpPr>
            <a:spLocks noGrp="1"/>
          </p:cNvSpPr>
          <p:nvPr>
            <p:ph sz="quarter" idx="1"/>
          </p:nvPr>
        </p:nvSpPr>
        <p:spPr>
          <a:xfrm>
            <a:off x="914400" y="1447800"/>
            <a:ext cx="777240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11" name="矩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圆角矩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722313" y="952500"/>
            <a:ext cx="7772400" cy="1362075"/>
          </a:xfrm>
        </p:spPr>
        <p:txBody>
          <a:bodyPr anchor="b" anchorCtr="0"/>
          <a:lstStyle>
            <a:lvl1pPr algn="l">
              <a:buNone/>
              <a:defRPr sz="4000" b="0" cap="none"/>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7CECC5CB-878E-41F6-BE03-613ECF8CE668}" type="datetimeFigureOut">
              <a:rPr lang="zh-CN" altLang="en-US" smtClean="0"/>
              <a:pPr/>
              <a:t>2012/2/17</a:t>
            </a:fld>
            <a:endParaRPr lang="zh-CN" altLang="en-US"/>
          </a:p>
        </p:txBody>
      </p:sp>
      <p:sp>
        <p:nvSpPr>
          <p:cNvPr id="5" name="页脚占位符 4"/>
          <p:cNvSpPr>
            <a:spLocks noGrp="1"/>
          </p:cNvSpPr>
          <p:nvPr>
            <p:ph type="ftr" sz="quarter" idx="11"/>
          </p:nvPr>
        </p:nvSpPr>
        <p:spPr>
          <a:xfrm>
            <a:off x="800100" y="6172200"/>
            <a:ext cx="4000500" cy="457200"/>
          </a:xfrm>
        </p:spPr>
        <p:txBody>
          <a:bodyPr/>
          <a:lstStyle/>
          <a:p>
            <a:endParaRPr lang="zh-CN" altLang="en-US"/>
          </a:p>
        </p:txBody>
      </p:sp>
      <p:sp>
        <p:nvSpPr>
          <p:cNvPr id="7" name="矩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146304" y="6208776"/>
            <a:ext cx="457200" cy="457200"/>
          </a:xfrm>
        </p:spPr>
        <p:txBody>
          <a:bodyPr/>
          <a:lstStyle/>
          <a:p>
            <a:fld id="{A1BDD1D3-803E-4E53-AE86-28A12CB51849}"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7CECC5CB-878E-41F6-BE03-613ECF8CE668}" type="datetimeFigureOut">
              <a:rPr lang="zh-CN" altLang="en-US" smtClean="0"/>
              <a:pPr/>
              <a:t>2012/2/17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BDD1D3-803E-4E53-AE86-28A12CB51849}" type="slidenum">
              <a:rPr lang="zh-CN" altLang="en-US" smtClean="0"/>
              <a:pPr/>
              <a:t>‹#›</a:t>
            </a:fld>
            <a:endParaRPr lang="zh-CN" altLang="en-US"/>
          </a:p>
        </p:txBody>
      </p:sp>
      <p:sp>
        <p:nvSpPr>
          <p:cNvPr id="9" name="内容占位符 8"/>
          <p:cNvSpPr>
            <a:spLocks noGrp="1"/>
          </p:cNvSpPr>
          <p:nvPr>
            <p:ph sz="quarter" idx="1"/>
          </p:nvPr>
        </p:nvSpPr>
        <p:spPr>
          <a:xfrm>
            <a:off x="91440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93395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7772400" cy="1143000"/>
          </a:xfrm>
        </p:spPr>
        <p:txBody>
          <a:bodyPr anchor="b" anchorCtr="0"/>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fld id="{7CECC5CB-878E-41F6-BE03-613ECF8CE668}" type="datetimeFigureOut">
              <a:rPr lang="zh-CN" altLang="en-US" smtClean="0"/>
              <a:pPr/>
              <a:t>2012/2/17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1BDD1D3-803E-4E53-AE86-28A12CB51849}" type="slidenum">
              <a:rPr lang="zh-CN" altLang="en-US" smtClean="0"/>
              <a:pPr/>
              <a:t>‹#›</a:t>
            </a:fld>
            <a:endParaRPr lang="zh-CN" altLang="en-US"/>
          </a:p>
        </p:txBody>
      </p:sp>
      <p:sp>
        <p:nvSpPr>
          <p:cNvPr id="11" name="内容占位符 10"/>
          <p:cNvSpPr>
            <a:spLocks noGrp="1"/>
          </p:cNvSpPr>
          <p:nvPr>
            <p:ph sz="half" idx="2"/>
          </p:nvPr>
        </p:nvSpPr>
        <p:spPr>
          <a:xfrm>
            <a:off x="9144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4"/>
          </p:nvPr>
        </p:nvSpPr>
        <p:spPr>
          <a:xfrm>
            <a:off x="49530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7CECC5CB-878E-41F6-BE03-613ECF8CE668}" type="datetimeFigureOut">
              <a:rPr lang="zh-CN" altLang="en-US" smtClean="0"/>
              <a:pPr/>
              <a:t>2012/2/17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BDD1D3-803E-4E53-AE86-28A12CB5184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CECC5CB-878E-41F6-BE03-613ECF8CE668}" type="datetimeFigureOut">
              <a:rPr lang="zh-CN" altLang="en-US" smtClean="0"/>
              <a:pPr/>
              <a:t>2012/2/17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BDD1D3-803E-4E53-AE86-28A12CB5184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圆角矩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914400" y="273050"/>
            <a:ext cx="7772400" cy="1143000"/>
          </a:xfrm>
        </p:spPr>
        <p:txBody>
          <a:bodyPr anchor="b" anchorCtr="0"/>
          <a:lstStyle>
            <a:lvl1pPr algn="l">
              <a:buNone/>
              <a:defRPr sz="4000" b="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7CECC5CB-878E-41F6-BE03-613ECF8CE668}" type="datetimeFigureOut">
              <a:rPr lang="zh-CN" altLang="en-US" smtClean="0"/>
              <a:pPr/>
              <a:t>2012/2/17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BDD1D3-803E-4E53-AE86-28A12CB51849}" type="slidenum">
              <a:rPr lang="zh-CN" altLang="en-US" smtClean="0"/>
              <a:pPr/>
              <a:t>‹#›</a:t>
            </a:fld>
            <a:endParaRPr lang="zh-CN" altLang="en-US"/>
          </a:p>
        </p:txBody>
      </p:sp>
      <p:sp>
        <p:nvSpPr>
          <p:cNvPr id="11" name="内容占位符 10"/>
          <p:cNvSpPr>
            <a:spLocks noGrp="1"/>
          </p:cNvSpPr>
          <p:nvPr>
            <p:ph sz="quarter" idx="1"/>
          </p:nvPr>
        </p:nvSpPr>
        <p:spPr>
          <a:xfrm>
            <a:off x="2971800" y="1600200"/>
            <a:ext cx="5715000" cy="44958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7CECC5CB-878E-41F6-BE03-613ECF8CE668}" type="datetimeFigureOut">
              <a:rPr lang="zh-CN" altLang="en-US" smtClean="0"/>
              <a:pPr/>
              <a:t>2012/2/17</a:t>
            </a:fld>
            <a:endParaRPr lang="zh-CN" altLang="en-US"/>
          </a:p>
        </p:txBody>
      </p:sp>
      <p:sp>
        <p:nvSpPr>
          <p:cNvPr id="6" name="页脚占位符 5"/>
          <p:cNvSpPr>
            <a:spLocks noGrp="1"/>
          </p:cNvSpPr>
          <p:nvPr>
            <p:ph type="ftr" sz="quarter" idx="11"/>
          </p:nvPr>
        </p:nvSpPr>
        <p:spPr>
          <a:xfrm>
            <a:off x="914400" y="6172200"/>
            <a:ext cx="3886200" cy="457200"/>
          </a:xfrm>
        </p:spPr>
        <p:txBody>
          <a:bodyPr/>
          <a:lstStyle/>
          <a:p>
            <a:endParaRPr lang="zh-CN" altLang="en-US"/>
          </a:p>
        </p:txBody>
      </p:sp>
      <p:sp>
        <p:nvSpPr>
          <p:cNvPr id="7" name="灯片编号占位符 6"/>
          <p:cNvSpPr>
            <a:spLocks noGrp="1"/>
          </p:cNvSpPr>
          <p:nvPr>
            <p:ph type="sldNum" sz="quarter" idx="12"/>
          </p:nvPr>
        </p:nvSpPr>
        <p:spPr>
          <a:xfrm>
            <a:off x="146304" y="6208776"/>
            <a:ext cx="457200" cy="457200"/>
          </a:xfrm>
        </p:spPr>
        <p:txBody>
          <a:bodyPr/>
          <a:lstStyle/>
          <a:p>
            <a:fld id="{A1BDD1D3-803E-4E53-AE86-28A12CB51849}" type="slidenum">
              <a:rPr lang="zh-CN" altLang="en-US" smtClean="0"/>
              <a:pPr/>
              <a:t>‹#›</a:t>
            </a:fld>
            <a:endParaRPr lang="zh-CN" altLang="en-US"/>
          </a:p>
        </p:txBody>
      </p:sp>
      <p:sp>
        <p:nvSpPr>
          <p:cNvPr id="11" name="矩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CN" altLang="en-US" smtClean="0"/>
              <a:t>单击图标添加图片</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圆角矩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标题占位符 21"/>
          <p:cNvSpPr>
            <a:spLocks noGrp="1"/>
          </p:cNvSpPr>
          <p:nvPr>
            <p:ph type="title"/>
          </p:nvPr>
        </p:nvSpPr>
        <p:spPr>
          <a:xfrm>
            <a:off x="914400" y="274638"/>
            <a:ext cx="7772400" cy="1143000"/>
          </a:xfrm>
          <a:prstGeom prst="rect">
            <a:avLst/>
          </a:prstGeom>
        </p:spPr>
        <p:txBody>
          <a:bodyPr bIns="91440" anchor="b" anchorCtr="0">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7CECC5CB-878E-41F6-BE03-613ECF8CE668}" type="datetimeFigureOut">
              <a:rPr lang="zh-CN" altLang="en-US" smtClean="0"/>
              <a:pPr/>
              <a:t>2012/2/17</a:t>
            </a:fld>
            <a:endParaRPr lang="zh-CN" altLang="en-US"/>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A1BDD1D3-803E-4E53-AE86-28A12CB5184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wdjin@ustc.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normAutofit lnSpcReduction="10000"/>
          </a:bodyPr>
          <a:lstStyle/>
          <a:p>
            <a:r>
              <a:rPr lang="zh-CN" altLang="en-US" sz="2800" b="1" dirty="0" smtClean="0">
                <a:solidFill>
                  <a:schemeClr val="tx1"/>
                </a:solidFill>
              </a:rPr>
              <a:t>                            </a:t>
            </a:r>
            <a:r>
              <a:rPr lang="zh-CN" altLang="en-US" sz="2000" b="1" dirty="0" smtClean="0">
                <a:solidFill>
                  <a:schemeClr val="tx1"/>
                </a:solidFill>
              </a:rPr>
              <a:t>李晓燕</a:t>
            </a:r>
            <a:endParaRPr lang="en-US" altLang="zh-CN" sz="2000" b="1" dirty="0" smtClean="0">
              <a:solidFill>
                <a:schemeClr val="tx1"/>
              </a:solidFill>
            </a:endParaRPr>
          </a:p>
          <a:p>
            <a:r>
              <a:rPr lang="zh-CN" altLang="en-US" sz="2000" b="1" dirty="0" smtClean="0">
                <a:solidFill>
                  <a:schemeClr val="tx1"/>
                </a:solidFill>
              </a:rPr>
              <a:t>                                  中国科技大学管理学院</a:t>
            </a:r>
            <a:endParaRPr lang="en-US" altLang="zh-CN" sz="2000" b="1" dirty="0" smtClean="0">
              <a:solidFill>
                <a:schemeClr val="tx1"/>
              </a:solidFill>
            </a:endParaRPr>
          </a:p>
          <a:p>
            <a:r>
              <a:rPr lang="zh-CN" altLang="en-US" sz="2000" b="1" dirty="0" smtClean="0">
                <a:solidFill>
                  <a:schemeClr val="tx1"/>
                </a:solidFill>
              </a:rPr>
              <a:t>                                                 电子邮件：</a:t>
            </a:r>
            <a:r>
              <a:rPr lang="en-US" altLang="zh-CN" sz="2000" b="1" dirty="0" smtClean="0">
                <a:solidFill>
                  <a:schemeClr val="tx1"/>
                </a:solidFill>
                <a:hlinkClick r:id="rId2"/>
              </a:rPr>
              <a:t>wdjin@ustc.edu.cn</a:t>
            </a:r>
            <a:endParaRPr lang="en-US" altLang="zh-CN" sz="2000" b="1" dirty="0" smtClean="0">
              <a:solidFill>
                <a:schemeClr val="tx1"/>
              </a:solidFill>
            </a:endParaRPr>
          </a:p>
          <a:p>
            <a:r>
              <a:rPr lang="zh-CN" altLang="en-US" sz="2000" b="1" dirty="0" smtClean="0">
                <a:solidFill>
                  <a:schemeClr val="tx1"/>
                </a:solidFill>
              </a:rPr>
              <a:t>                         电话：</a:t>
            </a:r>
            <a:r>
              <a:rPr lang="en-US" altLang="zh-CN" sz="2000" b="1" dirty="0" smtClean="0">
                <a:solidFill>
                  <a:schemeClr val="tx1"/>
                </a:solidFill>
              </a:rPr>
              <a:t>13866799606</a:t>
            </a:r>
          </a:p>
          <a:p>
            <a:endParaRPr lang="zh-CN" altLang="en-US" sz="2000" b="1" dirty="0"/>
          </a:p>
        </p:txBody>
      </p:sp>
      <p:sp>
        <p:nvSpPr>
          <p:cNvPr id="2" name="标题 1"/>
          <p:cNvSpPr>
            <a:spLocks noGrp="1"/>
          </p:cNvSpPr>
          <p:nvPr>
            <p:ph type="ctrTitle"/>
          </p:nvPr>
        </p:nvSpPr>
        <p:spPr/>
        <p:txBody>
          <a:bodyPr>
            <a:normAutofit/>
          </a:bodyPr>
          <a:lstStyle/>
          <a:p>
            <a:r>
              <a:rPr lang="zh-CN" altLang="en-US" sz="4800" b="1" dirty="0" smtClean="0">
                <a:solidFill>
                  <a:srgbClr val="FFC000"/>
                </a:solidFill>
              </a:rPr>
              <a:t>会计学</a:t>
            </a:r>
            <a:endParaRPr lang="zh-CN" altLang="en-US" sz="4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accent1"/>
                </a:solidFill>
              </a:rPr>
              <a:t>       第</a:t>
            </a:r>
            <a:r>
              <a:rPr lang="en-US" altLang="zh-CN" b="1" dirty="0" smtClean="0">
                <a:solidFill>
                  <a:schemeClr val="accent1"/>
                </a:solidFill>
              </a:rPr>
              <a:t>1</a:t>
            </a:r>
            <a:r>
              <a:rPr lang="zh-CN" altLang="en-US" b="1" dirty="0" smtClean="0">
                <a:solidFill>
                  <a:schemeClr val="accent1"/>
                </a:solidFill>
              </a:rPr>
              <a:t>章  会计学基础</a:t>
            </a:r>
            <a:endParaRPr lang="zh-CN" altLang="en-US" dirty="0"/>
          </a:p>
        </p:txBody>
      </p:sp>
      <p:sp>
        <p:nvSpPr>
          <p:cNvPr id="3" name="内容占位符 2"/>
          <p:cNvSpPr>
            <a:spLocks noGrp="1"/>
          </p:cNvSpPr>
          <p:nvPr>
            <p:ph sz="quarter" idx="1"/>
          </p:nvPr>
        </p:nvSpPr>
        <p:spPr/>
        <p:txBody>
          <a:bodyPr>
            <a:normAutofit fontScale="70000" lnSpcReduction="20000"/>
          </a:bodyPr>
          <a:lstStyle/>
          <a:p>
            <a:pPr>
              <a:buNone/>
            </a:pPr>
            <a:r>
              <a:rPr lang="en-US" altLang="zh-CN" sz="3400" b="1" dirty="0" smtClean="0">
                <a:solidFill>
                  <a:srgbClr val="C00000"/>
                </a:solidFill>
              </a:rPr>
              <a:t>1.10  </a:t>
            </a:r>
            <a:r>
              <a:rPr lang="zh-CN" altLang="en-US" sz="3400" b="1" dirty="0" smtClean="0">
                <a:solidFill>
                  <a:srgbClr val="C00000"/>
                </a:solidFill>
              </a:rPr>
              <a:t>会计要素</a:t>
            </a:r>
            <a:endParaRPr lang="en-US" altLang="zh-CN" sz="3400" b="1" dirty="0" smtClean="0">
              <a:solidFill>
                <a:srgbClr val="C00000"/>
              </a:solidFill>
            </a:endParaRPr>
          </a:p>
          <a:p>
            <a:pPr marL="0" indent="0">
              <a:buNone/>
            </a:pPr>
            <a:r>
              <a:rPr lang="en-US" altLang="zh-CN" b="1" dirty="0" smtClean="0"/>
              <a:t>     </a:t>
            </a:r>
            <a:r>
              <a:rPr lang="en-US" altLang="zh-CN" b="1" dirty="0" smtClean="0">
                <a:solidFill>
                  <a:srgbClr val="C00000"/>
                </a:solidFill>
              </a:rPr>
              <a:t>1.</a:t>
            </a:r>
            <a:r>
              <a:rPr lang="zh-CN" altLang="en-US" b="1" dirty="0" smtClean="0">
                <a:solidFill>
                  <a:srgbClr val="C00000"/>
                </a:solidFill>
              </a:rPr>
              <a:t>资产</a:t>
            </a:r>
            <a:r>
              <a:rPr lang="zh-CN" altLang="en-US" b="1" dirty="0" smtClean="0"/>
              <a:t>：企业过去的交易或者事项形成的、由企业拥有或者控制的、预期会给企业带来经济利益的资源。</a:t>
            </a:r>
            <a:endParaRPr lang="en-US" altLang="zh-CN" b="1" dirty="0" smtClean="0"/>
          </a:p>
          <a:p>
            <a:pPr marL="0" indent="0">
              <a:buNone/>
            </a:pPr>
            <a:r>
              <a:rPr lang="en-US" altLang="zh-CN" b="1" dirty="0" smtClean="0"/>
              <a:t>     </a:t>
            </a:r>
            <a:r>
              <a:rPr lang="en-US" altLang="zh-CN" b="1" dirty="0" smtClean="0">
                <a:solidFill>
                  <a:srgbClr val="C00000"/>
                </a:solidFill>
              </a:rPr>
              <a:t>2.</a:t>
            </a:r>
            <a:r>
              <a:rPr lang="zh-CN" altLang="en-US" b="1" dirty="0" smtClean="0">
                <a:solidFill>
                  <a:srgbClr val="C00000"/>
                </a:solidFill>
              </a:rPr>
              <a:t>负债</a:t>
            </a:r>
            <a:r>
              <a:rPr lang="zh-CN" altLang="en-US" b="1" dirty="0" smtClean="0"/>
              <a:t>：企业过去的交易或者事项形成的、预期会导致经济利益流出企业的现时义务。</a:t>
            </a:r>
            <a:endParaRPr lang="en-US" altLang="zh-CN" b="1" dirty="0" smtClean="0"/>
          </a:p>
          <a:p>
            <a:pPr>
              <a:buNone/>
            </a:pPr>
            <a:r>
              <a:rPr lang="zh-CN" altLang="en-US" b="1" dirty="0" smtClean="0"/>
              <a:t>     现时义务是指企业在现行条件下已承担的义务。</a:t>
            </a:r>
            <a:endParaRPr lang="en-US" altLang="zh-CN" b="1" dirty="0" smtClean="0"/>
          </a:p>
          <a:p>
            <a:pPr>
              <a:buNone/>
            </a:pPr>
            <a:r>
              <a:rPr lang="en-US" altLang="zh-CN" b="1" dirty="0" smtClean="0"/>
              <a:t>     </a:t>
            </a:r>
            <a:r>
              <a:rPr lang="en-US" altLang="zh-CN" b="1" dirty="0" smtClean="0">
                <a:solidFill>
                  <a:srgbClr val="C00000"/>
                </a:solidFill>
              </a:rPr>
              <a:t>3.</a:t>
            </a:r>
            <a:r>
              <a:rPr lang="zh-CN" altLang="en-US" b="1" dirty="0" smtClean="0">
                <a:solidFill>
                  <a:srgbClr val="C00000"/>
                </a:solidFill>
              </a:rPr>
              <a:t>所有者权益</a:t>
            </a:r>
            <a:r>
              <a:rPr lang="zh-CN" altLang="en-US" b="1" dirty="0" smtClean="0"/>
              <a:t>：企业资产扣除负债后由所有者享有的剩余权益。</a:t>
            </a:r>
            <a:endParaRPr lang="en-US" altLang="zh-CN" b="1" dirty="0" smtClean="0"/>
          </a:p>
          <a:p>
            <a:pPr marL="0" indent="0">
              <a:buNone/>
            </a:pPr>
            <a:r>
              <a:rPr lang="en-US" altLang="zh-CN" b="1" dirty="0" smtClean="0"/>
              <a:t>     </a:t>
            </a:r>
            <a:r>
              <a:rPr lang="en-US" altLang="zh-CN" b="1" dirty="0" smtClean="0">
                <a:solidFill>
                  <a:srgbClr val="C00000"/>
                </a:solidFill>
              </a:rPr>
              <a:t>4.</a:t>
            </a:r>
            <a:r>
              <a:rPr lang="zh-CN" altLang="en-US" b="1" dirty="0" smtClean="0">
                <a:solidFill>
                  <a:srgbClr val="C00000"/>
                </a:solidFill>
              </a:rPr>
              <a:t>收入</a:t>
            </a:r>
            <a:r>
              <a:rPr lang="zh-CN" altLang="en-US" b="1" dirty="0" smtClean="0"/>
              <a:t>：企业在日常活动中形成的、会导致所有者权益增加的、与所有者投入资本无关的经济利益的总流入。</a:t>
            </a:r>
            <a:endParaRPr lang="en-US" altLang="zh-CN" b="1" dirty="0" smtClean="0"/>
          </a:p>
          <a:p>
            <a:pPr marL="0" indent="0">
              <a:buNone/>
            </a:pPr>
            <a:r>
              <a:rPr lang="en-US" altLang="zh-CN" b="1" dirty="0" smtClean="0">
                <a:solidFill>
                  <a:srgbClr val="C00000"/>
                </a:solidFill>
              </a:rPr>
              <a:t>     5.</a:t>
            </a:r>
            <a:r>
              <a:rPr lang="zh-CN" altLang="en-US" b="1" dirty="0" smtClean="0">
                <a:solidFill>
                  <a:srgbClr val="C00000"/>
                </a:solidFill>
              </a:rPr>
              <a:t>费用</a:t>
            </a:r>
            <a:r>
              <a:rPr lang="zh-CN" altLang="en-US" b="1" dirty="0" smtClean="0"/>
              <a:t>：企业在日常活动中发生的、会导致所有者权益减少的、与向所有者分配利润无关的经济利益的总流出。</a:t>
            </a:r>
            <a:endParaRPr lang="en-US" altLang="zh-CN" b="1" dirty="0" smtClean="0"/>
          </a:p>
          <a:p>
            <a:pPr>
              <a:buNone/>
            </a:pPr>
            <a:r>
              <a:rPr lang="en-US" altLang="zh-CN" b="1" dirty="0" smtClean="0"/>
              <a:t>     </a:t>
            </a:r>
            <a:r>
              <a:rPr lang="en-US" altLang="zh-CN" b="1" dirty="0" smtClean="0">
                <a:solidFill>
                  <a:srgbClr val="C00000"/>
                </a:solidFill>
              </a:rPr>
              <a:t>6.</a:t>
            </a:r>
            <a:r>
              <a:rPr lang="zh-CN" altLang="en-US" b="1" dirty="0" smtClean="0">
                <a:solidFill>
                  <a:srgbClr val="C00000"/>
                </a:solidFill>
              </a:rPr>
              <a:t>利润</a:t>
            </a:r>
            <a:r>
              <a:rPr lang="zh-CN" altLang="en-US" b="1" dirty="0" smtClean="0"/>
              <a:t>：企业一定会计期间的经营成果。</a:t>
            </a:r>
            <a:endParaRPr lang="en-US" altLang="zh-CN" b="1" dirty="0" smtClean="0"/>
          </a:p>
          <a:p>
            <a:pPr>
              <a:buNone/>
            </a:pPr>
            <a:endParaRPr lang="en-US" altLang="zh-CN" b="1" dirty="0" smtClean="0"/>
          </a:p>
          <a:p>
            <a:pPr>
              <a:buNone/>
            </a:pPr>
            <a:r>
              <a:rPr lang="en-US" altLang="zh-CN" sz="3400" b="1" dirty="0" smtClean="0">
                <a:solidFill>
                  <a:srgbClr val="C00000"/>
                </a:solidFill>
              </a:rPr>
              <a:t>1.11.</a:t>
            </a:r>
            <a:r>
              <a:rPr lang="zh-CN" altLang="en-US" sz="3400" b="1" dirty="0" smtClean="0">
                <a:solidFill>
                  <a:srgbClr val="C00000"/>
                </a:solidFill>
              </a:rPr>
              <a:t>会计恒等式</a:t>
            </a:r>
            <a:endParaRPr lang="en-US" altLang="zh-CN" sz="3400" b="1" dirty="0" smtClean="0">
              <a:solidFill>
                <a:srgbClr val="C00000"/>
              </a:solidFill>
            </a:endParaRPr>
          </a:p>
          <a:p>
            <a:pPr>
              <a:buNone/>
            </a:pPr>
            <a:r>
              <a:rPr lang="zh-CN" altLang="en-US" b="1" dirty="0" smtClean="0"/>
              <a:t>                                           </a:t>
            </a:r>
            <a:r>
              <a:rPr lang="zh-CN" altLang="en-US" b="1" dirty="0" smtClean="0">
                <a:solidFill>
                  <a:srgbClr val="FF0000"/>
                </a:solidFill>
              </a:rPr>
              <a:t>资产</a:t>
            </a:r>
            <a:r>
              <a:rPr lang="en-US" altLang="zh-CN" b="1" dirty="0" smtClean="0">
                <a:solidFill>
                  <a:srgbClr val="FF0000"/>
                </a:solidFill>
              </a:rPr>
              <a:t>=</a:t>
            </a:r>
            <a:r>
              <a:rPr lang="zh-CN" altLang="en-US" b="1" dirty="0" smtClean="0">
                <a:solidFill>
                  <a:srgbClr val="FF0000"/>
                </a:solidFill>
              </a:rPr>
              <a:t>负债</a:t>
            </a:r>
            <a:r>
              <a:rPr lang="en-US" altLang="zh-CN" b="1" dirty="0" smtClean="0">
                <a:solidFill>
                  <a:srgbClr val="FF0000"/>
                </a:solidFill>
              </a:rPr>
              <a:t>+</a:t>
            </a:r>
            <a:r>
              <a:rPr lang="zh-CN" altLang="en-US" b="1" dirty="0" smtClean="0">
                <a:solidFill>
                  <a:srgbClr val="FF0000"/>
                </a:solidFill>
              </a:rPr>
              <a:t>所有者权益</a:t>
            </a:r>
          </a:p>
          <a:p>
            <a:pPr>
              <a:buNone/>
            </a:pP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accent1"/>
                </a:solidFill>
              </a:rPr>
              <a:t>       第</a:t>
            </a:r>
            <a:r>
              <a:rPr lang="en-US" altLang="zh-CN" b="1" dirty="0" smtClean="0">
                <a:solidFill>
                  <a:schemeClr val="accent1"/>
                </a:solidFill>
              </a:rPr>
              <a:t>1</a:t>
            </a:r>
            <a:r>
              <a:rPr lang="zh-CN" altLang="en-US" b="1" dirty="0" smtClean="0">
                <a:solidFill>
                  <a:schemeClr val="accent1"/>
                </a:solidFill>
              </a:rPr>
              <a:t>章  会计学基础</a:t>
            </a:r>
            <a:endParaRPr lang="zh-CN" altLang="en-US" dirty="0"/>
          </a:p>
        </p:txBody>
      </p:sp>
      <p:sp>
        <p:nvSpPr>
          <p:cNvPr id="3" name="内容占位符 2"/>
          <p:cNvSpPr>
            <a:spLocks noGrp="1"/>
          </p:cNvSpPr>
          <p:nvPr>
            <p:ph sz="quarter" idx="1"/>
          </p:nvPr>
        </p:nvSpPr>
        <p:spPr/>
        <p:txBody>
          <a:bodyPr>
            <a:normAutofit fontScale="85000" lnSpcReduction="20000"/>
          </a:bodyPr>
          <a:lstStyle/>
          <a:p>
            <a:pPr>
              <a:buNone/>
            </a:pPr>
            <a:r>
              <a:rPr lang="en-US" altLang="zh-CN" sz="2800" b="1" dirty="0" smtClean="0">
                <a:solidFill>
                  <a:srgbClr val="C00000"/>
                </a:solidFill>
              </a:rPr>
              <a:t>1.12  </a:t>
            </a:r>
            <a:r>
              <a:rPr lang="zh-CN" altLang="en-US" sz="2800" b="1" dirty="0" smtClean="0">
                <a:solidFill>
                  <a:srgbClr val="C00000"/>
                </a:solidFill>
              </a:rPr>
              <a:t>经济业务分析（帮助大家进一步理解会计恒等式）</a:t>
            </a:r>
            <a:endParaRPr lang="en-US" altLang="zh-CN" sz="2800" b="1" dirty="0" smtClean="0">
              <a:solidFill>
                <a:srgbClr val="C00000"/>
              </a:solidFill>
            </a:endParaRPr>
          </a:p>
          <a:p>
            <a:pPr>
              <a:buNone/>
            </a:pPr>
            <a:r>
              <a:rPr lang="en-US" altLang="zh-CN" sz="2800" b="1" dirty="0" smtClean="0"/>
              <a:t>     1.</a:t>
            </a:r>
            <a:r>
              <a:rPr lang="zh-CN" altLang="en-US" sz="2800" b="1" dirty="0" smtClean="0"/>
              <a:t>李先生投资</a:t>
            </a:r>
            <a:r>
              <a:rPr lang="en-US" altLang="zh-CN" sz="2800" b="1" dirty="0" smtClean="0"/>
              <a:t>100,000</a:t>
            </a:r>
            <a:r>
              <a:rPr lang="zh-CN" altLang="en-US" sz="2800" b="1" dirty="0" smtClean="0"/>
              <a:t>元现金创办一个公司。</a:t>
            </a:r>
            <a:endParaRPr lang="en-US" altLang="zh-CN" sz="2800" b="1" dirty="0" smtClean="0"/>
          </a:p>
          <a:p>
            <a:pPr marL="0" indent="0">
              <a:buNone/>
            </a:pPr>
            <a:r>
              <a:rPr lang="en-US" altLang="zh-CN" sz="2800" b="1" dirty="0" smtClean="0"/>
              <a:t>     2.</a:t>
            </a:r>
            <a:r>
              <a:rPr lang="zh-CN" altLang="en-US" sz="2800" b="1" dirty="0" smtClean="0"/>
              <a:t>该公司支付了</a:t>
            </a:r>
            <a:r>
              <a:rPr lang="en-US" altLang="zh-CN" sz="2800" b="1" dirty="0" smtClean="0"/>
              <a:t>40,000</a:t>
            </a:r>
            <a:r>
              <a:rPr lang="zh-CN" altLang="en-US" sz="2800" b="1" dirty="0" smtClean="0"/>
              <a:t>元现金购买办公用房</a:t>
            </a:r>
            <a:r>
              <a:rPr lang="en-US" altLang="zh-CN" sz="2800" b="1" dirty="0" smtClean="0"/>
              <a:t> </a:t>
            </a:r>
            <a:r>
              <a:rPr lang="zh-CN" altLang="en-US" sz="2800" b="1" dirty="0" smtClean="0"/>
              <a:t>。（若年末房产价格上涨，涨至</a:t>
            </a:r>
            <a:r>
              <a:rPr lang="en-US" altLang="zh-CN" sz="2800" b="1" dirty="0" smtClean="0"/>
              <a:t>50,000</a:t>
            </a:r>
            <a:r>
              <a:rPr lang="zh-CN" altLang="en-US" sz="2800" b="1" dirty="0" smtClean="0"/>
              <a:t>元，能用</a:t>
            </a:r>
            <a:r>
              <a:rPr lang="en-US" altLang="zh-CN" sz="2800" b="1" dirty="0" smtClean="0"/>
              <a:t>50,000</a:t>
            </a:r>
            <a:r>
              <a:rPr lang="zh-CN" altLang="en-US" sz="2800" b="1" dirty="0" smtClean="0"/>
              <a:t>元记录该房产的价格吗？）</a:t>
            </a:r>
            <a:endParaRPr lang="en-US" altLang="zh-CN" sz="2800" b="1" dirty="0" smtClean="0"/>
          </a:p>
          <a:p>
            <a:pPr>
              <a:buNone/>
            </a:pPr>
            <a:r>
              <a:rPr lang="en-US" altLang="zh-CN" sz="2800" b="1" dirty="0" smtClean="0"/>
              <a:t>     3.</a:t>
            </a:r>
            <a:r>
              <a:rPr lang="zh-CN" altLang="en-US" sz="2800" b="1" dirty="0" smtClean="0"/>
              <a:t>该公司用现金购买</a:t>
            </a:r>
            <a:r>
              <a:rPr lang="zh-CN" altLang="en-US" sz="2800" b="1" dirty="0" smtClean="0"/>
              <a:t>了</a:t>
            </a:r>
            <a:r>
              <a:rPr lang="en-US" altLang="zh-CN" sz="2800" b="1" dirty="0" smtClean="0"/>
              <a:t>1,</a:t>
            </a:r>
            <a:r>
              <a:rPr lang="en-US" altLang="zh-CN" sz="2800" b="1" dirty="0" smtClean="0"/>
              <a:t>000</a:t>
            </a:r>
            <a:r>
              <a:rPr lang="zh-CN" altLang="en-US" sz="2800" b="1" dirty="0" smtClean="0"/>
              <a:t>元的办公</a:t>
            </a:r>
            <a:r>
              <a:rPr lang="zh-CN" altLang="en-US" sz="2800" b="1" dirty="0" smtClean="0"/>
              <a:t>用品</a:t>
            </a:r>
            <a:r>
              <a:rPr lang="zh-CN" altLang="en-US" sz="2800" b="1" dirty="0" smtClean="0"/>
              <a:t>投入使用 </a:t>
            </a:r>
            <a:r>
              <a:rPr lang="zh-CN" altLang="en-US" sz="2800" b="1" dirty="0" smtClean="0"/>
              <a:t>。</a:t>
            </a:r>
            <a:endParaRPr lang="en-US" altLang="zh-CN" sz="2800" b="1" dirty="0" smtClean="0"/>
          </a:p>
          <a:p>
            <a:pPr>
              <a:buNone/>
            </a:pPr>
            <a:r>
              <a:rPr lang="en-US" altLang="zh-CN" sz="2800" b="1" dirty="0" smtClean="0"/>
              <a:t>     4.</a:t>
            </a:r>
            <a:r>
              <a:rPr lang="zh-CN" altLang="en-US" sz="2800" b="1" dirty="0" smtClean="0"/>
              <a:t>该公司从银行获得</a:t>
            </a:r>
            <a:r>
              <a:rPr lang="en-US" altLang="zh-CN" sz="2800" b="1" dirty="0" smtClean="0"/>
              <a:t>20,000</a:t>
            </a:r>
            <a:r>
              <a:rPr lang="zh-CN" altLang="en-US" sz="2800" b="1" dirty="0" smtClean="0"/>
              <a:t>元短期贷款。</a:t>
            </a:r>
            <a:endParaRPr lang="en-US" altLang="zh-CN" sz="2800" b="1" dirty="0" smtClean="0"/>
          </a:p>
          <a:p>
            <a:pPr marL="0" indent="0">
              <a:buNone/>
            </a:pPr>
            <a:r>
              <a:rPr lang="en-US" altLang="zh-CN" sz="2800" b="1" dirty="0" smtClean="0"/>
              <a:t>     5.</a:t>
            </a:r>
            <a:r>
              <a:rPr lang="zh-CN" altLang="en-US" sz="2800" b="1" dirty="0" smtClean="0"/>
              <a:t>该公司为客户</a:t>
            </a:r>
            <a:r>
              <a:rPr lang="en-US" altLang="zh-CN" sz="2800" b="1" dirty="0" smtClean="0"/>
              <a:t>A</a:t>
            </a:r>
            <a:r>
              <a:rPr lang="zh-CN" altLang="en-US" sz="2800" b="1" dirty="0" smtClean="0"/>
              <a:t>提供服务取得</a:t>
            </a:r>
            <a:r>
              <a:rPr lang="en-US" altLang="zh-CN" sz="2800" b="1" dirty="0" smtClean="0"/>
              <a:t>6,000</a:t>
            </a:r>
            <a:r>
              <a:rPr lang="zh-CN" altLang="en-US" sz="2800" b="1" dirty="0" smtClean="0"/>
              <a:t>元的收入，并获得现金。</a:t>
            </a:r>
            <a:endParaRPr lang="en-US" altLang="zh-CN" sz="2800" b="1" dirty="0" smtClean="0"/>
          </a:p>
          <a:p>
            <a:pPr marL="0" indent="0">
              <a:buNone/>
            </a:pPr>
            <a:r>
              <a:rPr lang="en-US" altLang="zh-CN" sz="2800" b="1" dirty="0" smtClean="0"/>
              <a:t>     6.</a:t>
            </a:r>
            <a:r>
              <a:rPr lang="zh-CN" altLang="en-US" sz="2800" b="1" dirty="0" smtClean="0"/>
              <a:t>该公司为客户</a:t>
            </a:r>
            <a:r>
              <a:rPr lang="en-US" altLang="zh-CN" sz="2800" b="1" dirty="0" smtClean="0"/>
              <a:t>B</a:t>
            </a:r>
            <a:r>
              <a:rPr lang="zh-CN" altLang="en-US" sz="2800" b="1" dirty="0" smtClean="0"/>
              <a:t>提供服务取得</a:t>
            </a:r>
            <a:r>
              <a:rPr lang="en-US" altLang="zh-CN" sz="2800" b="1" dirty="0" smtClean="0"/>
              <a:t>10,000</a:t>
            </a:r>
            <a:r>
              <a:rPr lang="zh-CN" altLang="en-US" sz="2800" b="1" dirty="0" smtClean="0"/>
              <a:t>元的收入，但尚未获得现金。</a:t>
            </a:r>
            <a:endParaRPr lang="en-US" altLang="zh-CN" sz="2800" b="1" dirty="0" smtClean="0"/>
          </a:p>
          <a:p>
            <a:pPr>
              <a:buNone/>
            </a:pPr>
            <a:r>
              <a:rPr lang="en-US" altLang="zh-CN" sz="2800" b="1" dirty="0" smtClean="0"/>
              <a:t>     7.</a:t>
            </a:r>
            <a:r>
              <a:rPr lang="zh-CN" altLang="en-US" sz="2800" b="1" dirty="0" smtClean="0"/>
              <a:t>该公司用现金</a:t>
            </a:r>
            <a:r>
              <a:rPr lang="en-US" altLang="zh-CN" sz="2800" b="1" dirty="0" smtClean="0"/>
              <a:t>20,000</a:t>
            </a:r>
            <a:r>
              <a:rPr lang="zh-CN" altLang="en-US" sz="2800" b="1" dirty="0" smtClean="0"/>
              <a:t>元支付水电费及员工工资。</a:t>
            </a:r>
            <a:endParaRPr lang="en-US" altLang="zh-CN" sz="2800" b="1" dirty="0" smtClean="0"/>
          </a:p>
          <a:p>
            <a:pPr>
              <a:buNone/>
            </a:pPr>
            <a:r>
              <a:rPr lang="en-US" altLang="zh-CN" sz="2800" b="1" dirty="0" smtClean="0"/>
              <a:t>     8.</a:t>
            </a:r>
            <a:r>
              <a:rPr lang="zh-CN" altLang="en-US" sz="2800" b="1" dirty="0" smtClean="0"/>
              <a:t>李先生用个人资金</a:t>
            </a:r>
            <a:r>
              <a:rPr lang="en-US" altLang="zh-CN" sz="2800" b="1" dirty="0" smtClean="0"/>
              <a:t>30,000</a:t>
            </a:r>
            <a:r>
              <a:rPr lang="zh-CN" altLang="en-US" sz="2800" b="1" dirty="0" smtClean="0"/>
              <a:t>元支付其家庭装修费用。</a:t>
            </a:r>
          </a:p>
          <a:p>
            <a:pPr>
              <a:buNone/>
            </a:pP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accent1"/>
                </a:solidFill>
              </a:rPr>
              <a:t>         第</a:t>
            </a:r>
            <a:r>
              <a:rPr lang="en-US" altLang="zh-CN" b="1" dirty="0" smtClean="0">
                <a:solidFill>
                  <a:schemeClr val="accent1"/>
                </a:solidFill>
              </a:rPr>
              <a:t>1</a:t>
            </a:r>
            <a:r>
              <a:rPr lang="zh-CN" altLang="en-US" b="1" dirty="0" smtClean="0">
                <a:solidFill>
                  <a:schemeClr val="accent1"/>
                </a:solidFill>
              </a:rPr>
              <a:t>章  会计学基础</a:t>
            </a:r>
            <a:endParaRPr lang="zh-CN" altLang="en-US" dirty="0"/>
          </a:p>
        </p:txBody>
      </p:sp>
      <p:sp>
        <p:nvSpPr>
          <p:cNvPr id="3" name="内容占位符 2"/>
          <p:cNvSpPr>
            <a:spLocks noGrp="1"/>
          </p:cNvSpPr>
          <p:nvPr>
            <p:ph sz="quarter" idx="1"/>
          </p:nvPr>
        </p:nvSpPr>
        <p:spPr/>
        <p:txBody>
          <a:bodyPr/>
          <a:lstStyle/>
          <a:p>
            <a:pPr>
              <a:buNone/>
            </a:pPr>
            <a:r>
              <a:rPr lang="zh-CN" altLang="en-US" b="1" i="1" dirty="0" smtClean="0"/>
              <a:t>习题：</a:t>
            </a:r>
            <a:r>
              <a:rPr lang="zh-CN" altLang="en-US" b="1" i="1" dirty="0" smtClean="0"/>
              <a:t>填表</a:t>
            </a:r>
            <a:endParaRPr lang="en-US" altLang="zh-CN" b="1" i="1" dirty="0" smtClean="0"/>
          </a:p>
          <a:p>
            <a:pPr>
              <a:buNone/>
            </a:pPr>
            <a:r>
              <a:rPr lang="zh-CN" altLang="en-US" dirty="0" smtClean="0"/>
              <a:t>   </a:t>
            </a:r>
            <a:endParaRPr lang="en-US" altLang="zh-CN" dirty="0" smtClean="0"/>
          </a:p>
          <a:p>
            <a:pPr>
              <a:buNone/>
            </a:pPr>
            <a:endParaRPr lang="zh-CN" altLang="en-US" dirty="0"/>
          </a:p>
        </p:txBody>
      </p:sp>
      <p:graphicFrame>
        <p:nvGraphicFramePr>
          <p:cNvPr id="5" name="表格 4"/>
          <p:cNvGraphicFramePr>
            <a:graphicFrameLocks noGrp="1"/>
          </p:cNvGraphicFramePr>
          <p:nvPr/>
        </p:nvGraphicFramePr>
        <p:xfrm>
          <a:off x="1475656" y="1988840"/>
          <a:ext cx="6096000" cy="407416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60040">
                <a:tc>
                  <a:txBody>
                    <a:bodyPr/>
                    <a:lstStyle/>
                    <a:p>
                      <a:r>
                        <a:rPr lang="zh-CN" altLang="en-US" dirty="0" smtClean="0"/>
                        <a:t>年初</a:t>
                      </a:r>
                      <a:endParaRPr lang="zh-CN" altLang="en-US" dirty="0"/>
                    </a:p>
                  </a:txBody>
                  <a:tcPr/>
                </a:tc>
                <a:tc>
                  <a:txBody>
                    <a:bodyPr/>
                    <a:lstStyle/>
                    <a:p>
                      <a:r>
                        <a:rPr lang="zh-CN" altLang="en-US" dirty="0" smtClean="0"/>
                        <a:t>甲企业</a:t>
                      </a:r>
                      <a:endParaRPr lang="zh-CN" altLang="en-US" dirty="0"/>
                    </a:p>
                  </a:txBody>
                  <a:tcPr/>
                </a:tc>
                <a:tc>
                  <a:txBody>
                    <a:bodyPr/>
                    <a:lstStyle/>
                    <a:p>
                      <a:r>
                        <a:rPr lang="zh-CN" altLang="en-US" dirty="0" smtClean="0"/>
                        <a:t>乙企业</a:t>
                      </a:r>
                      <a:endParaRPr lang="zh-CN" altLang="en-US" dirty="0"/>
                    </a:p>
                  </a:txBody>
                  <a:tcPr/>
                </a:tc>
                <a:tc>
                  <a:txBody>
                    <a:bodyPr/>
                    <a:lstStyle/>
                    <a:p>
                      <a:r>
                        <a:rPr lang="zh-CN" altLang="en-US" dirty="0" smtClean="0"/>
                        <a:t>丙企业</a:t>
                      </a:r>
                      <a:endParaRPr lang="zh-CN" altLang="en-US" dirty="0"/>
                    </a:p>
                  </a:txBody>
                  <a:tcPr/>
                </a:tc>
                <a:tc>
                  <a:txBody>
                    <a:bodyPr/>
                    <a:lstStyle/>
                    <a:p>
                      <a:r>
                        <a:rPr lang="zh-CN" altLang="en-US" dirty="0" smtClean="0"/>
                        <a:t>丁企业</a:t>
                      </a:r>
                      <a:endParaRPr lang="zh-CN" altLang="en-US" dirty="0"/>
                    </a:p>
                  </a:txBody>
                  <a:tcPr/>
                </a:tc>
              </a:tr>
              <a:tr h="370840">
                <a:tc>
                  <a:txBody>
                    <a:bodyPr/>
                    <a:lstStyle/>
                    <a:p>
                      <a:r>
                        <a:rPr lang="zh-CN" altLang="en-US" b="1" dirty="0" smtClean="0"/>
                        <a:t>       资产</a:t>
                      </a:r>
                      <a:endParaRPr lang="zh-CN" altLang="en-US" b="1" dirty="0"/>
                    </a:p>
                  </a:txBody>
                  <a:tcPr/>
                </a:tc>
                <a:tc>
                  <a:txBody>
                    <a:bodyPr/>
                    <a:lstStyle/>
                    <a:p>
                      <a:r>
                        <a:rPr lang="en-US" altLang="zh-CN" dirty="0" smtClean="0"/>
                        <a:t>  1,000</a:t>
                      </a:r>
                      <a:endParaRPr lang="zh-CN" altLang="en-US" dirty="0"/>
                    </a:p>
                  </a:txBody>
                  <a:tcPr/>
                </a:tc>
                <a:tc>
                  <a:txBody>
                    <a:bodyPr/>
                    <a:lstStyle/>
                    <a:p>
                      <a:r>
                        <a:rPr lang="en-US" altLang="zh-CN" dirty="0" smtClean="0"/>
                        <a:t>  7,000</a:t>
                      </a:r>
                      <a:endParaRPr lang="zh-CN" altLang="en-US" dirty="0"/>
                    </a:p>
                  </a:txBody>
                  <a:tcPr/>
                </a:tc>
                <a:tc>
                  <a:txBody>
                    <a:bodyPr/>
                    <a:lstStyle/>
                    <a:p>
                      <a:r>
                        <a:rPr lang="zh-CN" altLang="en-US" dirty="0" smtClean="0"/>
                        <a:t>     ？</a:t>
                      </a:r>
                      <a:endParaRPr lang="zh-CN" altLang="en-US" dirty="0"/>
                    </a:p>
                  </a:txBody>
                  <a:tcPr/>
                </a:tc>
                <a:tc>
                  <a:txBody>
                    <a:bodyPr/>
                    <a:lstStyle/>
                    <a:p>
                      <a:r>
                        <a:rPr lang="en-US" altLang="zh-CN" dirty="0" smtClean="0"/>
                        <a:t>  10,000</a:t>
                      </a:r>
                      <a:endParaRPr lang="zh-CN" altLang="en-US" dirty="0"/>
                    </a:p>
                  </a:txBody>
                  <a:tcPr/>
                </a:tc>
              </a:tr>
              <a:tr h="370840">
                <a:tc>
                  <a:txBody>
                    <a:bodyPr/>
                    <a:lstStyle/>
                    <a:p>
                      <a:r>
                        <a:rPr lang="zh-CN" altLang="en-US" b="1" dirty="0" smtClean="0"/>
                        <a:t>      负债</a:t>
                      </a:r>
                      <a:endParaRPr lang="zh-CN" altLang="en-US" b="1" dirty="0"/>
                    </a:p>
                  </a:txBody>
                  <a:tcPr/>
                </a:tc>
                <a:tc>
                  <a:txBody>
                    <a:bodyPr/>
                    <a:lstStyle/>
                    <a:p>
                      <a:r>
                        <a:rPr lang="en-US" altLang="zh-CN" dirty="0" smtClean="0"/>
                        <a:t>     400</a:t>
                      </a:r>
                      <a:endParaRPr lang="zh-CN" altLang="en-US" dirty="0"/>
                    </a:p>
                  </a:txBody>
                  <a:tcPr/>
                </a:tc>
                <a:tc>
                  <a:txBody>
                    <a:bodyPr/>
                    <a:lstStyle/>
                    <a:p>
                      <a:r>
                        <a:rPr lang="en-US" altLang="zh-CN" dirty="0" smtClean="0"/>
                        <a:t>  1,000</a:t>
                      </a:r>
                      <a:endParaRPr lang="zh-CN" altLang="en-US" dirty="0"/>
                    </a:p>
                  </a:txBody>
                  <a:tcPr/>
                </a:tc>
                <a:tc>
                  <a:txBody>
                    <a:bodyPr/>
                    <a:lstStyle/>
                    <a:p>
                      <a:r>
                        <a:rPr lang="en-US" altLang="zh-CN" dirty="0" smtClean="0"/>
                        <a:t>  4,500</a:t>
                      </a:r>
                      <a:endParaRPr lang="zh-CN" altLang="en-US" dirty="0"/>
                    </a:p>
                  </a:txBody>
                  <a:tcPr/>
                </a:tc>
                <a:tc>
                  <a:txBody>
                    <a:bodyPr/>
                    <a:lstStyle/>
                    <a:p>
                      <a:r>
                        <a:rPr lang="en-US" altLang="zh-CN" dirty="0" smtClean="0"/>
                        <a:t>    2,400</a:t>
                      </a:r>
                      <a:endParaRPr lang="zh-CN" altLang="en-US" dirty="0"/>
                    </a:p>
                  </a:txBody>
                  <a:tcPr/>
                </a:tc>
              </a:tr>
              <a:tr h="370840">
                <a:tc>
                  <a:txBody>
                    <a:bodyPr/>
                    <a:lstStyle/>
                    <a:p>
                      <a:r>
                        <a:rPr lang="zh-CN" altLang="en-US" b="1" dirty="0" smtClean="0"/>
                        <a:t>年末</a:t>
                      </a:r>
                      <a:endParaRPr lang="zh-CN" altLang="en-US" b="1"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r h="370840">
                <a:tc>
                  <a:txBody>
                    <a:bodyPr/>
                    <a:lstStyle/>
                    <a:p>
                      <a:r>
                        <a:rPr lang="zh-CN" altLang="en-US" b="1" dirty="0" smtClean="0"/>
                        <a:t>     资产</a:t>
                      </a:r>
                      <a:endParaRPr lang="zh-CN" altLang="en-US" b="1" dirty="0"/>
                    </a:p>
                  </a:txBody>
                  <a:tcPr/>
                </a:tc>
                <a:tc>
                  <a:txBody>
                    <a:bodyPr/>
                    <a:lstStyle/>
                    <a:p>
                      <a:r>
                        <a:rPr lang="en-US" altLang="zh-CN" dirty="0" smtClean="0"/>
                        <a:t>     900</a:t>
                      </a:r>
                      <a:endParaRPr lang="zh-CN" altLang="en-US" dirty="0"/>
                    </a:p>
                  </a:txBody>
                  <a:tcPr/>
                </a:tc>
                <a:tc>
                  <a:txBody>
                    <a:bodyPr/>
                    <a:lstStyle/>
                    <a:p>
                      <a:r>
                        <a:rPr lang="en-US" altLang="zh-CN" dirty="0" smtClean="0"/>
                        <a:t>  9,000</a:t>
                      </a:r>
                      <a:endParaRPr lang="zh-CN" altLang="en-US" dirty="0"/>
                    </a:p>
                  </a:txBody>
                  <a:tcPr/>
                </a:tc>
                <a:tc>
                  <a:txBody>
                    <a:bodyPr/>
                    <a:lstStyle/>
                    <a:p>
                      <a:r>
                        <a:rPr lang="en-US" altLang="zh-CN" dirty="0" smtClean="0"/>
                        <a:t>22,000</a:t>
                      </a:r>
                      <a:endParaRPr lang="zh-CN" altLang="en-US" dirty="0"/>
                    </a:p>
                  </a:txBody>
                  <a:tcPr/>
                </a:tc>
                <a:tc>
                  <a:txBody>
                    <a:bodyPr/>
                    <a:lstStyle/>
                    <a:p>
                      <a:r>
                        <a:rPr lang="en-US" altLang="zh-CN" dirty="0" smtClean="0"/>
                        <a:t>  11,500</a:t>
                      </a:r>
                      <a:endParaRPr lang="zh-CN" altLang="en-US" dirty="0"/>
                    </a:p>
                  </a:txBody>
                  <a:tcPr/>
                </a:tc>
              </a:tr>
              <a:tr h="370840">
                <a:tc>
                  <a:txBody>
                    <a:bodyPr/>
                    <a:lstStyle/>
                    <a:p>
                      <a:r>
                        <a:rPr lang="zh-CN" altLang="en-US" b="1" dirty="0" smtClean="0"/>
                        <a:t>    负债</a:t>
                      </a:r>
                      <a:endParaRPr lang="zh-CN" altLang="en-US" b="1" dirty="0"/>
                    </a:p>
                  </a:txBody>
                  <a:tcPr/>
                </a:tc>
                <a:tc>
                  <a:txBody>
                    <a:bodyPr/>
                    <a:lstStyle/>
                    <a:p>
                      <a:r>
                        <a:rPr lang="en-US" altLang="zh-CN" dirty="0" smtClean="0"/>
                        <a:t>     200</a:t>
                      </a:r>
                      <a:endParaRPr lang="zh-CN" altLang="en-US" dirty="0"/>
                    </a:p>
                  </a:txBody>
                  <a:tcPr/>
                </a:tc>
                <a:tc>
                  <a:txBody>
                    <a:bodyPr/>
                    <a:lstStyle/>
                    <a:p>
                      <a:r>
                        <a:rPr lang="zh-CN" altLang="en-US" dirty="0" smtClean="0"/>
                        <a:t>     ？</a:t>
                      </a:r>
                      <a:endParaRPr lang="zh-CN" altLang="en-US" dirty="0"/>
                    </a:p>
                  </a:txBody>
                  <a:tcPr/>
                </a:tc>
                <a:tc>
                  <a:txBody>
                    <a:bodyPr/>
                    <a:lstStyle/>
                    <a:p>
                      <a:r>
                        <a:rPr lang="en-US" altLang="zh-CN" dirty="0" smtClean="0"/>
                        <a:t>  3,500</a:t>
                      </a:r>
                      <a:endParaRPr lang="zh-CN" altLang="en-US" dirty="0"/>
                    </a:p>
                  </a:txBody>
                  <a:tcPr/>
                </a:tc>
                <a:tc>
                  <a:txBody>
                    <a:bodyPr/>
                    <a:lstStyle/>
                    <a:p>
                      <a:r>
                        <a:rPr lang="en-US" altLang="zh-CN" dirty="0" smtClean="0"/>
                        <a:t>    2,400</a:t>
                      </a:r>
                      <a:endParaRPr lang="zh-CN" altLang="en-US" dirty="0"/>
                    </a:p>
                  </a:txBody>
                  <a:tcPr/>
                </a:tc>
              </a:tr>
              <a:tr h="370840">
                <a:tc>
                  <a:txBody>
                    <a:bodyPr/>
                    <a:lstStyle/>
                    <a:p>
                      <a:r>
                        <a:rPr lang="zh-CN" altLang="en-US" b="1" dirty="0" smtClean="0"/>
                        <a:t>年度内</a:t>
                      </a:r>
                      <a:endParaRPr lang="zh-CN" altLang="en-US" b="1"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r h="370840">
                <a:tc>
                  <a:txBody>
                    <a:bodyPr/>
                    <a:lstStyle/>
                    <a:p>
                      <a:r>
                        <a:rPr lang="zh-CN" altLang="en-US" b="1" dirty="0" smtClean="0"/>
                        <a:t>  投入资本</a:t>
                      </a:r>
                      <a:endParaRPr lang="zh-CN" altLang="en-US" b="1" dirty="0"/>
                    </a:p>
                  </a:txBody>
                  <a:tcPr/>
                </a:tc>
                <a:tc>
                  <a:txBody>
                    <a:bodyPr/>
                    <a:lstStyle/>
                    <a:p>
                      <a:r>
                        <a:rPr lang="en-US" altLang="zh-CN" dirty="0" smtClean="0"/>
                        <a:t>     210</a:t>
                      </a:r>
                      <a:endParaRPr lang="zh-CN" altLang="en-US" dirty="0"/>
                    </a:p>
                  </a:txBody>
                  <a:tcPr/>
                </a:tc>
                <a:tc>
                  <a:txBody>
                    <a:bodyPr/>
                    <a:lstStyle/>
                    <a:p>
                      <a:r>
                        <a:rPr lang="en-US" altLang="zh-CN" dirty="0" smtClean="0"/>
                        <a:t>  1,800</a:t>
                      </a:r>
                      <a:endParaRPr lang="zh-CN" altLang="en-US" dirty="0"/>
                    </a:p>
                  </a:txBody>
                  <a:tcPr/>
                </a:tc>
                <a:tc>
                  <a:txBody>
                    <a:bodyPr/>
                    <a:lstStyle/>
                    <a:p>
                      <a:r>
                        <a:rPr lang="en-US" altLang="zh-CN" dirty="0" smtClean="0"/>
                        <a:t>  6,500</a:t>
                      </a:r>
                      <a:endParaRPr lang="zh-CN" altLang="en-US" dirty="0"/>
                    </a:p>
                  </a:txBody>
                  <a:tcPr/>
                </a:tc>
                <a:tc>
                  <a:txBody>
                    <a:bodyPr/>
                    <a:lstStyle/>
                    <a:p>
                      <a:r>
                        <a:rPr lang="zh-CN" altLang="en-US" dirty="0" smtClean="0"/>
                        <a:t>       ？</a:t>
                      </a:r>
                      <a:endParaRPr lang="zh-CN" altLang="en-US" dirty="0"/>
                    </a:p>
                  </a:txBody>
                  <a:tcPr/>
                </a:tc>
              </a:tr>
              <a:tr h="370840">
                <a:tc>
                  <a:txBody>
                    <a:bodyPr/>
                    <a:lstStyle/>
                    <a:p>
                      <a:r>
                        <a:rPr lang="zh-CN" altLang="en-US" b="1" dirty="0" smtClean="0"/>
                        <a:t>  营业收入</a:t>
                      </a:r>
                      <a:endParaRPr lang="zh-CN" altLang="en-US" b="1" dirty="0"/>
                    </a:p>
                  </a:txBody>
                  <a:tcPr/>
                </a:tc>
                <a:tc>
                  <a:txBody>
                    <a:bodyPr/>
                    <a:lstStyle/>
                    <a:p>
                      <a:r>
                        <a:rPr lang="zh-CN" altLang="en-US" dirty="0" smtClean="0"/>
                        <a:t>       ？</a:t>
                      </a:r>
                      <a:endParaRPr lang="zh-CN" altLang="en-US" dirty="0"/>
                    </a:p>
                  </a:txBody>
                  <a:tcPr/>
                </a:tc>
                <a:tc>
                  <a:txBody>
                    <a:bodyPr/>
                    <a:lstStyle/>
                    <a:p>
                      <a:r>
                        <a:rPr lang="en-US" altLang="zh-CN" dirty="0" smtClean="0"/>
                        <a:t>  3,500</a:t>
                      </a:r>
                      <a:endParaRPr lang="zh-CN" altLang="en-US" dirty="0"/>
                    </a:p>
                  </a:txBody>
                  <a:tcPr/>
                </a:tc>
                <a:tc>
                  <a:txBody>
                    <a:bodyPr/>
                    <a:lstStyle/>
                    <a:p>
                      <a:r>
                        <a:rPr lang="en-US" altLang="zh-CN" dirty="0" smtClean="0"/>
                        <a:t>12,200</a:t>
                      </a:r>
                      <a:endParaRPr lang="zh-CN" altLang="en-US" dirty="0"/>
                    </a:p>
                  </a:txBody>
                  <a:tcPr/>
                </a:tc>
                <a:tc>
                  <a:txBody>
                    <a:bodyPr/>
                    <a:lstStyle/>
                    <a:p>
                      <a:r>
                        <a:rPr lang="en-US" altLang="zh-CN" dirty="0" smtClean="0"/>
                        <a:t>    4,700</a:t>
                      </a:r>
                      <a:endParaRPr lang="zh-CN" altLang="en-US" dirty="0"/>
                    </a:p>
                  </a:txBody>
                  <a:tcPr/>
                </a:tc>
              </a:tr>
              <a:tr h="370840">
                <a:tc>
                  <a:txBody>
                    <a:bodyPr/>
                    <a:lstStyle/>
                    <a:p>
                      <a:r>
                        <a:rPr lang="zh-CN" altLang="en-US" b="1" dirty="0" smtClean="0"/>
                        <a:t>  抽回资本</a:t>
                      </a:r>
                      <a:endParaRPr lang="zh-CN" altLang="en-US" b="1" dirty="0"/>
                    </a:p>
                  </a:txBody>
                  <a:tcPr/>
                </a:tc>
                <a:tc>
                  <a:txBody>
                    <a:bodyPr/>
                    <a:lstStyle/>
                    <a:p>
                      <a:r>
                        <a:rPr lang="en-US" altLang="zh-CN" dirty="0" smtClean="0"/>
                        <a:t>      60</a:t>
                      </a:r>
                      <a:endParaRPr lang="zh-CN" altLang="en-US" dirty="0"/>
                    </a:p>
                  </a:txBody>
                  <a:tcPr/>
                </a:tc>
                <a:tc>
                  <a:txBody>
                    <a:bodyPr/>
                    <a:lstStyle/>
                    <a:p>
                      <a:r>
                        <a:rPr lang="en-US" altLang="zh-CN" dirty="0" smtClean="0"/>
                        <a:t>  1,000</a:t>
                      </a:r>
                      <a:endParaRPr lang="zh-CN" altLang="en-US" dirty="0"/>
                    </a:p>
                  </a:txBody>
                  <a:tcPr/>
                </a:tc>
                <a:tc>
                  <a:txBody>
                    <a:bodyPr/>
                    <a:lstStyle/>
                    <a:p>
                      <a:r>
                        <a:rPr lang="en-US" altLang="zh-CN" dirty="0" smtClean="0"/>
                        <a:t>     600</a:t>
                      </a:r>
                      <a:endParaRPr lang="zh-CN" altLang="en-US" dirty="0"/>
                    </a:p>
                  </a:txBody>
                  <a:tcPr/>
                </a:tc>
                <a:tc>
                  <a:txBody>
                    <a:bodyPr/>
                    <a:lstStyle/>
                    <a:p>
                      <a:r>
                        <a:rPr lang="en-US" altLang="zh-CN" dirty="0" smtClean="0"/>
                        <a:t>       600</a:t>
                      </a:r>
                      <a:endParaRPr lang="zh-CN" altLang="en-US" dirty="0"/>
                    </a:p>
                  </a:txBody>
                  <a:tcPr/>
                </a:tc>
              </a:tr>
              <a:tr h="370840">
                <a:tc>
                  <a:txBody>
                    <a:bodyPr/>
                    <a:lstStyle/>
                    <a:p>
                      <a:r>
                        <a:rPr lang="zh-CN" altLang="en-US" b="1" dirty="0" smtClean="0"/>
                        <a:t>  营业费用</a:t>
                      </a:r>
                      <a:endParaRPr lang="zh-CN" altLang="en-US" b="1" dirty="0"/>
                    </a:p>
                  </a:txBody>
                  <a:tcPr/>
                </a:tc>
                <a:tc>
                  <a:txBody>
                    <a:bodyPr/>
                    <a:lstStyle/>
                    <a:p>
                      <a:r>
                        <a:rPr lang="en-US" altLang="zh-CN" dirty="0" smtClean="0"/>
                        <a:t>    330</a:t>
                      </a:r>
                      <a:endParaRPr lang="zh-CN" altLang="en-US" dirty="0"/>
                    </a:p>
                  </a:txBody>
                  <a:tcPr/>
                </a:tc>
                <a:tc>
                  <a:txBody>
                    <a:bodyPr/>
                    <a:lstStyle/>
                    <a:p>
                      <a:r>
                        <a:rPr lang="en-US" altLang="zh-CN" dirty="0" smtClean="0"/>
                        <a:t>  2,700</a:t>
                      </a:r>
                      <a:endParaRPr lang="zh-CN" altLang="en-US" dirty="0"/>
                    </a:p>
                  </a:txBody>
                  <a:tcPr/>
                </a:tc>
                <a:tc>
                  <a:txBody>
                    <a:bodyPr/>
                    <a:lstStyle/>
                    <a:p>
                      <a:r>
                        <a:rPr lang="en-US" altLang="zh-CN" dirty="0" smtClean="0"/>
                        <a:t>  9,100</a:t>
                      </a:r>
                      <a:endParaRPr lang="zh-CN" altLang="en-US" dirty="0"/>
                    </a:p>
                  </a:txBody>
                  <a:tcPr/>
                </a:tc>
                <a:tc>
                  <a:txBody>
                    <a:bodyPr/>
                    <a:lstStyle/>
                    <a:p>
                      <a:r>
                        <a:rPr lang="en-US" altLang="zh-CN" dirty="0" smtClean="0"/>
                        <a:t>    3,100</a:t>
                      </a:r>
                      <a:endParaRPr lang="zh-CN" altLang="en-US" dirty="0"/>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lnSpcReduction="10000"/>
          </a:bodyPr>
          <a:lstStyle/>
          <a:p>
            <a:pPr>
              <a:buNone/>
            </a:pPr>
            <a:r>
              <a:rPr lang="en-US" altLang="zh-CN" b="1" i="1" dirty="0" smtClean="0">
                <a:solidFill>
                  <a:srgbClr val="C00000"/>
                </a:solidFill>
              </a:rPr>
              <a:t>MBA</a:t>
            </a:r>
            <a:r>
              <a:rPr lang="zh-CN" altLang="en-US" b="1" i="1" dirty="0" smtClean="0">
                <a:solidFill>
                  <a:srgbClr val="C00000"/>
                </a:solidFill>
              </a:rPr>
              <a:t>会计学教学目标：</a:t>
            </a:r>
            <a:endParaRPr lang="en-US" altLang="zh-CN" b="1" i="1" dirty="0" smtClean="0">
              <a:solidFill>
                <a:srgbClr val="C00000"/>
              </a:solidFill>
            </a:endParaRPr>
          </a:p>
          <a:p>
            <a:pPr marL="0" indent="0">
              <a:buNone/>
            </a:pPr>
            <a:r>
              <a:rPr lang="en-US" altLang="zh-CN" dirty="0" smtClean="0"/>
              <a:t>        </a:t>
            </a:r>
            <a:r>
              <a:rPr lang="zh-CN" altLang="en-US" b="1" dirty="0" smtClean="0"/>
              <a:t>通过理解和掌握财务会计的基本概念、原则和方法，获得阅读和理解会计报表的能力。</a:t>
            </a:r>
            <a:endParaRPr lang="en-US" altLang="zh-CN" b="1" dirty="0" smtClean="0"/>
          </a:p>
          <a:p>
            <a:pPr marL="0" indent="0">
              <a:buNone/>
            </a:pPr>
            <a:r>
              <a:rPr lang="zh-CN" altLang="en-US" b="1" dirty="0" smtClean="0"/>
              <a:t>        企业管理者只有掌握会计学的基本原理、基本方法和基本技能，具备阅读和分析财务报表的能力，才能充分掌握和利用企业财务部门提供的会计信息，制定恰当的发展战略，作出正确的经营决策。</a:t>
            </a:r>
            <a:endParaRPr lang="en-US" altLang="zh-CN" b="1" dirty="0" smtClean="0"/>
          </a:p>
          <a:p>
            <a:pPr>
              <a:buNone/>
            </a:pPr>
            <a:r>
              <a:rPr lang="zh-CN" altLang="en-US" b="1" dirty="0" smtClean="0"/>
              <a:t>  </a:t>
            </a:r>
            <a:r>
              <a:rPr lang="zh-CN" altLang="en-US" b="1" i="1" dirty="0" smtClean="0">
                <a:solidFill>
                  <a:srgbClr val="C00000"/>
                </a:solidFill>
              </a:rPr>
              <a:t>参考书目：</a:t>
            </a:r>
            <a:endParaRPr lang="en-US" altLang="zh-CN" b="1" i="1" dirty="0" smtClean="0">
              <a:solidFill>
                <a:srgbClr val="C00000"/>
              </a:solidFill>
            </a:endParaRPr>
          </a:p>
          <a:p>
            <a:pPr marL="0" indent="0">
              <a:buNone/>
            </a:pPr>
            <a:r>
              <a:rPr lang="en-US" altLang="zh-CN" b="1" dirty="0" smtClean="0"/>
              <a:t>     1.《</a:t>
            </a:r>
            <a:r>
              <a:rPr lang="zh-CN" altLang="en-US" b="1" dirty="0" smtClean="0"/>
              <a:t>会计学</a:t>
            </a:r>
            <a:r>
              <a:rPr lang="en-US" altLang="zh-CN" b="1" dirty="0" smtClean="0"/>
              <a:t>》</a:t>
            </a:r>
            <a:r>
              <a:rPr lang="zh-CN" altLang="en-US" b="1" dirty="0" smtClean="0"/>
              <a:t>（第二版），夏冬林主编，清华大学出版社。</a:t>
            </a:r>
            <a:endParaRPr lang="en-US" altLang="zh-CN" b="1" dirty="0" smtClean="0"/>
          </a:p>
          <a:p>
            <a:pPr>
              <a:buNone/>
            </a:pPr>
            <a:r>
              <a:rPr lang="en-US" altLang="zh-CN" b="1" dirty="0" smtClean="0"/>
              <a:t>     2.《</a:t>
            </a:r>
            <a:r>
              <a:rPr lang="zh-CN" altLang="en-US" b="1" dirty="0" smtClean="0"/>
              <a:t>会计学</a:t>
            </a:r>
            <a:r>
              <a:rPr lang="en-US" altLang="zh-CN" b="1" dirty="0" smtClean="0"/>
              <a:t>》</a:t>
            </a:r>
            <a:r>
              <a:rPr lang="zh-CN" altLang="en-US" b="1" dirty="0" smtClean="0"/>
              <a:t>，周晓苏编著，清华大学出版社。</a:t>
            </a:r>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accent1"/>
                </a:solidFill>
              </a:rPr>
              <a:t>     第</a:t>
            </a:r>
            <a:r>
              <a:rPr lang="en-US" altLang="zh-CN" b="1" dirty="0" smtClean="0">
                <a:solidFill>
                  <a:schemeClr val="accent1"/>
                </a:solidFill>
              </a:rPr>
              <a:t>1</a:t>
            </a:r>
            <a:r>
              <a:rPr lang="zh-CN" altLang="en-US" b="1" dirty="0" smtClean="0">
                <a:solidFill>
                  <a:schemeClr val="accent1"/>
                </a:solidFill>
              </a:rPr>
              <a:t>章  会计学基础</a:t>
            </a:r>
            <a:endParaRPr lang="zh-CN" altLang="en-US" dirty="0"/>
          </a:p>
        </p:txBody>
      </p:sp>
      <p:sp>
        <p:nvSpPr>
          <p:cNvPr id="3" name="内容占位符 2"/>
          <p:cNvSpPr>
            <a:spLocks noGrp="1"/>
          </p:cNvSpPr>
          <p:nvPr>
            <p:ph sz="quarter" idx="1"/>
          </p:nvPr>
        </p:nvSpPr>
        <p:spPr/>
        <p:txBody>
          <a:bodyPr>
            <a:normAutofit/>
          </a:bodyPr>
          <a:lstStyle/>
          <a:p>
            <a:pPr>
              <a:buNone/>
            </a:pPr>
            <a:r>
              <a:rPr lang="en-US" altLang="zh-CN" sz="2800" b="1" dirty="0" smtClean="0">
                <a:solidFill>
                  <a:srgbClr val="C00000"/>
                </a:solidFill>
              </a:rPr>
              <a:t>1.1</a:t>
            </a:r>
            <a:r>
              <a:rPr lang="zh-CN" altLang="en-US" sz="2800" b="1" dirty="0" smtClean="0">
                <a:solidFill>
                  <a:srgbClr val="C00000"/>
                </a:solidFill>
              </a:rPr>
              <a:t>企业的主要目标</a:t>
            </a:r>
            <a:endParaRPr lang="en-US" altLang="zh-CN" sz="2800" b="1" dirty="0" smtClean="0"/>
          </a:p>
          <a:p>
            <a:pPr>
              <a:buNone/>
            </a:pPr>
            <a:r>
              <a:rPr lang="zh-CN" altLang="en-US" sz="2800" b="1" dirty="0" smtClean="0"/>
              <a:t>       </a:t>
            </a:r>
            <a:r>
              <a:rPr lang="zh-CN" altLang="en-US" sz="2400" b="1" dirty="0" smtClean="0"/>
              <a:t>提供产品或劳务，追求利润。实现股东价值最大化，同时承担社会责任。</a:t>
            </a:r>
            <a:endParaRPr lang="en-US" altLang="zh-CN" sz="2400" b="1" dirty="0" smtClean="0"/>
          </a:p>
          <a:p>
            <a:pPr>
              <a:buNone/>
            </a:pPr>
            <a:r>
              <a:rPr lang="en-US" altLang="zh-CN" sz="2800" b="1" dirty="0" smtClean="0">
                <a:solidFill>
                  <a:srgbClr val="C00000"/>
                </a:solidFill>
              </a:rPr>
              <a:t>1.2</a:t>
            </a:r>
            <a:r>
              <a:rPr lang="zh-CN" altLang="en-US" sz="2800" b="1" dirty="0" smtClean="0">
                <a:solidFill>
                  <a:srgbClr val="C00000"/>
                </a:solidFill>
              </a:rPr>
              <a:t>会计的作用</a:t>
            </a:r>
            <a:endParaRPr lang="en-US" altLang="zh-CN" sz="2800" b="1" dirty="0" smtClean="0">
              <a:solidFill>
                <a:srgbClr val="C00000"/>
              </a:solidFill>
            </a:endParaRPr>
          </a:p>
          <a:p>
            <a:pPr>
              <a:buNone/>
            </a:pPr>
            <a:r>
              <a:rPr lang="zh-CN" altLang="en-US" sz="2800" b="1" dirty="0" smtClean="0"/>
              <a:t>       </a:t>
            </a:r>
            <a:r>
              <a:rPr lang="zh-CN" altLang="en-US" sz="2400" b="1" dirty="0" smtClean="0"/>
              <a:t>提供财务信息，帮助信息使用者进行各种决策。</a:t>
            </a:r>
            <a:endParaRPr lang="en-US" altLang="zh-CN" sz="2400" b="1" dirty="0" smtClean="0"/>
          </a:p>
          <a:p>
            <a:pPr>
              <a:buNone/>
            </a:pPr>
            <a:r>
              <a:rPr lang="en-US" altLang="zh-CN" sz="2800" b="1" dirty="0" smtClean="0">
                <a:solidFill>
                  <a:srgbClr val="C00000"/>
                </a:solidFill>
              </a:rPr>
              <a:t>1.3</a:t>
            </a:r>
            <a:r>
              <a:rPr lang="zh-CN" altLang="en-US" sz="2800" b="1" dirty="0" smtClean="0">
                <a:solidFill>
                  <a:srgbClr val="C00000"/>
                </a:solidFill>
              </a:rPr>
              <a:t>会计的概念</a:t>
            </a:r>
            <a:endParaRPr lang="en-US" altLang="zh-CN" sz="2800" b="1" dirty="0" smtClean="0">
              <a:solidFill>
                <a:srgbClr val="C00000"/>
              </a:solidFill>
            </a:endParaRPr>
          </a:p>
          <a:p>
            <a:pPr marL="0" indent="444500">
              <a:buNone/>
            </a:pPr>
            <a:r>
              <a:rPr lang="zh-CN" altLang="en-US" sz="2400" b="1" dirty="0" smtClean="0"/>
              <a:t> 会计是计量企业经济活动，处理并加工经济信息，并将处理结果与决策者进行交流的信息系统。</a:t>
            </a:r>
            <a:endParaRPr lang="en-US" altLang="zh-CN" sz="2400" b="1" dirty="0" smtClean="0"/>
          </a:p>
          <a:p>
            <a:pPr>
              <a:buNone/>
            </a:pPr>
            <a:r>
              <a:rPr lang="zh-CN" altLang="en-US" sz="2400" b="1" dirty="0" smtClean="0"/>
              <a:t>          会计又称为“商业语言”。这门语言理解的越好，企业财务活动的管理也就越成功。</a:t>
            </a:r>
            <a:endParaRPr lang="en-US" altLang="zh-CN" sz="2400" b="1" dirty="0" smtClean="0"/>
          </a:p>
          <a:p>
            <a:pPr>
              <a:buNone/>
            </a:pP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accent1"/>
                </a:solidFill>
              </a:rPr>
              <a:t>      第</a:t>
            </a:r>
            <a:r>
              <a:rPr lang="en-US" altLang="zh-CN" b="1" dirty="0" smtClean="0">
                <a:solidFill>
                  <a:schemeClr val="accent1"/>
                </a:solidFill>
              </a:rPr>
              <a:t>1</a:t>
            </a:r>
            <a:r>
              <a:rPr lang="zh-CN" altLang="en-US" b="1" dirty="0" smtClean="0">
                <a:solidFill>
                  <a:schemeClr val="accent1"/>
                </a:solidFill>
              </a:rPr>
              <a:t>章  会计学基础</a:t>
            </a:r>
            <a:endParaRPr lang="zh-CN" altLang="en-US" dirty="0"/>
          </a:p>
        </p:txBody>
      </p:sp>
      <p:sp>
        <p:nvSpPr>
          <p:cNvPr id="3" name="内容占位符 2"/>
          <p:cNvSpPr>
            <a:spLocks noGrp="1"/>
          </p:cNvSpPr>
          <p:nvPr>
            <p:ph sz="quarter" idx="1"/>
          </p:nvPr>
        </p:nvSpPr>
        <p:spPr/>
        <p:txBody>
          <a:bodyPr/>
          <a:lstStyle/>
          <a:p>
            <a:pPr>
              <a:buNone/>
            </a:pPr>
            <a:r>
              <a:rPr lang="en-US" altLang="zh-CN" sz="2800" b="1" dirty="0" smtClean="0">
                <a:solidFill>
                  <a:srgbClr val="C00000"/>
                </a:solidFill>
              </a:rPr>
              <a:t> 1.4</a:t>
            </a:r>
            <a:r>
              <a:rPr lang="zh-CN" altLang="en-US" sz="2800" b="1" dirty="0" smtClean="0">
                <a:solidFill>
                  <a:srgbClr val="C00000"/>
                </a:solidFill>
              </a:rPr>
              <a:t>会计信息的使用者</a:t>
            </a:r>
            <a:endParaRPr lang="en-US" altLang="zh-CN" sz="2800" b="1" dirty="0" smtClean="0">
              <a:solidFill>
                <a:srgbClr val="C00000"/>
              </a:solidFill>
            </a:endParaRPr>
          </a:p>
          <a:p>
            <a:pPr>
              <a:buNone/>
            </a:pPr>
            <a:r>
              <a:rPr lang="en-US" altLang="zh-CN" sz="2800" b="1" dirty="0" smtClean="0">
                <a:solidFill>
                  <a:srgbClr val="C00000"/>
                </a:solidFill>
              </a:rPr>
              <a:t>     </a:t>
            </a:r>
            <a:r>
              <a:rPr lang="zh-CN" altLang="en-US" sz="2400" b="1" dirty="0" smtClean="0"/>
              <a:t>按其与公司的关系可分为外部使用者和内部使用者。</a:t>
            </a:r>
            <a:endParaRPr lang="en-US" altLang="zh-CN" sz="2400" b="1" dirty="0" smtClean="0"/>
          </a:p>
          <a:p>
            <a:pPr marL="92075" indent="-92075">
              <a:buNone/>
            </a:pPr>
            <a:r>
              <a:rPr lang="en-US" altLang="zh-CN" sz="2400" b="1" dirty="0" smtClean="0"/>
              <a:t>      1.</a:t>
            </a:r>
            <a:r>
              <a:rPr lang="zh-CN" altLang="en-US" sz="2400" b="1" dirty="0" smtClean="0">
                <a:solidFill>
                  <a:srgbClr val="C00000"/>
                </a:solidFill>
              </a:rPr>
              <a:t>外部使用者</a:t>
            </a:r>
            <a:r>
              <a:rPr lang="en-US" altLang="zh-CN" sz="2400" b="1" dirty="0" smtClean="0"/>
              <a:t>:</a:t>
            </a:r>
            <a:r>
              <a:rPr lang="zh-CN" altLang="en-US" sz="2400" b="1" dirty="0" smtClean="0"/>
              <a:t>投资者、债权人、供应商、客户、税务     部门、证券交易监督管理部门等。</a:t>
            </a:r>
            <a:endParaRPr lang="en-US" altLang="zh-CN" sz="2400" b="1" dirty="0" smtClean="0"/>
          </a:p>
          <a:p>
            <a:pPr>
              <a:buNone/>
            </a:pPr>
            <a:r>
              <a:rPr lang="en-US" altLang="zh-CN" sz="2400" b="1" dirty="0" smtClean="0"/>
              <a:t>     2.</a:t>
            </a:r>
            <a:r>
              <a:rPr lang="zh-CN" altLang="en-US" sz="2400" b="1" dirty="0" smtClean="0">
                <a:solidFill>
                  <a:srgbClr val="C00000"/>
                </a:solidFill>
              </a:rPr>
              <a:t>内部使用者</a:t>
            </a:r>
            <a:r>
              <a:rPr lang="zh-CN" altLang="en-US" sz="2400" b="1" dirty="0" smtClean="0"/>
              <a:t>：企业内部的各级管理者。</a:t>
            </a:r>
            <a:endParaRPr lang="en-US" altLang="zh-CN" sz="2400" b="1" dirty="0" smtClean="0"/>
          </a:p>
          <a:p>
            <a:pPr marL="182563" indent="-182563">
              <a:buNone/>
            </a:pPr>
            <a:r>
              <a:rPr lang="zh-CN" altLang="en-US" sz="2400" b="1" dirty="0" smtClean="0"/>
              <a:t>          因为不同的信息使用者希望获得的信息是不同的，所以，会计学已分为两大分支：</a:t>
            </a:r>
            <a:r>
              <a:rPr lang="zh-CN" altLang="en-US" sz="2400" b="1" dirty="0" smtClean="0">
                <a:solidFill>
                  <a:srgbClr val="C00000"/>
                </a:solidFill>
              </a:rPr>
              <a:t>财务会计和管理会计</a:t>
            </a:r>
            <a:r>
              <a:rPr lang="zh-CN" altLang="en-US" sz="2400" b="1" dirty="0" smtClean="0"/>
              <a:t>。</a:t>
            </a:r>
            <a:endParaRPr lang="en-US" altLang="zh-CN" sz="2400" b="1" dirty="0" smtClean="0"/>
          </a:p>
          <a:p>
            <a:pPr marL="182563" indent="-182563">
              <a:buNone/>
            </a:pPr>
            <a:r>
              <a:rPr lang="zh-CN" altLang="en-US" sz="2400" b="1" dirty="0" smtClean="0"/>
              <a:t>财务会计：主要对外提供会计报表。</a:t>
            </a:r>
            <a:endParaRPr lang="en-US" altLang="zh-CN" sz="2400" b="1" dirty="0" smtClean="0"/>
          </a:p>
          <a:p>
            <a:pPr marL="182563" indent="-182563">
              <a:buNone/>
            </a:pPr>
            <a:r>
              <a:rPr lang="zh-CN" altLang="en-US" sz="2400" b="1" dirty="0" smtClean="0"/>
              <a:t>管理会计：主要对内提供各种管理决策所需的会计信息。</a:t>
            </a:r>
          </a:p>
          <a:p>
            <a:pPr>
              <a:buNone/>
            </a:pP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accent1"/>
                </a:solidFill>
              </a:rPr>
              <a:t>      第</a:t>
            </a:r>
            <a:r>
              <a:rPr lang="en-US" altLang="zh-CN" b="1" dirty="0" smtClean="0">
                <a:solidFill>
                  <a:schemeClr val="accent1"/>
                </a:solidFill>
              </a:rPr>
              <a:t>1</a:t>
            </a:r>
            <a:r>
              <a:rPr lang="zh-CN" altLang="en-US" b="1" dirty="0" smtClean="0">
                <a:solidFill>
                  <a:schemeClr val="accent1"/>
                </a:solidFill>
              </a:rPr>
              <a:t>章  会计学基础</a:t>
            </a:r>
            <a:endParaRPr lang="zh-CN" altLang="en-US" dirty="0"/>
          </a:p>
        </p:txBody>
      </p:sp>
      <p:sp>
        <p:nvSpPr>
          <p:cNvPr id="3" name="内容占位符 2"/>
          <p:cNvSpPr>
            <a:spLocks noGrp="1"/>
          </p:cNvSpPr>
          <p:nvPr>
            <p:ph sz="quarter" idx="1"/>
          </p:nvPr>
        </p:nvSpPr>
        <p:spPr/>
        <p:txBody>
          <a:bodyPr>
            <a:normAutofit/>
          </a:bodyPr>
          <a:lstStyle/>
          <a:p>
            <a:pPr>
              <a:buNone/>
            </a:pPr>
            <a:r>
              <a:rPr lang="en-US" altLang="zh-CN" sz="2800" b="1" dirty="0" smtClean="0">
                <a:solidFill>
                  <a:srgbClr val="C00000"/>
                </a:solidFill>
              </a:rPr>
              <a:t>1.5 </a:t>
            </a:r>
            <a:r>
              <a:rPr lang="zh-CN" altLang="en-US" sz="2800" b="1" dirty="0" smtClean="0">
                <a:solidFill>
                  <a:srgbClr val="C00000"/>
                </a:solidFill>
              </a:rPr>
              <a:t>会计的工作规范</a:t>
            </a:r>
            <a:endParaRPr lang="en-US" altLang="zh-CN" sz="2800" b="1" dirty="0" smtClean="0">
              <a:solidFill>
                <a:srgbClr val="C00000"/>
              </a:solidFill>
            </a:endParaRPr>
          </a:p>
          <a:p>
            <a:pPr>
              <a:buNone/>
            </a:pPr>
            <a:r>
              <a:rPr lang="en-US" altLang="zh-CN" sz="2400" b="1" dirty="0" smtClean="0"/>
              <a:t>   1.</a:t>
            </a:r>
            <a:r>
              <a:rPr lang="zh-CN" altLang="en-US" sz="2400" b="1" dirty="0" smtClean="0"/>
              <a:t>会计法，</a:t>
            </a:r>
            <a:r>
              <a:rPr lang="en-US" altLang="zh-CN" sz="2400" b="1" dirty="0" smtClean="0"/>
              <a:t>1985</a:t>
            </a:r>
            <a:r>
              <a:rPr lang="zh-CN" altLang="en-US" sz="2400" b="1" dirty="0" smtClean="0"/>
              <a:t>年制订，分别于</a:t>
            </a:r>
            <a:r>
              <a:rPr lang="en-US" altLang="zh-CN" sz="2400" b="1" dirty="0" smtClean="0"/>
              <a:t>1993</a:t>
            </a:r>
            <a:r>
              <a:rPr lang="zh-CN" altLang="en-US" sz="2400" b="1" dirty="0" smtClean="0"/>
              <a:t>年、</a:t>
            </a:r>
            <a:r>
              <a:rPr lang="en-US" altLang="zh-CN" sz="2400" b="1" dirty="0" smtClean="0"/>
              <a:t>1999</a:t>
            </a:r>
            <a:r>
              <a:rPr lang="zh-CN" altLang="en-US" sz="2400" b="1" dirty="0" smtClean="0"/>
              <a:t>年修订。</a:t>
            </a:r>
            <a:endParaRPr lang="en-US" altLang="zh-CN" sz="2400" b="1" dirty="0" smtClean="0"/>
          </a:p>
          <a:p>
            <a:pPr>
              <a:buNone/>
            </a:pPr>
            <a:r>
              <a:rPr lang="en-US" altLang="zh-CN" sz="2400" b="1" dirty="0" smtClean="0"/>
              <a:t>   2.</a:t>
            </a:r>
            <a:r>
              <a:rPr lang="zh-CN" altLang="en-US" sz="2400" b="1" dirty="0" smtClean="0"/>
              <a:t>会计准则，由财政部制定。分为基本准则和具体准则。</a:t>
            </a:r>
            <a:endParaRPr lang="en-US" altLang="zh-CN" sz="2400" b="1" dirty="0" smtClean="0"/>
          </a:p>
          <a:p>
            <a:pPr marL="0" indent="0">
              <a:buNone/>
            </a:pPr>
            <a:r>
              <a:rPr lang="zh-CN" altLang="en-US" sz="2400" b="1" dirty="0" smtClean="0"/>
              <a:t>     </a:t>
            </a:r>
            <a:r>
              <a:rPr lang="zh-CN" altLang="en-US" sz="2400" b="1" dirty="0" smtClean="0">
                <a:solidFill>
                  <a:srgbClr val="C00000"/>
                </a:solidFill>
              </a:rPr>
              <a:t>基本准则</a:t>
            </a:r>
            <a:r>
              <a:rPr lang="zh-CN" altLang="en-US" sz="2400" b="1" dirty="0" smtClean="0"/>
              <a:t>内容有：会计目标、会计核算的基本前提、会计信息质量要求、会计要素及其确认与计量、财务报告。</a:t>
            </a:r>
            <a:endParaRPr lang="en-US" altLang="zh-CN" sz="2400" b="1" dirty="0" smtClean="0"/>
          </a:p>
          <a:p>
            <a:pPr marL="0" indent="0">
              <a:buNone/>
            </a:pPr>
            <a:r>
              <a:rPr lang="zh-CN" altLang="en-US" sz="2400" b="1" dirty="0" smtClean="0"/>
              <a:t>    </a:t>
            </a:r>
            <a:r>
              <a:rPr lang="zh-CN" altLang="en-US" sz="2400" b="1" dirty="0" smtClean="0">
                <a:solidFill>
                  <a:srgbClr val="C00000"/>
                </a:solidFill>
              </a:rPr>
              <a:t>具体会计</a:t>
            </a:r>
            <a:r>
              <a:rPr lang="zh-CN" altLang="en-US" sz="2400" b="1" dirty="0" smtClean="0"/>
              <a:t>准则内容有：一般业务处理准则、特定业务会计准则、特殊行业会计准则。</a:t>
            </a:r>
            <a:endParaRPr lang="en-US" altLang="zh-CN" sz="2400" b="1" dirty="0" smtClean="0"/>
          </a:p>
          <a:p>
            <a:pPr marL="87313" indent="-87313">
              <a:buNone/>
            </a:pPr>
            <a:r>
              <a:rPr lang="en-US" altLang="zh-CN" sz="2400" b="1" dirty="0" smtClean="0"/>
              <a:t>  3.</a:t>
            </a:r>
            <a:r>
              <a:rPr lang="zh-CN" altLang="en-US" sz="2400" b="1" dirty="0" smtClean="0"/>
              <a:t>企业内部会计管理制度</a:t>
            </a:r>
          </a:p>
          <a:p>
            <a:pPr>
              <a:buNone/>
            </a:pP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accent1"/>
                </a:solidFill>
              </a:rPr>
              <a:t>      第</a:t>
            </a:r>
            <a:r>
              <a:rPr lang="en-US" altLang="zh-CN" b="1" dirty="0" smtClean="0">
                <a:solidFill>
                  <a:schemeClr val="accent1"/>
                </a:solidFill>
              </a:rPr>
              <a:t>1</a:t>
            </a:r>
            <a:r>
              <a:rPr lang="zh-CN" altLang="en-US" b="1" dirty="0" smtClean="0">
                <a:solidFill>
                  <a:schemeClr val="accent1"/>
                </a:solidFill>
              </a:rPr>
              <a:t>章  会计学基础</a:t>
            </a:r>
            <a:endParaRPr lang="zh-CN" altLang="en-US" dirty="0"/>
          </a:p>
        </p:txBody>
      </p:sp>
      <p:sp>
        <p:nvSpPr>
          <p:cNvPr id="3" name="内容占位符 2"/>
          <p:cNvSpPr>
            <a:spLocks noGrp="1"/>
          </p:cNvSpPr>
          <p:nvPr>
            <p:ph sz="quarter" idx="1"/>
          </p:nvPr>
        </p:nvSpPr>
        <p:spPr/>
        <p:txBody>
          <a:bodyPr>
            <a:normAutofit fontScale="92500"/>
          </a:bodyPr>
          <a:lstStyle/>
          <a:p>
            <a:pPr>
              <a:buNone/>
            </a:pPr>
            <a:r>
              <a:rPr lang="en-US" altLang="zh-CN" sz="2800" b="1" dirty="0" smtClean="0">
                <a:solidFill>
                  <a:srgbClr val="C00000"/>
                </a:solidFill>
              </a:rPr>
              <a:t>  1.6</a:t>
            </a:r>
            <a:r>
              <a:rPr lang="zh-CN" altLang="en-US" sz="2800" b="1" dirty="0" smtClean="0">
                <a:solidFill>
                  <a:srgbClr val="C00000"/>
                </a:solidFill>
              </a:rPr>
              <a:t>会计核算的前提条件</a:t>
            </a:r>
            <a:endParaRPr lang="en-US" altLang="zh-CN" sz="2800" b="1" dirty="0" smtClean="0">
              <a:solidFill>
                <a:srgbClr val="C00000"/>
              </a:solidFill>
            </a:endParaRPr>
          </a:p>
          <a:p>
            <a:pPr marL="0" indent="0">
              <a:buNone/>
            </a:pPr>
            <a:r>
              <a:rPr lang="en-US" altLang="zh-CN" b="1" dirty="0" smtClean="0"/>
              <a:t>        1.</a:t>
            </a:r>
            <a:r>
              <a:rPr lang="zh-CN" altLang="en-US" b="1" dirty="0" smtClean="0">
                <a:solidFill>
                  <a:srgbClr val="C00000"/>
                </a:solidFill>
              </a:rPr>
              <a:t>会计主体</a:t>
            </a:r>
            <a:r>
              <a:rPr lang="zh-CN" altLang="en-US" b="1" dirty="0" smtClean="0"/>
              <a:t>：企业应当对其本身发生的交易或事项进行会计确认、计量和报告。是独立于其他组织的某一组织或某一组织的一部分。各主体界限分明，不同主体的交易不能集中核算，每一主体应该单独评价。</a:t>
            </a:r>
            <a:endParaRPr lang="en-US" altLang="zh-CN" b="1" dirty="0" smtClean="0"/>
          </a:p>
          <a:p>
            <a:pPr marL="0" indent="0">
              <a:buNone/>
            </a:pPr>
            <a:r>
              <a:rPr lang="en-US" altLang="zh-CN" b="1" dirty="0" smtClean="0"/>
              <a:t>        2.</a:t>
            </a:r>
            <a:r>
              <a:rPr lang="zh-CN" altLang="en-US" b="1" dirty="0" smtClean="0">
                <a:solidFill>
                  <a:srgbClr val="C00000"/>
                </a:solidFill>
              </a:rPr>
              <a:t>持续经营</a:t>
            </a:r>
            <a:r>
              <a:rPr lang="zh-CN" altLang="en-US" b="1" dirty="0" smtClean="0"/>
              <a:t>：企业会计确认、计量和报告应当以持续经营为前提。</a:t>
            </a:r>
            <a:endParaRPr lang="en-US" altLang="zh-CN" b="1" dirty="0" smtClean="0"/>
          </a:p>
          <a:p>
            <a:pPr marL="0" indent="0">
              <a:buNone/>
            </a:pPr>
            <a:r>
              <a:rPr lang="en-US" altLang="zh-CN" b="1" dirty="0" smtClean="0"/>
              <a:t>        3.</a:t>
            </a:r>
            <a:r>
              <a:rPr lang="zh-CN" altLang="en-US" b="1" dirty="0" smtClean="0">
                <a:solidFill>
                  <a:srgbClr val="C00000"/>
                </a:solidFill>
              </a:rPr>
              <a:t>会计期间</a:t>
            </a:r>
            <a:r>
              <a:rPr lang="zh-CN" altLang="en-US" b="1" dirty="0" smtClean="0"/>
              <a:t>：企业应当划分会计期间，分期结算账目和编制财务会计报告。</a:t>
            </a:r>
            <a:endParaRPr lang="en-US" altLang="zh-CN" b="1" dirty="0" smtClean="0"/>
          </a:p>
          <a:p>
            <a:pPr marL="0" indent="0">
              <a:buNone/>
            </a:pPr>
            <a:r>
              <a:rPr lang="en-US" altLang="zh-CN" b="1" dirty="0" smtClean="0"/>
              <a:t>        4.</a:t>
            </a:r>
            <a:r>
              <a:rPr lang="zh-CN" altLang="en-US" b="1" dirty="0" smtClean="0">
                <a:solidFill>
                  <a:srgbClr val="C00000"/>
                </a:solidFill>
              </a:rPr>
              <a:t>货币计量</a:t>
            </a:r>
            <a:r>
              <a:rPr lang="zh-CN" altLang="en-US" b="1" dirty="0" smtClean="0"/>
              <a:t>：企业应当以货币计量。隐含了币值稳定的假设。</a:t>
            </a:r>
            <a:endParaRPr lang="en-US" altLang="zh-CN" b="1" dirty="0" smtClean="0"/>
          </a:p>
          <a:p>
            <a:pPr>
              <a:buNone/>
            </a:pP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accent1"/>
                </a:solidFill>
              </a:rPr>
              <a:t>         第</a:t>
            </a:r>
            <a:r>
              <a:rPr lang="en-US" altLang="zh-CN" b="1" dirty="0" smtClean="0">
                <a:solidFill>
                  <a:schemeClr val="accent1"/>
                </a:solidFill>
              </a:rPr>
              <a:t>1</a:t>
            </a:r>
            <a:r>
              <a:rPr lang="zh-CN" altLang="en-US" b="1" dirty="0" smtClean="0">
                <a:solidFill>
                  <a:schemeClr val="accent1"/>
                </a:solidFill>
              </a:rPr>
              <a:t>章  会计学基础</a:t>
            </a:r>
            <a:endParaRPr lang="zh-CN" altLang="en-US" dirty="0"/>
          </a:p>
        </p:txBody>
      </p:sp>
      <p:sp>
        <p:nvSpPr>
          <p:cNvPr id="3" name="内容占位符 2"/>
          <p:cNvSpPr>
            <a:spLocks noGrp="1"/>
          </p:cNvSpPr>
          <p:nvPr>
            <p:ph sz="quarter" idx="1"/>
          </p:nvPr>
        </p:nvSpPr>
        <p:spPr/>
        <p:txBody>
          <a:bodyPr>
            <a:normAutofit fontScale="70000" lnSpcReduction="20000"/>
          </a:bodyPr>
          <a:lstStyle/>
          <a:p>
            <a:pPr>
              <a:buNone/>
            </a:pPr>
            <a:r>
              <a:rPr lang="en-US" altLang="zh-CN" b="1" dirty="0" smtClean="0"/>
              <a:t>   </a:t>
            </a:r>
            <a:r>
              <a:rPr lang="zh-CN" altLang="en-US" sz="2900" b="1" i="1" dirty="0" smtClean="0">
                <a:solidFill>
                  <a:srgbClr val="C00000"/>
                </a:solidFill>
              </a:rPr>
              <a:t>案例分析</a:t>
            </a:r>
            <a:endParaRPr lang="en-US" altLang="zh-CN" sz="2900" b="1" i="1" dirty="0" smtClean="0">
              <a:solidFill>
                <a:srgbClr val="C00000"/>
              </a:solidFill>
            </a:endParaRPr>
          </a:p>
          <a:p>
            <a:pPr>
              <a:buNone/>
            </a:pPr>
            <a:r>
              <a:rPr lang="zh-CN" altLang="en-US" b="1" dirty="0" smtClean="0">
                <a:solidFill>
                  <a:srgbClr val="002060"/>
                </a:solidFill>
              </a:rPr>
              <a:t>                                 谁的债权，谁的债务</a:t>
            </a:r>
            <a:endParaRPr lang="en-US" altLang="zh-CN" b="1" dirty="0" smtClean="0">
              <a:solidFill>
                <a:srgbClr val="002060"/>
              </a:solidFill>
            </a:endParaRPr>
          </a:p>
          <a:p>
            <a:pPr marL="0" indent="0">
              <a:buNone/>
            </a:pPr>
            <a:r>
              <a:rPr lang="zh-CN" altLang="en-US" b="1" dirty="0" smtClean="0"/>
              <a:t>       林洪将其经营的一个商店转让给他的朋友刘明。二人签订了一份</a:t>
            </a:r>
            <a:r>
              <a:rPr lang="en-US" altLang="zh-CN" b="1" dirty="0" smtClean="0"/>
              <a:t>《</a:t>
            </a:r>
            <a:r>
              <a:rPr lang="zh-CN" altLang="en-US" b="1" dirty="0" smtClean="0"/>
              <a:t>债权债务转让协议</a:t>
            </a:r>
            <a:r>
              <a:rPr lang="en-US" altLang="zh-CN" b="1" dirty="0" smtClean="0"/>
              <a:t>》</a:t>
            </a:r>
            <a:r>
              <a:rPr lang="zh-CN" altLang="en-US" b="1" dirty="0" smtClean="0"/>
              <a:t>。该协议的主要内容是：商店的营业执照、门面和商店的字号有刘明使用，该商店在转让日（当年</a:t>
            </a:r>
            <a:r>
              <a:rPr lang="en-US" altLang="zh-CN" b="1" dirty="0" smtClean="0"/>
              <a:t>3</a:t>
            </a:r>
            <a:r>
              <a:rPr lang="zh-CN" altLang="en-US" b="1" dirty="0" smtClean="0"/>
              <a:t>月</a:t>
            </a:r>
            <a:r>
              <a:rPr lang="en-US" altLang="zh-CN" b="1" dirty="0" smtClean="0"/>
              <a:t>31</a:t>
            </a:r>
            <a:r>
              <a:rPr lang="zh-CN" altLang="en-US" b="1" dirty="0" smtClean="0"/>
              <a:t>日）以前的债权和债务由林洪承担。二人还办理了相关的工商变更手续。此后，在刘明经营商店期间，有许多林洪经营期间的客户凭着商店的欠条向商店索要欠款，金额达</a:t>
            </a:r>
            <a:r>
              <a:rPr lang="en-US" altLang="zh-CN" b="1" dirty="0" smtClean="0"/>
              <a:t>9</a:t>
            </a:r>
            <a:r>
              <a:rPr lang="zh-CN" altLang="en-US" b="1" dirty="0" smtClean="0"/>
              <a:t>万多元。刘明告诉这些债权人，他和林洪有协议，这些债务应由林洪承担。但林洪总是说没钱，等有钱时再还。这些人就又找到刘明并提出：“欠条是以商店的名义写的，就应该由商店还钱。”后来，有一个林洪经营期间的债务人向商店偿还了 </a:t>
            </a:r>
            <a:r>
              <a:rPr lang="en-US" altLang="zh-CN" b="1" dirty="0" smtClean="0"/>
              <a:t>5</a:t>
            </a:r>
            <a:r>
              <a:rPr lang="zh-CN" altLang="en-US" b="1" dirty="0" smtClean="0"/>
              <a:t>万元货款，刘明就将这</a:t>
            </a:r>
            <a:r>
              <a:rPr lang="en-US" altLang="zh-CN" b="1" dirty="0" smtClean="0"/>
              <a:t>5</a:t>
            </a:r>
            <a:r>
              <a:rPr lang="zh-CN" altLang="en-US" b="1" dirty="0" smtClean="0"/>
              <a:t>万元全部偿还给上述向林洪索要欠款的人。而林洪听到此事后，认为刘明无权处理这</a:t>
            </a:r>
            <a:r>
              <a:rPr lang="en-US" altLang="zh-CN" b="1" dirty="0" smtClean="0"/>
              <a:t>5</a:t>
            </a:r>
            <a:r>
              <a:rPr lang="zh-CN" altLang="en-US" b="1" dirty="0" smtClean="0"/>
              <a:t>万元，应当按他们二人的协议将</a:t>
            </a:r>
            <a:r>
              <a:rPr lang="en-US" altLang="zh-CN" b="1" dirty="0" smtClean="0"/>
              <a:t>5</a:t>
            </a:r>
            <a:r>
              <a:rPr lang="zh-CN" altLang="en-US" b="1" dirty="0" smtClean="0"/>
              <a:t>万元还给林洪。</a:t>
            </a:r>
            <a:endParaRPr lang="en-US" altLang="zh-CN" b="1" dirty="0" smtClean="0"/>
          </a:p>
          <a:p>
            <a:pPr>
              <a:buNone/>
            </a:pPr>
            <a:r>
              <a:rPr lang="zh-CN" altLang="en-US" b="1" dirty="0" smtClean="0">
                <a:solidFill>
                  <a:srgbClr val="7030A0"/>
                </a:solidFill>
              </a:rPr>
              <a:t>分析：</a:t>
            </a:r>
            <a:endParaRPr lang="en-US" altLang="zh-CN" b="1" dirty="0" smtClean="0">
              <a:solidFill>
                <a:srgbClr val="7030A0"/>
              </a:solidFill>
            </a:endParaRPr>
          </a:p>
          <a:p>
            <a:pPr>
              <a:buNone/>
            </a:pPr>
            <a:r>
              <a:rPr lang="en-US" altLang="zh-CN" b="1" dirty="0" smtClean="0">
                <a:solidFill>
                  <a:srgbClr val="7030A0"/>
                </a:solidFill>
              </a:rPr>
              <a:t>     1.</a:t>
            </a:r>
            <a:r>
              <a:rPr lang="zh-CN" altLang="en-US" b="1" dirty="0" smtClean="0">
                <a:solidFill>
                  <a:srgbClr val="7030A0"/>
                </a:solidFill>
              </a:rPr>
              <a:t>林洪经营期间形成的债权债务在商店转让后是否还是企业的资产和负债？</a:t>
            </a:r>
            <a:endParaRPr lang="en-US" altLang="zh-CN" b="1" dirty="0" smtClean="0">
              <a:solidFill>
                <a:srgbClr val="7030A0"/>
              </a:solidFill>
            </a:endParaRPr>
          </a:p>
          <a:p>
            <a:pPr>
              <a:buNone/>
            </a:pPr>
            <a:r>
              <a:rPr lang="en-US" altLang="zh-CN" b="1" dirty="0" smtClean="0">
                <a:solidFill>
                  <a:srgbClr val="7030A0"/>
                </a:solidFill>
              </a:rPr>
              <a:t>     2.</a:t>
            </a:r>
            <a:r>
              <a:rPr lang="zh-CN" altLang="en-US" b="1" dirty="0" smtClean="0">
                <a:solidFill>
                  <a:srgbClr val="7030A0"/>
                </a:solidFill>
              </a:rPr>
              <a:t>刘明是否有权以商店的名义用这</a:t>
            </a:r>
            <a:r>
              <a:rPr lang="en-US" altLang="zh-CN" b="1" dirty="0" smtClean="0">
                <a:solidFill>
                  <a:srgbClr val="7030A0"/>
                </a:solidFill>
              </a:rPr>
              <a:t>5</a:t>
            </a:r>
            <a:r>
              <a:rPr lang="zh-CN" altLang="en-US" b="1" dirty="0" smtClean="0">
                <a:solidFill>
                  <a:srgbClr val="7030A0"/>
                </a:solidFill>
              </a:rPr>
              <a:t>万元偿还林洪经营期间的欠款？</a:t>
            </a:r>
            <a:endParaRPr lang="zh-CN" altLang="en-US" b="1" dirty="0">
              <a:solidFill>
                <a:srgbClr val="7030A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accent1"/>
                </a:solidFill>
              </a:rPr>
              <a:t>       第</a:t>
            </a:r>
            <a:r>
              <a:rPr lang="en-US" altLang="zh-CN" b="1" dirty="0" smtClean="0">
                <a:solidFill>
                  <a:schemeClr val="accent1"/>
                </a:solidFill>
              </a:rPr>
              <a:t>1</a:t>
            </a:r>
            <a:r>
              <a:rPr lang="zh-CN" altLang="en-US" b="1" dirty="0" smtClean="0">
                <a:solidFill>
                  <a:schemeClr val="accent1"/>
                </a:solidFill>
              </a:rPr>
              <a:t>章  会计学基础</a:t>
            </a:r>
            <a:endParaRPr lang="zh-CN" altLang="en-US" dirty="0"/>
          </a:p>
        </p:txBody>
      </p:sp>
      <p:sp>
        <p:nvSpPr>
          <p:cNvPr id="3" name="内容占位符 2"/>
          <p:cNvSpPr>
            <a:spLocks noGrp="1"/>
          </p:cNvSpPr>
          <p:nvPr>
            <p:ph sz="quarter" idx="1"/>
          </p:nvPr>
        </p:nvSpPr>
        <p:spPr/>
        <p:txBody>
          <a:bodyPr>
            <a:normAutofit fontScale="92500" lnSpcReduction="10000"/>
          </a:bodyPr>
          <a:lstStyle/>
          <a:p>
            <a:pPr>
              <a:buNone/>
            </a:pPr>
            <a:r>
              <a:rPr lang="en-US" altLang="zh-CN" sz="3000" b="1" dirty="0" smtClean="0">
                <a:solidFill>
                  <a:srgbClr val="C00000"/>
                </a:solidFill>
              </a:rPr>
              <a:t>1.7</a:t>
            </a:r>
            <a:r>
              <a:rPr lang="zh-CN" altLang="en-US" sz="3000" b="1" dirty="0" smtClean="0">
                <a:solidFill>
                  <a:srgbClr val="C00000"/>
                </a:solidFill>
              </a:rPr>
              <a:t>会计信息的质量要求</a:t>
            </a:r>
            <a:endParaRPr lang="en-US" altLang="zh-CN" sz="3000" b="1" dirty="0" smtClean="0">
              <a:solidFill>
                <a:srgbClr val="C00000"/>
              </a:solidFill>
            </a:endParaRPr>
          </a:p>
          <a:p>
            <a:pPr>
              <a:buNone/>
            </a:pPr>
            <a:r>
              <a:rPr lang="en-US" altLang="zh-CN" b="1" dirty="0" smtClean="0"/>
              <a:t>   1.</a:t>
            </a:r>
            <a:r>
              <a:rPr lang="zh-CN" altLang="en-US" b="1" dirty="0" smtClean="0">
                <a:solidFill>
                  <a:srgbClr val="C00000"/>
                </a:solidFill>
              </a:rPr>
              <a:t>可靠性</a:t>
            </a:r>
            <a:r>
              <a:rPr lang="zh-CN" altLang="en-US" b="1" dirty="0" smtClean="0"/>
              <a:t>：以实际发生的交易或事项为依据。</a:t>
            </a:r>
            <a:endParaRPr lang="en-US" altLang="zh-CN" b="1" dirty="0" smtClean="0"/>
          </a:p>
          <a:p>
            <a:pPr>
              <a:buNone/>
            </a:pPr>
            <a:r>
              <a:rPr lang="en-US" altLang="zh-CN" b="1" dirty="0" smtClean="0"/>
              <a:t>   2.</a:t>
            </a:r>
            <a:r>
              <a:rPr lang="zh-CN" altLang="en-US" b="1" dirty="0" smtClean="0">
                <a:solidFill>
                  <a:srgbClr val="C00000"/>
                </a:solidFill>
              </a:rPr>
              <a:t>相关性</a:t>
            </a:r>
            <a:r>
              <a:rPr lang="zh-CN" altLang="en-US" b="1" dirty="0" smtClean="0"/>
              <a:t>：有用性。</a:t>
            </a:r>
            <a:endParaRPr lang="en-US" altLang="zh-CN" b="1" dirty="0" smtClean="0"/>
          </a:p>
          <a:p>
            <a:pPr>
              <a:buNone/>
            </a:pPr>
            <a:r>
              <a:rPr lang="en-US" altLang="zh-CN" b="1" dirty="0" smtClean="0"/>
              <a:t>   3.</a:t>
            </a:r>
            <a:r>
              <a:rPr lang="zh-CN" altLang="en-US" b="1" dirty="0" smtClean="0">
                <a:solidFill>
                  <a:srgbClr val="C00000"/>
                </a:solidFill>
              </a:rPr>
              <a:t>可理解性</a:t>
            </a:r>
            <a:r>
              <a:rPr lang="zh-CN" altLang="en-US" b="1" dirty="0" smtClean="0"/>
              <a:t>：应当清晰明了。</a:t>
            </a:r>
            <a:endParaRPr lang="en-US" altLang="zh-CN" b="1" dirty="0" smtClean="0"/>
          </a:p>
          <a:p>
            <a:pPr marL="0" indent="0">
              <a:buNone/>
            </a:pPr>
            <a:r>
              <a:rPr lang="en-US" altLang="zh-CN" b="1" dirty="0" smtClean="0"/>
              <a:t>   4.</a:t>
            </a:r>
            <a:r>
              <a:rPr lang="zh-CN" altLang="en-US" b="1" dirty="0" smtClean="0">
                <a:solidFill>
                  <a:srgbClr val="C00000"/>
                </a:solidFill>
              </a:rPr>
              <a:t>可比性</a:t>
            </a:r>
            <a:r>
              <a:rPr lang="zh-CN" altLang="en-US" b="1" dirty="0" smtClean="0"/>
              <a:t>：同一企业不同时期；不同企业发生的相同或相似交易或事项。</a:t>
            </a:r>
            <a:endParaRPr lang="en-US" altLang="zh-CN" b="1" dirty="0" smtClean="0"/>
          </a:p>
          <a:p>
            <a:pPr marL="0" indent="0">
              <a:buNone/>
            </a:pPr>
            <a:r>
              <a:rPr lang="en-US" altLang="zh-CN" b="1" dirty="0" smtClean="0"/>
              <a:t>   5.</a:t>
            </a:r>
            <a:r>
              <a:rPr lang="zh-CN" altLang="en-US" b="1" dirty="0" smtClean="0">
                <a:solidFill>
                  <a:srgbClr val="C00000"/>
                </a:solidFill>
              </a:rPr>
              <a:t>实质重于形式</a:t>
            </a:r>
            <a:r>
              <a:rPr lang="zh-CN" altLang="en-US" b="1" dirty="0" smtClean="0"/>
              <a:t>：按交易或事项的经济实质进行确认、计量和报告，不应仅以交易或事项的法律形式为依据。</a:t>
            </a:r>
            <a:endParaRPr lang="en-US" altLang="zh-CN" b="1" dirty="0" smtClean="0"/>
          </a:p>
          <a:p>
            <a:pPr>
              <a:buNone/>
            </a:pPr>
            <a:r>
              <a:rPr lang="en-US" altLang="zh-CN" b="1" dirty="0" smtClean="0"/>
              <a:t>   6.</a:t>
            </a:r>
            <a:r>
              <a:rPr lang="zh-CN" altLang="en-US" b="1" dirty="0" smtClean="0">
                <a:solidFill>
                  <a:srgbClr val="C00000"/>
                </a:solidFill>
              </a:rPr>
              <a:t>重要性</a:t>
            </a:r>
            <a:r>
              <a:rPr lang="zh-CN" altLang="en-US" b="1" dirty="0" smtClean="0"/>
              <a:t>：应当反映所有重要交易和事项。</a:t>
            </a:r>
            <a:endParaRPr lang="en-US" altLang="zh-CN" b="1" dirty="0" smtClean="0"/>
          </a:p>
          <a:p>
            <a:pPr>
              <a:buNone/>
            </a:pPr>
            <a:r>
              <a:rPr lang="en-US" altLang="zh-CN" b="1" dirty="0" smtClean="0"/>
              <a:t>   7.</a:t>
            </a:r>
            <a:r>
              <a:rPr lang="zh-CN" altLang="en-US" b="1" dirty="0" smtClean="0">
                <a:solidFill>
                  <a:srgbClr val="C00000"/>
                </a:solidFill>
              </a:rPr>
              <a:t>谨慎性</a:t>
            </a:r>
            <a:r>
              <a:rPr lang="zh-CN" altLang="en-US" b="1" dirty="0" smtClean="0"/>
              <a:t>：不应高估资产和收益，低估负债和费用。</a:t>
            </a:r>
            <a:endParaRPr lang="en-US" altLang="zh-CN" b="1" dirty="0" smtClean="0"/>
          </a:p>
          <a:p>
            <a:pPr>
              <a:buNone/>
            </a:pPr>
            <a:r>
              <a:rPr lang="en-US" altLang="zh-CN" b="1" dirty="0" smtClean="0"/>
              <a:t>   8.</a:t>
            </a:r>
            <a:r>
              <a:rPr lang="zh-CN" altLang="en-US" b="1" dirty="0" smtClean="0">
                <a:solidFill>
                  <a:srgbClr val="C00000"/>
                </a:solidFill>
              </a:rPr>
              <a:t>及时性</a:t>
            </a:r>
            <a:r>
              <a:rPr lang="zh-CN" altLang="en-US" b="1" dirty="0" smtClean="0"/>
              <a:t>：不得提前或延后。</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accent1"/>
                </a:solidFill>
              </a:rPr>
              <a:t>      第</a:t>
            </a:r>
            <a:r>
              <a:rPr lang="en-US" altLang="zh-CN" b="1" dirty="0" smtClean="0">
                <a:solidFill>
                  <a:schemeClr val="accent1"/>
                </a:solidFill>
              </a:rPr>
              <a:t>1</a:t>
            </a:r>
            <a:r>
              <a:rPr lang="zh-CN" altLang="en-US" b="1" dirty="0" smtClean="0">
                <a:solidFill>
                  <a:schemeClr val="accent1"/>
                </a:solidFill>
              </a:rPr>
              <a:t>章  会计学基础</a:t>
            </a:r>
            <a:endParaRPr lang="zh-CN" altLang="en-US" dirty="0"/>
          </a:p>
        </p:txBody>
      </p:sp>
      <p:sp>
        <p:nvSpPr>
          <p:cNvPr id="3" name="内容占位符 2"/>
          <p:cNvSpPr>
            <a:spLocks noGrp="1"/>
          </p:cNvSpPr>
          <p:nvPr>
            <p:ph sz="quarter" idx="1"/>
          </p:nvPr>
        </p:nvSpPr>
        <p:spPr/>
        <p:txBody>
          <a:bodyPr/>
          <a:lstStyle/>
          <a:p>
            <a:pPr>
              <a:buNone/>
            </a:pPr>
            <a:r>
              <a:rPr lang="en-US" altLang="zh-CN" b="1" dirty="0" smtClean="0">
                <a:solidFill>
                  <a:srgbClr val="C00000"/>
                </a:solidFill>
              </a:rPr>
              <a:t>1.8</a:t>
            </a:r>
            <a:r>
              <a:rPr lang="zh-CN" altLang="en-US" b="1" dirty="0" smtClean="0">
                <a:solidFill>
                  <a:srgbClr val="C00000"/>
                </a:solidFill>
              </a:rPr>
              <a:t>会计的确认、计量和报告基础</a:t>
            </a:r>
            <a:endParaRPr lang="en-US" altLang="zh-CN" b="1" dirty="0" smtClean="0">
              <a:solidFill>
                <a:srgbClr val="C00000"/>
              </a:solidFill>
            </a:endParaRPr>
          </a:p>
          <a:p>
            <a:pPr>
              <a:buNone/>
            </a:pPr>
            <a:r>
              <a:rPr lang="zh-CN" altLang="en-US" b="1" dirty="0" smtClean="0"/>
              <a:t>        权责发生制</a:t>
            </a:r>
            <a:endParaRPr lang="en-US" altLang="zh-CN" b="1" dirty="0" smtClean="0"/>
          </a:p>
          <a:p>
            <a:pPr>
              <a:buNone/>
            </a:pPr>
            <a:r>
              <a:rPr lang="en-US" altLang="zh-CN" b="1" dirty="0" smtClean="0">
                <a:solidFill>
                  <a:srgbClr val="C00000"/>
                </a:solidFill>
              </a:rPr>
              <a:t>1.9</a:t>
            </a:r>
            <a:r>
              <a:rPr lang="zh-CN" altLang="en-US" b="1" dirty="0" smtClean="0">
                <a:solidFill>
                  <a:srgbClr val="C00000"/>
                </a:solidFill>
              </a:rPr>
              <a:t>会计的计量属性</a:t>
            </a:r>
            <a:endParaRPr lang="en-US" altLang="zh-CN" b="1" dirty="0" smtClean="0">
              <a:solidFill>
                <a:srgbClr val="C00000"/>
              </a:solidFill>
            </a:endParaRPr>
          </a:p>
          <a:p>
            <a:pPr>
              <a:buNone/>
            </a:pPr>
            <a:r>
              <a:rPr lang="en-US" altLang="zh-CN" b="1" dirty="0" smtClean="0"/>
              <a:t>       1.</a:t>
            </a:r>
            <a:r>
              <a:rPr lang="zh-CN" altLang="en-US" b="1" dirty="0" smtClean="0"/>
              <a:t>历史成本</a:t>
            </a:r>
            <a:endParaRPr lang="en-US" altLang="zh-CN" b="1" dirty="0" smtClean="0"/>
          </a:p>
          <a:p>
            <a:pPr>
              <a:buNone/>
            </a:pPr>
            <a:r>
              <a:rPr lang="en-US" altLang="zh-CN" b="1" dirty="0" smtClean="0"/>
              <a:t>       2.</a:t>
            </a:r>
            <a:r>
              <a:rPr lang="zh-CN" altLang="en-US" b="1" dirty="0" smtClean="0"/>
              <a:t>重置成本</a:t>
            </a:r>
            <a:endParaRPr lang="en-US" altLang="zh-CN" b="1" dirty="0" smtClean="0"/>
          </a:p>
          <a:p>
            <a:pPr>
              <a:buNone/>
            </a:pPr>
            <a:r>
              <a:rPr lang="en-US" altLang="zh-CN" b="1" dirty="0" smtClean="0"/>
              <a:t>       3.</a:t>
            </a:r>
            <a:r>
              <a:rPr lang="zh-CN" altLang="en-US" b="1" dirty="0" smtClean="0"/>
              <a:t>可变现净值</a:t>
            </a:r>
            <a:endParaRPr lang="en-US" altLang="zh-CN" b="1" dirty="0" smtClean="0"/>
          </a:p>
          <a:p>
            <a:pPr>
              <a:buNone/>
            </a:pPr>
            <a:r>
              <a:rPr lang="en-US" altLang="zh-CN" b="1" dirty="0" smtClean="0"/>
              <a:t>       4.</a:t>
            </a:r>
            <a:r>
              <a:rPr lang="zh-CN" altLang="en-US" b="1" dirty="0" smtClean="0"/>
              <a:t>现值</a:t>
            </a:r>
            <a:endParaRPr lang="en-US" altLang="zh-CN" b="1" dirty="0" smtClean="0"/>
          </a:p>
          <a:p>
            <a:pPr>
              <a:buNone/>
            </a:pPr>
            <a:r>
              <a:rPr lang="en-US" altLang="zh-CN" b="1" dirty="0" smtClean="0"/>
              <a:t>       5.</a:t>
            </a:r>
            <a:r>
              <a:rPr lang="zh-CN" altLang="en-US" b="1" dirty="0" smtClean="0"/>
              <a:t>公允价值</a:t>
            </a:r>
          </a:p>
          <a:p>
            <a:pPr>
              <a:buNone/>
            </a:pPr>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衡">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128</TotalTime>
  <Words>1554</Words>
  <Application>Microsoft Office PowerPoint</Application>
  <PresentationFormat>全屏显示(4:3)</PresentationFormat>
  <Paragraphs>138</Paragraphs>
  <Slides>12</Slides>
  <Notes>0</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平衡</vt:lpstr>
      <vt:lpstr>会计学</vt:lpstr>
      <vt:lpstr>幻灯片 2</vt:lpstr>
      <vt:lpstr>     第1章  会计学基础</vt:lpstr>
      <vt:lpstr>      第1章  会计学基础</vt:lpstr>
      <vt:lpstr>      第1章  会计学基础</vt:lpstr>
      <vt:lpstr>      第1章  会计学基础</vt:lpstr>
      <vt:lpstr>         第1章  会计学基础</vt:lpstr>
      <vt:lpstr>       第1章  会计学基础</vt:lpstr>
      <vt:lpstr>      第1章  会计学基础</vt:lpstr>
      <vt:lpstr>       第1章  会计学基础</vt:lpstr>
      <vt:lpstr>       第1章  会计学基础</vt:lpstr>
      <vt:lpstr>         第1章  会计学基础</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会计学原理</dc:title>
  <dc:creator>l</dc:creator>
  <cp:lastModifiedBy>l</cp:lastModifiedBy>
  <cp:revision>23</cp:revision>
  <dcterms:created xsi:type="dcterms:W3CDTF">2011-09-13T11:59:24Z</dcterms:created>
  <dcterms:modified xsi:type="dcterms:W3CDTF">2012-02-17T09:40:50Z</dcterms:modified>
</cp:coreProperties>
</file>