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0C88A-BDCE-49F5-A508-0279805AE5F5}" type="datetimeFigureOut">
              <a:rPr lang="zh-CN" altLang="en-US" smtClean="0"/>
              <a:pPr/>
              <a:t>2011/12/15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91B77-FDC0-4E64-91D3-FEFD961CEC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DE91B77-FDC0-4E64-91D3-FEFD961CECDD}"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018503-FD57-4B1B-91EF-4700CAE7ECB2}"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71D6FC-48C4-49F2-B860-C4A69435BA9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18503-FD57-4B1B-91EF-4700CAE7ECB2}" type="datetimeFigureOut">
              <a:rPr lang="zh-CN" altLang="en-US" smtClean="0"/>
              <a:pPr/>
              <a:t>2011/12/15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1D6FC-48C4-49F2-B860-C4A69435BA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r>
              <a:rPr lang="zh-CN" altLang="en-US" b="1" dirty="0" smtClean="0">
                <a:solidFill>
                  <a:srgbClr val="C00000"/>
                </a:solidFill>
              </a:rPr>
              <a:t>第</a:t>
            </a:r>
            <a:r>
              <a:rPr lang="en-US" altLang="zh-CN" b="1" dirty="0" smtClean="0">
                <a:solidFill>
                  <a:srgbClr val="C00000"/>
                </a:solidFill>
              </a:rPr>
              <a:t>10</a:t>
            </a:r>
            <a:r>
              <a:rPr lang="zh-CN" altLang="en-US" b="1" dirty="0" smtClean="0">
                <a:solidFill>
                  <a:srgbClr val="C00000"/>
                </a:solidFill>
              </a:rPr>
              <a:t>章  </a:t>
            </a:r>
            <a:r>
              <a:rPr lang="zh-CN" altLang="en-US" b="1" dirty="0" smtClean="0">
                <a:solidFill>
                  <a:srgbClr val="C00000"/>
                </a:solidFill>
              </a:rPr>
              <a:t>所有者权益</a:t>
            </a:r>
            <a:endParaRPr lang="zh-CN" altLang="en-US" b="1" dirty="0">
              <a:solidFill>
                <a:srgbClr val="C00000"/>
              </a:solidFill>
            </a:endParaRPr>
          </a:p>
        </p:txBody>
      </p:sp>
      <p:sp>
        <p:nvSpPr>
          <p:cNvPr id="5" name="内容占位符 4"/>
          <p:cNvSpPr>
            <a:spLocks noGrp="1"/>
          </p:cNvSpPr>
          <p:nvPr>
            <p:ph idx="1"/>
          </p:nvPr>
        </p:nvSpPr>
        <p:spPr/>
        <p:txBody>
          <a:bodyPr>
            <a:normAutofit lnSpcReduction="10000"/>
          </a:bodyPr>
          <a:lstStyle/>
          <a:p>
            <a:pPr>
              <a:buNone/>
            </a:pPr>
            <a:r>
              <a:rPr lang="en-US" altLang="zh-CN" b="1" dirty="0" smtClean="0">
                <a:solidFill>
                  <a:srgbClr val="C00000"/>
                </a:solidFill>
              </a:rPr>
              <a:t>10</a:t>
            </a:r>
            <a:r>
              <a:rPr lang="en-US" altLang="zh-CN" b="1" dirty="0" smtClean="0">
                <a:solidFill>
                  <a:srgbClr val="C00000"/>
                </a:solidFill>
              </a:rPr>
              <a:t>.1  </a:t>
            </a:r>
            <a:r>
              <a:rPr lang="zh-CN" altLang="en-US" b="1" dirty="0" smtClean="0">
                <a:solidFill>
                  <a:srgbClr val="C00000"/>
                </a:solidFill>
              </a:rPr>
              <a:t>实收资本</a:t>
            </a:r>
            <a:endParaRPr lang="en-US" altLang="zh-CN" b="1" dirty="0" smtClean="0">
              <a:solidFill>
                <a:srgbClr val="C00000"/>
              </a:solidFill>
            </a:endParaRPr>
          </a:p>
          <a:p>
            <a:pPr>
              <a:buNone/>
            </a:pPr>
            <a:r>
              <a:rPr lang="en-US" altLang="zh-CN" sz="3000" b="1" dirty="0" smtClean="0"/>
              <a:t>   </a:t>
            </a:r>
            <a:r>
              <a:rPr lang="en-US" altLang="zh-CN" sz="3000" b="1" dirty="0" smtClean="0">
                <a:solidFill>
                  <a:srgbClr val="7030A0"/>
                </a:solidFill>
              </a:rPr>
              <a:t>1.</a:t>
            </a:r>
            <a:r>
              <a:rPr lang="zh-CN" altLang="en-US" sz="3000" b="1" dirty="0" smtClean="0">
                <a:solidFill>
                  <a:srgbClr val="7030A0"/>
                </a:solidFill>
              </a:rPr>
              <a:t>涵义：本钱</a:t>
            </a:r>
            <a:endParaRPr lang="en-US" altLang="zh-CN" sz="3000" b="1" dirty="0" smtClean="0">
              <a:solidFill>
                <a:srgbClr val="7030A0"/>
              </a:solidFill>
            </a:endParaRPr>
          </a:p>
          <a:p>
            <a:pPr>
              <a:buNone/>
            </a:pPr>
            <a:r>
              <a:rPr lang="zh-CN" altLang="en-US" sz="3000" b="1" dirty="0" smtClean="0"/>
              <a:t>   有关的法律规定：</a:t>
            </a:r>
            <a:endParaRPr lang="en-US" altLang="zh-CN" sz="3000" b="1" dirty="0" smtClean="0"/>
          </a:p>
          <a:p>
            <a:pPr marL="0" indent="0">
              <a:buNone/>
            </a:pPr>
            <a:r>
              <a:rPr lang="en-US" altLang="zh-CN" sz="3000" b="1" dirty="0" smtClean="0"/>
              <a:t>   </a:t>
            </a:r>
            <a:r>
              <a:rPr lang="zh-CN" altLang="zh-CN" sz="3000" b="1" dirty="0" smtClean="0"/>
              <a:t>①</a:t>
            </a:r>
            <a:r>
              <a:rPr lang="zh-CN" altLang="en-US" sz="3000" b="1" dirty="0" smtClean="0"/>
              <a:t>公司注册资本额的规定：有限责任公司为</a:t>
            </a:r>
            <a:r>
              <a:rPr lang="en-US" altLang="zh-CN" sz="3000" b="1" dirty="0" smtClean="0"/>
              <a:t>3</a:t>
            </a:r>
            <a:r>
              <a:rPr lang="zh-CN" altLang="en-US" sz="3000" b="1" dirty="0" smtClean="0"/>
              <a:t>万，股份有限公司为</a:t>
            </a:r>
            <a:r>
              <a:rPr lang="en-US" altLang="zh-CN" sz="3000" b="1" dirty="0" smtClean="0"/>
              <a:t>500</a:t>
            </a:r>
            <a:r>
              <a:rPr lang="zh-CN" altLang="en-US" sz="3000" b="1" dirty="0" smtClean="0"/>
              <a:t>万。</a:t>
            </a:r>
            <a:endParaRPr lang="en-US" altLang="zh-CN" sz="3000" b="1" dirty="0" smtClean="0"/>
          </a:p>
          <a:p>
            <a:pPr marL="0" indent="0">
              <a:buNone/>
            </a:pPr>
            <a:r>
              <a:rPr lang="zh-CN" altLang="en-US" sz="3000" b="1" dirty="0" smtClean="0"/>
              <a:t>   ②全体股东的货币资金出资额不得低于公司注册资本的</a:t>
            </a:r>
            <a:r>
              <a:rPr lang="en-US" altLang="zh-CN" sz="3000" b="1" dirty="0" smtClean="0"/>
              <a:t>30%</a:t>
            </a:r>
            <a:r>
              <a:rPr lang="zh-CN" altLang="en-US" sz="3000" b="1" dirty="0" smtClean="0"/>
              <a:t>。</a:t>
            </a:r>
            <a:endParaRPr lang="en-US" altLang="zh-CN" sz="3000" b="1" dirty="0" smtClean="0"/>
          </a:p>
          <a:p>
            <a:pPr>
              <a:buNone/>
            </a:pPr>
            <a:r>
              <a:rPr lang="zh-CN" altLang="en-US" sz="3000" b="1" dirty="0" smtClean="0"/>
              <a:t>   ③企业收到投资者资本时，需出具验资报告。</a:t>
            </a:r>
            <a:endParaRPr lang="en-US" altLang="zh-CN" sz="3000" b="1" dirty="0" smtClean="0"/>
          </a:p>
          <a:p>
            <a:pPr>
              <a:buNone/>
            </a:pPr>
            <a:r>
              <a:rPr lang="zh-CN" altLang="en-US" sz="3000" b="1" dirty="0" smtClean="0"/>
              <a:t>   ④公司增加或减少注册资本，须办理变更登记。</a:t>
            </a:r>
            <a:endParaRPr lang="en-US" altLang="zh-CN" sz="3000" b="1"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10</a:t>
            </a:r>
            <a:r>
              <a:rPr lang="zh-CN" altLang="en-US" b="1" dirty="0" smtClean="0">
                <a:solidFill>
                  <a:srgbClr val="C00000"/>
                </a:solidFill>
              </a:rPr>
              <a:t>章  </a:t>
            </a:r>
            <a:r>
              <a:rPr lang="zh-CN" altLang="en-US" b="1" dirty="0" smtClean="0">
                <a:solidFill>
                  <a:srgbClr val="C00000"/>
                </a:solidFill>
              </a:rPr>
              <a:t>所有者权益</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b="1" dirty="0" smtClean="0">
                <a:solidFill>
                  <a:srgbClr val="7030A0"/>
                </a:solidFill>
              </a:rPr>
              <a:t>    2.</a:t>
            </a:r>
            <a:r>
              <a:rPr lang="zh-CN" altLang="en-US" b="1" dirty="0" smtClean="0">
                <a:solidFill>
                  <a:srgbClr val="7030A0"/>
                </a:solidFill>
              </a:rPr>
              <a:t>按投资方式分</a:t>
            </a:r>
            <a:r>
              <a:rPr lang="zh-CN" altLang="en-US" b="1" dirty="0" smtClean="0"/>
              <a:t>：货币投资、实物投资、证券投资、无形资产投资等。</a:t>
            </a:r>
            <a:endParaRPr lang="en-US" altLang="zh-CN" b="1" dirty="0" smtClean="0"/>
          </a:p>
          <a:p>
            <a:pPr marL="0" indent="0">
              <a:buNone/>
            </a:pPr>
            <a:r>
              <a:rPr lang="en-US" altLang="zh-CN" b="1" dirty="0" smtClean="0">
                <a:solidFill>
                  <a:srgbClr val="7030A0"/>
                </a:solidFill>
              </a:rPr>
              <a:t>    3.</a:t>
            </a:r>
            <a:r>
              <a:rPr lang="zh-CN" altLang="en-US" b="1" dirty="0" smtClean="0">
                <a:solidFill>
                  <a:srgbClr val="7030A0"/>
                </a:solidFill>
              </a:rPr>
              <a:t>入账</a:t>
            </a:r>
            <a:r>
              <a:rPr lang="zh-CN" altLang="en-US" b="1" dirty="0" smtClean="0"/>
              <a:t>：按实际收到的金额在注册资本或股本中所占的份额作为实收资本入账，超出部分作为资本（股本）溢价，计入资本公积。</a:t>
            </a:r>
            <a:endParaRPr lang="en-US" altLang="zh-CN" b="1" dirty="0" smtClean="0"/>
          </a:p>
          <a:p>
            <a:pPr>
              <a:buNone/>
            </a:pPr>
            <a:r>
              <a:rPr lang="en-US" altLang="zh-CN" b="1" dirty="0" smtClean="0">
                <a:solidFill>
                  <a:srgbClr val="7030A0"/>
                </a:solidFill>
              </a:rPr>
              <a:t>    4.</a:t>
            </a:r>
            <a:r>
              <a:rPr lang="zh-CN" altLang="en-US" b="1" dirty="0" smtClean="0">
                <a:solidFill>
                  <a:srgbClr val="7030A0"/>
                </a:solidFill>
              </a:rPr>
              <a:t>股份有限公司将实收资本称作股本。</a:t>
            </a:r>
            <a:endParaRPr lang="en-US" altLang="zh-CN" b="1" dirty="0" smtClean="0">
              <a:solidFill>
                <a:srgbClr val="7030A0"/>
              </a:solidFill>
            </a:endParaRPr>
          </a:p>
          <a:p>
            <a:pPr marL="0" indent="0">
              <a:buNone/>
            </a:pPr>
            <a:r>
              <a:rPr lang="zh-CN" altLang="en-US" b="1" dirty="0" smtClean="0"/>
              <a:t>        股份有限公司的全部资本由等额股份构成并通过发行股票筹集资本，</a:t>
            </a:r>
            <a:r>
              <a:rPr lang="zh-CN" altLang="en-US" b="1" dirty="0" smtClean="0">
                <a:solidFill>
                  <a:srgbClr val="7030A0"/>
                </a:solidFill>
              </a:rPr>
              <a:t>其股本总额为股票面值与股份总数的乘积。股票分为：普通股和优先股</a:t>
            </a:r>
            <a:r>
              <a:rPr lang="zh-CN" altLang="en-US"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10</a:t>
            </a:r>
            <a:r>
              <a:rPr lang="zh-CN" altLang="en-US" b="1" dirty="0" smtClean="0">
                <a:solidFill>
                  <a:srgbClr val="C00000"/>
                </a:solidFill>
              </a:rPr>
              <a:t>章  </a:t>
            </a:r>
            <a:r>
              <a:rPr lang="zh-CN" altLang="en-US" b="1" dirty="0" smtClean="0">
                <a:solidFill>
                  <a:srgbClr val="C00000"/>
                </a:solidFill>
              </a:rPr>
              <a:t>所有者权益</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7030A0"/>
                </a:solidFill>
              </a:rPr>
              <a:t>   5.</a:t>
            </a:r>
            <a:r>
              <a:rPr lang="zh-CN" altLang="en-US" b="1" dirty="0" smtClean="0">
                <a:solidFill>
                  <a:srgbClr val="7030A0"/>
                </a:solidFill>
              </a:rPr>
              <a:t>股份有限公司持有的库存股</a:t>
            </a:r>
            <a:endParaRPr lang="en-US" altLang="zh-CN" b="1" dirty="0" smtClean="0">
              <a:solidFill>
                <a:srgbClr val="7030A0"/>
              </a:solidFill>
            </a:endParaRPr>
          </a:p>
          <a:p>
            <a:pPr marL="0" indent="0">
              <a:buNone/>
            </a:pPr>
            <a:r>
              <a:rPr lang="zh-CN" altLang="en-US" b="1" dirty="0" smtClean="0"/>
              <a:t>     股份有限公司因减少注册资本而回购本公司股份。</a:t>
            </a:r>
            <a:endParaRPr lang="en-US" altLang="zh-CN" b="1" dirty="0" smtClean="0"/>
          </a:p>
          <a:p>
            <a:pPr>
              <a:buNone/>
            </a:pPr>
            <a:r>
              <a:rPr lang="zh-CN" altLang="en-US" b="1" dirty="0" smtClean="0"/>
              <a:t>     </a:t>
            </a:r>
            <a:r>
              <a:rPr lang="zh-CN" altLang="en-US" b="1" dirty="0" smtClean="0">
                <a:solidFill>
                  <a:srgbClr val="7030A0"/>
                </a:solidFill>
              </a:rPr>
              <a:t>回购时</a:t>
            </a:r>
            <a:r>
              <a:rPr lang="zh-CN" altLang="en-US" b="1" dirty="0" smtClean="0"/>
              <a:t>：按实际支付的金额。</a:t>
            </a:r>
            <a:endParaRPr lang="en-US" altLang="zh-CN" b="1" dirty="0" smtClean="0"/>
          </a:p>
          <a:p>
            <a:pPr>
              <a:buNone/>
            </a:pPr>
            <a:r>
              <a:rPr lang="zh-CN" altLang="en-US" b="1" dirty="0" smtClean="0"/>
              <a:t>              借：库存股</a:t>
            </a:r>
            <a:endParaRPr lang="en-US" altLang="zh-CN" b="1" dirty="0" smtClean="0"/>
          </a:p>
          <a:p>
            <a:pPr>
              <a:buNone/>
            </a:pPr>
            <a:r>
              <a:rPr lang="zh-CN" altLang="en-US" b="1" dirty="0" smtClean="0"/>
              <a:t>                 贷</a:t>
            </a:r>
            <a:r>
              <a:rPr lang="en-US" altLang="zh-CN" b="1" dirty="0" smtClean="0"/>
              <a:t>: </a:t>
            </a:r>
            <a:r>
              <a:rPr lang="zh-CN" altLang="en-US" b="1" dirty="0" smtClean="0"/>
              <a:t>银行存款</a:t>
            </a:r>
            <a:endParaRPr lang="en-US" altLang="zh-CN" b="1" dirty="0" smtClean="0"/>
          </a:p>
          <a:p>
            <a:pPr>
              <a:buNone/>
            </a:pPr>
            <a:r>
              <a:rPr lang="zh-CN" altLang="en-US" b="1" dirty="0" smtClean="0"/>
              <a:t>      </a:t>
            </a:r>
            <a:r>
              <a:rPr lang="zh-CN" altLang="en-US" b="1" dirty="0" smtClean="0">
                <a:solidFill>
                  <a:srgbClr val="7030A0"/>
                </a:solidFill>
              </a:rPr>
              <a:t>注销库存股时</a:t>
            </a:r>
            <a:r>
              <a:rPr lang="zh-CN" altLang="en-US" b="1" dirty="0" smtClean="0"/>
              <a:t>：借：股本</a:t>
            </a:r>
            <a:endParaRPr lang="en-US" altLang="zh-CN" b="1" dirty="0" smtClean="0"/>
          </a:p>
          <a:p>
            <a:pPr>
              <a:buNone/>
            </a:pPr>
            <a:r>
              <a:rPr lang="zh-CN" altLang="en-US" b="1" dirty="0" smtClean="0"/>
              <a:t>                                              资本</a:t>
            </a:r>
            <a:r>
              <a:rPr lang="zh-CN" altLang="en-US" b="1" dirty="0"/>
              <a:t>公</a:t>
            </a:r>
            <a:r>
              <a:rPr lang="zh-CN" altLang="en-US" b="1" dirty="0" smtClean="0"/>
              <a:t>积</a:t>
            </a:r>
            <a:r>
              <a:rPr lang="en-US" altLang="zh-CN" b="1" dirty="0" smtClean="0"/>
              <a:t>—</a:t>
            </a:r>
            <a:r>
              <a:rPr lang="zh-CN" altLang="en-US" b="1" dirty="0" smtClean="0"/>
              <a:t>股本溢价</a:t>
            </a:r>
            <a:endParaRPr lang="en-US" altLang="zh-CN" b="1" dirty="0" smtClean="0"/>
          </a:p>
          <a:p>
            <a:pPr>
              <a:buNone/>
            </a:pPr>
            <a:r>
              <a:rPr lang="zh-CN" altLang="en-US" b="1" dirty="0" smtClean="0"/>
              <a:t>                                              盈余</a:t>
            </a:r>
            <a:r>
              <a:rPr lang="zh-CN" altLang="en-US" b="1" dirty="0"/>
              <a:t>公</a:t>
            </a:r>
            <a:r>
              <a:rPr lang="zh-CN" altLang="en-US" b="1" dirty="0" smtClean="0"/>
              <a:t>积</a:t>
            </a:r>
            <a:endParaRPr lang="en-US" altLang="zh-CN" b="1" dirty="0" smtClean="0"/>
          </a:p>
          <a:p>
            <a:pPr>
              <a:buNone/>
            </a:pPr>
            <a:r>
              <a:rPr lang="zh-CN" altLang="en-US" b="1" dirty="0" smtClean="0"/>
              <a:t>                                           贷：库存股</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10</a:t>
            </a:r>
            <a:r>
              <a:rPr lang="zh-CN" altLang="en-US" b="1" dirty="0" smtClean="0">
                <a:solidFill>
                  <a:srgbClr val="C00000"/>
                </a:solidFill>
              </a:rPr>
              <a:t>章  </a:t>
            </a:r>
            <a:r>
              <a:rPr lang="zh-CN" altLang="en-US" b="1" dirty="0" smtClean="0">
                <a:solidFill>
                  <a:srgbClr val="C00000"/>
                </a:solidFill>
              </a:rPr>
              <a:t>所有者权益</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en-US" altLang="zh-CN" sz="5800" b="1" dirty="0" smtClean="0">
                <a:solidFill>
                  <a:srgbClr val="C00000"/>
                </a:solidFill>
              </a:rPr>
              <a:t>10</a:t>
            </a:r>
            <a:r>
              <a:rPr lang="en-US" altLang="zh-CN" sz="5800" b="1" dirty="0" smtClean="0">
                <a:solidFill>
                  <a:srgbClr val="C00000"/>
                </a:solidFill>
              </a:rPr>
              <a:t>.2 </a:t>
            </a:r>
            <a:r>
              <a:rPr lang="zh-CN" altLang="en-US" sz="5800" b="1" dirty="0" smtClean="0">
                <a:solidFill>
                  <a:srgbClr val="C00000"/>
                </a:solidFill>
              </a:rPr>
              <a:t>资本公积</a:t>
            </a:r>
            <a:endParaRPr lang="en-US" altLang="zh-CN" sz="5800" b="1" dirty="0" smtClean="0">
              <a:solidFill>
                <a:srgbClr val="C00000"/>
              </a:solidFill>
            </a:endParaRPr>
          </a:p>
          <a:p>
            <a:pPr marL="0" indent="0">
              <a:buNone/>
            </a:pPr>
            <a:r>
              <a:rPr lang="zh-CN" altLang="en-US" b="1" dirty="0" smtClean="0"/>
              <a:t>     </a:t>
            </a:r>
            <a:r>
              <a:rPr lang="zh-CN" altLang="en-US" sz="4400" b="1" dirty="0" smtClean="0"/>
              <a:t>企业收到投资者的超出其在注册资本（或股本）中所占份额的投资，以及直接计入所有者权益的利得和损失等。</a:t>
            </a:r>
            <a:endParaRPr lang="en-US" altLang="zh-CN" sz="4400" b="1" dirty="0" smtClean="0"/>
          </a:p>
          <a:p>
            <a:pPr marL="0" indent="0">
              <a:buNone/>
            </a:pPr>
            <a:r>
              <a:rPr lang="zh-CN" altLang="en-US" sz="4400" b="1" dirty="0" smtClean="0"/>
              <a:t>     主要包括：资本溢价和直接计入所有者权益的利得和损失等。</a:t>
            </a:r>
            <a:endParaRPr lang="en-US" altLang="zh-CN" sz="4400" b="1" dirty="0" smtClean="0"/>
          </a:p>
          <a:p>
            <a:pPr>
              <a:buNone/>
            </a:pPr>
            <a:r>
              <a:rPr lang="en-US" altLang="zh-CN" sz="4400" b="1" dirty="0" smtClean="0"/>
              <a:t>    </a:t>
            </a:r>
            <a:r>
              <a:rPr lang="zh-CN" altLang="zh-CN" sz="4400" b="1" dirty="0" smtClean="0"/>
              <a:t>①</a:t>
            </a:r>
            <a:r>
              <a:rPr lang="zh-CN" altLang="en-US" sz="4400" b="1" dirty="0" smtClean="0"/>
              <a:t>溢价发行股票，投资者超额缴入资本；</a:t>
            </a:r>
            <a:endParaRPr lang="en-US" altLang="zh-CN" sz="4400" b="1" dirty="0" smtClean="0"/>
          </a:p>
          <a:p>
            <a:pPr>
              <a:buNone/>
            </a:pPr>
            <a:r>
              <a:rPr lang="zh-CN" altLang="en-US" sz="4400" b="1" dirty="0" smtClean="0"/>
              <a:t>    ②权益法下被投资单位除净损益外所有者权益的其他变动；</a:t>
            </a:r>
            <a:endParaRPr lang="en-US" altLang="zh-CN" sz="4400" b="1" dirty="0" smtClean="0"/>
          </a:p>
          <a:p>
            <a:pPr marL="0" indent="0">
              <a:buNone/>
            </a:pPr>
            <a:r>
              <a:rPr lang="zh-CN" altLang="en-US" sz="4400" b="1" dirty="0" smtClean="0"/>
              <a:t>    ③存货或自用房地产转为公允价值模式下的投资性房地产的利得；</a:t>
            </a:r>
            <a:endParaRPr lang="en-US" altLang="zh-CN" sz="4400" b="1" dirty="0" smtClean="0"/>
          </a:p>
          <a:p>
            <a:pPr>
              <a:buNone/>
            </a:pPr>
            <a:r>
              <a:rPr lang="zh-CN" altLang="en-US" sz="4400" b="1" dirty="0" smtClean="0"/>
              <a:t>    ④可供出售金额资产公允价值的变动。</a:t>
            </a:r>
            <a:endParaRPr lang="en-US" altLang="zh-CN" sz="4400" b="1" dirty="0" smtClean="0"/>
          </a:p>
          <a:p>
            <a:pPr marL="0" indent="0">
              <a:buNone/>
            </a:pPr>
            <a:r>
              <a:rPr lang="zh-CN" altLang="en-US" sz="4400" b="1" dirty="0" smtClean="0">
                <a:solidFill>
                  <a:srgbClr val="FF0000"/>
                </a:solidFill>
              </a:rPr>
              <a:t>    用途：转增资本。</a:t>
            </a:r>
            <a:r>
              <a:rPr lang="zh-CN" altLang="en-US" sz="4400" b="1" dirty="0" smtClean="0"/>
              <a:t>转增时，留存的资本公积不得少于转增前公司注册资本的</a:t>
            </a:r>
            <a:r>
              <a:rPr lang="en-US" altLang="zh-CN" sz="4400" b="1" dirty="0" smtClean="0"/>
              <a:t>25%</a:t>
            </a:r>
            <a:r>
              <a:rPr lang="zh-CN" altLang="en-US" sz="4400" b="1" dirty="0" smtClean="0"/>
              <a:t>。</a:t>
            </a:r>
            <a:endParaRPr lang="zh-CN" altLang="en-US" sz="4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10</a:t>
            </a:r>
            <a:r>
              <a:rPr lang="zh-CN" altLang="en-US" b="1" dirty="0" smtClean="0">
                <a:solidFill>
                  <a:srgbClr val="C00000"/>
                </a:solidFill>
              </a:rPr>
              <a:t>章  </a:t>
            </a:r>
            <a:r>
              <a:rPr lang="zh-CN" altLang="en-US" b="1" dirty="0" smtClean="0">
                <a:solidFill>
                  <a:srgbClr val="C00000"/>
                </a:solidFill>
              </a:rPr>
              <a:t>所有者权益</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C00000"/>
                </a:solidFill>
              </a:rPr>
              <a:t>10</a:t>
            </a:r>
            <a:r>
              <a:rPr lang="en-US" altLang="zh-CN" b="1" dirty="0" smtClean="0">
                <a:solidFill>
                  <a:srgbClr val="C00000"/>
                </a:solidFill>
              </a:rPr>
              <a:t>.3  </a:t>
            </a:r>
            <a:r>
              <a:rPr lang="zh-CN" altLang="en-US" b="1" dirty="0" smtClean="0">
                <a:solidFill>
                  <a:srgbClr val="C00000"/>
                </a:solidFill>
              </a:rPr>
              <a:t>留存收益</a:t>
            </a:r>
            <a:endParaRPr lang="en-US" altLang="zh-CN" b="1" dirty="0" smtClean="0">
              <a:solidFill>
                <a:srgbClr val="C00000"/>
              </a:solidFill>
            </a:endParaRPr>
          </a:p>
          <a:p>
            <a:pPr>
              <a:buNone/>
            </a:pPr>
            <a:r>
              <a:rPr lang="zh-CN" altLang="en-US" b="1" dirty="0" smtClean="0"/>
              <a:t>  包括：</a:t>
            </a:r>
            <a:r>
              <a:rPr lang="zh-CN" altLang="en-US" b="1" dirty="0" smtClean="0">
                <a:solidFill>
                  <a:srgbClr val="C00000"/>
                </a:solidFill>
              </a:rPr>
              <a:t>盈余公积和未分配利润</a:t>
            </a:r>
            <a:endParaRPr lang="en-US" altLang="zh-CN" b="1" dirty="0" smtClean="0">
              <a:solidFill>
                <a:srgbClr val="C00000"/>
              </a:solidFill>
            </a:endParaRPr>
          </a:p>
          <a:p>
            <a:pPr marL="0" indent="0">
              <a:buNone/>
            </a:pPr>
            <a:r>
              <a:rPr lang="zh-CN" altLang="en-US" b="1" dirty="0" smtClean="0">
                <a:solidFill>
                  <a:srgbClr val="7030A0"/>
                </a:solidFill>
              </a:rPr>
              <a:t>   </a:t>
            </a:r>
            <a:r>
              <a:rPr lang="zh-CN" altLang="en-US" b="1" dirty="0" smtClean="0">
                <a:solidFill>
                  <a:srgbClr val="C00000"/>
                </a:solidFill>
              </a:rPr>
              <a:t>盈余公积</a:t>
            </a:r>
            <a:r>
              <a:rPr lang="zh-CN" altLang="en-US" b="1" dirty="0" smtClean="0">
                <a:solidFill>
                  <a:srgbClr val="7030A0"/>
                </a:solidFill>
              </a:rPr>
              <a:t>：法定盈余公积</a:t>
            </a:r>
            <a:r>
              <a:rPr lang="zh-CN" altLang="en-US" b="1" dirty="0" smtClean="0"/>
              <a:t>：按税后利润的</a:t>
            </a:r>
            <a:r>
              <a:rPr lang="en-US" altLang="zh-CN" b="1" dirty="0" smtClean="0"/>
              <a:t>10%</a:t>
            </a:r>
            <a:r>
              <a:rPr lang="zh-CN" altLang="en-US" b="1" dirty="0" smtClean="0"/>
              <a:t>提。当法定盈余公积达到注册资本</a:t>
            </a:r>
            <a:r>
              <a:rPr lang="en-US" altLang="zh-CN" b="1" dirty="0" smtClean="0"/>
              <a:t>50%</a:t>
            </a:r>
            <a:r>
              <a:rPr lang="zh-CN" altLang="en-US" b="1" dirty="0" smtClean="0"/>
              <a:t>时不再提取。</a:t>
            </a:r>
            <a:endParaRPr lang="en-US" altLang="zh-CN" b="1" dirty="0" smtClean="0"/>
          </a:p>
          <a:p>
            <a:pPr marL="0" indent="0">
              <a:buNone/>
            </a:pPr>
            <a:r>
              <a:rPr lang="zh-CN" altLang="en-US" b="1" dirty="0" smtClean="0">
                <a:solidFill>
                  <a:srgbClr val="7030A0"/>
                </a:solidFill>
              </a:rPr>
              <a:t>   任意盈余公积：</a:t>
            </a:r>
            <a:r>
              <a:rPr lang="zh-CN" altLang="en-US" b="1" dirty="0" smtClean="0"/>
              <a:t>由企业自行决定提或不提，提取的比例。</a:t>
            </a:r>
            <a:endParaRPr lang="en-US" altLang="zh-CN" b="1" dirty="0" smtClean="0"/>
          </a:p>
          <a:p>
            <a:pPr>
              <a:buNone/>
            </a:pPr>
            <a:r>
              <a:rPr lang="zh-CN" altLang="en-US" b="1" dirty="0" smtClean="0">
                <a:solidFill>
                  <a:srgbClr val="C00000"/>
                </a:solidFill>
              </a:rPr>
              <a:t>    </a:t>
            </a:r>
            <a:r>
              <a:rPr lang="zh-CN" altLang="en-US" b="1" dirty="0" smtClean="0">
                <a:solidFill>
                  <a:srgbClr val="7030A0"/>
                </a:solidFill>
              </a:rPr>
              <a:t>用途：弥补亏损，转增资本。</a:t>
            </a:r>
            <a:endParaRPr lang="en-US" altLang="zh-CN" b="1" dirty="0" smtClean="0">
              <a:solidFill>
                <a:srgbClr val="7030A0"/>
              </a:solidFill>
            </a:endParaRPr>
          </a:p>
          <a:p>
            <a:pPr>
              <a:buNone/>
            </a:pPr>
            <a:r>
              <a:rPr lang="zh-CN" altLang="en-US" b="1" dirty="0" smtClean="0">
                <a:solidFill>
                  <a:srgbClr val="7030A0"/>
                </a:solidFill>
              </a:rPr>
              <a:t>  </a:t>
            </a:r>
            <a:r>
              <a:rPr lang="zh-CN" altLang="en-US" b="1" dirty="0" smtClean="0">
                <a:solidFill>
                  <a:srgbClr val="C00000"/>
                </a:solidFill>
              </a:rPr>
              <a:t>未分配利润</a:t>
            </a:r>
            <a:r>
              <a:rPr lang="zh-CN" altLang="en-US" b="1" dirty="0" smtClean="0">
                <a:solidFill>
                  <a:srgbClr val="7030A0"/>
                </a:solidFill>
              </a:rPr>
              <a:t>：</a:t>
            </a:r>
            <a:r>
              <a:rPr lang="zh-CN" altLang="en-US" b="1" dirty="0" smtClean="0"/>
              <a:t>尚未分配的利润。</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510</Words>
  <Application>Microsoft Office PowerPoint</Application>
  <PresentationFormat>全屏显示(4:3)</PresentationFormat>
  <Paragraphs>40</Paragraphs>
  <Slides>5</Slides>
  <Notes>1</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 第10章  所有者权益</vt:lpstr>
      <vt:lpstr>第10章  所有者权益</vt:lpstr>
      <vt:lpstr>第10章  所有者权益</vt:lpstr>
      <vt:lpstr>第10章  所有者权益</vt:lpstr>
      <vt:lpstr>第10章  所有者权益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第9章  所有者权益</dc:title>
  <dc:creator>l</dc:creator>
  <cp:lastModifiedBy>l</cp:lastModifiedBy>
  <cp:revision>17</cp:revision>
  <dcterms:created xsi:type="dcterms:W3CDTF">2011-12-12T03:25:19Z</dcterms:created>
  <dcterms:modified xsi:type="dcterms:W3CDTF">2011-12-15T10:03:51Z</dcterms:modified>
</cp:coreProperties>
</file>