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5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B0FC508-A59C-44FD-9EB3-0DAA206DF477}" type="datetimeFigureOut">
              <a:rPr lang="zh-CN" altLang="en-US" smtClean="0"/>
              <a:pPr/>
              <a:t>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66A67-25BB-4A00-A049-BDE7AF054DA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FC508-A59C-44FD-9EB3-0DAA206DF477}" type="datetimeFigureOut">
              <a:rPr lang="zh-CN" altLang="en-US" smtClean="0"/>
              <a:pPr/>
              <a:t>2012/1/8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66A67-25BB-4A00-A049-BDE7AF054DA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 </a:t>
            </a:r>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b="1" dirty="0">
              <a:solidFill>
                <a:srgbClr val="C00000"/>
              </a:solidFill>
            </a:endParaRPr>
          </a:p>
        </p:txBody>
      </p:sp>
      <p:sp>
        <p:nvSpPr>
          <p:cNvPr id="5" name="内容占位符 4"/>
          <p:cNvSpPr>
            <a:spLocks noGrp="1"/>
          </p:cNvSpPr>
          <p:nvPr>
            <p:ph idx="1"/>
          </p:nvPr>
        </p:nvSpPr>
        <p:spPr>
          <a:xfrm>
            <a:off x="395536" y="1124744"/>
            <a:ext cx="8229600" cy="4525963"/>
          </a:xfrm>
        </p:spPr>
        <p:txBody>
          <a:bodyPr>
            <a:noAutofit/>
          </a:bodyPr>
          <a:lstStyle/>
          <a:p>
            <a:pPr>
              <a:buNone/>
            </a:pPr>
            <a:r>
              <a:rPr lang="zh-CN" altLang="en-US" sz="1800" b="1" dirty="0" smtClean="0">
                <a:solidFill>
                  <a:srgbClr val="C00000"/>
                </a:solidFill>
              </a:rPr>
              <a:t>                                                     </a:t>
            </a:r>
            <a:r>
              <a:rPr lang="zh-CN" altLang="en-US" sz="1800" b="1" i="1" dirty="0" smtClean="0">
                <a:solidFill>
                  <a:srgbClr val="002060"/>
                </a:solidFill>
              </a:rPr>
              <a:t>利润表的格式</a:t>
            </a:r>
            <a:endParaRPr lang="en-US" altLang="zh-CN" sz="1800" b="1" i="1" dirty="0" smtClean="0">
              <a:solidFill>
                <a:srgbClr val="002060"/>
              </a:solidFill>
            </a:endParaRPr>
          </a:p>
          <a:p>
            <a:pPr>
              <a:buNone/>
            </a:pPr>
            <a:r>
              <a:rPr lang="zh-CN" altLang="en-US" sz="1800" b="1" dirty="0" smtClean="0"/>
              <a:t>             项目</a:t>
            </a:r>
            <a:endParaRPr lang="en-US" altLang="zh-CN" sz="1800" b="1" dirty="0" smtClean="0"/>
          </a:p>
          <a:p>
            <a:pPr>
              <a:buNone/>
            </a:pPr>
            <a:r>
              <a:rPr lang="zh-CN" altLang="en-US" sz="1800" b="1" dirty="0" smtClean="0"/>
              <a:t>     </a:t>
            </a:r>
            <a:r>
              <a:rPr lang="zh-CN" altLang="en-US" sz="1800" b="1" dirty="0" smtClean="0">
                <a:solidFill>
                  <a:srgbClr val="FF0000"/>
                </a:solidFill>
              </a:rPr>
              <a:t>一、营业收入</a:t>
            </a:r>
            <a:endParaRPr lang="en-US" altLang="zh-CN" sz="1800" b="1" dirty="0" smtClean="0">
              <a:solidFill>
                <a:srgbClr val="FF0000"/>
              </a:solidFill>
            </a:endParaRPr>
          </a:p>
          <a:p>
            <a:pPr>
              <a:buNone/>
            </a:pPr>
            <a:r>
              <a:rPr lang="zh-CN" altLang="en-US" sz="1800" b="1" dirty="0" smtClean="0"/>
              <a:t>              减：营业成本</a:t>
            </a:r>
            <a:endParaRPr lang="en-US" altLang="zh-CN" sz="1800" b="1" dirty="0" smtClean="0"/>
          </a:p>
          <a:p>
            <a:pPr>
              <a:buNone/>
            </a:pPr>
            <a:r>
              <a:rPr lang="zh-CN" altLang="en-US" sz="1800" b="1" dirty="0" smtClean="0"/>
              <a:t>                       营业税金及附加</a:t>
            </a:r>
            <a:endParaRPr lang="en-US" altLang="zh-CN" sz="1800" b="1" dirty="0" smtClean="0"/>
          </a:p>
          <a:p>
            <a:pPr>
              <a:buNone/>
            </a:pPr>
            <a:r>
              <a:rPr lang="zh-CN" altLang="en-US" sz="1800" b="1" dirty="0" smtClean="0"/>
              <a:t>                       销售费用</a:t>
            </a:r>
            <a:endParaRPr lang="en-US" altLang="zh-CN" sz="1800" b="1" dirty="0" smtClean="0"/>
          </a:p>
          <a:p>
            <a:pPr>
              <a:buNone/>
            </a:pPr>
            <a:r>
              <a:rPr lang="zh-CN" altLang="en-US" sz="1800" b="1" dirty="0" smtClean="0"/>
              <a:t>                       管理费用</a:t>
            </a:r>
            <a:endParaRPr lang="en-US" altLang="zh-CN" sz="1800" b="1" dirty="0" smtClean="0"/>
          </a:p>
          <a:p>
            <a:pPr>
              <a:buNone/>
            </a:pPr>
            <a:r>
              <a:rPr lang="zh-CN" altLang="en-US" sz="1800" b="1" dirty="0" smtClean="0"/>
              <a:t>                       财务费用</a:t>
            </a:r>
            <a:endParaRPr lang="en-US" altLang="zh-CN" sz="1800" b="1" dirty="0" smtClean="0"/>
          </a:p>
          <a:p>
            <a:pPr>
              <a:buNone/>
            </a:pPr>
            <a:r>
              <a:rPr lang="zh-CN" altLang="en-US" sz="1800" b="1" dirty="0" smtClean="0"/>
              <a:t>                       资产</a:t>
            </a:r>
            <a:r>
              <a:rPr lang="zh-CN" altLang="en-US" sz="1800" b="1" dirty="0"/>
              <a:t>减</a:t>
            </a:r>
            <a:r>
              <a:rPr lang="zh-CN" altLang="en-US" sz="1800" b="1" dirty="0" smtClean="0"/>
              <a:t>值损失</a:t>
            </a:r>
            <a:endParaRPr lang="en-US" altLang="zh-CN" sz="1800" b="1" dirty="0" smtClean="0"/>
          </a:p>
          <a:p>
            <a:pPr>
              <a:buNone/>
            </a:pPr>
            <a:r>
              <a:rPr lang="zh-CN" altLang="en-US" sz="1800" b="1" dirty="0" smtClean="0"/>
              <a:t>               加：公允价值变动收益</a:t>
            </a:r>
            <a:endParaRPr lang="en-US" altLang="zh-CN" sz="1800" b="1" dirty="0" smtClean="0"/>
          </a:p>
          <a:p>
            <a:pPr>
              <a:buNone/>
            </a:pPr>
            <a:r>
              <a:rPr lang="zh-CN" altLang="en-US" sz="1800" b="1" dirty="0" smtClean="0"/>
              <a:t>                       投资收益</a:t>
            </a:r>
            <a:endParaRPr lang="en-US" altLang="zh-CN" sz="1800" b="1" dirty="0" smtClean="0"/>
          </a:p>
          <a:p>
            <a:pPr>
              <a:buNone/>
            </a:pPr>
            <a:r>
              <a:rPr lang="zh-CN" altLang="en-US" sz="1800" b="1" dirty="0" smtClean="0">
                <a:solidFill>
                  <a:srgbClr val="FF0000"/>
                </a:solidFill>
              </a:rPr>
              <a:t>      二、营业利润</a:t>
            </a:r>
            <a:endParaRPr lang="en-US" altLang="zh-CN" sz="1800" b="1" dirty="0" smtClean="0">
              <a:solidFill>
                <a:srgbClr val="FF0000"/>
              </a:solidFill>
            </a:endParaRPr>
          </a:p>
          <a:p>
            <a:pPr>
              <a:buNone/>
            </a:pPr>
            <a:r>
              <a:rPr lang="zh-CN" altLang="en-US" sz="1800" b="1" dirty="0" smtClean="0"/>
              <a:t>               加：营业外收入</a:t>
            </a:r>
            <a:endParaRPr lang="en-US" altLang="zh-CN" sz="1800" b="1" dirty="0" smtClean="0"/>
          </a:p>
          <a:p>
            <a:pPr>
              <a:buNone/>
            </a:pPr>
            <a:r>
              <a:rPr lang="zh-CN" altLang="en-US" sz="1800" b="1" dirty="0" smtClean="0"/>
              <a:t>               减：营业外支出</a:t>
            </a:r>
            <a:endParaRPr lang="en-US" altLang="zh-CN" sz="1800" b="1" dirty="0" smtClean="0"/>
          </a:p>
          <a:p>
            <a:pPr>
              <a:buNone/>
            </a:pPr>
            <a:r>
              <a:rPr lang="zh-CN" altLang="en-US" sz="1800" b="1" dirty="0" smtClean="0">
                <a:solidFill>
                  <a:srgbClr val="FF0000"/>
                </a:solidFill>
              </a:rPr>
              <a:t>      三、利润总额</a:t>
            </a:r>
            <a:endParaRPr lang="en-US" altLang="zh-CN" sz="1800" b="1" dirty="0" smtClean="0">
              <a:solidFill>
                <a:srgbClr val="FF0000"/>
              </a:solidFill>
            </a:endParaRPr>
          </a:p>
          <a:p>
            <a:pPr>
              <a:buNone/>
            </a:pPr>
            <a:r>
              <a:rPr lang="zh-CN" altLang="en-US" sz="1800" b="1" dirty="0" smtClean="0"/>
              <a:t>               减：所得税</a:t>
            </a:r>
            <a:endParaRPr lang="en-US" altLang="zh-CN" sz="1800" b="1" dirty="0" smtClean="0"/>
          </a:p>
          <a:p>
            <a:pPr>
              <a:buNone/>
            </a:pPr>
            <a:r>
              <a:rPr lang="zh-CN" altLang="en-US" sz="1800" b="1" dirty="0" smtClean="0"/>
              <a:t>      </a:t>
            </a:r>
            <a:r>
              <a:rPr lang="zh-CN" altLang="en-US" sz="1800" b="1" dirty="0" smtClean="0">
                <a:solidFill>
                  <a:srgbClr val="FF0000"/>
                </a:solidFill>
              </a:rPr>
              <a:t>四、净利润</a:t>
            </a:r>
            <a:endParaRPr lang="zh-CN" altLang="en-US" sz="18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lstStyle/>
          <a:p>
            <a:pPr>
              <a:buNone/>
            </a:pPr>
            <a:r>
              <a:rPr lang="zh-CN" altLang="en-US" b="1" dirty="0" smtClean="0">
                <a:solidFill>
                  <a:srgbClr val="C00000"/>
                </a:solidFill>
              </a:rPr>
              <a:t>    将会计利润调整为应纳税所得额：</a:t>
            </a:r>
            <a:endParaRPr lang="en-US" altLang="zh-CN" b="1" dirty="0" smtClean="0">
              <a:solidFill>
                <a:srgbClr val="C00000"/>
              </a:solidFill>
            </a:endParaRPr>
          </a:p>
          <a:p>
            <a:pPr marL="0" indent="0">
              <a:buNone/>
            </a:pPr>
            <a:r>
              <a:rPr lang="zh-CN" altLang="en-US" b="1" dirty="0" smtClean="0"/>
              <a:t>    应纳税所得额</a:t>
            </a:r>
            <a:r>
              <a:rPr lang="en-US" altLang="zh-CN" b="1" dirty="0" smtClean="0"/>
              <a:t>=</a:t>
            </a:r>
            <a:r>
              <a:rPr lang="zh-CN" altLang="en-US" b="1" dirty="0" smtClean="0"/>
              <a:t>会计利润</a:t>
            </a:r>
            <a:r>
              <a:rPr lang="en-US" altLang="zh-CN" b="1" dirty="0" smtClean="0"/>
              <a:t>+</a:t>
            </a:r>
            <a:r>
              <a:rPr lang="zh-CN" altLang="en-US" b="1" dirty="0" smtClean="0"/>
              <a:t>按照会计准则规定计入利润表但计税时不允许税前扣除的费用</a:t>
            </a:r>
            <a:r>
              <a:rPr lang="en-US" altLang="zh-CN" b="1" dirty="0" smtClean="0"/>
              <a:t>+</a:t>
            </a:r>
            <a:r>
              <a:rPr lang="zh-CN" altLang="en-US" b="1" dirty="0" smtClean="0"/>
              <a:t>（</a:t>
            </a:r>
            <a:r>
              <a:rPr lang="en-US" altLang="zh-CN" b="1" dirty="0" smtClean="0"/>
              <a:t>-</a:t>
            </a:r>
            <a:r>
              <a:rPr lang="zh-CN" altLang="en-US" b="1" dirty="0" smtClean="0"/>
              <a:t>）计入利润表的费用与按照税法规定可予税前抵扣的金额之间的差额</a:t>
            </a:r>
            <a:r>
              <a:rPr lang="en-US" altLang="zh-CN" b="1" dirty="0" smtClean="0"/>
              <a:t>+</a:t>
            </a:r>
            <a:r>
              <a:rPr lang="zh-CN" altLang="en-US" b="1" dirty="0" smtClean="0"/>
              <a:t>（</a:t>
            </a:r>
            <a:r>
              <a:rPr lang="en-US" altLang="zh-CN" b="1" dirty="0" smtClean="0"/>
              <a:t>-</a:t>
            </a:r>
            <a:r>
              <a:rPr lang="zh-CN" altLang="en-US" b="1" dirty="0" smtClean="0"/>
              <a:t>）计入利润表的收入与按照税法规定应计入应纳税所得额的收入之间的差额</a:t>
            </a:r>
            <a:r>
              <a:rPr lang="en-US" altLang="zh-CN" b="1" dirty="0" smtClean="0"/>
              <a:t>-</a:t>
            </a:r>
            <a:r>
              <a:rPr lang="zh-CN" altLang="en-US" b="1" dirty="0" smtClean="0"/>
              <a:t>税法规定不征税收入</a:t>
            </a:r>
            <a:r>
              <a:rPr lang="en-US" altLang="zh-CN" b="1" dirty="0" smtClean="0"/>
              <a:t>+</a:t>
            </a:r>
            <a:r>
              <a:rPr lang="zh-CN" altLang="en-US" b="1" dirty="0" smtClean="0"/>
              <a:t>（</a:t>
            </a:r>
            <a:r>
              <a:rPr lang="en-US" altLang="zh-CN" b="1" dirty="0" smtClean="0"/>
              <a:t>-</a:t>
            </a:r>
            <a:r>
              <a:rPr lang="zh-CN" altLang="en-US" b="1" dirty="0" smtClean="0"/>
              <a:t>）其他需要调整的因素</a:t>
            </a:r>
            <a:endParaRPr lang="en-US" altLang="zh-CN" b="1" dirty="0" smtClean="0"/>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smtClean="0"/>
              <a:t>    </a:t>
            </a:r>
            <a:r>
              <a:rPr lang="zh-CN" altLang="en-US" b="1" dirty="0" smtClean="0">
                <a:solidFill>
                  <a:srgbClr val="C00000"/>
                </a:solidFill>
              </a:rPr>
              <a:t>递延所得税</a:t>
            </a:r>
            <a:r>
              <a:rPr lang="en-US" altLang="zh-CN" b="1" dirty="0" smtClean="0"/>
              <a:t>=</a:t>
            </a:r>
            <a:r>
              <a:rPr lang="zh-CN" altLang="en-US" b="1" dirty="0" smtClean="0"/>
              <a:t>（递延所得税负债的期末余额</a:t>
            </a:r>
            <a:r>
              <a:rPr lang="en-US" altLang="zh-CN" b="1" dirty="0" smtClean="0"/>
              <a:t>-</a:t>
            </a:r>
            <a:r>
              <a:rPr lang="zh-CN" altLang="en-US" b="1" dirty="0" smtClean="0"/>
              <a:t>递延所得税负债的期初余额）</a:t>
            </a:r>
            <a:r>
              <a:rPr lang="en-US" altLang="zh-CN" b="1" dirty="0" smtClean="0"/>
              <a:t>-</a:t>
            </a:r>
            <a:r>
              <a:rPr lang="zh-CN" altLang="en-US" b="1" dirty="0" smtClean="0"/>
              <a:t>（递延所得税资产的期末余额</a:t>
            </a:r>
            <a:r>
              <a:rPr lang="en-US" altLang="zh-CN" b="1" dirty="0" smtClean="0"/>
              <a:t>-</a:t>
            </a:r>
            <a:r>
              <a:rPr lang="zh-CN" altLang="en-US" b="1" dirty="0" smtClean="0"/>
              <a:t>递延所得税资产的期初余额）</a:t>
            </a:r>
            <a:endParaRPr lang="en-US" altLang="zh-CN" b="1" dirty="0" smtClean="0"/>
          </a:p>
          <a:p>
            <a:pPr marL="0" indent="0">
              <a:buNone/>
            </a:pPr>
            <a:r>
              <a:rPr lang="zh-CN" altLang="en-US" b="1" dirty="0" smtClean="0"/>
              <a:t>    </a:t>
            </a:r>
            <a:r>
              <a:rPr lang="zh-CN" altLang="en-US" b="1" dirty="0" smtClean="0">
                <a:solidFill>
                  <a:srgbClr val="C00000"/>
                </a:solidFill>
              </a:rPr>
              <a:t>资产的计税基础</a:t>
            </a:r>
            <a:r>
              <a:rPr lang="zh-CN" altLang="en-US" b="1" dirty="0" smtClean="0"/>
              <a:t>：某一资产在未来期间计税时按照税法规定可以税前扣除的金额。</a:t>
            </a:r>
            <a:endParaRPr lang="en-US" altLang="zh-CN" b="1" dirty="0" smtClean="0"/>
          </a:p>
          <a:p>
            <a:pPr marL="0" indent="0">
              <a:buNone/>
            </a:pPr>
            <a:r>
              <a:rPr lang="zh-CN" altLang="en-US" b="1" dirty="0" smtClean="0">
                <a:solidFill>
                  <a:srgbClr val="C00000"/>
                </a:solidFill>
              </a:rPr>
              <a:t>    负债的计税基础</a:t>
            </a:r>
            <a:r>
              <a:rPr lang="zh-CN" altLang="en-US" b="1" dirty="0" smtClean="0"/>
              <a:t>：指负债的账面价值减去未来期间计算应纳税所得额时按税法规定可予抵扣的金额。</a:t>
            </a:r>
            <a:endParaRPr lang="en-US" altLang="zh-CN" b="1" dirty="0" smtClean="0"/>
          </a:p>
          <a:p>
            <a:pPr marL="0" indent="0">
              <a:buNone/>
            </a:pPr>
            <a:r>
              <a:rPr lang="zh-CN" altLang="en-US" b="1" dirty="0" smtClean="0">
                <a:solidFill>
                  <a:srgbClr val="C00000"/>
                </a:solidFill>
              </a:rPr>
              <a:t>    </a:t>
            </a:r>
            <a:r>
              <a:rPr lang="zh-CN" altLang="en-US" b="1" i="1" dirty="0" smtClean="0">
                <a:solidFill>
                  <a:srgbClr val="C00000"/>
                </a:solidFill>
              </a:rPr>
              <a:t>负债的计税基础</a:t>
            </a:r>
            <a:r>
              <a:rPr lang="en-US" altLang="zh-CN" b="1" dirty="0" smtClean="0"/>
              <a:t>=</a:t>
            </a:r>
            <a:r>
              <a:rPr lang="zh-CN" altLang="en-US" b="1" dirty="0" smtClean="0"/>
              <a:t>账面价值</a:t>
            </a:r>
            <a:r>
              <a:rPr lang="en-US" altLang="zh-CN" b="1" dirty="0" smtClean="0"/>
              <a:t>-</a:t>
            </a:r>
            <a:r>
              <a:rPr lang="zh-CN" altLang="en-US" b="1" dirty="0" smtClean="0"/>
              <a:t>未来期间按税法规定可予税前扣除的金额</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lstStyle/>
          <a:p>
            <a:pPr>
              <a:buNone/>
            </a:pPr>
            <a:r>
              <a:rPr lang="zh-CN" altLang="en-US" b="1" dirty="0" smtClean="0">
                <a:solidFill>
                  <a:srgbClr val="C00000"/>
                </a:solidFill>
              </a:rPr>
              <a:t>暂时性差异分为：</a:t>
            </a:r>
            <a:endParaRPr lang="en-US" altLang="zh-CN" b="1" dirty="0" smtClean="0">
              <a:solidFill>
                <a:srgbClr val="C00000"/>
              </a:solidFill>
            </a:endParaRPr>
          </a:p>
          <a:p>
            <a:pPr>
              <a:buNone/>
            </a:pPr>
            <a:r>
              <a:rPr lang="zh-CN" altLang="en-US" b="1" dirty="0" smtClean="0">
                <a:solidFill>
                  <a:srgbClr val="7030A0"/>
                </a:solidFill>
              </a:rPr>
              <a:t>应</a:t>
            </a:r>
            <a:r>
              <a:rPr lang="zh-CN" altLang="en-US" b="1" dirty="0" smtClean="0">
                <a:solidFill>
                  <a:srgbClr val="7030A0"/>
                </a:solidFill>
              </a:rPr>
              <a:t>纳税暂时性差异和可抵扣暂时性差异。</a:t>
            </a:r>
            <a:endParaRPr lang="en-US" altLang="zh-CN" b="1" dirty="0" smtClean="0">
              <a:solidFill>
                <a:srgbClr val="7030A0"/>
              </a:solidFill>
            </a:endParaRPr>
          </a:p>
          <a:p>
            <a:pPr marL="0" indent="0">
              <a:buNone/>
            </a:pPr>
            <a:r>
              <a:rPr lang="zh-CN" altLang="en-US" b="1" dirty="0" smtClean="0">
                <a:solidFill>
                  <a:srgbClr val="7030A0"/>
                </a:solidFill>
              </a:rPr>
              <a:t>    应纳税暂时性差异</a:t>
            </a:r>
            <a:r>
              <a:rPr lang="zh-CN" altLang="en-US" b="1" dirty="0" smtClean="0"/>
              <a:t>，即为递延所得税负债，其形成主要是因为：</a:t>
            </a:r>
            <a:r>
              <a:rPr lang="en-US" altLang="zh-CN" b="1" dirty="0" smtClean="0"/>
              <a:t>1.</a:t>
            </a:r>
            <a:r>
              <a:rPr lang="zh-CN" altLang="en-US" b="1" dirty="0" smtClean="0"/>
              <a:t>资产的账面价值</a:t>
            </a:r>
            <a:r>
              <a:rPr lang="en-US" altLang="zh-CN" b="1" dirty="0" smtClean="0"/>
              <a:t>&gt;</a:t>
            </a:r>
            <a:r>
              <a:rPr lang="zh-CN" altLang="en-US" b="1" dirty="0" smtClean="0"/>
              <a:t>其计税基础；</a:t>
            </a:r>
            <a:r>
              <a:rPr lang="en-US" altLang="zh-CN" b="1" dirty="0" smtClean="0"/>
              <a:t>2.</a:t>
            </a:r>
            <a:r>
              <a:rPr lang="zh-CN" altLang="en-US" b="1" dirty="0" smtClean="0"/>
              <a:t>负债的账面价值</a:t>
            </a:r>
            <a:r>
              <a:rPr lang="en-US" altLang="zh-CN" b="1" dirty="0" smtClean="0"/>
              <a:t>&lt;</a:t>
            </a:r>
            <a:r>
              <a:rPr lang="zh-CN" altLang="en-US" b="1" dirty="0" smtClean="0"/>
              <a:t>其计税基础。</a:t>
            </a:r>
            <a:endParaRPr lang="en-US" altLang="zh-CN" b="1" dirty="0" smtClean="0"/>
          </a:p>
          <a:p>
            <a:pPr marL="0" indent="0">
              <a:buNone/>
            </a:pPr>
            <a:r>
              <a:rPr lang="zh-CN" altLang="en-US" b="1" dirty="0" smtClean="0">
                <a:solidFill>
                  <a:srgbClr val="7030A0"/>
                </a:solidFill>
              </a:rPr>
              <a:t>    可抵扣暂时性差异</a:t>
            </a:r>
            <a:r>
              <a:rPr lang="zh-CN" altLang="en-US" b="1" dirty="0" smtClean="0"/>
              <a:t>，即为递延所得税资产，其形成主要是因为：</a:t>
            </a:r>
            <a:r>
              <a:rPr lang="en-US" altLang="zh-CN" b="1" dirty="0" smtClean="0"/>
              <a:t>1.</a:t>
            </a:r>
            <a:r>
              <a:rPr lang="zh-CN" altLang="en-US" b="1" dirty="0" smtClean="0"/>
              <a:t>资产的账面价值</a:t>
            </a:r>
            <a:r>
              <a:rPr lang="en-US" altLang="zh-CN" b="1" dirty="0" smtClean="0"/>
              <a:t>&lt;</a:t>
            </a:r>
            <a:r>
              <a:rPr lang="zh-CN" altLang="en-US" b="1" dirty="0" smtClean="0"/>
              <a:t>其计税基础；</a:t>
            </a:r>
            <a:r>
              <a:rPr lang="en-US" altLang="zh-CN" b="1" dirty="0" smtClean="0"/>
              <a:t>2.</a:t>
            </a:r>
            <a:r>
              <a:rPr lang="zh-CN" altLang="en-US" b="1" dirty="0" smtClean="0"/>
              <a:t>负债的账面价值</a:t>
            </a:r>
            <a:r>
              <a:rPr lang="en-US" altLang="zh-CN" b="1" dirty="0" smtClean="0"/>
              <a:t>&gt;</a:t>
            </a:r>
            <a:r>
              <a:rPr lang="zh-CN" altLang="en-US" b="1" dirty="0" smtClean="0"/>
              <a:t>其计税基础。</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en-US" sz="3400" b="1" dirty="0" smtClean="0">
                <a:solidFill>
                  <a:srgbClr val="C00000"/>
                </a:solidFill>
              </a:rPr>
              <a:t>二、利润表的编制原理</a:t>
            </a:r>
            <a:endParaRPr lang="en-US" altLang="zh-CN" sz="3400" b="1" dirty="0" smtClean="0">
              <a:solidFill>
                <a:srgbClr val="C00000"/>
              </a:solidFill>
            </a:endParaRPr>
          </a:p>
          <a:p>
            <a:pPr>
              <a:buNone/>
            </a:pPr>
            <a:r>
              <a:rPr lang="en-US" altLang="zh-CN" sz="3400" b="1" dirty="0" smtClean="0"/>
              <a:t> 1. </a:t>
            </a:r>
            <a:r>
              <a:rPr lang="zh-CN" altLang="en-US" sz="3400" b="1" dirty="0" smtClean="0"/>
              <a:t>会计分期</a:t>
            </a:r>
            <a:endParaRPr lang="en-US" altLang="zh-CN" sz="3400" b="1" dirty="0" smtClean="0"/>
          </a:p>
          <a:p>
            <a:pPr>
              <a:buNone/>
            </a:pPr>
            <a:r>
              <a:rPr lang="en-US" altLang="zh-CN" sz="3400" b="1" dirty="0" smtClean="0"/>
              <a:t> 2. </a:t>
            </a:r>
            <a:r>
              <a:rPr lang="zh-CN" altLang="en-US" sz="3400" b="1" dirty="0" smtClean="0"/>
              <a:t>权责发生制</a:t>
            </a:r>
            <a:endParaRPr lang="en-US" altLang="zh-CN" sz="3400" b="1" dirty="0" smtClean="0"/>
          </a:p>
          <a:p>
            <a:pPr>
              <a:buNone/>
            </a:pPr>
            <a:r>
              <a:rPr lang="en-US" altLang="zh-CN" sz="3400" b="1" dirty="0" smtClean="0"/>
              <a:t> 3. </a:t>
            </a:r>
            <a:r>
              <a:rPr lang="zh-CN" altLang="en-US" sz="3400" b="1" dirty="0" smtClean="0"/>
              <a:t>收入的确认标准</a:t>
            </a:r>
            <a:endParaRPr lang="en-US" altLang="zh-CN" sz="3400" b="1" dirty="0" smtClean="0"/>
          </a:p>
          <a:p>
            <a:pPr>
              <a:buNone/>
            </a:pPr>
            <a:r>
              <a:rPr lang="zh-CN" altLang="en-US" sz="3400" b="1" dirty="0" smtClean="0">
                <a:solidFill>
                  <a:srgbClr val="0070C0"/>
                </a:solidFill>
              </a:rPr>
              <a:t>（</a:t>
            </a:r>
            <a:r>
              <a:rPr lang="en-US" altLang="zh-CN" sz="3400" b="1" dirty="0" smtClean="0">
                <a:solidFill>
                  <a:srgbClr val="0070C0"/>
                </a:solidFill>
              </a:rPr>
              <a:t>1</a:t>
            </a:r>
            <a:r>
              <a:rPr lang="zh-CN" altLang="en-US" sz="3400" b="1" dirty="0" smtClean="0">
                <a:solidFill>
                  <a:srgbClr val="0070C0"/>
                </a:solidFill>
              </a:rPr>
              <a:t>）商品销售收入的确认标准：</a:t>
            </a:r>
            <a:endParaRPr lang="en-US" altLang="zh-CN" sz="3400" b="1" dirty="0" smtClean="0">
              <a:solidFill>
                <a:srgbClr val="0070C0"/>
              </a:solidFill>
            </a:endParaRPr>
          </a:p>
          <a:p>
            <a:pPr>
              <a:buNone/>
            </a:pPr>
            <a:r>
              <a:rPr lang="zh-CN" altLang="en-US" b="1" dirty="0" smtClean="0"/>
              <a:t>   </a:t>
            </a:r>
            <a:r>
              <a:rPr lang="zh-CN" altLang="en-US" sz="3600" b="1" dirty="0" smtClean="0"/>
              <a:t>①已将商品使用权上的主要风险和报酬转移给购货方；</a:t>
            </a:r>
            <a:endParaRPr lang="en-US" altLang="zh-CN" sz="3600" b="1" dirty="0" smtClean="0"/>
          </a:p>
          <a:p>
            <a:pPr marL="0" indent="0">
              <a:buNone/>
            </a:pPr>
            <a:r>
              <a:rPr lang="zh-CN" altLang="en-US" sz="3600" b="1" dirty="0" smtClean="0"/>
              <a:t>   ②企业既没有保留通常与所有权相联系的继续管理权，也没有对已售出的商品实施有效控制；</a:t>
            </a:r>
            <a:endParaRPr lang="en-US" altLang="zh-CN" sz="3600" b="1" dirty="0" smtClean="0"/>
          </a:p>
          <a:p>
            <a:pPr>
              <a:buNone/>
            </a:pPr>
            <a:r>
              <a:rPr lang="zh-CN" altLang="en-US" sz="3600" b="1" dirty="0" smtClean="0"/>
              <a:t>   ③收入的金额能可靠地计量；</a:t>
            </a:r>
            <a:endParaRPr lang="en-US" altLang="zh-CN" sz="3600" b="1" dirty="0" smtClean="0"/>
          </a:p>
          <a:p>
            <a:pPr>
              <a:buNone/>
            </a:pPr>
            <a:r>
              <a:rPr lang="zh-CN" altLang="en-US" sz="3600" b="1" dirty="0" smtClean="0"/>
              <a:t>   ④相关的经济利益很可能流入企业；</a:t>
            </a:r>
            <a:endParaRPr lang="en-US" altLang="zh-CN" sz="3600" b="1" dirty="0" smtClean="0"/>
          </a:p>
          <a:p>
            <a:pPr>
              <a:buNone/>
            </a:pPr>
            <a:r>
              <a:rPr lang="zh-CN" altLang="en-US" sz="3600" b="1" dirty="0" smtClean="0"/>
              <a:t>   ⑤相关的已发生或将发生的成本能够可靠地计量。</a:t>
            </a:r>
            <a:endParaRPr lang="en-US" altLang="zh-CN" sz="3600" b="1" dirty="0" smtClean="0"/>
          </a:p>
          <a:p>
            <a:pPr>
              <a:buNone/>
            </a:pP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lstStyle/>
          <a:p>
            <a:pPr>
              <a:buNone/>
            </a:pPr>
            <a:r>
              <a:rPr lang="zh-CN" altLang="en-US" b="1" dirty="0" smtClean="0">
                <a:solidFill>
                  <a:srgbClr val="0070C0"/>
                </a:solidFill>
              </a:rPr>
              <a:t>（</a:t>
            </a:r>
            <a:r>
              <a:rPr lang="en-US" altLang="zh-CN" b="1" dirty="0" smtClean="0">
                <a:solidFill>
                  <a:srgbClr val="0070C0"/>
                </a:solidFill>
              </a:rPr>
              <a:t>2</a:t>
            </a:r>
            <a:r>
              <a:rPr lang="zh-CN" altLang="en-US" b="1" dirty="0" smtClean="0">
                <a:solidFill>
                  <a:srgbClr val="0070C0"/>
                </a:solidFill>
              </a:rPr>
              <a:t>）劳务收入的确认标准</a:t>
            </a:r>
            <a:endParaRPr lang="en-US" altLang="zh-CN" b="1" dirty="0" smtClean="0">
              <a:solidFill>
                <a:srgbClr val="0070C0"/>
              </a:solidFill>
            </a:endParaRPr>
          </a:p>
          <a:p>
            <a:pPr marL="0" indent="0">
              <a:buNone/>
            </a:pPr>
            <a:r>
              <a:rPr lang="zh-CN" altLang="en-US" b="1" dirty="0" smtClean="0"/>
              <a:t>    </a:t>
            </a:r>
            <a:r>
              <a:rPr lang="zh-CN" altLang="en-US" b="1" dirty="0" smtClean="0">
                <a:solidFill>
                  <a:srgbClr val="7030A0"/>
                </a:solidFill>
              </a:rPr>
              <a:t>完工百分比法</a:t>
            </a:r>
            <a:r>
              <a:rPr lang="zh-CN" altLang="en-US" b="1" dirty="0" smtClean="0"/>
              <a:t>，按提供劳务交易的完工进度确认收入与费用的方法。</a:t>
            </a:r>
            <a:endParaRPr lang="en-US" altLang="zh-CN" b="1" dirty="0" smtClean="0"/>
          </a:p>
          <a:p>
            <a:pPr>
              <a:buNone/>
            </a:pPr>
            <a:r>
              <a:rPr lang="zh-CN" altLang="en-US" b="1" dirty="0" smtClean="0"/>
              <a:t> ① 收入的金额能可靠地计量；</a:t>
            </a:r>
            <a:endParaRPr lang="en-US" altLang="zh-CN" b="1" dirty="0" smtClean="0"/>
          </a:p>
          <a:p>
            <a:pPr>
              <a:buNone/>
            </a:pPr>
            <a:r>
              <a:rPr lang="zh-CN" altLang="en-US" b="1" dirty="0" smtClean="0"/>
              <a:t> ② 相关的经济利益很可能流入企业；</a:t>
            </a:r>
            <a:endParaRPr lang="en-US" altLang="zh-CN" b="1" dirty="0" smtClean="0"/>
          </a:p>
          <a:p>
            <a:pPr>
              <a:buNone/>
            </a:pPr>
            <a:r>
              <a:rPr lang="zh-CN" altLang="en-US" b="1" dirty="0" smtClean="0"/>
              <a:t> ③ 交易的完工进度能够可靠地确定；</a:t>
            </a:r>
            <a:endParaRPr lang="en-US" altLang="zh-CN" b="1" dirty="0" smtClean="0"/>
          </a:p>
          <a:p>
            <a:pPr marL="0" indent="0">
              <a:buNone/>
            </a:pPr>
            <a:r>
              <a:rPr lang="zh-CN" altLang="en-US" b="1" dirty="0" smtClean="0"/>
              <a:t> ④ 交易中已发生和将发生的成本能够可靠地计量。</a:t>
            </a:r>
            <a:endParaRPr lang="en-US" altLang="zh-CN" b="1" dirty="0" smtClean="0"/>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sz="3300" b="1" dirty="0" smtClean="0">
                <a:solidFill>
                  <a:srgbClr val="002060"/>
                </a:solidFill>
              </a:rPr>
              <a:t>（</a:t>
            </a:r>
            <a:r>
              <a:rPr lang="en-US" altLang="zh-CN" sz="3300" b="1" dirty="0" smtClean="0">
                <a:solidFill>
                  <a:srgbClr val="002060"/>
                </a:solidFill>
              </a:rPr>
              <a:t>3</a:t>
            </a:r>
            <a:r>
              <a:rPr lang="zh-CN" altLang="en-US" sz="3300" b="1" dirty="0" smtClean="0">
                <a:solidFill>
                  <a:srgbClr val="002060"/>
                </a:solidFill>
              </a:rPr>
              <a:t>）让渡资产使用权收入的确定</a:t>
            </a:r>
            <a:endParaRPr lang="en-US" altLang="zh-CN" sz="3300" b="1" dirty="0" smtClean="0">
              <a:solidFill>
                <a:srgbClr val="002060"/>
              </a:solidFill>
            </a:endParaRPr>
          </a:p>
          <a:p>
            <a:pPr>
              <a:buNone/>
            </a:pPr>
            <a:r>
              <a:rPr lang="zh-CN" altLang="en-US" b="1" dirty="0" smtClean="0"/>
              <a:t>    利息收入、使用费收入等</a:t>
            </a:r>
            <a:endParaRPr lang="en-US" altLang="zh-CN" b="1" dirty="0" smtClean="0"/>
          </a:p>
          <a:p>
            <a:pPr>
              <a:buNone/>
            </a:pPr>
            <a:r>
              <a:rPr lang="zh-CN" altLang="en-US" b="1" dirty="0" smtClean="0"/>
              <a:t>   ① 相关的经济利益很可能流入企业；</a:t>
            </a:r>
            <a:endParaRPr lang="en-US" altLang="zh-CN" b="1" dirty="0" smtClean="0"/>
          </a:p>
          <a:p>
            <a:pPr>
              <a:buNone/>
            </a:pPr>
            <a:r>
              <a:rPr lang="zh-CN" altLang="en-US" b="1" dirty="0" smtClean="0"/>
              <a:t>   ② 收入的金额能够可靠地计量。</a:t>
            </a:r>
            <a:endParaRPr lang="en-US" altLang="zh-CN" b="1" dirty="0" smtClean="0"/>
          </a:p>
          <a:p>
            <a:pPr>
              <a:buNone/>
            </a:pPr>
            <a:r>
              <a:rPr lang="en-US" altLang="zh-CN" b="1" dirty="0" smtClean="0"/>
              <a:t>  </a:t>
            </a:r>
            <a:r>
              <a:rPr lang="en-US" altLang="zh-CN" sz="3300" b="1" dirty="0" smtClean="0">
                <a:solidFill>
                  <a:srgbClr val="002060"/>
                </a:solidFill>
              </a:rPr>
              <a:t>4. </a:t>
            </a:r>
            <a:r>
              <a:rPr lang="zh-CN" altLang="en-US" sz="3300" b="1" dirty="0" smtClean="0">
                <a:solidFill>
                  <a:srgbClr val="002060"/>
                </a:solidFill>
              </a:rPr>
              <a:t>成本费用的确认原则</a:t>
            </a:r>
            <a:r>
              <a:rPr lang="en-US" altLang="zh-CN" sz="3300" b="1" dirty="0" smtClean="0">
                <a:solidFill>
                  <a:srgbClr val="002060"/>
                </a:solidFill>
              </a:rPr>
              <a:t>----</a:t>
            </a:r>
            <a:r>
              <a:rPr lang="zh-CN" altLang="en-US" sz="3300" b="1" dirty="0" smtClean="0">
                <a:solidFill>
                  <a:srgbClr val="002060"/>
                </a:solidFill>
              </a:rPr>
              <a:t>配比原则</a:t>
            </a:r>
            <a:endParaRPr lang="en-US" altLang="zh-CN" sz="3300" b="1" dirty="0" smtClean="0">
              <a:solidFill>
                <a:srgbClr val="002060"/>
              </a:solidFill>
            </a:endParaRPr>
          </a:p>
          <a:p>
            <a:pPr marL="0" indent="0">
              <a:buNone/>
            </a:pPr>
            <a:r>
              <a:rPr lang="zh-CN" altLang="en-US" b="1" dirty="0" smtClean="0"/>
              <a:t>    </a:t>
            </a:r>
            <a:r>
              <a:rPr lang="zh-CN" altLang="en-US" b="1" dirty="0" smtClean="0">
                <a:solidFill>
                  <a:srgbClr val="7030A0"/>
                </a:solidFill>
              </a:rPr>
              <a:t>当期确认的费用，必须是为取得一定收入而发生的费用。</a:t>
            </a:r>
            <a:endParaRPr lang="en-US" altLang="zh-CN" b="1" dirty="0" smtClean="0">
              <a:solidFill>
                <a:srgbClr val="7030A0"/>
              </a:solidFill>
            </a:endParaRPr>
          </a:p>
          <a:p>
            <a:pPr>
              <a:buNone/>
            </a:pPr>
            <a:r>
              <a:rPr lang="zh-CN" altLang="en-US" b="1" dirty="0" smtClean="0"/>
              <a:t>  在运用配比原则时，应考虑收入和费用的因果关系：</a:t>
            </a:r>
            <a:endParaRPr lang="en-US" altLang="zh-CN" b="1" dirty="0" smtClean="0"/>
          </a:p>
          <a:p>
            <a:pPr>
              <a:buNone/>
            </a:pPr>
            <a:r>
              <a:rPr lang="zh-CN" altLang="en-US" b="1" dirty="0" smtClean="0"/>
              <a:t>  ①存在直接因果关系的。</a:t>
            </a:r>
            <a:endParaRPr lang="en-US" altLang="zh-CN" b="1" dirty="0" smtClean="0"/>
          </a:p>
          <a:p>
            <a:pPr marL="0" indent="0">
              <a:buNone/>
            </a:pPr>
            <a:r>
              <a:rPr lang="zh-CN" altLang="en-US" b="1" dirty="0" smtClean="0"/>
              <a:t>  ②存在因果关系但不直接的，如各项期间费用：管理费用、财务费用、销售费用。</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lstStyle/>
          <a:p>
            <a:pPr>
              <a:buNone/>
            </a:pPr>
            <a:r>
              <a:rPr lang="zh-CN" altLang="en-US" b="1" dirty="0" smtClean="0">
                <a:solidFill>
                  <a:srgbClr val="C00000"/>
                </a:solidFill>
              </a:rPr>
              <a:t>三、收入的种类</a:t>
            </a:r>
            <a:endParaRPr lang="en-US" altLang="zh-CN" b="1" dirty="0" smtClean="0">
              <a:solidFill>
                <a:srgbClr val="C00000"/>
              </a:solidFill>
            </a:endParaRPr>
          </a:p>
          <a:p>
            <a:pPr>
              <a:buNone/>
            </a:pPr>
            <a:r>
              <a:rPr lang="en-US" altLang="zh-CN" b="1" dirty="0" smtClean="0"/>
              <a:t>  1.</a:t>
            </a:r>
            <a:r>
              <a:rPr lang="zh-CN" altLang="en-US" b="1" dirty="0" smtClean="0"/>
              <a:t>主营业务收入</a:t>
            </a:r>
            <a:endParaRPr lang="en-US" altLang="zh-CN" b="1" dirty="0" smtClean="0"/>
          </a:p>
          <a:p>
            <a:pPr>
              <a:buNone/>
            </a:pPr>
            <a:r>
              <a:rPr lang="en-US" altLang="zh-CN" b="1" dirty="0" smtClean="0"/>
              <a:t>  2.</a:t>
            </a:r>
            <a:r>
              <a:rPr lang="zh-CN" altLang="en-US" b="1" dirty="0" smtClean="0"/>
              <a:t>其他业务收入</a:t>
            </a:r>
            <a:endParaRPr lang="en-US" altLang="zh-CN" b="1" dirty="0" smtClean="0"/>
          </a:p>
          <a:p>
            <a:pPr>
              <a:buNone/>
            </a:pPr>
            <a:r>
              <a:rPr lang="en-US" altLang="zh-CN" b="1" dirty="0" smtClean="0"/>
              <a:t>  3.</a:t>
            </a:r>
            <a:r>
              <a:rPr lang="zh-CN" altLang="en-US" b="1" dirty="0" smtClean="0"/>
              <a:t>投资收益</a:t>
            </a:r>
            <a:endParaRPr lang="en-US" altLang="zh-CN" b="1" dirty="0" smtClean="0"/>
          </a:p>
          <a:p>
            <a:pPr marL="0" indent="0">
              <a:buNone/>
            </a:pPr>
            <a:r>
              <a:rPr lang="en-US" altLang="zh-CN" b="1" dirty="0" smtClean="0"/>
              <a:t>  4.</a:t>
            </a:r>
            <a:r>
              <a:rPr lang="zh-CN" altLang="en-US" b="1" dirty="0" smtClean="0"/>
              <a:t>营业外收入：非流动资产处置利得、非货币性资产交换利得、债务重组利得、政府补助、捐赠利得。</a:t>
            </a:r>
            <a:endParaRPr lang="en-US" altLang="zh-CN" b="1" dirty="0" smtClean="0"/>
          </a:p>
          <a:p>
            <a:pPr>
              <a:buNone/>
            </a:pPr>
            <a:r>
              <a:rPr lang="en-US" altLang="zh-CN" b="1" dirty="0" smtClean="0"/>
              <a:t>  5.</a:t>
            </a:r>
            <a:r>
              <a:rPr lang="zh-CN" altLang="en-US" b="1" dirty="0" smtClean="0"/>
              <a:t>公允价值变动收益</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a:xfrm>
            <a:off x="467544" y="1196752"/>
            <a:ext cx="8229600" cy="4525963"/>
          </a:xfrm>
        </p:spPr>
        <p:txBody>
          <a:bodyPr>
            <a:noAutofit/>
          </a:bodyPr>
          <a:lstStyle/>
          <a:p>
            <a:pPr>
              <a:buNone/>
            </a:pPr>
            <a:r>
              <a:rPr lang="zh-CN" altLang="en-US" sz="2400" b="1" dirty="0" smtClean="0">
                <a:solidFill>
                  <a:srgbClr val="C00000"/>
                </a:solidFill>
              </a:rPr>
              <a:t> 四、费用的种类</a:t>
            </a:r>
            <a:endParaRPr lang="en-US" altLang="zh-CN" sz="2400" b="1" dirty="0" smtClean="0">
              <a:solidFill>
                <a:srgbClr val="C00000"/>
              </a:solidFill>
            </a:endParaRPr>
          </a:p>
          <a:p>
            <a:pPr>
              <a:buNone/>
            </a:pPr>
            <a:r>
              <a:rPr lang="en-US" altLang="zh-CN" sz="2400" b="1" dirty="0" smtClean="0"/>
              <a:t>  1.</a:t>
            </a:r>
            <a:r>
              <a:rPr lang="zh-CN" altLang="en-US" sz="2400" b="1" dirty="0" smtClean="0"/>
              <a:t>主营业务成本</a:t>
            </a:r>
            <a:endParaRPr lang="en-US" altLang="zh-CN" sz="2400" b="1" dirty="0" smtClean="0"/>
          </a:p>
          <a:p>
            <a:pPr>
              <a:buNone/>
            </a:pPr>
            <a:r>
              <a:rPr lang="en-US" altLang="zh-CN" sz="2400" b="1" dirty="0" smtClean="0"/>
              <a:t>  2.</a:t>
            </a:r>
            <a:r>
              <a:rPr lang="zh-CN" altLang="en-US" sz="2400" b="1" dirty="0" smtClean="0"/>
              <a:t>营业税金及附加</a:t>
            </a:r>
            <a:endParaRPr lang="en-US" altLang="zh-CN" sz="2400" b="1" dirty="0" smtClean="0"/>
          </a:p>
          <a:p>
            <a:pPr>
              <a:buNone/>
            </a:pPr>
            <a:r>
              <a:rPr lang="en-US" altLang="zh-CN" sz="2400" b="1" dirty="0" smtClean="0"/>
              <a:t>  3.</a:t>
            </a:r>
            <a:r>
              <a:rPr lang="zh-CN" altLang="en-US" sz="2400" b="1" dirty="0" smtClean="0"/>
              <a:t>其他业务支出</a:t>
            </a:r>
            <a:endParaRPr lang="en-US" altLang="zh-CN" sz="2400" b="1" dirty="0" smtClean="0"/>
          </a:p>
          <a:p>
            <a:pPr>
              <a:buNone/>
            </a:pPr>
            <a:r>
              <a:rPr lang="en-US" altLang="zh-CN" sz="2400" b="1" dirty="0" smtClean="0"/>
              <a:t>  4.</a:t>
            </a:r>
            <a:r>
              <a:rPr lang="zh-CN" altLang="en-US" sz="2400" b="1" dirty="0" smtClean="0"/>
              <a:t>投资损失</a:t>
            </a:r>
            <a:endParaRPr lang="en-US" altLang="zh-CN" sz="2400" b="1" dirty="0" smtClean="0"/>
          </a:p>
          <a:p>
            <a:pPr marL="0" indent="0">
              <a:buNone/>
            </a:pPr>
            <a:r>
              <a:rPr lang="en-US" altLang="zh-CN" sz="2400" b="1" dirty="0" smtClean="0"/>
              <a:t>  5.</a:t>
            </a:r>
            <a:r>
              <a:rPr lang="zh-CN" altLang="en-US" sz="2400" b="1" dirty="0" smtClean="0"/>
              <a:t>营业外支出：非流动资产处置损失、非货币性资产交换损失、债务重组损失、公益性捐赠支出、非常损失、各项资产盘亏损失。</a:t>
            </a:r>
            <a:endParaRPr lang="en-US" altLang="zh-CN" sz="2400" b="1" dirty="0" smtClean="0"/>
          </a:p>
          <a:p>
            <a:pPr>
              <a:buNone/>
            </a:pPr>
            <a:r>
              <a:rPr lang="en-US" altLang="zh-CN" sz="2400" b="1" dirty="0" smtClean="0"/>
              <a:t>  6.</a:t>
            </a:r>
            <a:r>
              <a:rPr lang="zh-CN" altLang="en-US" sz="2400" b="1" dirty="0" smtClean="0"/>
              <a:t>公允价值变动损失</a:t>
            </a:r>
            <a:endParaRPr lang="en-US" altLang="zh-CN" sz="2400" b="1" dirty="0" smtClean="0"/>
          </a:p>
          <a:p>
            <a:pPr>
              <a:buNone/>
            </a:pPr>
            <a:r>
              <a:rPr lang="en-US" altLang="zh-CN" sz="2400" b="1" dirty="0" smtClean="0"/>
              <a:t>  7.</a:t>
            </a:r>
            <a:r>
              <a:rPr lang="zh-CN" altLang="en-US" sz="2400" b="1" dirty="0" smtClean="0"/>
              <a:t>资产减值损失</a:t>
            </a:r>
            <a:endParaRPr lang="en-US" altLang="zh-CN" sz="2400" b="1" dirty="0" smtClean="0"/>
          </a:p>
          <a:p>
            <a:pPr>
              <a:buNone/>
            </a:pPr>
            <a:r>
              <a:rPr lang="en-US" altLang="zh-CN" sz="2400" b="1" dirty="0" smtClean="0"/>
              <a:t>  8.</a:t>
            </a:r>
            <a:r>
              <a:rPr lang="zh-CN" altLang="en-US" sz="2400" b="1" dirty="0" smtClean="0"/>
              <a:t>销售费用</a:t>
            </a:r>
            <a:endParaRPr lang="en-US" altLang="zh-CN" sz="2400" b="1" dirty="0" smtClean="0"/>
          </a:p>
          <a:p>
            <a:pPr>
              <a:buNone/>
            </a:pPr>
            <a:r>
              <a:rPr lang="en-US" altLang="zh-CN" sz="2400" b="1" dirty="0" smtClean="0"/>
              <a:t>  9.</a:t>
            </a:r>
            <a:r>
              <a:rPr lang="zh-CN" altLang="en-US" sz="2400" b="1" dirty="0" smtClean="0"/>
              <a:t>管理费用</a:t>
            </a:r>
            <a:endParaRPr lang="en-US" altLang="zh-CN" sz="2400" b="1" dirty="0" smtClean="0"/>
          </a:p>
          <a:p>
            <a:pPr>
              <a:buNone/>
            </a:pPr>
            <a:r>
              <a:rPr lang="en-US" altLang="zh-CN" sz="2400" b="1" dirty="0" smtClean="0"/>
              <a:t>  10.</a:t>
            </a:r>
            <a:r>
              <a:rPr lang="zh-CN" altLang="en-US" sz="2400" b="1" dirty="0" smtClean="0"/>
              <a:t>财务费用        </a:t>
            </a:r>
            <a:r>
              <a:rPr lang="en-US" altLang="zh-CN" sz="2400" b="1" dirty="0" smtClean="0"/>
              <a:t>11.</a:t>
            </a:r>
            <a:r>
              <a:rPr lang="zh-CN" altLang="en-US" sz="2400" b="1" dirty="0" smtClean="0"/>
              <a:t>所得税费用</a:t>
            </a:r>
            <a:endParaRPr lang="en-US" altLang="zh-CN" sz="2400" b="1" dirty="0" smtClean="0"/>
          </a:p>
          <a:p>
            <a:pPr>
              <a:buNone/>
            </a:pPr>
            <a:r>
              <a:rPr lang="en-US" altLang="zh-CN" sz="2400" b="1" dirty="0" smtClean="0"/>
              <a:t>  </a:t>
            </a:r>
            <a:endParaRPr lang="zh-CN" alt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b="1" dirty="0" smtClean="0"/>
              <a:t>  </a:t>
            </a:r>
            <a:r>
              <a:rPr lang="zh-CN" altLang="en-US" b="1" dirty="0" smtClean="0">
                <a:solidFill>
                  <a:srgbClr val="C00000"/>
                </a:solidFill>
              </a:rPr>
              <a:t>四</a:t>
            </a:r>
            <a:r>
              <a:rPr lang="zh-CN" altLang="en-US" b="1" dirty="0" smtClean="0">
                <a:solidFill>
                  <a:srgbClr val="C00000"/>
                </a:solidFill>
              </a:rPr>
              <a:t>、所得税</a:t>
            </a:r>
            <a:r>
              <a:rPr lang="zh-CN" altLang="en-US" b="1" dirty="0" smtClean="0">
                <a:solidFill>
                  <a:srgbClr val="C00000"/>
                </a:solidFill>
              </a:rPr>
              <a:t>费用</a:t>
            </a:r>
            <a:endParaRPr lang="en-US" altLang="zh-CN" b="1" dirty="0" smtClean="0">
              <a:solidFill>
                <a:srgbClr val="C00000"/>
              </a:solidFill>
            </a:endParaRPr>
          </a:p>
          <a:p>
            <a:pPr marL="0" indent="0">
              <a:buNone/>
            </a:pPr>
            <a:r>
              <a:rPr lang="en-US" altLang="zh-CN" b="1" dirty="0" smtClean="0"/>
              <a:t>   </a:t>
            </a:r>
            <a:r>
              <a:rPr lang="en-US" altLang="zh-CN" b="1" dirty="0" smtClean="0"/>
              <a:t>      </a:t>
            </a:r>
            <a:r>
              <a:rPr lang="zh-CN" altLang="en-US" b="1" dirty="0" smtClean="0"/>
              <a:t>采用资产负债表债务法，要求企业从资产负债表出发，通过比较资产负债表上列示的资产、负债按照会计准则规定确定的账面价值与按照税法规定确定的计税基础，对于两者之间的差异分别应纳税暂时性差异与可抵扣暂时性差异，确定相关的递延所得税负债和递延所得税资产，并在此基础上确定每一会计期间利润表中的所得税费用。</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en-US" altLang="zh-CN" b="1" dirty="0" smtClean="0"/>
              <a:t>    1.</a:t>
            </a:r>
            <a:r>
              <a:rPr lang="zh-CN" altLang="en-US" b="1" dirty="0" smtClean="0"/>
              <a:t>确定资产负债表中除递延所得税资产和递延所得税负债以外的其他资产和负债的账面价值。</a:t>
            </a:r>
            <a:endParaRPr lang="en-US" altLang="zh-CN" b="1" dirty="0" smtClean="0"/>
          </a:p>
          <a:p>
            <a:pPr marL="0" indent="0">
              <a:buNone/>
            </a:pPr>
            <a:r>
              <a:rPr lang="en-US" altLang="zh-CN" b="1" dirty="0" smtClean="0"/>
              <a:t>    2.</a:t>
            </a:r>
            <a:r>
              <a:rPr lang="zh-CN" altLang="en-US" b="1" dirty="0" smtClean="0"/>
              <a:t>以税法为基础，确定资产负债表中有关资产、负债项目的计税基础。</a:t>
            </a:r>
            <a:endParaRPr lang="en-US" altLang="zh-CN" b="1" dirty="0" smtClean="0"/>
          </a:p>
          <a:p>
            <a:pPr marL="0" indent="0">
              <a:buNone/>
            </a:pPr>
            <a:r>
              <a:rPr lang="en-US" altLang="zh-CN" b="1" dirty="0" smtClean="0"/>
              <a:t>     3.</a:t>
            </a:r>
            <a:r>
              <a:rPr lang="zh-CN" altLang="en-US" b="1" dirty="0" smtClean="0"/>
              <a:t>比较资产、负债的账面价值与计税基础，存在差异的，分析其性质，分别应纳税暂时性差异与可抵扣暂时性差异，确定递延所得税负债和递延所得税资产的金额，并与其期初余额比较，确定当期的金额，作为递延所得税。</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11</a:t>
            </a:r>
            <a:r>
              <a:rPr lang="zh-CN" altLang="en-US" b="1" dirty="0" smtClean="0">
                <a:solidFill>
                  <a:srgbClr val="C00000"/>
                </a:solidFill>
              </a:rPr>
              <a:t>章    收入、费用和利润表</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    4.</a:t>
            </a:r>
            <a:r>
              <a:rPr lang="zh-CN" altLang="en-US" b="1" dirty="0" smtClean="0"/>
              <a:t>就企业当期发生的交易或事项，按税法规定确定当期应纳税所得额，与适用的税率确认当期应交所得税。</a:t>
            </a:r>
            <a:endParaRPr lang="en-US" altLang="zh-CN" b="1" dirty="0" smtClean="0"/>
          </a:p>
          <a:p>
            <a:pPr marL="0" indent="0">
              <a:buNone/>
            </a:pPr>
            <a:r>
              <a:rPr lang="en-US" altLang="zh-CN" b="1" dirty="0" smtClean="0"/>
              <a:t>    5.</a:t>
            </a:r>
            <a:r>
              <a:rPr lang="zh-CN" altLang="en-US" b="1" dirty="0" smtClean="0"/>
              <a:t>确定利润表中的所得税费用。利润表中的所得税费用包括当期应交所得税和递延所得税两个部分，两者之和（差）即为利润表中的所得税费用。</a:t>
            </a:r>
            <a:endParaRPr lang="en-US" altLang="zh-CN" b="1" dirty="0" smtClean="0"/>
          </a:p>
          <a:p>
            <a:pPr>
              <a:buNone/>
            </a:pPr>
            <a:r>
              <a:rPr lang="zh-CN" altLang="en-US" b="1" dirty="0" smtClean="0"/>
              <a:t>    </a:t>
            </a:r>
            <a:r>
              <a:rPr lang="zh-CN" altLang="en-US" b="1" dirty="0" smtClean="0">
                <a:solidFill>
                  <a:srgbClr val="C00000"/>
                </a:solidFill>
              </a:rPr>
              <a:t>所得税费用</a:t>
            </a:r>
            <a:r>
              <a:rPr lang="en-US" altLang="zh-CN" b="1" dirty="0" smtClean="0">
                <a:solidFill>
                  <a:srgbClr val="C00000"/>
                </a:solidFill>
              </a:rPr>
              <a:t>=</a:t>
            </a:r>
            <a:r>
              <a:rPr lang="zh-CN" altLang="en-US" b="1" dirty="0" smtClean="0">
                <a:solidFill>
                  <a:srgbClr val="C00000"/>
                </a:solidFill>
              </a:rPr>
              <a:t>当期应交所得税</a:t>
            </a:r>
            <a:r>
              <a:rPr lang="en-US" altLang="zh-CN" b="1" dirty="0" smtClean="0">
                <a:solidFill>
                  <a:srgbClr val="C00000"/>
                </a:solidFill>
              </a:rPr>
              <a:t>+</a:t>
            </a:r>
            <a:r>
              <a:rPr lang="zh-CN" altLang="en-US" b="1" dirty="0" smtClean="0">
                <a:solidFill>
                  <a:srgbClr val="C00000"/>
                </a:solidFill>
              </a:rPr>
              <a:t>递延所得税</a:t>
            </a:r>
            <a:endParaRPr lang="zh-CN" altLang="en-US" b="1" dirty="0">
              <a:solidFill>
                <a:srgbClr val="C0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1260</Words>
  <Application>Microsoft Office PowerPoint</Application>
  <PresentationFormat>全屏显示(4:3)</PresentationFormat>
  <Paragraphs>90</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 第11章    收入、费用和利润表</vt:lpstr>
      <vt:lpstr>第11章    收入、费用和利润表</vt:lpstr>
      <vt:lpstr>第11章     收入、费用和利润表</vt:lpstr>
      <vt:lpstr>第11章    收入、费用和利润表</vt:lpstr>
      <vt:lpstr>第11章    收入、费用和利润表</vt:lpstr>
      <vt:lpstr>第11章    收入、费用和利润表</vt:lpstr>
      <vt:lpstr>第11章    收入、费用和利润表</vt:lpstr>
      <vt:lpstr>第11章    收入、费用和利润表</vt:lpstr>
      <vt:lpstr>第11章    收入、费用和利润表</vt:lpstr>
      <vt:lpstr>第11章    收入、费用和利润表</vt:lpstr>
      <vt:lpstr>第11章    收入、费用和利润表</vt:lpstr>
      <vt:lpstr>第11章    收入、费用和利润表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第11章  利润表</dc:title>
  <dc:creator>l</dc:creator>
  <cp:lastModifiedBy>l</cp:lastModifiedBy>
  <cp:revision>23</cp:revision>
  <dcterms:created xsi:type="dcterms:W3CDTF">2011-12-15T10:16:02Z</dcterms:created>
  <dcterms:modified xsi:type="dcterms:W3CDTF">2012-01-08T09:04:55Z</dcterms:modified>
</cp:coreProperties>
</file>