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1" r:id="rId4"/>
    <p:sldId id="272" r:id="rId5"/>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59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C3FD3E4-072B-4C9F-A4F1-6352BC1B7A6F}" type="datetimeFigureOut">
              <a:rPr lang="zh-CN" altLang="en-US" smtClean="0"/>
              <a:pPr/>
              <a:t>2012/1/10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0ADF3D-D2D1-4607-A70C-415D09A612D1}"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3FD3E4-072B-4C9F-A4F1-6352BC1B7A6F}" type="datetimeFigureOut">
              <a:rPr lang="zh-CN" altLang="en-US" smtClean="0"/>
              <a:pPr/>
              <a:t>2012/1/10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0ADF3D-D2D1-4607-A70C-415D09A612D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3FD3E4-072B-4C9F-A4F1-6352BC1B7A6F}" type="datetimeFigureOut">
              <a:rPr lang="zh-CN" altLang="en-US" smtClean="0"/>
              <a:pPr/>
              <a:t>2012/1/10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0ADF3D-D2D1-4607-A70C-415D09A612D1}"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3FD3E4-072B-4C9F-A4F1-6352BC1B7A6F}" type="datetimeFigureOut">
              <a:rPr lang="zh-CN" altLang="en-US" smtClean="0"/>
              <a:pPr/>
              <a:t>2012/1/10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0ADF3D-D2D1-4607-A70C-415D09A612D1}"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C3FD3E4-072B-4C9F-A4F1-6352BC1B7A6F}" type="datetimeFigureOut">
              <a:rPr lang="zh-CN" altLang="en-US" smtClean="0"/>
              <a:pPr/>
              <a:t>2012/1/10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0ADF3D-D2D1-4607-A70C-415D09A612D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C3FD3E4-072B-4C9F-A4F1-6352BC1B7A6F}" type="datetimeFigureOut">
              <a:rPr lang="zh-CN" altLang="en-US" smtClean="0"/>
              <a:pPr/>
              <a:t>2012/1/10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0ADF3D-D2D1-4607-A70C-415D09A612D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C3FD3E4-072B-4C9F-A4F1-6352BC1B7A6F}" type="datetimeFigureOut">
              <a:rPr lang="zh-CN" altLang="en-US" smtClean="0"/>
              <a:pPr/>
              <a:t>2012/1/10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40ADF3D-D2D1-4607-A70C-415D09A612D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C3FD3E4-072B-4C9F-A4F1-6352BC1B7A6F}" type="datetimeFigureOut">
              <a:rPr lang="zh-CN" altLang="en-US" smtClean="0"/>
              <a:pPr/>
              <a:t>2012/1/10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40ADF3D-D2D1-4607-A70C-415D09A612D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3FD3E4-072B-4C9F-A4F1-6352BC1B7A6F}" type="datetimeFigureOut">
              <a:rPr lang="zh-CN" altLang="en-US" smtClean="0"/>
              <a:pPr/>
              <a:t>2012/1/10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40ADF3D-D2D1-4607-A70C-415D09A612D1}"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C3FD3E4-072B-4C9F-A4F1-6352BC1B7A6F}" type="datetimeFigureOut">
              <a:rPr lang="zh-CN" altLang="en-US" smtClean="0"/>
              <a:pPr/>
              <a:t>2012/1/10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0ADF3D-D2D1-4607-A70C-415D09A612D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C3FD3E4-072B-4C9F-A4F1-6352BC1B7A6F}" type="datetimeFigureOut">
              <a:rPr lang="zh-CN" altLang="en-US" smtClean="0"/>
              <a:pPr/>
              <a:t>2012/1/10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0ADF3D-D2D1-4607-A70C-415D09A612D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FD3E4-072B-4C9F-A4F1-6352BC1B7A6F}" type="datetimeFigureOut">
              <a:rPr lang="zh-CN" altLang="en-US" smtClean="0"/>
              <a:pPr/>
              <a:t>2012/1/10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0ADF3D-D2D1-4607-A70C-415D09A612D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12</a:t>
            </a:r>
            <a:r>
              <a:rPr lang="zh-CN" altLang="en-US" b="1" dirty="0" smtClean="0">
                <a:solidFill>
                  <a:srgbClr val="C00000"/>
                </a:solidFill>
              </a:rPr>
              <a:t>章   现金流量表</a:t>
            </a:r>
            <a:endParaRPr lang="zh-CN" altLang="en-US" dirty="0"/>
          </a:p>
        </p:txBody>
      </p:sp>
      <p:sp>
        <p:nvSpPr>
          <p:cNvPr id="3" name="内容占位符 2"/>
          <p:cNvSpPr>
            <a:spLocks noGrp="1"/>
          </p:cNvSpPr>
          <p:nvPr>
            <p:ph idx="1"/>
          </p:nvPr>
        </p:nvSpPr>
        <p:spPr/>
        <p:txBody>
          <a:bodyPr>
            <a:normAutofit fontScale="70000" lnSpcReduction="20000"/>
          </a:bodyPr>
          <a:lstStyle/>
          <a:p>
            <a:pPr>
              <a:buNone/>
            </a:pPr>
            <a:r>
              <a:rPr lang="zh-CN" altLang="en-US" sz="3600" b="1" dirty="0" smtClean="0">
                <a:solidFill>
                  <a:srgbClr val="C00000"/>
                </a:solidFill>
              </a:rPr>
              <a:t>                               银行家说“关注现金流量”</a:t>
            </a:r>
            <a:endParaRPr lang="en-US" altLang="zh-CN" sz="3600" b="1" dirty="0" smtClean="0">
              <a:solidFill>
                <a:srgbClr val="C00000"/>
              </a:solidFill>
            </a:endParaRPr>
          </a:p>
          <a:p>
            <a:pPr>
              <a:buNone/>
            </a:pPr>
            <a:r>
              <a:rPr lang="zh-CN" altLang="en-US" b="1" dirty="0" smtClean="0"/>
              <a:t> </a:t>
            </a:r>
            <a:r>
              <a:rPr lang="zh-CN" altLang="en-US" b="1" dirty="0" smtClean="0"/>
              <a:t>                                                     </a:t>
            </a:r>
            <a:r>
              <a:rPr lang="zh-CN" altLang="en-US" b="1" dirty="0" smtClean="0">
                <a:solidFill>
                  <a:srgbClr val="0070C0"/>
                </a:solidFill>
              </a:rPr>
              <a:t>赫伯特</a:t>
            </a:r>
            <a:r>
              <a:rPr lang="en-US" altLang="zh-CN" b="1" dirty="0" smtClean="0">
                <a:solidFill>
                  <a:srgbClr val="0070C0"/>
                </a:solidFill>
              </a:rPr>
              <a:t>·S·</a:t>
            </a:r>
            <a:r>
              <a:rPr lang="zh-CN" altLang="en-US" b="1" dirty="0" smtClean="0">
                <a:solidFill>
                  <a:srgbClr val="0070C0"/>
                </a:solidFill>
              </a:rPr>
              <a:t>贝里</a:t>
            </a:r>
            <a:endParaRPr lang="en-US" altLang="zh-CN" b="1" dirty="0" smtClean="0">
              <a:solidFill>
                <a:srgbClr val="0070C0"/>
              </a:solidFill>
            </a:endParaRPr>
          </a:p>
          <a:p>
            <a:pPr marL="444500" indent="-444500">
              <a:buNone/>
            </a:pPr>
            <a:r>
              <a:rPr lang="zh-CN" altLang="en-US" b="1" dirty="0" smtClean="0"/>
              <a:t>       在一个阴郁的午夜，我疲惫不堪地思考着许多古怪的会计问题，</a:t>
            </a:r>
            <a:endParaRPr lang="en-US" altLang="zh-CN" b="1" dirty="0" smtClean="0"/>
          </a:p>
          <a:p>
            <a:pPr>
              <a:buNone/>
            </a:pPr>
            <a:r>
              <a:rPr lang="zh-CN" altLang="en-US" b="1" dirty="0" smtClean="0"/>
              <a:t>       寻找花招（没有丝毫良心不安）去钻新税法的漏洞。</a:t>
            </a:r>
            <a:endParaRPr lang="en-US" altLang="zh-CN" b="1" dirty="0" smtClean="0"/>
          </a:p>
          <a:p>
            <a:pPr>
              <a:buNone/>
            </a:pPr>
            <a:r>
              <a:rPr lang="zh-CN" altLang="en-US" b="1" dirty="0" smtClean="0"/>
              <a:t>        突然我听到房门被敲了一下，</a:t>
            </a:r>
            <a:endParaRPr lang="en-US" altLang="zh-CN" b="1" dirty="0" smtClean="0"/>
          </a:p>
          <a:p>
            <a:pPr>
              <a:buNone/>
            </a:pPr>
            <a:r>
              <a:rPr lang="zh-CN" altLang="en-US" b="1" dirty="0" smtClean="0"/>
              <a:t>       仅此而已，再无其他。</a:t>
            </a:r>
            <a:endParaRPr lang="en-US" altLang="zh-CN" b="1" dirty="0" smtClean="0"/>
          </a:p>
          <a:p>
            <a:pPr>
              <a:buNone/>
            </a:pPr>
            <a:endParaRPr lang="en-US" altLang="zh-CN" b="1" dirty="0" smtClean="0"/>
          </a:p>
          <a:p>
            <a:pPr>
              <a:buNone/>
            </a:pPr>
            <a:r>
              <a:rPr lang="zh-CN" altLang="en-US" b="1" dirty="0" smtClean="0"/>
              <a:t>       我的心感到了一阵刺痛，我的耳听到了钱币在叮当作响。</a:t>
            </a:r>
            <a:endParaRPr lang="en-US" altLang="zh-CN" b="1" dirty="0" smtClean="0"/>
          </a:p>
          <a:p>
            <a:pPr>
              <a:buNone/>
            </a:pPr>
            <a:r>
              <a:rPr lang="zh-CN" altLang="en-US" b="1" dirty="0" smtClean="0"/>
              <a:t>       一位熟悉的，令人生畏的银行家走了进来，</a:t>
            </a:r>
            <a:endParaRPr lang="en-US" altLang="zh-CN" b="1" dirty="0" smtClean="0"/>
          </a:p>
          <a:p>
            <a:pPr marL="0" indent="0">
              <a:buNone/>
            </a:pPr>
            <a:r>
              <a:rPr lang="en-US" altLang="zh-CN" b="1" dirty="0" smtClean="0"/>
              <a:t> </a:t>
            </a:r>
            <a:r>
              <a:rPr lang="en-US" altLang="zh-CN" b="1" dirty="0" smtClean="0"/>
              <a:t>     </a:t>
            </a:r>
            <a:r>
              <a:rPr lang="zh-CN" altLang="en-US" b="1" dirty="0" smtClean="0"/>
              <a:t>他的脸像美元般发绿，当他计算数字时，美元的光芒在眼中闪烁。</a:t>
            </a:r>
            <a:endParaRPr lang="en-US" altLang="zh-CN" b="1" dirty="0" smtClean="0"/>
          </a:p>
          <a:p>
            <a:pPr>
              <a:buNone/>
            </a:pPr>
            <a:r>
              <a:rPr lang="zh-CN" altLang="en-US" b="1" dirty="0" smtClean="0"/>
              <a:t>     “现金流”，银行家说，并再无其他。</a:t>
            </a:r>
            <a:endParaRPr lang="zh-CN" alt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12</a:t>
            </a:r>
            <a:r>
              <a:rPr lang="zh-CN" altLang="en-US" b="1" dirty="0" smtClean="0">
                <a:solidFill>
                  <a:srgbClr val="C00000"/>
                </a:solidFill>
              </a:rPr>
              <a:t>章   现金流量表</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sz="3600" b="1" dirty="0" smtClean="0">
                <a:solidFill>
                  <a:srgbClr val="0070C0"/>
                </a:solidFill>
              </a:rPr>
              <a:t> 2.</a:t>
            </a:r>
            <a:r>
              <a:rPr lang="zh-CN" altLang="en-US" sz="3600" b="1" dirty="0" smtClean="0">
                <a:solidFill>
                  <a:srgbClr val="0070C0"/>
                </a:solidFill>
              </a:rPr>
              <a:t>现金支出构成分析</a:t>
            </a:r>
            <a:endParaRPr lang="en-US" altLang="zh-CN" sz="3600" b="1" dirty="0" smtClean="0">
              <a:solidFill>
                <a:srgbClr val="0070C0"/>
              </a:solidFill>
            </a:endParaRPr>
          </a:p>
          <a:p>
            <a:pPr marL="0" indent="0">
              <a:buNone/>
            </a:pPr>
            <a:r>
              <a:rPr lang="zh-CN" altLang="en-US" b="1" dirty="0" smtClean="0"/>
              <a:t>    指企业的各项现金支出占当期全部现金支出的百分比。各项业务活动现金支出中具体项目的构成情况，具体反映企业的现金用在什么地方，明确企业从哪些方面控制现金支出。</a:t>
            </a:r>
            <a:endParaRPr lang="en-US" altLang="zh-CN" b="1" dirty="0" smtClean="0"/>
          </a:p>
          <a:p>
            <a:pPr>
              <a:buNone/>
            </a:pPr>
            <a:r>
              <a:rPr lang="en-US" altLang="zh-CN" b="1" dirty="0" smtClean="0"/>
              <a:t> </a:t>
            </a:r>
            <a:r>
              <a:rPr lang="en-US" altLang="zh-CN" sz="3600" b="1" dirty="0" smtClean="0">
                <a:solidFill>
                  <a:srgbClr val="0070C0"/>
                </a:solidFill>
              </a:rPr>
              <a:t>3.</a:t>
            </a:r>
            <a:r>
              <a:rPr lang="zh-CN" altLang="en-US" sz="3600" b="1" dirty="0" smtClean="0">
                <a:solidFill>
                  <a:srgbClr val="0070C0"/>
                </a:solidFill>
              </a:rPr>
              <a:t>现金净流量构成分析</a:t>
            </a:r>
            <a:endParaRPr lang="en-US" altLang="zh-CN" sz="3600" b="1" dirty="0" smtClean="0">
              <a:solidFill>
                <a:srgbClr val="0070C0"/>
              </a:solidFill>
            </a:endParaRPr>
          </a:p>
          <a:p>
            <a:pPr marL="0" indent="0">
              <a:buNone/>
            </a:pPr>
            <a:r>
              <a:rPr lang="zh-CN" altLang="en-US" b="1" dirty="0" smtClean="0"/>
              <a:t>   </a:t>
            </a:r>
            <a:r>
              <a:rPr lang="zh-CN" altLang="en-US" b="1" dirty="0" smtClean="0">
                <a:solidFill>
                  <a:srgbClr val="7030A0"/>
                </a:solidFill>
              </a:rPr>
              <a:t>①经营活动现金流量、投资活动现金流量和筹资活动现金流量都为正数的话：</a:t>
            </a:r>
            <a:endParaRPr lang="en-US" altLang="zh-CN" b="1" dirty="0" smtClean="0">
              <a:solidFill>
                <a:srgbClr val="7030A0"/>
              </a:solidFill>
            </a:endParaRPr>
          </a:p>
          <a:p>
            <a:pPr marL="0" indent="0">
              <a:buNone/>
            </a:pPr>
            <a:r>
              <a:rPr lang="zh-CN" altLang="en-US" b="1" dirty="0" smtClean="0"/>
              <a:t>    如果投资活动的现金主要来自于投资收益，则企业经营和投资效益状况良好。这时仍然进行融资，如果没有良好的投资机会，可能造成资金的浪费。如果投资活动现金流量主要来自于投资项目的处置、收回则另当别论。</a:t>
            </a:r>
            <a:endParaRPr lang="en-US" altLang="zh-CN" b="1" dirty="0" smtClean="0"/>
          </a:p>
          <a:p>
            <a:pPr>
              <a:buNone/>
            </a:pP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12</a:t>
            </a:r>
            <a:r>
              <a:rPr lang="zh-CN" altLang="en-US" b="1" dirty="0" smtClean="0">
                <a:solidFill>
                  <a:srgbClr val="C00000"/>
                </a:solidFill>
              </a:rPr>
              <a:t>章   现金流量表</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b="1" dirty="0" smtClean="0">
                <a:solidFill>
                  <a:srgbClr val="7030A0"/>
                </a:solidFill>
              </a:rPr>
              <a:t>  ②经营活动现金流量和投资活动现金流量为正，而筹资活动现金流量为负：</a:t>
            </a:r>
            <a:endParaRPr lang="en-US" altLang="zh-CN" b="1" dirty="0" smtClean="0">
              <a:solidFill>
                <a:srgbClr val="7030A0"/>
              </a:solidFill>
            </a:endParaRPr>
          </a:p>
          <a:p>
            <a:pPr marL="0" indent="0">
              <a:buNone/>
            </a:pPr>
            <a:r>
              <a:rPr lang="zh-CN" altLang="en-US" b="1" dirty="0" smtClean="0"/>
              <a:t>   如果投资活动的现金主要来自于投资收益，则企业经营和投资活动进入良性循环阶段。筹资活动虽然进入偿还期，但财务状况尚比较安全，一般不会发生债务危机。如果投资活动现金流量主要来自于投资项目的处置、收回则另当别论。</a:t>
            </a:r>
            <a:endParaRPr lang="en-US" altLang="zh-CN" b="1"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12</a:t>
            </a:r>
            <a:r>
              <a:rPr lang="zh-CN" altLang="en-US" b="1" dirty="0" smtClean="0">
                <a:solidFill>
                  <a:srgbClr val="C00000"/>
                </a:solidFill>
              </a:rPr>
              <a:t>章   现金流量表</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b="1" dirty="0" smtClean="0">
                <a:solidFill>
                  <a:srgbClr val="7030A0"/>
                </a:solidFill>
              </a:rPr>
              <a:t> ③经营活动和筹资活动现金流量为正，而投资活动现金流量为负：</a:t>
            </a:r>
            <a:endParaRPr lang="en-US" altLang="zh-CN" b="1" dirty="0" smtClean="0">
              <a:solidFill>
                <a:srgbClr val="7030A0"/>
              </a:solidFill>
            </a:endParaRPr>
          </a:p>
          <a:p>
            <a:pPr marL="0" indent="0">
              <a:buNone/>
            </a:pPr>
            <a:r>
              <a:rPr lang="zh-CN" altLang="en-US" b="1" dirty="0" smtClean="0"/>
              <a:t>   企业经营状况良好。在内部经营稳定进行的前提下，通过筹集资金进行投资，往往是处于扩张时期，应注意分析投资项目的盈利能力及可行性。</a:t>
            </a:r>
            <a:endParaRPr lang="en-US" altLang="zh-CN" b="1" dirty="0" smtClean="0"/>
          </a:p>
          <a:p>
            <a:pPr marL="0" indent="0">
              <a:buNone/>
            </a:pPr>
            <a:r>
              <a:rPr lang="zh-CN" altLang="zh-CN" b="1" dirty="0" smtClean="0">
                <a:solidFill>
                  <a:srgbClr val="7030A0"/>
                </a:solidFill>
              </a:rPr>
              <a:t>④</a:t>
            </a:r>
            <a:r>
              <a:rPr lang="zh-CN" altLang="en-US" b="1" dirty="0" smtClean="0">
                <a:solidFill>
                  <a:srgbClr val="7030A0"/>
                </a:solidFill>
              </a:rPr>
              <a:t>经营活动现金流量为正，而投资活动和筹资活动现金流量均为负：</a:t>
            </a:r>
            <a:endParaRPr lang="en-US" altLang="zh-CN" b="1" dirty="0" smtClean="0">
              <a:solidFill>
                <a:srgbClr val="7030A0"/>
              </a:solidFill>
            </a:endParaRPr>
          </a:p>
          <a:p>
            <a:pPr marL="0" indent="0">
              <a:buNone/>
            </a:pPr>
            <a:r>
              <a:rPr lang="zh-CN" altLang="en-US" b="1" dirty="0" smtClean="0"/>
              <a:t>   企业经营状况良好。一方面在偿还以前债务，另一方面又要继续投资。应关注经营状况的变化，防止经营状况恶化导致财务状况恶化。</a:t>
            </a:r>
            <a:endParaRPr lang="zh-CN" alt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12</a:t>
            </a:r>
            <a:r>
              <a:rPr lang="zh-CN" altLang="en-US" b="1" dirty="0" smtClean="0">
                <a:solidFill>
                  <a:srgbClr val="C00000"/>
                </a:solidFill>
              </a:rPr>
              <a:t>章   现金流量表</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b="1" dirty="0" smtClean="0">
                <a:solidFill>
                  <a:srgbClr val="7030A0"/>
                </a:solidFill>
              </a:rPr>
              <a:t> ⑤经营活动现金流量为负，而投资活动和筹资活动现金流量为正：</a:t>
            </a:r>
            <a:endParaRPr lang="en-US" altLang="zh-CN" b="1" dirty="0" smtClean="0">
              <a:solidFill>
                <a:srgbClr val="7030A0"/>
              </a:solidFill>
            </a:endParaRPr>
          </a:p>
          <a:p>
            <a:pPr marL="0" indent="0">
              <a:buNone/>
            </a:pPr>
            <a:r>
              <a:rPr lang="zh-CN" altLang="en-US" b="1" dirty="0" smtClean="0"/>
              <a:t>    经营活动创造现金的能力较差，主要靠借债维持生产经营的需要。应着重分析投资活动现金净流入是来自投资收益还是投资收回，如果是后者则形势严峻。</a:t>
            </a:r>
            <a:endParaRPr lang="en-US" altLang="zh-CN" b="1" dirty="0" smtClean="0"/>
          </a:p>
          <a:p>
            <a:pPr marL="0" indent="0">
              <a:buNone/>
            </a:pPr>
            <a:r>
              <a:rPr lang="en-US" altLang="zh-CN" b="1" dirty="0" smtClean="0">
                <a:solidFill>
                  <a:srgbClr val="7030A0"/>
                </a:solidFill>
              </a:rPr>
              <a:t> </a:t>
            </a:r>
            <a:r>
              <a:rPr lang="zh-CN" altLang="zh-CN" b="1" dirty="0" smtClean="0">
                <a:solidFill>
                  <a:srgbClr val="7030A0"/>
                </a:solidFill>
              </a:rPr>
              <a:t>⑥</a:t>
            </a:r>
            <a:r>
              <a:rPr lang="zh-CN" altLang="en-US" b="1" dirty="0" smtClean="0">
                <a:solidFill>
                  <a:srgbClr val="7030A0"/>
                </a:solidFill>
              </a:rPr>
              <a:t>经营活动现金流量为负，投资活动现金流量为正，而筹资活动现金流量为负：</a:t>
            </a:r>
            <a:endParaRPr lang="en-US" altLang="zh-CN" b="1" dirty="0" smtClean="0">
              <a:solidFill>
                <a:srgbClr val="7030A0"/>
              </a:solidFill>
            </a:endParaRPr>
          </a:p>
          <a:p>
            <a:pPr marL="0" indent="0">
              <a:buNone/>
            </a:pPr>
            <a:r>
              <a:rPr lang="zh-CN" altLang="en-US" b="1" dirty="0" smtClean="0"/>
              <a:t>    经营活动已发出危险信号，如果投资活动现金流量主要来自投资收回，则已处破产的边缘，需要高度警惕。</a:t>
            </a:r>
            <a:endParaRPr lang="zh-CN" alt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12</a:t>
            </a:r>
            <a:r>
              <a:rPr lang="zh-CN" altLang="en-US" b="1" dirty="0" smtClean="0">
                <a:solidFill>
                  <a:srgbClr val="C00000"/>
                </a:solidFill>
              </a:rPr>
              <a:t>章   现金流量表</a:t>
            </a:r>
            <a:endParaRPr lang="zh-CN" altLang="en-US" dirty="0"/>
          </a:p>
        </p:txBody>
      </p:sp>
      <p:sp>
        <p:nvSpPr>
          <p:cNvPr id="3" name="内容占位符 2"/>
          <p:cNvSpPr>
            <a:spLocks noGrp="1"/>
          </p:cNvSpPr>
          <p:nvPr>
            <p:ph idx="1"/>
          </p:nvPr>
        </p:nvSpPr>
        <p:spPr/>
        <p:txBody>
          <a:bodyPr>
            <a:normAutofit fontScale="85000" lnSpcReduction="10000"/>
          </a:bodyPr>
          <a:lstStyle/>
          <a:p>
            <a:pPr marL="0" indent="0">
              <a:buNone/>
            </a:pPr>
            <a:r>
              <a:rPr lang="zh-CN" altLang="en-US" b="1" dirty="0" smtClean="0">
                <a:solidFill>
                  <a:srgbClr val="7030A0"/>
                </a:solidFill>
              </a:rPr>
              <a:t>  ⑦经营活动和投资活动现金流量都为负，筹资活动现金流量为正：</a:t>
            </a:r>
            <a:endParaRPr lang="en-US" altLang="zh-CN" b="1" dirty="0" smtClean="0">
              <a:solidFill>
                <a:srgbClr val="7030A0"/>
              </a:solidFill>
            </a:endParaRPr>
          </a:p>
          <a:p>
            <a:pPr marL="0" indent="0">
              <a:buNone/>
            </a:pPr>
            <a:r>
              <a:rPr lang="zh-CN" altLang="en-US" b="1" dirty="0" smtClean="0"/>
              <a:t>    企业靠借债维持日常经营和生产规模的扩大，财务状况很不稳当。假如是处于投资期的企业，一旦度过难关，还应可能发展；如果是成长期或稳定期的企业，则非常危险。</a:t>
            </a:r>
            <a:endParaRPr lang="en-US" altLang="zh-CN" b="1" dirty="0" smtClean="0"/>
          </a:p>
          <a:p>
            <a:pPr marL="0" indent="0">
              <a:buNone/>
            </a:pPr>
            <a:r>
              <a:rPr lang="en-US" altLang="zh-CN" b="1" dirty="0" smtClean="0">
                <a:solidFill>
                  <a:srgbClr val="7030A0"/>
                </a:solidFill>
              </a:rPr>
              <a:t>   </a:t>
            </a:r>
            <a:r>
              <a:rPr lang="zh-CN" altLang="zh-CN" b="1" dirty="0" smtClean="0">
                <a:solidFill>
                  <a:srgbClr val="7030A0"/>
                </a:solidFill>
              </a:rPr>
              <a:t>⑧</a:t>
            </a:r>
            <a:r>
              <a:rPr lang="zh-CN" altLang="en-US" b="1" dirty="0" smtClean="0">
                <a:solidFill>
                  <a:srgbClr val="7030A0"/>
                </a:solidFill>
              </a:rPr>
              <a:t>经营活动、投资活动和筹资活动现金流量均为负数：</a:t>
            </a:r>
            <a:endParaRPr lang="en-US" altLang="zh-CN" b="1" dirty="0" smtClean="0">
              <a:solidFill>
                <a:srgbClr val="7030A0"/>
              </a:solidFill>
            </a:endParaRPr>
          </a:p>
          <a:p>
            <a:pPr marL="0" indent="0">
              <a:buNone/>
            </a:pPr>
            <a:r>
              <a:rPr lang="zh-CN" altLang="en-US" b="1" dirty="0" smtClean="0"/>
              <a:t>    企业财务状况非常危险。这种情况往往发生在高速扩张时期，由于市场变化导致经营状况恶化，加上扩张时期投入了大量资金，使企业陷入进退两难的境地。</a:t>
            </a:r>
            <a:endParaRPr lang="zh-CN" alt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12</a:t>
            </a:r>
            <a:r>
              <a:rPr lang="zh-CN" altLang="en-US" b="1" dirty="0" smtClean="0">
                <a:solidFill>
                  <a:srgbClr val="C00000"/>
                </a:solidFill>
              </a:rPr>
              <a:t>章   现金流量表</a:t>
            </a:r>
            <a:endParaRPr lang="zh-CN" altLang="en-US" dirty="0"/>
          </a:p>
        </p:txBody>
      </p:sp>
      <p:sp>
        <p:nvSpPr>
          <p:cNvPr id="3" name="内容占位符 2"/>
          <p:cNvSpPr>
            <a:spLocks noGrp="1"/>
          </p:cNvSpPr>
          <p:nvPr>
            <p:ph idx="1"/>
          </p:nvPr>
        </p:nvSpPr>
        <p:spPr/>
        <p:txBody>
          <a:bodyPr>
            <a:normAutofit lnSpcReduction="10000"/>
          </a:bodyPr>
          <a:lstStyle/>
          <a:p>
            <a:pPr>
              <a:buNone/>
            </a:pPr>
            <a:r>
              <a:rPr lang="zh-CN" altLang="en-US" b="1" dirty="0" smtClean="0">
                <a:solidFill>
                  <a:srgbClr val="002060"/>
                </a:solidFill>
              </a:rPr>
              <a:t>（二）比率分析</a:t>
            </a:r>
            <a:endParaRPr lang="en-US" altLang="zh-CN" b="1" dirty="0" smtClean="0">
              <a:solidFill>
                <a:srgbClr val="002060"/>
              </a:solidFill>
            </a:endParaRPr>
          </a:p>
          <a:p>
            <a:pPr>
              <a:buNone/>
            </a:pPr>
            <a:r>
              <a:rPr lang="en-US" altLang="zh-CN" b="1" dirty="0" smtClean="0"/>
              <a:t>   </a:t>
            </a:r>
            <a:r>
              <a:rPr lang="en-US" altLang="zh-CN" b="1" dirty="0" smtClean="0">
                <a:solidFill>
                  <a:srgbClr val="0070C0"/>
                </a:solidFill>
              </a:rPr>
              <a:t>1.</a:t>
            </a:r>
            <a:r>
              <a:rPr lang="zh-CN" altLang="en-US" b="1" dirty="0" smtClean="0">
                <a:solidFill>
                  <a:srgbClr val="0070C0"/>
                </a:solidFill>
              </a:rPr>
              <a:t>流动性比率</a:t>
            </a:r>
            <a:endParaRPr lang="en-US" altLang="zh-CN" b="1" dirty="0" smtClean="0">
              <a:solidFill>
                <a:srgbClr val="0070C0"/>
              </a:solidFill>
            </a:endParaRPr>
          </a:p>
          <a:p>
            <a:pPr marL="0" indent="0">
              <a:buNone/>
            </a:pPr>
            <a:r>
              <a:rPr lang="zh-CN" altLang="en-US" b="1" dirty="0" smtClean="0"/>
              <a:t>  </a:t>
            </a:r>
            <a:r>
              <a:rPr lang="zh-CN" altLang="en-US" b="1" dirty="0" smtClean="0">
                <a:solidFill>
                  <a:srgbClr val="7030A0"/>
                </a:solidFill>
              </a:rPr>
              <a:t>① 现金对流动负债比率 </a:t>
            </a:r>
            <a:r>
              <a:rPr lang="en-US" altLang="zh-CN" b="1" dirty="0" smtClean="0"/>
              <a:t>=</a:t>
            </a:r>
            <a:r>
              <a:rPr lang="zh-CN" altLang="en-US" b="1" dirty="0" smtClean="0"/>
              <a:t>（现金</a:t>
            </a:r>
            <a:r>
              <a:rPr lang="en-US" altLang="zh-CN" b="1" dirty="0" smtClean="0"/>
              <a:t>+</a:t>
            </a:r>
            <a:r>
              <a:rPr lang="zh-CN" altLang="en-US" b="1" dirty="0" smtClean="0"/>
              <a:t>现金等价物）∕流动负债</a:t>
            </a:r>
            <a:endParaRPr lang="en-US" altLang="zh-CN" b="1" dirty="0" smtClean="0"/>
          </a:p>
          <a:p>
            <a:pPr marL="0" indent="0">
              <a:buNone/>
            </a:pPr>
            <a:r>
              <a:rPr lang="en-US" altLang="zh-CN" b="1" dirty="0" smtClean="0"/>
              <a:t>  </a:t>
            </a:r>
            <a:r>
              <a:rPr lang="en-US" altLang="zh-CN" b="1" dirty="0" smtClean="0">
                <a:solidFill>
                  <a:srgbClr val="7030A0"/>
                </a:solidFill>
              </a:rPr>
              <a:t>② </a:t>
            </a:r>
            <a:r>
              <a:rPr lang="zh-CN" altLang="en-US" b="1" dirty="0" smtClean="0">
                <a:solidFill>
                  <a:srgbClr val="7030A0"/>
                </a:solidFill>
              </a:rPr>
              <a:t>现金流量比率 </a:t>
            </a:r>
            <a:r>
              <a:rPr lang="en-US" altLang="zh-CN" b="1" dirty="0" smtClean="0"/>
              <a:t>= </a:t>
            </a:r>
            <a:r>
              <a:rPr lang="zh-CN" altLang="en-US" b="1" dirty="0" smtClean="0"/>
              <a:t>经营活动现金净利量∕流动负债</a:t>
            </a:r>
            <a:endParaRPr lang="en-US" altLang="zh-CN" b="1" dirty="0" smtClean="0"/>
          </a:p>
          <a:p>
            <a:pPr marL="0" indent="0">
              <a:buNone/>
            </a:pPr>
            <a:r>
              <a:rPr lang="en-US" altLang="zh-CN" b="1" dirty="0" smtClean="0"/>
              <a:t>  </a:t>
            </a:r>
            <a:r>
              <a:rPr lang="en-US" altLang="zh-CN" b="1" dirty="0" smtClean="0">
                <a:solidFill>
                  <a:srgbClr val="7030A0"/>
                </a:solidFill>
              </a:rPr>
              <a:t>③ </a:t>
            </a:r>
            <a:r>
              <a:rPr lang="zh-CN" altLang="en-US" b="1" dirty="0" smtClean="0">
                <a:solidFill>
                  <a:srgbClr val="7030A0"/>
                </a:solidFill>
              </a:rPr>
              <a:t>到期债务本息偿付比率 </a:t>
            </a:r>
            <a:r>
              <a:rPr lang="en-US" altLang="zh-CN" b="1" dirty="0" smtClean="0"/>
              <a:t>= </a:t>
            </a:r>
            <a:r>
              <a:rPr lang="zh-CN" altLang="en-US" b="1" dirty="0" smtClean="0"/>
              <a:t>经营活动现金净流量∕（偿还债务所支付的现金</a:t>
            </a:r>
            <a:r>
              <a:rPr lang="en-US" altLang="zh-CN" b="1" dirty="0" smtClean="0"/>
              <a:t>+</a:t>
            </a:r>
            <a:r>
              <a:rPr lang="zh-CN" altLang="en-US" b="1" dirty="0" smtClean="0"/>
              <a:t>现金利息支出）</a:t>
            </a:r>
            <a:endParaRPr lang="zh-CN" alt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12</a:t>
            </a:r>
            <a:r>
              <a:rPr lang="zh-CN" altLang="en-US" b="1" dirty="0" smtClean="0">
                <a:solidFill>
                  <a:srgbClr val="C00000"/>
                </a:solidFill>
              </a:rPr>
              <a:t>章   现金流量表</a:t>
            </a:r>
            <a:endParaRPr lang="zh-CN" altLang="en-US" dirty="0"/>
          </a:p>
        </p:txBody>
      </p:sp>
      <p:sp>
        <p:nvSpPr>
          <p:cNvPr id="3" name="内容占位符 2"/>
          <p:cNvSpPr>
            <a:spLocks noGrp="1"/>
          </p:cNvSpPr>
          <p:nvPr>
            <p:ph idx="1"/>
          </p:nvPr>
        </p:nvSpPr>
        <p:spPr/>
        <p:txBody>
          <a:bodyPr>
            <a:normAutofit fontScale="85000" lnSpcReduction="10000"/>
          </a:bodyPr>
          <a:lstStyle/>
          <a:p>
            <a:pPr>
              <a:buNone/>
            </a:pPr>
            <a:r>
              <a:rPr lang="en-US" altLang="zh-CN" b="1" dirty="0" smtClean="0">
                <a:solidFill>
                  <a:srgbClr val="0070C0"/>
                </a:solidFill>
              </a:rPr>
              <a:t> 2. </a:t>
            </a:r>
            <a:r>
              <a:rPr lang="zh-CN" altLang="en-US" b="1" dirty="0" smtClean="0">
                <a:solidFill>
                  <a:srgbClr val="0070C0"/>
                </a:solidFill>
              </a:rPr>
              <a:t>获利能力比率</a:t>
            </a:r>
            <a:endParaRPr lang="en-US" altLang="zh-CN" b="1" dirty="0" smtClean="0">
              <a:solidFill>
                <a:srgbClr val="0070C0"/>
              </a:solidFill>
            </a:endParaRPr>
          </a:p>
          <a:p>
            <a:pPr marL="0" indent="0">
              <a:buNone/>
            </a:pPr>
            <a:r>
              <a:rPr lang="zh-CN" altLang="en-US" b="1" dirty="0" smtClean="0"/>
              <a:t>  </a:t>
            </a:r>
            <a:r>
              <a:rPr lang="zh-CN" altLang="en-US" b="1" dirty="0" smtClean="0">
                <a:solidFill>
                  <a:srgbClr val="7030A0"/>
                </a:solidFill>
              </a:rPr>
              <a:t>每股经营活动现金流量 </a:t>
            </a:r>
            <a:r>
              <a:rPr lang="en-US" altLang="zh-CN" b="1" dirty="0" smtClean="0"/>
              <a:t>=</a:t>
            </a:r>
            <a:r>
              <a:rPr lang="zh-CN" altLang="en-US" b="1" dirty="0" smtClean="0"/>
              <a:t>（经营活动现金净流量</a:t>
            </a:r>
            <a:r>
              <a:rPr lang="en-US" altLang="zh-CN" b="1" dirty="0" smtClean="0"/>
              <a:t>—</a:t>
            </a:r>
            <a:r>
              <a:rPr lang="zh-CN" altLang="en-US" b="1" dirty="0" smtClean="0"/>
              <a:t>优先股股利）∕流通在外的普通股总数</a:t>
            </a:r>
            <a:endParaRPr lang="en-US" altLang="zh-CN" b="1" dirty="0" smtClean="0"/>
          </a:p>
          <a:p>
            <a:pPr>
              <a:buNone/>
            </a:pPr>
            <a:r>
              <a:rPr lang="en-US" altLang="zh-CN" b="1" dirty="0" smtClean="0">
                <a:solidFill>
                  <a:srgbClr val="0070C0"/>
                </a:solidFill>
              </a:rPr>
              <a:t>3.</a:t>
            </a:r>
            <a:r>
              <a:rPr lang="zh-CN" altLang="en-US" b="1" dirty="0" smtClean="0">
                <a:solidFill>
                  <a:srgbClr val="0070C0"/>
                </a:solidFill>
              </a:rPr>
              <a:t>财务适应能力比率</a:t>
            </a:r>
            <a:endParaRPr lang="en-US" altLang="zh-CN" b="1" dirty="0" smtClean="0">
              <a:solidFill>
                <a:srgbClr val="0070C0"/>
              </a:solidFill>
            </a:endParaRPr>
          </a:p>
          <a:p>
            <a:pPr>
              <a:buNone/>
            </a:pPr>
            <a:r>
              <a:rPr lang="zh-CN" altLang="zh-CN" b="1" dirty="0" smtClean="0">
                <a:solidFill>
                  <a:srgbClr val="7030A0"/>
                </a:solidFill>
              </a:rPr>
              <a:t>①</a:t>
            </a:r>
            <a:r>
              <a:rPr lang="zh-CN" altLang="en-US" b="1" dirty="0" smtClean="0">
                <a:solidFill>
                  <a:srgbClr val="7030A0"/>
                </a:solidFill>
              </a:rPr>
              <a:t>现金流量充足率 </a:t>
            </a:r>
            <a:r>
              <a:rPr lang="en-US" altLang="zh-CN" b="1" dirty="0" smtClean="0"/>
              <a:t>= </a:t>
            </a:r>
            <a:r>
              <a:rPr lang="zh-CN" altLang="en-US" b="1" dirty="0" smtClean="0"/>
              <a:t>经营活动现金净流量∕（长期负债偿付额</a:t>
            </a:r>
            <a:r>
              <a:rPr lang="en-US" altLang="zh-CN" b="1" dirty="0" smtClean="0"/>
              <a:t>+</a:t>
            </a:r>
            <a:r>
              <a:rPr lang="zh-CN" altLang="en-US" b="1" dirty="0" smtClean="0"/>
              <a:t>固定资产购置额</a:t>
            </a:r>
            <a:r>
              <a:rPr lang="en-US" altLang="zh-CN" b="1" dirty="0" smtClean="0"/>
              <a:t>+</a:t>
            </a:r>
            <a:r>
              <a:rPr lang="zh-CN" altLang="en-US" b="1" dirty="0" smtClean="0"/>
              <a:t>股利支付额）</a:t>
            </a:r>
            <a:endParaRPr lang="en-US" altLang="zh-CN" b="1" dirty="0" smtClean="0"/>
          </a:p>
          <a:p>
            <a:pPr>
              <a:buNone/>
            </a:pPr>
            <a:r>
              <a:rPr lang="zh-CN" altLang="en-US" b="1" dirty="0" smtClean="0">
                <a:solidFill>
                  <a:srgbClr val="7030A0"/>
                </a:solidFill>
              </a:rPr>
              <a:t>②偿债保障比率 </a:t>
            </a:r>
            <a:r>
              <a:rPr lang="en-US" altLang="zh-CN" b="1" dirty="0" smtClean="0"/>
              <a:t>= </a:t>
            </a:r>
            <a:r>
              <a:rPr lang="zh-CN" altLang="en-US" b="1" dirty="0" smtClean="0"/>
              <a:t>经营活动现金净流量∕债务总额</a:t>
            </a:r>
            <a:endParaRPr lang="en-US" altLang="zh-CN" b="1" dirty="0" smtClean="0"/>
          </a:p>
          <a:p>
            <a:pPr>
              <a:buNone/>
            </a:pPr>
            <a:r>
              <a:rPr lang="en-US" altLang="zh-CN" b="1" dirty="0" smtClean="0">
                <a:solidFill>
                  <a:srgbClr val="0070C0"/>
                </a:solidFill>
              </a:rPr>
              <a:t>4.</a:t>
            </a:r>
            <a:r>
              <a:rPr lang="zh-CN" altLang="en-US" b="1" dirty="0" smtClean="0">
                <a:solidFill>
                  <a:srgbClr val="0070C0"/>
                </a:solidFill>
              </a:rPr>
              <a:t>资产的现金流量回报率</a:t>
            </a:r>
            <a:endParaRPr lang="en-US" altLang="zh-CN" b="1" dirty="0" smtClean="0">
              <a:solidFill>
                <a:srgbClr val="0070C0"/>
              </a:solidFill>
            </a:endParaRPr>
          </a:p>
          <a:p>
            <a:pPr marL="0" indent="0">
              <a:buNone/>
            </a:pPr>
            <a:r>
              <a:rPr lang="zh-CN" altLang="en-US" b="1" dirty="0" smtClean="0"/>
              <a:t>    </a:t>
            </a:r>
            <a:r>
              <a:rPr lang="zh-CN" altLang="en-US" b="1" dirty="0" smtClean="0">
                <a:solidFill>
                  <a:srgbClr val="7030A0"/>
                </a:solidFill>
              </a:rPr>
              <a:t>资产的现金流量回报率</a:t>
            </a:r>
            <a:r>
              <a:rPr lang="en-US" altLang="zh-CN" b="1" dirty="0" smtClean="0"/>
              <a:t>=</a:t>
            </a:r>
            <a:r>
              <a:rPr lang="zh-CN" altLang="en-US" b="1" dirty="0" smtClean="0"/>
              <a:t>经营活动现金净流量∕资产总额</a:t>
            </a:r>
          </a:p>
          <a:p>
            <a:pPr>
              <a:buNone/>
            </a:pP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12</a:t>
            </a:r>
            <a:r>
              <a:rPr lang="zh-CN" altLang="en-US" b="1" dirty="0" smtClean="0">
                <a:solidFill>
                  <a:srgbClr val="C00000"/>
                </a:solidFill>
              </a:rPr>
              <a:t>章   现金流量表</a:t>
            </a:r>
            <a:endParaRPr lang="zh-CN" altLang="en-US" dirty="0"/>
          </a:p>
        </p:txBody>
      </p:sp>
      <p:sp>
        <p:nvSpPr>
          <p:cNvPr id="3" name="内容占位符 2"/>
          <p:cNvSpPr>
            <a:spLocks noGrp="1"/>
          </p:cNvSpPr>
          <p:nvPr>
            <p:ph idx="1"/>
          </p:nvPr>
        </p:nvSpPr>
        <p:spPr/>
        <p:txBody>
          <a:bodyPr/>
          <a:lstStyle/>
          <a:p>
            <a:pPr>
              <a:buNone/>
            </a:pPr>
            <a:r>
              <a:rPr lang="zh-CN" altLang="en-US" b="1" dirty="0" smtClean="0">
                <a:solidFill>
                  <a:srgbClr val="002060"/>
                </a:solidFill>
              </a:rPr>
              <a:t>（三）现金流量表的趋势分析</a:t>
            </a:r>
            <a:endParaRPr lang="en-US" altLang="zh-CN" b="1" dirty="0" smtClean="0">
              <a:solidFill>
                <a:srgbClr val="002060"/>
              </a:solidFill>
            </a:endParaRPr>
          </a:p>
          <a:p>
            <a:pPr>
              <a:buNone/>
            </a:pPr>
            <a:r>
              <a:rPr lang="zh-CN" altLang="en-US" b="1" dirty="0" smtClean="0">
                <a:solidFill>
                  <a:srgbClr val="002060"/>
                </a:solidFill>
              </a:rPr>
              <a:t>（四）经营净现金与净利润的差异分析</a:t>
            </a:r>
            <a:endParaRPr lang="en-US" altLang="zh-CN" b="1" dirty="0" smtClean="0">
              <a:solidFill>
                <a:srgbClr val="002060"/>
              </a:solidFill>
            </a:endParaRPr>
          </a:p>
          <a:p>
            <a:pPr marL="0" indent="0">
              <a:buNone/>
            </a:pPr>
            <a:r>
              <a:rPr lang="zh-CN" altLang="en-US" b="1" dirty="0" smtClean="0"/>
              <a:t>    发现经营净现金与净利润的差异，进而分析企业净利润的质量。可以发现是哪些因素造成了经营净现金与净利润的差异，对今后的差异有多大的影响。</a:t>
            </a:r>
            <a:endParaRPr lang="en-US" altLang="zh-CN" b="1" dirty="0" smtClean="0"/>
          </a:p>
          <a:p>
            <a:pPr>
              <a:buNone/>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12</a:t>
            </a:r>
            <a:r>
              <a:rPr lang="zh-CN" altLang="en-US" b="1" dirty="0" smtClean="0">
                <a:solidFill>
                  <a:srgbClr val="C00000"/>
                </a:solidFill>
              </a:rPr>
              <a:t>章   现金流量表</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zh-CN" altLang="en-US" b="1" dirty="0" smtClean="0"/>
              <a:t>     我以前总以为有净利润就好，</a:t>
            </a:r>
            <a:endParaRPr lang="en-US" altLang="zh-CN" b="1" dirty="0" smtClean="0"/>
          </a:p>
          <a:p>
            <a:pPr>
              <a:buNone/>
            </a:pPr>
            <a:r>
              <a:rPr lang="zh-CN" altLang="en-US" b="1" dirty="0" smtClean="0"/>
              <a:t>     但是银行家的回应是咆哮：</a:t>
            </a:r>
            <a:endParaRPr lang="en-US" altLang="zh-CN" b="1" dirty="0" smtClean="0"/>
          </a:p>
          <a:p>
            <a:pPr>
              <a:buNone/>
            </a:pPr>
            <a:r>
              <a:rPr lang="zh-CN" altLang="en-US" b="1" dirty="0" smtClean="0"/>
              <a:t>    “不，你的应收账款比天还高，大量坏账要注销。</a:t>
            </a:r>
            <a:endParaRPr lang="en-US" altLang="zh-CN" b="1" dirty="0" smtClean="0"/>
          </a:p>
          <a:p>
            <a:pPr>
              <a:buNone/>
            </a:pPr>
            <a:r>
              <a:rPr lang="zh-CN" altLang="en-US" b="1" dirty="0" smtClean="0"/>
              <a:t>重要的应该是现金流。”</a:t>
            </a:r>
            <a:endParaRPr lang="en-US" altLang="zh-CN" b="1" dirty="0" smtClean="0"/>
          </a:p>
          <a:p>
            <a:pPr>
              <a:buNone/>
            </a:pPr>
            <a:r>
              <a:rPr lang="zh-CN" altLang="en-US" b="1" dirty="0" smtClean="0"/>
              <a:t>   “关注现金流。”他重复道。</a:t>
            </a:r>
            <a:endParaRPr lang="en-US" altLang="zh-CN" b="1" dirty="0" smtClean="0"/>
          </a:p>
          <a:p>
            <a:pPr>
              <a:buNone/>
            </a:pPr>
            <a:endParaRPr lang="en-US" altLang="zh-CN" b="1" dirty="0" smtClean="0"/>
          </a:p>
          <a:p>
            <a:pPr marL="0" indent="0">
              <a:buNone/>
            </a:pPr>
            <a:r>
              <a:rPr lang="zh-CN" altLang="en-US" b="1" dirty="0" smtClean="0"/>
              <a:t>     接着我试图讲讲我们可爱的存货，尽管很大，却很有戏。</a:t>
            </a:r>
            <a:endParaRPr lang="en-US" altLang="zh-CN" b="1" dirty="0" smtClean="0"/>
          </a:p>
          <a:p>
            <a:pPr>
              <a:buNone/>
            </a:pPr>
            <a:r>
              <a:rPr lang="zh-CN" altLang="en-US" b="1" dirty="0" smtClean="0"/>
              <a:t>     但是银行家却看到了它在猛涨，他沉闷地哼了一下，</a:t>
            </a:r>
            <a:endParaRPr lang="en-US" altLang="zh-CN" b="1" dirty="0" smtClean="0"/>
          </a:p>
          <a:p>
            <a:pPr>
              <a:buNone/>
            </a:pPr>
            <a:r>
              <a:rPr lang="zh-CN" altLang="en-US" b="1" dirty="0" smtClean="0"/>
              <a:t>     挥舞着胳膊，咆哮道：</a:t>
            </a:r>
            <a:endParaRPr lang="en-US" altLang="zh-CN" b="1" dirty="0" smtClean="0"/>
          </a:p>
          <a:p>
            <a:pPr>
              <a:buNone/>
            </a:pPr>
            <a:r>
              <a:rPr lang="zh-CN" altLang="en-US" b="1" dirty="0" smtClean="0"/>
              <a:t>   “停！够了！支付利息，不要再给我任何东西！”</a:t>
            </a:r>
            <a:endParaRPr lang="zh-CN" alt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12</a:t>
            </a:r>
            <a:r>
              <a:rPr lang="zh-CN" altLang="en-US" b="1" dirty="0" smtClean="0">
                <a:solidFill>
                  <a:srgbClr val="C00000"/>
                </a:solidFill>
              </a:rPr>
              <a:t>章   现金流量表</a:t>
            </a:r>
            <a:endParaRPr lang="zh-CN" altLang="en-US" dirty="0"/>
          </a:p>
        </p:txBody>
      </p:sp>
      <p:sp>
        <p:nvSpPr>
          <p:cNvPr id="3" name="内容占位符 2"/>
          <p:cNvSpPr>
            <a:spLocks noGrp="1"/>
          </p:cNvSpPr>
          <p:nvPr>
            <p:ph idx="1"/>
          </p:nvPr>
        </p:nvSpPr>
        <p:spPr/>
        <p:txBody>
          <a:bodyPr>
            <a:normAutofit fontScale="85000" lnSpcReduction="10000"/>
          </a:bodyPr>
          <a:lstStyle/>
          <a:p>
            <a:pPr marL="0" indent="0">
              <a:buNone/>
            </a:pPr>
            <a:r>
              <a:rPr lang="zh-CN" altLang="en-US" b="1" dirty="0" smtClean="0"/>
              <a:t>     然后我开始寻找非现金项目，以代替现金的流出。</a:t>
            </a:r>
            <a:endParaRPr lang="en-US" altLang="zh-CN" b="1" dirty="0" smtClean="0"/>
          </a:p>
          <a:p>
            <a:pPr>
              <a:buNone/>
            </a:pPr>
            <a:r>
              <a:rPr lang="zh-CN" altLang="en-US" b="1" dirty="0" smtClean="0"/>
              <a:t>     为了使报表没有负数，我扣回了折旧。</a:t>
            </a:r>
            <a:endParaRPr lang="en-US" altLang="zh-CN" b="1" dirty="0" smtClean="0"/>
          </a:p>
          <a:p>
            <a:pPr>
              <a:buNone/>
            </a:pPr>
            <a:r>
              <a:rPr lang="zh-CN" altLang="en-US" b="1" dirty="0" smtClean="0"/>
              <a:t>     但我的银行家说我做事太过轻率，</a:t>
            </a:r>
            <a:endParaRPr lang="en-US" altLang="zh-CN" b="1" dirty="0" smtClean="0"/>
          </a:p>
          <a:p>
            <a:pPr>
              <a:buNone/>
            </a:pPr>
            <a:r>
              <a:rPr lang="zh-CN" altLang="en-US" b="1" dirty="0" smtClean="0"/>
              <a:t>     他震颤着，开始咬牙切齿。</a:t>
            </a:r>
            <a:endParaRPr lang="en-US" altLang="zh-CN" b="1" dirty="0" smtClean="0"/>
          </a:p>
          <a:p>
            <a:pPr>
              <a:buNone/>
            </a:pPr>
            <a:endParaRPr lang="en-US" altLang="zh-CN" b="1" dirty="0" smtClean="0"/>
          </a:p>
          <a:p>
            <a:pPr marL="0" indent="0">
              <a:buNone/>
            </a:pPr>
            <a:r>
              <a:rPr lang="zh-CN" altLang="en-US" b="1" dirty="0" smtClean="0"/>
              <a:t>     当我向他要求贷款时，他哼哼着说，利率是基本利率再加</a:t>
            </a:r>
            <a:r>
              <a:rPr lang="en-US" altLang="zh-CN" b="1" dirty="0" smtClean="0"/>
              <a:t>8</a:t>
            </a:r>
            <a:r>
              <a:rPr lang="zh-CN" altLang="en-US" b="1" dirty="0" smtClean="0"/>
              <a:t>个百分点，</a:t>
            </a:r>
            <a:endParaRPr lang="en-US" altLang="zh-CN" b="1" dirty="0" smtClean="0"/>
          </a:p>
          <a:p>
            <a:pPr>
              <a:buNone/>
            </a:pPr>
            <a:r>
              <a:rPr lang="zh-CN" altLang="en-US" b="1" dirty="0" smtClean="0"/>
              <a:t>     而且为了确保我能还债，他坚持要有抵押</a:t>
            </a:r>
            <a:r>
              <a:rPr lang="en-US" altLang="zh-CN" b="1" dirty="0" smtClean="0"/>
              <a:t>——</a:t>
            </a:r>
          </a:p>
          <a:p>
            <a:pPr>
              <a:buNone/>
            </a:pPr>
            <a:r>
              <a:rPr lang="zh-CN" altLang="en-US" b="1" dirty="0" smtClean="0"/>
              <a:t>     我所有的资产，再加上头皮。</a:t>
            </a:r>
            <a:endParaRPr lang="en-US" altLang="zh-CN" b="1" dirty="0" smtClean="0"/>
          </a:p>
          <a:p>
            <a:pPr>
              <a:buNone/>
            </a:pPr>
            <a:r>
              <a:rPr lang="zh-CN" altLang="en-US" b="1" dirty="0" smtClean="0"/>
              <a:t>     只能如此，一个标准利率。</a:t>
            </a:r>
            <a:endParaRPr lang="zh-CN"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12</a:t>
            </a:r>
            <a:r>
              <a:rPr lang="zh-CN" altLang="en-US" b="1" dirty="0" smtClean="0">
                <a:solidFill>
                  <a:srgbClr val="C00000"/>
                </a:solidFill>
              </a:rPr>
              <a:t>章   现金流量表</a:t>
            </a:r>
            <a:endParaRPr lang="zh-CN" altLang="en-US" dirty="0"/>
          </a:p>
        </p:txBody>
      </p:sp>
      <p:sp>
        <p:nvSpPr>
          <p:cNvPr id="3" name="内容占位符 2"/>
          <p:cNvSpPr>
            <a:spLocks noGrp="1"/>
          </p:cNvSpPr>
          <p:nvPr>
            <p:ph idx="1"/>
          </p:nvPr>
        </p:nvSpPr>
        <p:spPr/>
        <p:txBody>
          <a:bodyPr/>
          <a:lstStyle/>
          <a:p>
            <a:pPr marL="0" indent="0">
              <a:buNone/>
            </a:pPr>
            <a:r>
              <a:rPr lang="zh-CN" altLang="en-US" b="1" dirty="0" smtClean="0"/>
              <a:t>     尽管报表上显示出盈利，我已窘迫得前胸贴后脊。</a:t>
            </a:r>
            <a:endParaRPr lang="en-US" altLang="zh-CN" b="1" dirty="0" smtClean="0"/>
          </a:p>
          <a:p>
            <a:pPr>
              <a:buNone/>
            </a:pPr>
            <a:r>
              <a:rPr lang="zh-CN" altLang="en-US" b="1" dirty="0" smtClean="0"/>
              <a:t>    客户还款缓慢，现金流出不息，</a:t>
            </a:r>
            <a:endParaRPr lang="en-US" altLang="zh-CN" b="1" dirty="0" smtClean="0"/>
          </a:p>
          <a:p>
            <a:pPr>
              <a:buNone/>
            </a:pPr>
            <a:r>
              <a:rPr lang="zh-CN" altLang="en-US" b="1" dirty="0" smtClean="0"/>
              <a:t>    应收账款的增长令人难以置信。</a:t>
            </a:r>
            <a:endParaRPr lang="en-US" altLang="zh-CN" b="1" dirty="0" smtClean="0"/>
          </a:p>
          <a:p>
            <a:pPr>
              <a:buNone/>
            </a:pPr>
            <a:r>
              <a:rPr lang="zh-CN" altLang="en-US" b="1" dirty="0" smtClean="0"/>
              <a:t>    解不脱的痛楚</a:t>
            </a:r>
            <a:r>
              <a:rPr lang="en-US" altLang="zh-CN" b="1" dirty="0" smtClean="0"/>
              <a:t>——</a:t>
            </a:r>
            <a:r>
              <a:rPr lang="zh-CN" altLang="en-US" b="1" dirty="0" smtClean="0"/>
              <a:t>结果毋庸置疑！</a:t>
            </a:r>
            <a:endParaRPr lang="en-US" altLang="zh-CN" b="1" dirty="0" smtClean="0"/>
          </a:p>
          <a:p>
            <a:pPr>
              <a:buNone/>
            </a:pPr>
            <a:r>
              <a:rPr lang="zh-CN" altLang="en-US" b="1" dirty="0" smtClean="0"/>
              <a:t>    我还听见银行家发出一声不详的低语，</a:t>
            </a:r>
            <a:endParaRPr lang="en-US" altLang="zh-CN" b="1" dirty="0" smtClean="0"/>
          </a:p>
          <a:p>
            <a:pPr>
              <a:buNone/>
            </a:pPr>
            <a:r>
              <a:rPr lang="zh-CN" altLang="en-US" b="1" dirty="0" smtClean="0"/>
              <a:t>   “关注现金流”。</a:t>
            </a:r>
            <a:endParaRPr lang="zh-CN" alt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12</a:t>
            </a:r>
            <a:r>
              <a:rPr lang="zh-CN" altLang="en-US" b="1" dirty="0" smtClean="0">
                <a:solidFill>
                  <a:srgbClr val="C00000"/>
                </a:solidFill>
              </a:rPr>
              <a:t>章   现金流量表</a:t>
            </a:r>
            <a:endParaRPr lang="zh-CN" altLang="en-US" b="1" dirty="0">
              <a:solidFill>
                <a:srgbClr val="C00000"/>
              </a:solidFill>
            </a:endParaRPr>
          </a:p>
        </p:txBody>
      </p:sp>
      <p:sp>
        <p:nvSpPr>
          <p:cNvPr id="5" name="内容占位符 4"/>
          <p:cNvSpPr>
            <a:spLocks noGrp="1"/>
          </p:cNvSpPr>
          <p:nvPr>
            <p:ph idx="1"/>
          </p:nvPr>
        </p:nvSpPr>
        <p:spPr/>
        <p:txBody>
          <a:bodyPr>
            <a:normAutofit fontScale="85000" lnSpcReduction="20000"/>
          </a:bodyPr>
          <a:lstStyle/>
          <a:p>
            <a:pPr>
              <a:buNone/>
            </a:pPr>
            <a:r>
              <a:rPr lang="zh-CN" altLang="en-US" b="1" dirty="0" smtClean="0"/>
              <a:t> </a:t>
            </a:r>
            <a:r>
              <a:rPr lang="zh-CN" altLang="en-US" b="1" dirty="0" smtClean="0">
                <a:solidFill>
                  <a:srgbClr val="C00000"/>
                </a:solidFill>
              </a:rPr>
              <a:t>一、概念</a:t>
            </a:r>
            <a:endParaRPr lang="en-US" altLang="zh-CN" b="1" dirty="0" smtClean="0">
              <a:solidFill>
                <a:srgbClr val="C00000"/>
              </a:solidFill>
            </a:endParaRPr>
          </a:p>
          <a:p>
            <a:pPr>
              <a:buNone/>
            </a:pPr>
            <a:r>
              <a:rPr lang="zh-CN" altLang="en-US" b="1" dirty="0" smtClean="0"/>
              <a:t>    是反映企业某一期间现金流入和流出的会计报表。</a:t>
            </a:r>
            <a:endParaRPr lang="en-US" altLang="zh-CN" b="1" dirty="0" smtClean="0"/>
          </a:p>
          <a:p>
            <a:pPr>
              <a:buNone/>
            </a:pPr>
            <a:r>
              <a:rPr lang="zh-CN" altLang="en-US" b="1" dirty="0" smtClean="0"/>
              <a:t> </a:t>
            </a:r>
            <a:r>
              <a:rPr lang="zh-CN" altLang="en-US" b="1" dirty="0" smtClean="0">
                <a:solidFill>
                  <a:srgbClr val="C00000"/>
                </a:solidFill>
              </a:rPr>
              <a:t>二、格式及基本概念</a:t>
            </a:r>
            <a:endParaRPr lang="en-US" altLang="zh-CN" b="1" dirty="0" smtClean="0">
              <a:solidFill>
                <a:srgbClr val="C00000"/>
              </a:solidFill>
            </a:endParaRPr>
          </a:p>
          <a:p>
            <a:pPr>
              <a:buNone/>
            </a:pPr>
            <a:r>
              <a:rPr lang="en-US" altLang="zh-CN" b="1" dirty="0" smtClean="0"/>
              <a:t>   </a:t>
            </a:r>
            <a:r>
              <a:rPr lang="en-US" altLang="zh-CN" b="1" dirty="0" smtClean="0">
                <a:solidFill>
                  <a:srgbClr val="7030A0"/>
                </a:solidFill>
              </a:rPr>
              <a:t>1.</a:t>
            </a:r>
            <a:r>
              <a:rPr lang="zh-CN" altLang="en-US" b="1" dirty="0" smtClean="0">
                <a:solidFill>
                  <a:srgbClr val="7030A0"/>
                </a:solidFill>
              </a:rPr>
              <a:t>格式</a:t>
            </a:r>
            <a:endParaRPr lang="en-US" altLang="zh-CN" b="1" dirty="0" smtClean="0">
              <a:solidFill>
                <a:srgbClr val="7030A0"/>
              </a:solidFill>
            </a:endParaRPr>
          </a:p>
          <a:p>
            <a:pPr>
              <a:buNone/>
            </a:pPr>
            <a:r>
              <a:rPr lang="en-US" altLang="zh-CN" b="1" dirty="0" smtClean="0">
                <a:solidFill>
                  <a:srgbClr val="7030A0"/>
                </a:solidFill>
              </a:rPr>
              <a:t>   2.</a:t>
            </a:r>
            <a:r>
              <a:rPr lang="zh-CN" altLang="en-US" b="1" dirty="0" smtClean="0">
                <a:solidFill>
                  <a:srgbClr val="7030A0"/>
                </a:solidFill>
              </a:rPr>
              <a:t>基本概念</a:t>
            </a:r>
            <a:endParaRPr lang="en-US" altLang="zh-CN" b="1" dirty="0" smtClean="0">
              <a:solidFill>
                <a:srgbClr val="7030A0"/>
              </a:solidFill>
            </a:endParaRPr>
          </a:p>
          <a:p>
            <a:pPr marL="182563" indent="-182563">
              <a:buNone/>
            </a:pPr>
            <a:r>
              <a:rPr lang="zh-CN" altLang="en-US" b="1" dirty="0" smtClean="0"/>
              <a:t>         表中的</a:t>
            </a:r>
            <a:r>
              <a:rPr lang="zh-CN" altLang="en-US" b="1" dirty="0" smtClean="0">
                <a:solidFill>
                  <a:srgbClr val="002060"/>
                </a:solidFill>
              </a:rPr>
              <a:t>现金</a:t>
            </a:r>
            <a:r>
              <a:rPr lang="zh-CN" altLang="en-US" b="1" dirty="0" smtClean="0"/>
              <a:t>，包括</a:t>
            </a:r>
            <a:r>
              <a:rPr lang="zh-CN" altLang="en-US" b="1" dirty="0" smtClean="0">
                <a:solidFill>
                  <a:srgbClr val="002060"/>
                </a:solidFill>
              </a:rPr>
              <a:t>现金及现金等价物</a:t>
            </a:r>
            <a:r>
              <a:rPr lang="zh-CN" altLang="en-US" b="1" dirty="0" smtClean="0"/>
              <a:t>。其中现金不仅包括库存现金，还包括企业可以随时用于支付的存款。表中的现金等价物是指企业持有的期限短，流动性强，易于转换为已知金额现金，价值变动风险很小的投资。如可在证券市场上流通的三个月内到期的短期债券投资等。</a:t>
            </a:r>
            <a:endParaRPr lang="zh-CN" alt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12</a:t>
            </a:r>
            <a:r>
              <a:rPr lang="zh-CN" altLang="en-US" b="1" dirty="0" smtClean="0">
                <a:solidFill>
                  <a:srgbClr val="C00000"/>
                </a:solidFill>
              </a:rPr>
              <a:t>章   现金流量表</a:t>
            </a:r>
            <a:endParaRPr lang="zh-CN" altLang="en-US" dirty="0"/>
          </a:p>
        </p:txBody>
      </p:sp>
      <p:sp>
        <p:nvSpPr>
          <p:cNvPr id="3" name="内容占位符 2"/>
          <p:cNvSpPr>
            <a:spLocks noGrp="1"/>
          </p:cNvSpPr>
          <p:nvPr>
            <p:ph idx="1"/>
          </p:nvPr>
        </p:nvSpPr>
        <p:spPr/>
        <p:txBody>
          <a:bodyPr>
            <a:normAutofit fontScale="92500"/>
          </a:bodyPr>
          <a:lstStyle/>
          <a:p>
            <a:pPr>
              <a:buNone/>
            </a:pPr>
            <a:r>
              <a:rPr lang="zh-CN" altLang="en-US" b="1" dirty="0" smtClean="0">
                <a:solidFill>
                  <a:srgbClr val="FF0000"/>
                </a:solidFill>
              </a:rPr>
              <a:t>  现金流量的分类：</a:t>
            </a:r>
            <a:endParaRPr lang="en-US" altLang="zh-CN" b="1" dirty="0" smtClean="0">
              <a:solidFill>
                <a:srgbClr val="FF0000"/>
              </a:solidFill>
            </a:endParaRPr>
          </a:p>
          <a:p>
            <a:pPr>
              <a:buNone/>
            </a:pPr>
            <a:r>
              <a:rPr lang="en-US" altLang="zh-CN" b="1" dirty="0" smtClean="0"/>
              <a:t>  1.</a:t>
            </a:r>
            <a:r>
              <a:rPr lang="zh-CN" altLang="en-US" b="1" dirty="0" smtClean="0"/>
              <a:t>经营活动产生的现金流量；</a:t>
            </a:r>
            <a:endParaRPr lang="en-US" altLang="zh-CN" b="1" dirty="0" smtClean="0"/>
          </a:p>
          <a:p>
            <a:pPr>
              <a:buNone/>
            </a:pPr>
            <a:r>
              <a:rPr lang="en-US" altLang="zh-CN" b="1" dirty="0" smtClean="0"/>
              <a:t>  2.</a:t>
            </a:r>
            <a:r>
              <a:rPr lang="zh-CN" altLang="en-US" b="1" dirty="0" smtClean="0"/>
              <a:t>投资活动产生的现金流量；</a:t>
            </a:r>
            <a:endParaRPr lang="en-US" altLang="zh-CN" b="1" dirty="0" smtClean="0"/>
          </a:p>
          <a:p>
            <a:pPr>
              <a:buNone/>
            </a:pPr>
            <a:r>
              <a:rPr lang="en-US" altLang="zh-CN" b="1" dirty="0" smtClean="0"/>
              <a:t>  3.</a:t>
            </a:r>
            <a:r>
              <a:rPr lang="zh-CN" altLang="en-US" b="1" dirty="0" smtClean="0"/>
              <a:t>筹资活动产生的现金流量。</a:t>
            </a:r>
            <a:endParaRPr lang="en-US" altLang="zh-CN" b="1" dirty="0" smtClean="0"/>
          </a:p>
          <a:p>
            <a:pPr>
              <a:buNone/>
            </a:pPr>
            <a:r>
              <a:rPr lang="zh-CN" altLang="en-US" b="1" dirty="0" smtClean="0"/>
              <a:t>  </a:t>
            </a:r>
            <a:r>
              <a:rPr lang="zh-CN" altLang="en-US" b="1" dirty="0" smtClean="0">
                <a:solidFill>
                  <a:srgbClr val="7030A0"/>
                </a:solidFill>
              </a:rPr>
              <a:t>经营活动现金流量的计算：</a:t>
            </a:r>
            <a:endParaRPr lang="en-US" altLang="zh-CN" b="1" dirty="0" smtClean="0">
              <a:solidFill>
                <a:srgbClr val="7030A0"/>
              </a:solidFill>
            </a:endParaRPr>
          </a:p>
          <a:p>
            <a:pPr>
              <a:buNone/>
            </a:pPr>
            <a:r>
              <a:rPr lang="zh-CN" altLang="en-US" b="1" i="1" dirty="0" smtClean="0">
                <a:solidFill>
                  <a:srgbClr val="0070C0"/>
                </a:solidFill>
              </a:rPr>
              <a:t>  直接法：</a:t>
            </a:r>
            <a:r>
              <a:rPr lang="zh-CN" altLang="en-US" b="1" dirty="0" smtClean="0"/>
              <a:t>按照现金流量的来源和用途分类编制；</a:t>
            </a:r>
            <a:endParaRPr lang="en-US" altLang="zh-CN" b="1" dirty="0" smtClean="0"/>
          </a:p>
          <a:p>
            <a:pPr marL="0" indent="0">
              <a:buNone/>
            </a:pPr>
            <a:r>
              <a:rPr lang="zh-CN" altLang="en-US" b="1" i="1" dirty="0" smtClean="0">
                <a:solidFill>
                  <a:srgbClr val="0070C0"/>
                </a:solidFill>
              </a:rPr>
              <a:t>  间接法：</a:t>
            </a:r>
            <a:r>
              <a:rPr lang="zh-CN" altLang="en-US" b="1" dirty="0" smtClean="0"/>
              <a:t>将利润表中的净利润调整为经营活动现金流量。</a:t>
            </a:r>
            <a:endParaRPr lang="zh-CN" alt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12</a:t>
            </a:r>
            <a:r>
              <a:rPr lang="zh-CN" altLang="en-US" b="1" dirty="0" smtClean="0">
                <a:solidFill>
                  <a:srgbClr val="C00000"/>
                </a:solidFill>
              </a:rPr>
              <a:t>章   现金流量表</a:t>
            </a:r>
            <a:endParaRPr lang="zh-CN" altLang="en-US" dirty="0"/>
          </a:p>
        </p:txBody>
      </p:sp>
      <p:sp>
        <p:nvSpPr>
          <p:cNvPr id="3" name="内容占位符 2"/>
          <p:cNvSpPr>
            <a:spLocks noGrp="1"/>
          </p:cNvSpPr>
          <p:nvPr>
            <p:ph idx="1"/>
          </p:nvPr>
        </p:nvSpPr>
        <p:spPr/>
        <p:txBody>
          <a:bodyPr>
            <a:normAutofit lnSpcReduction="10000"/>
          </a:bodyPr>
          <a:lstStyle/>
          <a:p>
            <a:pPr>
              <a:buNone/>
            </a:pPr>
            <a:r>
              <a:rPr lang="zh-CN" altLang="en-US" b="1" dirty="0" smtClean="0">
                <a:solidFill>
                  <a:srgbClr val="C00000"/>
                </a:solidFill>
              </a:rPr>
              <a:t> 三、作用</a:t>
            </a:r>
            <a:endParaRPr lang="en-US" altLang="zh-CN" b="1" dirty="0" smtClean="0">
              <a:solidFill>
                <a:srgbClr val="C00000"/>
              </a:solidFill>
            </a:endParaRPr>
          </a:p>
          <a:p>
            <a:pPr marL="0" indent="0">
              <a:buNone/>
            </a:pPr>
            <a:r>
              <a:rPr lang="en-US" altLang="zh-CN" b="1" dirty="0" smtClean="0"/>
              <a:t>    1.</a:t>
            </a:r>
            <a:r>
              <a:rPr lang="zh-CN" altLang="en-US" b="1" dirty="0" smtClean="0"/>
              <a:t>有助于分析企业净利润与现金净流量的关系。</a:t>
            </a:r>
            <a:endParaRPr lang="en-US" altLang="zh-CN" b="1" dirty="0" smtClean="0"/>
          </a:p>
          <a:p>
            <a:pPr marL="0" indent="0">
              <a:buNone/>
            </a:pPr>
            <a:r>
              <a:rPr lang="zh-CN" altLang="en-US" b="1" dirty="0" smtClean="0"/>
              <a:t>    由于净利润会受到企业采用的会计方法的影响，有可能会被企业操纵，那么通过分析净现金流量与净利润的关系来评价企业利润的质量成为报表分析的一种很重要的方法。有现金流量支持的净利润是高质量的，反之是低质量的。</a:t>
            </a:r>
            <a:endParaRPr lang="zh-CN" alt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12</a:t>
            </a:r>
            <a:r>
              <a:rPr lang="zh-CN" altLang="en-US" b="1" dirty="0" smtClean="0">
                <a:solidFill>
                  <a:srgbClr val="C00000"/>
                </a:solidFill>
              </a:rPr>
              <a:t>章   现金流量表</a:t>
            </a:r>
            <a:endParaRPr lang="zh-CN" altLang="en-US" dirty="0"/>
          </a:p>
        </p:txBody>
      </p:sp>
      <p:sp>
        <p:nvSpPr>
          <p:cNvPr id="3" name="内容占位符 2"/>
          <p:cNvSpPr>
            <a:spLocks noGrp="1"/>
          </p:cNvSpPr>
          <p:nvPr>
            <p:ph idx="1"/>
          </p:nvPr>
        </p:nvSpPr>
        <p:spPr/>
        <p:txBody>
          <a:bodyPr/>
          <a:lstStyle/>
          <a:p>
            <a:pPr>
              <a:buNone/>
            </a:pPr>
            <a:r>
              <a:rPr lang="en-US" altLang="zh-CN" b="1" dirty="0" smtClean="0"/>
              <a:t>  2.</a:t>
            </a:r>
            <a:r>
              <a:rPr lang="zh-CN" altLang="en-US" b="1" dirty="0" smtClean="0"/>
              <a:t>有助于评价企业取得和运用现金的能力。</a:t>
            </a:r>
            <a:endParaRPr lang="en-US" altLang="zh-CN" b="1" dirty="0" smtClean="0"/>
          </a:p>
          <a:p>
            <a:pPr marL="0" indent="0">
              <a:buNone/>
            </a:pPr>
            <a:r>
              <a:rPr lang="en-US" altLang="zh-CN" b="1" dirty="0" smtClean="0"/>
              <a:t>  3.</a:t>
            </a:r>
            <a:r>
              <a:rPr lang="zh-CN" altLang="en-US" b="1" dirty="0" smtClean="0"/>
              <a:t>有助于评价企业支付到期债务和股利的能力。</a:t>
            </a:r>
            <a:endParaRPr lang="en-US" altLang="zh-CN" b="1" dirty="0" smtClean="0"/>
          </a:p>
          <a:p>
            <a:pPr marL="0" indent="0">
              <a:buNone/>
            </a:pPr>
            <a:r>
              <a:rPr lang="en-US" altLang="zh-CN" b="1" dirty="0" smtClean="0"/>
              <a:t>  4.</a:t>
            </a:r>
            <a:r>
              <a:rPr lang="zh-CN" altLang="en-US" b="1" dirty="0" smtClean="0"/>
              <a:t>预测未来经营活动，投资活动和筹资活动产生或耗费的现金流量。</a:t>
            </a:r>
            <a:endParaRPr lang="en-US" altLang="zh-CN" b="1" dirty="0" smtClean="0"/>
          </a:p>
          <a:p>
            <a:pPr>
              <a:buNone/>
            </a:pPr>
            <a:r>
              <a:rPr lang="zh-CN" altLang="en-US" b="1" dirty="0" smtClean="0">
                <a:solidFill>
                  <a:srgbClr val="C00000"/>
                </a:solidFill>
              </a:rPr>
              <a:t> 四、现金流量分析</a:t>
            </a:r>
            <a:endParaRPr lang="en-US" altLang="zh-CN" b="1" dirty="0" smtClean="0">
              <a:solidFill>
                <a:srgbClr val="C00000"/>
              </a:solidFill>
            </a:endParaRPr>
          </a:p>
          <a:p>
            <a:pPr marL="0" indent="0">
              <a:buNone/>
            </a:pPr>
            <a:r>
              <a:rPr lang="zh-CN" altLang="en-US" b="1" dirty="0" smtClean="0"/>
              <a:t>   分析方法有：</a:t>
            </a:r>
            <a:r>
              <a:rPr lang="zh-CN" altLang="en-US" b="1" dirty="0" smtClean="0">
                <a:solidFill>
                  <a:srgbClr val="0070C0"/>
                </a:solidFill>
              </a:rPr>
              <a:t>结构分析、比率分析、趋势分析</a:t>
            </a:r>
            <a:r>
              <a:rPr lang="en-US" altLang="zh-CN" b="1" dirty="0" smtClean="0">
                <a:solidFill>
                  <a:srgbClr val="0070C0"/>
                </a:solidFill>
              </a:rPr>
              <a:t>.</a:t>
            </a:r>
          </a:p>
          <a:p>
            <a:pPr>
              <a:buNone/>
            </a:pPr>
            <a:endParaRPr lang="en-US" altLang="zh-CN" dirty="0" smtClean="0"/>
          </a:p>
          <a:p>
            <a:pPr>
              <a:buNone/>
            </a:pPr>
            <a:endParaRPr lang="en-US" altLang="zh-CN" dirty="0" smtClean="0"/>
          </a:p>
          <a:p>
            <a:pPr>
              <a:buNone/>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12</a:t>
            </a:r>
            <a:r>
              <a:rPr lang="zh-CN" altLang="en-US" b="1" dirty="0" smtClean="0">
                <a:solidFill>
                  <a:srgbClr val="C00000"/>
                </a:solidFill>
              </a:rPr>
              <a:t>章   现金流量表</a:t>
            </a:r>
            <a:endParaRPr lang="zh-CN" altLang="en-US" dirty="0"/>
          </a:p>
        </p:txBody>
      </p:sp>
      <p:sp>
        <p:nvSpPr>
          <p:cNvPr id="3" name="内容占位符 2"/>
          <p:cNvSpPr>
            <a:spLocks noGrp="1"/>
          </p:cNvSpPr>
          <p:nvPr>
            <p:ph idx="1"/>
          </p:nvPr>
        </p:nvSpPr>
        <p:spPr/>
        <p:txBody>
          <a:bodyPr/>
          <a:lstStyle/>
          <a:p>
            <a:pPr>
              <a:buNone/>
            </a:pPr>
            <a:r>
              <a:rPr lang="zh-CN" altLang="en-US" b="1" dirty="0" smtClean="0">
                <a:solidFill>
                  <a:srgbClr val="002060"/>
                </a:solidFill>
              </a:rPr>
              <a:t>（一）结构分析</a:t>
            </a:r>
            <a:endParaRPr lang="en-US" altLang="zh-CN" b="1" dirty="0" smtClean="0">
              <a:solidFill>
                <a:srgbClr val="002060"/>
              </a:solidFill>
            </a:endParaRPr>
          </a:p>
          <a:p>
            <a:pPr marL="0" indent="0">
              <a:buNone/>
            </a:pPr>
            <a:r>
              <a:rPr lang="zh-CN" altLang="en-US" b="1" dirty="0" smtClean="0"/>
              <a:t>   分析企业当期取得的现金来自于哪些方面，用于哪些方面，余额是如何构成的。</a:t>
            </a:r>
            <a:endParaRPr lang="en-US" altLang="zh-CN" b="1" dirty="0" smtClean="0"/>
          </a:p>
          <a:p>
            <a:pPr>
              <a:buNone/>
            </a:pPr>
            <a:r>
              <a:rPr lang="en-US" altLang="zh-CN" b="1" dirty="0" smtClean="0"/>
              <a:t> </a:t>
            </a:r>
            <a:r>
              <a:rPr lang="en-US" altLang="zh-CN" b="1" dirty="0" smtClean="0">
                <a:solidFill>
                  <a:srgbClr val="0070C0"/>
                </a:solidFill>
              </a:rPr>
              <a:t>1. </a:t>
            </a:r>
            <a:r>
              <a:rPr lang="zh-CN" altLang="en-US" b="1" dirty="0" smtClean="0">
                <a:solidFill>
                  <a:srgbClr val="0070C0"/>
                </a:solidFill>
              </a:rPr>
              <a:t>现金收入构成分析</a:t>
            </a:r>
            <a:endParaRPr lang="en-US" altLang="zh-CN" b="1" dirty="0" smtClean="0">
              <a:solidFill>
                <a:srgbClr val="0070C0"/>
              </a:solidFill>
            </a:endParaRPr>
          </a:p>
          <a:p>
            <a:pPr marL="0" indent="0">
              <a:buNone/>
            </a:pPr>
            <a:r>
              <a:rPr lang="zh-CN" altLang="en-US" b="1" dirty="0" smtClean="0"/>
              <a:t>   企业的各项业务活动现金收入在全部收入中的比重，各项业务活动现金收入中具体项目的构成情况，明确企业的现金究竟来自何方，要增加现金收入主要依靠什么。</a:t>
            </a:r>
            <a:endParaRPr lang="zh-CN" altLang="en-US" b="1"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1686</Words>
  <Application>Microsoft Office PowerPoint</Application>
  <PresentationFormat>全屏显示(4:3)</PresentationFormat>
  <Paragraphs>113</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第12章   现金流量表</vt:lpstr>
      <vt:lpstr>第12章   现金流量表</vt:lpstr>
      <vt:lpstr>第12章   现金流量表</vt:lpstr>
      <vt:lpstr>第12章   现金流量表</vt:lpstr>
      <vt:lpstr>第12章   现金流量表</vt:lpstr>
      <vt:lpstr>第12章   现金流量表</vt:lpstr>
      <vt:lpstr>第12章   现金流量表</vt:lpstr>
      <vt:lpstr>第12章   现金流量表</vt:lpstr>
      <vt:lpstr>第12章   现金流量表</vt:lpstr>
      <vt:lpstr>第12章   现金流量表</vt:lpstr>
      <vt:lpstr>第12章   现金流量表</vt:lpstr>
      <vt:lpstr>第12章   现金流量表</vt:lpstr>
      <vt:lpstr>第12章   现金流量表</vt:lpstr>
      <vt:lpstr>第12章   现金流量表</vt:lpstr>
      <vt:lpstr>第12章   现金流量表</vt:lpstr>
      <vt:lpstr>第12章   现金流量表</vt:lpstr>
      <vt:lpstr>第12章   现金流量表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第12章   现金流量表</dc:title>
  <dc:creator>l</dc:creator>
  <cp:lastModifiedBy>l</cp:lastModifiedBy>
  <cp:revision>38</cp:revision>
  <dcterms:created xsi:type="dcterms:W3CDTF">2012-01-04T06:31:34Z</dcterms:created>
  <dcterms:modified xsi:type="dcterms:W3CDTF">2012-01-10T03:40:02Z</dcterms:modified>
</cp:coreProperties>
</file>