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B9E9-1CC9-439E-9435-90BE60A1E9C7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4B1D-AFDA-4F2C-B8C7-7211C920CA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常用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分析方法：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比较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分析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  2.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趋势分析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  3.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因素分析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  4.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比率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分析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  5.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现金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流量分析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6.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结构分析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b="1" dirty="0" smtClean="0"/>
              <a:t>通过计算百分比的方式了解不同的资产、负债、费用等项目在报表中所占的比重。常用的是资产负债表和利润表的结构分析。将总资产作为</a:t>
            </a:r>
            <a:r>
              <a:rPr lang="en-US" altLang="zh-CN" sz="2400" b="1" dirty="0" smtClean="0"/>
              <a:t>100%</a:t>
            </a:r>
            <a:r>
              <a:rPr lang="zh-CN" altLang="en-US" sz="2400" b="1" dirty="0" smtClean="0"/>
              <a:t>，用占总资产的比重来表示各个资产和负债项目，将公司的收入作为</a:t>
            </a:r>
            <a:r>
              <a:rPr lang="en-US" altLang="zh-CN" sz="2400" b="1" dirty="0" smtClean="0"/>
              <a:t>100%</a:t>
            </a:r>
            <a:r>
              <a:rPr lang="zh-CN" altLang="en-US" sz="2400" b="1" dirty="0" smtClean="0"/>
              <a:t>，用占收入的百分比来表示各个费用项目。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 一</a:t>
            </a:r>
            <a:r>
              <a:rPr lang="zh-CN" altLang="en-US" b="1" dirty="0" smtClean="0">
                <a:solidFill>
                  <a:srgbClr val="C00000"/>
                </a:solidFill>
              </a:rPr>
              <a:t>、比率分析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1. </a:t>
            </a:r>
            <a:r>
              <a:rPr lang="zh-CN" altLang="en-US" b="1" dirty="0" smtClean="0">
                <a:solidFill>
                  <a:srgbClr val="002060"/>
                </a:solidFill>
              </a:rPr>
              <a:t>反映</a:t>
            </a:r>
            <a:r>
              <a:rPr lang="zh-CN" altLang="en-US" b="1" dirty="0" smtClean="0">
                <a:solidFill>
                  <a:srgbClr val="002060"/>
                </a:solidFill>
              </a:rPr>
              <a:t>盈利能力的财务比率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每</a:t>
            </a:r>
            <a:r>
              <a:rPr lang="zh-CN" altLang="en-US" b="1" dirty="0" smtClean="0">
                <a:solidFill>
                  <a:srgbClr val="0070C0"/>
                </a:solidFill>
              </a:rPr>
              <a:t>股收益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净利润∕发行在外的普通股股数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毛利率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（销售收入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销售成本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销售税金及附加）∕销售收入</a:t>
            </a:r>
            <a:r>
              <a:rPr lang="en-US" altLang="zh-CN" b="1" dirty="0" smtClean="0"/>
              <a:t>×100%</a:t>
            </a:r>
            <a:r>
              <a:rPr lang="zh-CN" altLang="en-US" b="1" dirty="0" smtClean="0"/>
              <a:t>（衡量生产环节）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营业</a:t>
            </a:r>
            <a:r>
              <a:rPr lang="zh-CN" altLang="en-US" b="1" dirty="0" smtClean="0">
                <a:solidFill>
                  <a:srgbClr val="0070C0"/>
                </a:solidFill>
              </a:rPr>
              <a:t>利润率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营业利润∕销售收入</a:t>
            </a:r>
            <a:r>
              <a:rPr lang="en-US" altLang="zh-CN" b="1" dirty="0" smtClean="0"/>
              <a:t>×100%</a:t>
            </a:r>
            <a:r>
              <a:rPr lang="zh-CN" altLang="en-US" b="1" dirty="0" smtClean="0"/>
              <a:t>（衡量主要经营活动）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销售</a:t>
            </a:r>
            <a:r>
              <a:rPr lang="zh-CN" altLang="en-US" b="1" dirty="0" smtClean="0">
                <a:solidFill>
                  <a:srgbClr val="0070C0"/>
                </a:solidFill>
              </a:rPr>
              <a:t>净利润率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净利润∕销售收入</a:t>
            </a:r>
            <a:r>
              <a:rPr lang="en-US" altLang="zh-CN" b="1" dirty="0" smtClean="0"/>
              <a:t>×100%</a:t>
            </a:r>
            <a:r>
              <a:rPr lang="zh-CN" altLang="en-US" b="1" dirty="0" smtClean="0"/>
              <a:t>（衡量企业整体盈利水平）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总</a:t>
            </a:r>
            <a:r>
              <a:rPr lang="zh-CN" altLang="en-US" b="1" dirty="0" smtClean="0">
                <a:solidFill>
                  <a:srgbClr val="0070C0"/>
                </a:solidFill>
              </a:rPr>
              <a:t>资产报酬</a:t>
            </a:r>
            <a:r>
              <a:rPr lang="zh-CN" altLang="en-US" b="1" dirty="0" smtClean="0">
                <a:solidFill>
                  <a:srgbClr val="0070C0"/>
                </a:solidFill>
              </a:rPr>
              <a:t>率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净</a:t>
            </a:r>
            <a:r>
              <a:rPr lang="zh-CN" altLang="en-US" b="1" dirty="0" smtClean="0"/>
              <a:t>利润∕总资产平均余额</a:t>
            </a:r>
            <a:r>
              <a:rPr lang="en-US" altLang="zh-CN" b="1" dirty="0" smtClean="0"/>
              <a:t>×100%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净资产</a:t>
            </a:r>
            <a:r>
              <a:rPr lang="zh-CN" altLang="en-US" b="1" dirty="0" smtClean="0">
                <a:solidFill>
                  <a:srgbClr val="0070C0"/>
                </a:solidFill>
              </a:rPr>
              <a:t>报酬</a:t>
            </a:r>
            <a:r>
              <a:rPr lang="zh-CN" altLang="en-US" b="1" dirty="0" smtClean="0">
                <a:solidFill>
                  <a:srgbClr val="0070C0"/>
                </a:solidFill>
              </a:rPr>
              <a:t>率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净</a:t>
            </a:r>
            <a:r>
              <a:rPr lang="zh-CN" altLang="en-US" b="1" dirty="0" smtClean="0"/>
              <a:t>利润∕净资产平均余额</a:t>
            </a:r>
            <a:r>
              <a:rPr lang="en-US" altLang="zh-CN" b="1" dirty="0" smtClean="0"/>
              <a:t>×100%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销售</a:t>
            </a:r>
            <a:r>
              <a:rPr lang="zh-CN" altLang="en-US" b="1" dirty="0" smtClean="0">
                <a:solidFill>
                  <a:srgbClr val="0070C0"/>
                </a:solidFill>
              </a:rPr>
              <a:t>收入</a:t>
            </a:r>
            <a:r>
              <a:rPr lang="zh-CN" altLang="en-US" b="1" dirty="0" smtClean="0">
                <a:solidFill>
                  <a:srgbClr val="0070C0"/>
                </a:solidFill>
              </a:rPr>
              <a:t>增长率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（本期销售收入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上期销售收入）∕上期销售收入</a:t>
            </a:r>
            <a:r>
              <a:rPr lang="en-US" altLang="zh-CN" b="1" dirty="0" smtClean="0"/>
              <a:t>×100%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营业</a:t>
            </a:r>
            <a:r>
              <a:rPr lang="zh-CN" altLang="en-US" b="1" dirty="0" smtClean="0">
                <a:solidFill>
                  <a:srgbClr val="0070C0"/>
                </a:solidFill>
              </a:rPr>
              <a:t>利润</a:t>
            </a:r>
            <a:r>
              <a:rPr lang="zh-CN" altLang="en-US" b="1" dirty="0" smtClean="0">
                <a:solidFill>
                  <a:srgbClr val="0070C0"/>
                </a:solidFill>
              </a:rPr>
              <a:t>增长率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（本期营业利润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上期营业利润）∕上期营业利润</a:t>
            </a:r>
            <a:r>
              <a:rPr lang="en-US" altLang="zh-CN" b="1" dirty="0" smtClean="0"/>
              <a:t>×100%</a:t>
            </a:r>
          </a:p>
          <a:p>
            <a:pPr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净</a:t>
            </a:r>
            <a:r>
              <a:rPr lang="zh-CN" altLang="en-US" b="1" dirty="0" smtClean="0">
                <a:solidFill>
                  <a:srgbClr val="0070C0"/>
                </a:solidFill>
              </a:rPr>
              <a:t>利润</a:t>
            </a:r>
            <a:r>
              <a:rPr lang="zh-CN" altLang="en-US" b="1" dirty="0" smtClean="0">
                <a:solidFill>
                  <a:srgbClr val="0070C0"/>
                </a:solidFill>
              </a:rPr>
              <a:t>增长率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（本期净利润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上期净利润）∕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/>
              <a:t>上</a:t>
            </a:r>
            <a:r>
              <a:rPr lang="zh-CN" altLang="en-US" b="1" dirty="0" smtClean="0"/>
              <a:t>期净利润</a:t>
            </a:r>
            <a:r>
              <a:rPr lang="en-US" altLang="zh-CN" b="1" dirty="0" smtClean="0"/>
              <a:t>×100%</a:t>
            </a:r>
          </a:p>
          <a:p>
            <a:pPr>
              <a:buNone/>
            </a:pPr>
            <a:r>
              <a:rPr lang="zh-CN" altLang="en-US" b="1" dirty="0" smtClean="0"/>
              <a:t>   一</a:t>
            </a:r>
            <a:r>
              <a:rPr lang="zh-CN" altLang="en-US" b="1" dirty="0" smtClean="0"/>
              <a:t>个对上市公司来说重要的衡量企业成长性的指标：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市盈率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每</a:t>
            </a:r>
            <a:r>
              <a:rPr lang="zh-CN" altLang="en-US" b="1" dirty="0" smtClean="0"/>
              <a:t>股市价∕每股收益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 2 .</a:t>
            </a:r>
            <a:r>
              <a:rPr lang="zh-CN" altLang="en-US" b="1" dirty="0" smtClean="0">
                <a:solidFill>
                  <a:srgbClr val="002060"/>
                </a:solidFill>
              </a:rPr>
              <a:t> 营运</a:t>
            </a:r>
            <a:r>
              <a:rPr lang="zh-CN" altLang="en-US" b="1" dirty="0" smtClean="0">
                <a:solidFill>
                  <a:srgbClr val="002060"/>
                </a:solidFill>
              </a:rPr>
              <a:t>能力的财务比率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营运</a:t>
            </a:r>
            <a:r>
              <a:rPr lang="zh-CN" altLang="en-US" b="1" dirty="0" smtClean="0"/>
              <a:t>能力：企业运作资产的效率。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应收</a:t>
            </a:r>
            <a:r>
              <a:rPr lang="zh-CN" altLang="en-US" b="1" dirty="0" smtClean="0">
                <a:solidFill>
                  <a:srgbClr val="0070C0"/>
                </a:solidFill>
              </a:rPr>
              <a:t>账款周转率（次数）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赊销收入∕应收账款平均余额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存货</a:t>
            </a:r>
            <a:r>
              <a:rPr lang="zh-CN" altLang="en-US" b="1" dirty="0" smtClean="0">
                <a:solidFill>
                  <a:srgbClr val="0070C0"/>
                </a:solidFill>
              </a:rPr>
              <a:t>周转率（次数）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销售成本∕存货平均余额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流动资产</a:t>
            </a:r>
            <a:r>
              <a:rPr lang="zh-CN" altLang="en-US" b="1" dirty="0" smtClean="0">
                <a:solidFill>
                  <a:srgbClr val="0070C0"/>
                </a:solidFill>
              </a:rPr>
              <a:t>周转率（次数）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销售收入∕流动资产平均余额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 固定资产</a:t>
            </a:r>
            <a:r>
              <a:rPr lang="zh-CN" altLang="en-US" b="1" dirty="0" smtClean="0">
                <a:solidFill>
                  <a:srgbClr val="0070C0"/>
                </a:solidFill>
              </a:rPr>
              <a:t>周转率（次数）</a:t>
            </a:r>
            <a:r>
              <a:rPr lang="en-US" altLang="zh-CN" b="1" dirty="0" smtClean="0"/>
              <a:t>=</a:t>
            </a:r>
            <a:r>
              <a:rPr lang="zh-CN" altLang="en-US" b="1" dirty="0"/>
              <a:t>销售</a:t>
            </a:r>
            <a:r>
              <a:rPr lang="zh-CN" altLang="en-US" b="1" dirty="0" smtClean="0"/>
              <a:t>收入∕固定资产平均余额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总</a:t>
            </a:r>
            <a:r>
              <a:rPr lang="zh-CN" altLang="en-US" b="1" dirty="0" smtClean="0">
                <a:solidFill>
                  <a:srgbClr val="0070C0"/>
                </a:solidFill>
              </a:rPr>
              <a:t>资产周转率（次数）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销售收入∕总资产平均余额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3. </a:t>
            </a:r>
            <a:r>
              <a:rPr lang="zh-CN" altLang="en-US" b="1" dirty="0" smtClean="0">
                <a:solidFill>
                  <a:srgbClr val="002060"/>
                </a:solidFill>
              </a:rPr>
              <a:t>反映</a:t>
            </a:r>
            <a:r>
              <a:rPr lang="zh-CN" altLang="en-US" b="1" dirty="0" smtClean="0">
                <a:solidFill>
                  <a:srgbClr val="002060"/>
                </a:solidFill>
              </a:rPr>
              <a:t>偿债能力的财务比率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 </a:t>
            </a:r>
            <a:r>
              <a:rPr lang="zh-CN" altLang="zh-CN" b="1" dirty="0" smtClean="0">
                <a:solidFill>
                  <a:srgbClr val="002060"/>
                </a:solidFill>
              </a:rPr>
              <a:t>①</a:t>
            </a:r>
            <a:r>
              <a:rPr lang="zh-CN" altLang="en-US" b="1" dirty="0" smtClean="0">
                <a:solidFill>
                  <a:srgbClr val="002060"/>
                </a:solidFill>
              </a:rPr>
              <a:t>短期偿债能力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流动比率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流动资产</a:t>
            </a:r>
            <a:r>
              <a:rPr lang="zh-CN" altLang="en-US" b="1" dirty="0" smtClean="0"/>
              <a:t>∕流动负债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速</a:t>
            </a:r>
            <a:r>
              <a:rPr lang="zh-CN" altLang="en-US" b="1" dirty="0">
                <a:solidFill>
                  <a:srgbClr val="0070C0"/>
                </a:solidFill>
              </a:rPr>
              <a:t>动</a:t>
            </a:r>
            <a:r>
              <a:rPr lang="zh-CN" altLang="en-US" b="1" dirty="0" smtClean="0">
                <a:solidFill>
                  <a:srgbClr val="0070C0"/>
                </a:solidFill>
              </a:rPr>
              <a:t>比率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（流动资产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存货） ∕流动负债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现金比率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（货币资金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有价证券） ∕流动负债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②</a:t>
            </a:r>
            <a:r>
              <a:rPr lang="zh-CN" altLang="en-US" b="1" dirty="0" smtClean="0">
                <a:solidFill>
                  <a:srgbClr val="002060"/>
                </a:solidFill>
              </a:rPr>
              <a:t>长期偿债能力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资产</a:t>
            </a:r>
            <a:r>
              <a:rPr lang="zh-CN" altLang="en-US" b="1" dirty="0">
                <a:solidFill>
                  <a:srgbClr val="0070C0"/>
                </a:solidFill>
              </a:rPr>
              <a:t>负债</a:t>
            </a:r>
            <a:r>
              <a:rPr lang="zh-CN" altLang="en-US" b="1" dirty="0" smtClean="0">
                <a:solidFill>
                  <a:srgbClr val="0070C0"/>
                </a:solidFill>
              </a:rPr>
              <a:t>率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负债</a:t>
            </a:r>
            <a:r>
              <a:rPr lang="zh-CN" altLang="en-US" b="1" dirty="0" smtClean="0"/>
              <a:t>总额∕资产总额</a:t>
            </a:r>
            <a:r>
              <a:rPr lang="en-US" altLang="zh-CN" b="1" dirty="0" smtClean="0"/>
              <a:t>×100%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  利息</a:t>
            </a:r>
            <a:r>
              <a:rPr lang="zh-CN" altLang="en-US" b="1" dirty="0" smtClean="0">
                <a:solidFill>
                  <a:srgbClr val="0070C0"/>
                </a:solidFill>
              </a:rPr>
              <a:t>保障</a:t>
            </a:r>
            <a:r>
              <a:rPr lang="zh-CN" altLang="en-US" b="1" dirty="0" smtClean="0">
                <a:solidFill>
                  <a:srgbClr val="0070C0"/>
                </a:solidFill>
              </a:rPr>
              <a:t>倍数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息</a:t>
            </a:r>
            <a:r>
              <a:rPr lang="zh-CN" altLang="en-US" b="1" dirty="0" smtClean="0"/>
              <a:t>税前利润∕利息费用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（息税前利润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净利润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所得税</a:t>
            </a:r>
            <a:r>
              <a:rPr lang="en-US" altLang="zh-CN" b="1" dirty="0" smtClean="0"/>
              <a:t>+</a:t>
            </a:r>
            <a:r>
              <a:rPr lang="zh-CN" altLang="en-US" b="1" dirty="0"/>
              <a:t>利息</a:t>
            </a:r>
            <a:r>
              <a:rPr lang="zh-CN" altLang="en-US" b="1" dirty="0" smtClean="0"/>
              <a:t>费用）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  4</a:t>
            </a:r>
            <a:r>
              <a:rPr lang="en-US" altLang="zh-CN" b="1" dirty="0" smtClean="0">
                <a:solidFill>
                  <a:srgbClr val="002060"/>
                </a:solidFill>
              </a:rPr>
              <a:t>.</a:t>
            </a:r>
            <a:r>
              <a:rPr lang="zh-CN" altLang="en-US" b="1" dirty="0" smtClean="0">
                <a:solidFill>
                  <a:srgbClr val="002060"/>
                </a:solidFill>
              </a:rPr>
              <a:t>财务比率综合分析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  杜邦</a:t>
            </a:r>
            <a:r>
              <a:rPr lang="zh-CN" altLang="en-US" b="1" dirty="0" smtClean="0">
                <a:solidFill>
                  <a:srgbClr val="C00000"/>
                </a:solidFill>
              </a:rPr>
              <a:t>分析</a:t>
            </a:r>
            <a:r>
              <a:rPr lang="zh-CN" altLang="en-US" b="1" dirty="0" smtClean="0"/>
              <a:t>：将财务比率逐层分解，揭示比率之间的相互关系。最早由杜邦公司开始使用，并一直流传下来。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         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杜邦</a:t>
            </a:r>
            <a:r>
              <a:rPr lang="zh-CN" altLang="en-US" b="1" dirty="0" smtClean="0">
                <a:solidFill>
                  <a:srgbClr val="C00000"/>
                </a:solidFill>
              </a:rPr>
              <a:t>分析</a:t>
            </a:r>
            <a:r>
              <a:rPr lang="zh-CN" altLang="en-US" b="1" dirty="0" smtClean="0">
                <a:solidFill>
                  <a:srgbClr val="C00000"/>
                </a:solidFill>
              </a:rPr>
              <a:t>图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章   会计报表分析</a:t>
            </a:r>
            <a:endParaRPr lang="zh-CN" altLang="en-US" dirty="0"/>
          </a:p>
        </p:txBody>
      </p:sp>
      <p:pic>
        <p:nvPicPr>
          <p:cNvPr id="5" name="sp-image" descr="http://imgsrc.baidu.com/baike/pic/item/bba1cd11728b471090115686c3cec3fdfc0323b9.jpg"/>
          <p:cNvPicPr>
            <a:picLocks noGrp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1259632" y="1556792"/>
            <a:ext cx="63307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568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第13章   会计报表分析</vt:lpstr>
      <vt:lpstr>第13章   会计报表分析</vt:lpstr>
      <vt:lpstr>第13章   会计报表分析</vt:lpstr>
      <vt:lpstr>第13章   会计报表分析</vt:lpstr>
      <vt:lpstr>第13章   会计报表分析</vt:lpstr>
      <vt:lpstr>第13章   会计报表分析</vt:lpstr>
      <vt:lpstr>第13章   会计报表分析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 会计报表分析</dc:title>
  <dc:creator>l</dc:creator>
  <cp:lastModifiedBy>l</cp:lastModifiedBy>
  <cp:revision>16</cp:revision>
  <dcterms:created xsi:type="dcterms:W3CDTF">2012-01-04T08:43:57Z</dcterms:created>
  <dcterms:modified xsi:type="dcterms:W3CDTF">2012-01-08T03:06:25Z</dcterms:modified>
</cp:coreProperties>
</file>