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0" r:id="rId5"/>
    <p:sldId id="262" r:id="rId6"/>
    <p:sldId id="263" r:id="rId7"/>
    <p:sldId id="259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978-1DD4-4A08-9C3B-994C59AF1E9D}" type="datetimeFigureOut">
              <a:rPr lang="zh-CN" altLang="en-US" smtClean="0"/>
              <a:pPr/>
              <a:t>2012/2/15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BC66964-AC09-40CB-9CED-F5721EBAFB5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978-1DD4-4A08-9C3B-994C59AF1E9D}" type="datetimeFigureOut">
              <a:rPr lang="zh-CN" altLang="en-US" smtClean="0"/>
              <a:pPr/>
              <a:t>2012/2/15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964-AC09-40CB-9CED-F5721EBAFB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978-1DD4-4A08-9C3B-994C59AF1E9D}" type="datetimeFigureOut">
              <a:rPr lang="zh-CN" altLang="en-US" smtClean="0"/>
              <a:pPr/>
              <a:t>2012/2/15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964-AC09-40CB-9CED-F5721EBAFB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978-1DD4-4A08-9C3B-994C59AF1E9D}" type="datetimeFigureOut">
              <a:rPr lang="zh-CN" altLang="en-US" smtClean="0"/>
              <a:pPr/>
              <a:t>2012/2/15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964-AC09-40CB-9CED-F5721EBAFB5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978-1DD4-4A08-9C3B-994C59AF1E9D}" type="datetimeFigureOut">
              <a:rPr lang="zh-CN" altLang="en-US" smtClean="0"/>
              <a:pPr/>
              <a:t>2012/2/15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BC66964-AC09-40CB-9CED-F5721EBAFB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978-1DD4-4A08-9C3B-994C59AF1E9D}" type="datetimeFigureOut">
              <a:rPr lang="zh-CN" altLang="en-US" smtClean="0"/>
              <a:pPr/>
              <a:t>2012/2/15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964-AC09-40CB-9CED-F5721EBAFB5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978-1DD4-4A08-9C3B-994C59AF1E9D}" type="datetimeFigureOut">
              <a:rPr lang="zh-CN" altLang="en-US" smtClean="0"/>
              <a:pPr/>
              <a:t>2012/2/15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964-AC09-40CB-9CED-F5721EBAFB5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978-1DD4-4A08-9C3B-994C59AF1E9D}" type="datetimeFigureOut">
              <a:rPr lang="zh-CN" altLang="en-US" smtClean="0"/>
              <a:pPr/>
              <a:t>2012/2/15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964-AC09-40CB-9CED-F5721EBAFB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978-1DD4-4A08-9C3B-994C59AF1E9D}" type="datetimeFigureOut">
              <a:rPr lang="zh-CN" altLang="en-US" smtClean="0"/>
              <a:pPr/>
              <a:t>2012/2/15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964-AC09-40CB-9CED-F5721EBAFB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978-1DD4-4A08-9C3B-994C59AF1E9D}" type="datetimeFigureOut">
              <a:rPr lang="zh-CN" altLang="en-US" smtClean="0"/>
              <a:pPr/>
              <a:t>2012/2/15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964-AC09-40CB-9CED-F5721EBAFB5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978-1DD4-4A08-9C3B-994C59AF1E9D}" type="datetimeFigureOut">
              <a:rPr lang="zh-CN" altLang="en-US" smtClean="0"/>
              <a:pPr/>
              <a:t>2012/2/15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BC66964-AC09-40CB-9CED-F5721EBAFB5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CC7E978-1DD4-4A08-9C3B-994C59AF1E9D}" type="datetimeFigureOut">
              <a:rPr lang="zh-CN" altLang="en-US" smtClean="0"/>
              <a:pPr/>
              <a:t>2012/2/15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BC66964-AC09-40CB-9CED-F5721EBAFB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    第</a:t>
            </a:r>
            <a:r>
              <a:rPr lang="en-US" altLang="zh-CN" b="1" dirty="0" smtClean="0">
                <a:solidFill>
                  <a:schemeClr val="accent1"/>
                </a:solidFill>
              </a:rPr>
              <a:t>2</a:t>
            </a:r>
            <a:r>
              <a:rPr lang="zh-CN" altLang="en-US" b="1" dirty="0" smtClean="0">
                <a:solidFill>
                  <a:schemeClr val="accent1"/>
                </a:solidFill>
              </a:rPr>
              <a:t>章     会计循环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2.1 </a:t>
            </a:r>
            <a:r>
              <a:rPr lang="zh-CN" altLang="en-US" b="1" dirty="0" smtClean="0">
                <a:solidFill>
                  <a:srgbClr val="C00000"/>
                </a:solidFill>
              </a:rPr>
              <a:t>经济活动与财务报表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b="1" dirty="0" smtClean="0"/>
              <a:t>   </a:t>
            </a:r>
            <a:r>
              <a:rPr lang="en-US" altLang="zh-CN" b="1" dirty="0" smtClean="0">
                <a:solidFill>
                  <a:srgbClr val="C00000"/>
                </a:solidFill>
              </a:rPr>
              <a:t>2.1.1 </a:t>
            </a:r>
            <a:r>
              <a:rPr lang="zh-CN" altLang="en-US" b="1" dirty="0" smtClean="0">
                <a:solidFill>
                  <a:srgbClr val="C00000"/>
                </a:solidFill>
              </a:rPr>
              <a:t>经济活动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b="1" dirty="0" smtClean="0"/>
              <a:t>      1.</a:t>
            </a:r>
            <a:r>
              <a:rPr lang="zh-CN" altLang="en-US" b="1" dirty="0" smtClean="0"/>
              <a:t>筹资活动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      2.</a:t>
            </a:r>
            <a:r>
              <a:rPr lang="zh-CN" altLang="en-US" b="1" dirty="0" smtClean="0"/>
              <a:t>投资活动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      3.</a:t>
            </a:r>
            <a:r>
              <a:rPr lang="zh-CN" altLang="en-US" b="1" dirty="0" smtClean="0"/>
              <a:t>经营活动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      4.</a:t>
            </a:r>
            <a:r>
              <a:rPr lang="zh-CN" altLang="en-US" b="1" dirty="0" smtClean="0"/>
              <a:t>利润形成和分配活动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   </a:t>
            </a:r>
            <a:r>
              <a:rPr lang="en-US" altLang="zh-CN" b="1" dirty="0" smtClean="0">
                <a:solidFill>
                  <a:srgbClr val="C00000"/>
                </a:solidFill>
              </a:rPr>
              <a:t>2.1.2 </a:t>
            </a:r>
            <a:r>
              <a:rPr lang="zh-CN" altLang="en-US" b="1" dirty="0" smtClean="0">
                <a:solidFill>
                  <a:srgbClr val="C00000"/>
                </a:solidFill>
              </a:rPr>
              <a:t>主要会计报表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b="1" dirty="0" smtClean="0"/>
              <a:t>      1.</a:t>
            </a:r>
            <a:r>
              <a:rPr lang="zh-CN" altLang="en-US" b="1" dirty="0" smtClean="0"/>
              <a:t>资产负债表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      2.</a:t>
            </a:r>
            <a:r>
              <a:rPr lang="zh-CN" altLang="en-US" b="1" dirty="0" smtClean="0"/>
              <a:t>利润表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      3.</a:t>
            </a:r>
            <a:r>
              <a:rPr lang="zh-CN" altLang="en-US" b="1" dirty="0" smtClean="0"/>
              <a:t>现金流量表</a:t>
            </a:r>
            <a:endParaRPr lang="en-US" altLang="zh-CN" b="1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      第</a:t>
            </a:r>
            <a:r>
              <a:rPr lang="en-US" altLang="zh-CN" b="1" dirty="0" smtClean="0">
                <a:solidFill>
                  <a:schemeClr val="accent1"/>
                </a:solidFill>
              </a:rPr>
              <a:t>2</a:t>
            </a:r>
            <a:r>
              <a:rPr lang="zh-CN" altLang="en-US" b="1" dirty="0" smtClean="0">
                <a:solidFill>
                  <a:schemeClr val="accent1"/>
                </a:solidFill>
              </a:rPr>
              <a:t>章     会计循环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3000" b="1" dirty="0" smtClean="0">
                <a:solidFill>
                  <a:srgbClr val="C00000"/>
                </a:solidFill>
              </a:rPr>
              <a:t>2.2 </a:t>
            </a:r>
            <a:r>
              <a:rPr lang="zh-CN" altLang="en-US" sz="3000" b="1" dirty="0" smtClean="0">
                <a:solidFill>
                  <a:srgbClr val="C00000"/>
                </a:solidFill>
              </a:rPr>
              <a:t>会计科目与账户</a:t>
            </a:r>
            <a:endParaRPr lang="en-US" altLang="zh-CN" sz="3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b="1" dirty="0" smtClean="0"/>
              <a:t>    </a:t>
            </a:r>
            <a:r>
              <a:rPr lang="en-US" altLang="zh-CN" b="1" dirty="0" smtClean="0">
                <a:solidFill>
                  <a:srgbClr val="C00000"/>
                </a:solidFill>
              </a:rPr>
              <a:t>2.2.1 </a:t>
            </a:r>
            <a:r>
              <a:rPr lang="zh-CN" altLang="en-US" b="1" dirty="0" smtClean="0">
                <a:solidFill>
                  <a:srgbClr val="C00000"/>
                </a:solidFill>
              </a:rPr>
              <a:t>会计科目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zh-CN" altLang="en-US" b="1" dirty="0" smtClean="0"/>
              <a:t>       </a:t>
            </a:r>
            <a:r>
              <a:rPr lang="zh-CN" altLang="en-US" sz="2400" b="1" dirty="0" smtClean="0"/>
              <a:t>是对会计对象的具体内容进行分类核算的类目。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分类：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（一）按经济内容分：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      资产类、负债类、所有者权益类、收入类、费用类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（二）按隶属关系分</a:t>
            </a:r>
            <a:r>
              <a:rPr lang="en-US" altLang="zh-CN" sz="2400" b="1" dirty="0" smtClean="0"/>
              <a:t>:</a:t>
            </a:r>
          </a:p>
          <a:p>
            <a:pPr>
              <a:buNone/>
            </a:pPr>
            <a:r>
              <a:rPr lang="zh-CN" altLang="en-US" sz="2400" b="1" dirty="0" smtClean="0"/>
              <a:t>      一级科目、二级科目、三级科目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（三）会计科目的主要名称</a:t>
            </a:r>
            <a:endParaRPr lang="en-US" altLang="zh-CN" sz="24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         第</a:t>
            </a:r>
            <a:r>
              <a:rPr lang="en-US" altLang="zh-CN" b="1" dirty="0" smtClean="0">
                <a:solidFill>
                  <a:schemeClr val="accent1"/>
                </a:solidFill>
              </a:rPr>
              <a:t>2</a:t>
            </a:r>
            <a:r>
              <a:rPr lang="zh-CN" altLang="en-US" b="1" dirty="0" smtClean="0">
                <a:solidFill>
                  <a:schemeClr val="accent1"/>
                </a:solidFill>
              </a:rPr>
              <a:t>章     会计循环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sz="3000" b="1" dirty="0" smtClean="0">
                <a:solidFill>
                  <a:srgbClr val="C00000"/>
                </a:solidFill>
              </a:rPr>
              <a:t>2.2.2  </a:t>
            </a:r>
            <a:r>
              <a:rPr lang="zh-CN" altLang="en-US" sz="3000" b="1" dirty="0" smtClean="0">
                <a:solidFill>
                  <a:srgbClr val="C00000"/>
                </a:solidFill>
              </a:rPr>
              <a:t>会计账户</a:t>
            </a:r>
            <a:endParaRPr lang="en-US" altLang="zh-CN" sz="3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 dirty="0" smtClean="0"/>
              <a:t>    会计中最基本的汇总工具。是根据会计科目开设的，具有一定的结构，用来系统、连续地记载各项经济业务。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/>
              <a:t>    </a:t>
            </a:r>
            <a:r>
              <a:rPr lang="zh-CN" altLang="en-US" b="1" dirty="0" smtClean="0">
                <a:solidFill>
                  <a:srgbClr val="C00000"/>
                </a:solidFill>
              </a:rPr>
              <a:t>分类：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 dirty="0" smtClean="0"/>
              <a:t>    根据一级科目开设的账户叫总分类账；根据二级、三级科目开设的账户叫明细分类帐。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/>
              <a:t>    </a:t>
            </a:r>
            <a:r>
              <a:rPr lang="zh-CN" altLang="en-US" b="1" dirty="0" smtClean="0">
                <a:solidFill>
                  <a:srgbClr val="C00000"/>
                </a:solidFill>
              </a:rPr>
              <a:t>结构：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 dirty="0" smtClean="0"/>
              <a:t>    账户分成左右两部分，分别用来登记会计要素的增减变化。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    内容：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b="1" dirty="0" smtClean="0"/>
              <a:t>    </a:t>
            </a:r>
            <a:r>
              <a:rPr lang="zh-CN" altLang="en-US" b="1" dirty="0" smtClean="0"/>
              <a:t>名称、日期、凭证号数、摘要、增加或减少的金额、余额。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“</a:t>
            </a:r>
            <a:r>
              <a:rPr lang="en-US" altLang="zh-CN" b="1" dirty="0" smtClean="0">
                <a:solidFill>
                  <a:srgbClr val="C00000"/>
                </a:solidFill>
              </a:rPr>
              <a:t>T”</a:t>
            </a:r>
            <a:r>
              <a:rPr lang="zh-CN" altLang="en-US" b="1" dirty="0" smtClean="0">
                <a:solidFill>
                  <a:srgbClr val="C00000"/>
                </a:solidFill>
              </a:rPr>
              <a:t>型账户的介绍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zh-CN" altLang="en-US" b="1" dirty="0" smtClean="0"/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不同性质的账户登记的内容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      第</a:t>
            </a:r>
            <a:r>
              <a:rPr lang="en-US" altLang="zh-CN" b="1" dirty="0" smtClean="0">
                <a:solidFill>
                  <a:schemeClr val="accent1"/>
                </a:solidFill>
              </a:rPr>
              <a:t>2</a:t>
            </a:r>
            <a:r>
              <a:rPr lang="zh-CN" altLang="en-US" b="1" dirty="0" smtClean="0">
                <a:solidFill>
                  <a:schemeClr val="accent1"/>
                </a:solidFill>
              </a:rPr>
              <a:t>章     会计循环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sz="3000" b="1" dirty="0" smtClean="0">
                <a:solidFill>
                  <a:srgbClr val="C00000"/>
                </a:solidFill>
              </a:rPr>
              <a:t>2.3 </a:t>
            </a:r>
            <a:r>
              <a:rPr lang="zh-CN" altLang="en-US" sz="3000" b="1" dirty="0" smtClean="0">
                <a:solidFill>
                  <a:srgbClr val="C00000"/>
                </a:solidFill>
              </a:rPr>
              <a:t>复式记账法</a:t>
            </a:r>
            <a:endParaRPr lang="en-US" altLang="zh-CN" sz="3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    2.3.1 </a:t>
            </a:r>
            <a:r>
              <a:rPr lang="zh-CN" altLang="en-US" b="1" dirty="0" smtClean="0">
                <a:solidFill>
                  <a:srgbClr val="C00000"/>
                </a:solidFill>
              </a:rPr>
              <a:t>复式记账及其原理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zh-CN" altLang="en-US" b="1" dirty="0" smtClean="0"/>
              <a:t>         记录每笔经济业务的双重影响，每笔业务至少影响两个账户。对每笔业务都要用相等的金额，同时在两个或两个以上的账户中进行登记。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    </a:t>
            </a:r>
            <a:r>
              <a:rPr lang="en-US" altLang="zh-CN" b="1" dirty="0" smtClean="0">
                <a:solidFill>
                  <a:srgbClr val="C00000"/>
                </a:solidFill>
              </a:rPr>
              <a:t>2.3.2 </a:t>
            </a:r>
            <a:r>
              <a:rPr lang="zh-CN" altLang="en-US" b="1" dirty="0" smtClean="0">
                <a:solidFill>
                  <a:srgbClr val="C00000"/>
                </a:solidFill>
              </a:rPr>
              <a:t>借贷记账法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zh-CN" altLang="en-US" b="1" dirty="0" smtClean="0"/>
              <a:t>          是以“借”和“贷”作为记账符号的复式记账法。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/>
              <a:t>    </a:t>
            </a:r>
            <a:r>
              <a:rPr lang="zh-CN" altLang="en-US" b="1" dirty="0" smtClean="0">
                <a:solidFill>
                  <a:srgbClr val="C00000"/>
                </a:solidFill>
              </a:rPr>
              <a:t>特点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      1.</a:t>
            </a:r>
            <a:r>
              <a:rPr lang="zh-CN" altLang="en-US" b="1" dirty="0" smtClean="0"/>
              <a:t>以借和贷作为记账符号，表示记账方向。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      2.</a:t>
            </a:r>
            <a:r>
              <a:rPr lang="zh-CN" altLang="en-US" b="1" dirty="0" smtClean="0"/>
              <a:t>可设置共同性账户。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      3.</a:t>
            </a:r>
            <a:r>
              <a:rPr lang="zh-CN" altLang="en-US" b="1" dirty="0" smtClean="0"/>
              <a:t>记账规则：有借必有贷，借贷必相等。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      4.</a:t>
            </a:r>
            <a:r>
              <a:rPr lang="zh-CN" altLang="en-US" b="1" dirty="0" smtClean="0"/>
              <a:t>编制会计分录。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      5.</a:t>
            </a:r>
            <a:r>
              <a:rPr lang="zh-CN" altLang="en-US" b="1" dirty="0" smtClean="0"/>
              <a:t>进行试算平衡。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    第</a:t>
            </a:r>
            <a:r>
              <a:rPr lang="en-US" altLang="zh-CN" b="1" dirty="0" smtClean="0">
                <a:solidFill>
                  <a:schemeClr val="accent1"/>
                </a:solidFill>
              </a:rPr>
              <a:t>2</a:t>
            </a:r>
            <a:r>
              <a:rPr lang="zh-CN" altLang="en-US" b="1" dirty="0" smtClean="0">
                <a:solidFill>
                  <a:schemeClr val="accent1"/>
                </a:solidFill>
              </a:rPr>
              <a:t>章     会计循环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借贷记账法的具体运用：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en-US" altLang="zh-CN" b="1" dirty="0" smtClean="0">
                <a:solidFill>
                  <a:srgbClr val="002060"/>
                </a:solidFill>
              </a:rPr>
              <a:t>1.</a:t>
            </a:r>
            <a:r>
              <a:rPr lang="zh-CN" altLang="en-US" b="1" dirty="0" smtClean="0">
                <a:solidFill>
                  <a:srgbClr val="002060"/>
                </a:solidFill>
              </a:rPr>
              <a:t>编制会计分录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   2.</a:t>
            </a:r>
            <a:r>
              <a:rPr lang="zh-CN" altLang="en-US" b="1" dirty="0" smtClean="0">
                <a:solidFill>
                  <a:srgbClr val="002060"/>
                </a:solidFill>
              </a:rPr>
              <a:t>登帐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   3.</a:t>
            </a:r>
            <a:r>
              <a:rPr lang="zh-CN" altLang="en-US" b="1" dirty="0" smtClean="0">
                <a:solidFill>
                  <a:srgbClr val="002060"/>
                </a:solidFill>
              </a:rPr>
              <a:t>进行试算平衡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marL="87313" indent="-87313">
              <a:buNone/>
            </a:pPr>
            <a:r>
              <a:rPr lang="zh-CN" altLang="en-US" b="1" dirty="0" smtClean="0"/>
              <a:t>       </a:t>
            </a:r>
            <a:r>
              <a:rPr lang="zh-CN" altLang="en-US" sz="2400" b="1" dirty="0" smtClean="0"/>
              <a:t>全部账户的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本期借方发生额合计数</a:t>
            </a:r>
            <a:r>
              <a:rPr lang="en-US" altLang="zh-CN" sz="2400" b="1" dirty="0" smtClean="0"/>
              <a:t>=</a:t>
            </a:r>
            <a:r>
              <a:rPr lang="zh-CN" altLang="en-US" sz="2400" b="1" dirty="0" smtClean="0"/>
              <a:t>全部账户的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本期贷方发生额合计数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87313" indent="-87313">
              <a:buNone/>
            </a:pPr>
            <a:r>
              <a:rPr lang="zh-CN" altLang="en-US" sz="2400" b="1" dirty="0" smtClean="0"/>
              <a:t>       全部账户的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期末借方余额合计数</a:t>
            </a:r>
            <a:r>
              <a:rPr lang="en-US" altLang="zh-CN" sz="2400" b="1" dirty="0" smtClean="0"/>
              <a:t>=</a:t>
            </a:r>
            <a:r>
              <a:rPr lang="zh-CN" altLang="en-US" sz="2400" b="1" dirty="0" smtClean="0"/>
              <a:t>全部账户的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期末贷方余额合计数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87313" indent="-87313">
              <a:buNone/>
            </a:pPr>
            <a:r>
              <a:rPr lang="zh-CN" altLang="en-US" sz="2400" b="1" dirty="0" smtClean="0"/>
              <a:t>       全部账户的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期初借方余额合计数</a:t>
            </a:r>
            <a:r>
              <a:rPr lang="en-US" altLang="zh-CN" sz="2400" b="1" dirty="0" smtClean="0"/>
              <a:t>=</a:t>
            </a:r>
            <a:r>
              <a:rPr lang="zh-CN" altLang="en-US" sz="2400" b="1" dirty="0" smtClean="0"/>
              <a:t>全部账户的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期初贷方余额合计数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        第</a:t>
            </a:r>
            <a:r>
              <a:rPr lang="en-US" altLang="zh-CN" b="1" dirty="0" smtClean="0">
                <a:solidFill>
                  <a:schemeClr val="accent1"/>
                </a:solidFill>
              </a:rPr>
              <a:t>2</a:t>
            </a:r>
            <a:r>
              <a:rPr lang="zh-CN" altLang="en-US" b="1" dirty="0" smtClean="0">
                <a:solidFill>
                  <a:schemeClr val="accent1"/>
                </a:solidFill>
              </a:rPr>
              <a:t>章     会计循环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71600" y="1268760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b="1" dirty="0" smtClean="0"/>
              <a:t>举例：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1.</a:t>
            </a:r>
            <a:r>
              <a:rPr lang="zh-CN" altLang="en-US" sz="2000" b="1" dirty="0" smtClean="0"/>
              <a:t>企业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收到投资者投入企业的资本金</a:t>
            </a:r>
            <a:r>
              <a:rPr lang="en-US" altLang="zh-CN" sz="2000" b="1" dirty="0" smtClean="0"/>
              <a:t>800,000</a:t>
            </a:r>
            <a:r>
              <a:rPr lang="zh-CN" altLang="en-US" sz="2000" b="1" dirty="0" smtClean="0"/>
              <a:t>元，存入银行。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2.</a:t>
            </a:r>
            <a:r>
              <a:rPr lang="zh-CN" altLang="en-US" sz="2000" b="1" dirty="0" smtClean="0"/>
              <a:t>购买设备一台价值</a:t>
            </a:r>
            <a:r>
              <a:rPr lang="en-US" altLang="zh-CN" sz="2000" b="1" dirty="0" smtClean="0"/>
              <a:t>600,000</a:t>
            </a:r>
            <a:r>
              <a:rPr lang="zh-CN" altLang="en-US" sz="2000" b="1" dirty="0" smtClean="0"/>
              <a:t>元，其中以银行存款支付</a:t>
            </a:r>
            <a:r>
              <a:rPr lang="en-US" altLang="zh-CN" sz="2000" b="1" dirty="0" smtClean="0"/>
              <a:t>500,000</a:t>
            </a:r>
            <a:r>
              <a:rPr lang="zh-CN" altLang="en-US" sz="2000" b="1" dirty="0" smtClean="0"/>
              <a:t>元，余款尚未支付。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3.</a:t>
            </a:r>
            <a:r>
              <a:rPr lang="zh-CN" altLang="en-US" sz="2000" b="1" dirty="0" smtClean="0"/>
              <a:t>从银行借入短期借款</a:t>
            </a:r>
            <a:r>
              <a:rPr lang="en-US" altLang="zh-CN" sz="2000" b="1" dirty="0" smtClean="0"/>
              <a:t>200,000</a:t>
            </a:r>
            <a:r>
              <a:rPr lang="zh-CN" altLang="en-US" sz="2000" b="1" dirty="0" smtClean="0"/>
              <a:t>元。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4.</a:t>
            </a:r>
            <a:r>
              <a:rPr lang="zh-CN" altLang="en-US" sz="2000" b="1" dirty="0" smtClean="0"/>
              <a:t>从银行提取现金</a:t>
            </a:r>
            <a:r>
              <a:rPr lang="en-US" altLang="zh-CN" sz="2000" b="1" dirty="0" smtClean="0"/>
              <a:t>20,000</a:t>
            </a:r>
            <a:r>
              <a:rPr lang="zh-CN" altLang="en-US" sz="2000" b="1" dirty="0" smtClean="0"/>
              <a:t>元。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                          本期发生额试算平衡表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    </a:t>
            </a:r>
            <a:endParaRPr lang="zh-CN" altLang="en-US" sz="20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59632" y="3896360"/>
          <a:ext cx="6096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 账户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借方发生额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贷方发生额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库存现金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     20,000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银行存款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1,000,000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  520,000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固定资产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   600,000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短期借款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  200,000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应付账款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  100,000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实收资本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  800,000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合计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1,620,000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1,620,000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      第</a:t>
            </a:r>
            <a:r>
              <a:rPr lang="en-US" altLang="zh-CN" b="1" dirty="0" smtClean="0">
                <a:solidFill>
                  <a:schemeClr val="accent1"/>
                </a:solidFill>
              </a:rPr>
              <a:t>2</a:t>
            </a:r>
            <a:r>
              <a:rPr lang="zh-CN" altLang="en-US" b="1" dirty="0" smtClean="0">
                <a:solidFill>
                  <a:schemeClr val="accent1"/>
                </a:solidFill>
              </a:rPr>
              <a:t>章     会计循环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sz="3600" b="1" dirty="0" smtClean="0">
                <a:solidFill>
                  <a:srgbClr val="C00000"/>
                </a:solidFill>
              </a:rPr>
              <a:t>2.4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会计凭证、账簿与记账程序</a:t>
            </a:r>
            <a:endParaRPr lang="en-US" altLang="zh-CN" sz="3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b="1" dirty="0" smtClean="0"/>
              <a:t>   </a:t>
            </a:r>
            <a:r>
              <a:rPr lang="en-US" altLang="zh-CN" b="1" dirty="0" smtClean="0">
                <a:solidFill>
                  <a:srgbClr val="C00000"/>
                </a:solidFill>
              </a:rPr>
              <a:t>2.4.1</a:t>
            </a:r>
            <a:r>
              <a:rPr lang="zh-CN" altLang="en-US" b="1" dirty="0" smtClean="0">
                <a:solidFill>
                  <a:srgbClr val="C00000"/>
                </a:solidFill>
              </a:rPr>
              <a:t>会计凭证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b="1" dirty="0" smtClean="0"/>
              <a:t>   </a:t>
            </a:r>
            <a:r>
              <a:rPr lang="en-US" altLang="zh-CN" sz="2800" b="1" dirty="0" smtClean="0"/>
              <a:t>1.</a:t>
            </a:r>
            <a:r>
              <a:rPr lang="zh-CN" altLang="en-US" sz="2800" b="1" dirty="0" smtClean="0"/>
              <a:t>原始凭证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    2.</a:t>
            </a:r>
            <a:r>
              <a:rPr lang="zh-CN" altLang="en-US" sz="2800" b="1" dirty="0" smtClean="0"/>
              <a:t>记账凭证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b="1" dirty="0" smtClean="0"/>
              <a:t>   </a:t>
            </a:r>
            <a:r>
              <a:rPr lang="en-US" altLang="zh-CN" b="1" dirty="0" smtClean="0">
                <a:solidFill>
                  <a:srgbClr val="C00000"/>
                </a:solidFill>
              </a:rPr>
              <a:t>2.4.2</a:t>
            </a:r>
            <a:r>
              <a:rPr lang="zh-CN" altLang="en-US" b="1" dirty="0" smtClean="0">
                <a:solidFill>
                  <a:srgbClr val="C00000"/>
                </a:solidFill>
              </a:rPr>
              <a:t>会计账簿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b="1" dirty="0" smtClean="0"/>
              <a:t>   </a:t>
            </a:r>
            <a:r>
              <a:rPr lang="en-US" altLang="zh-CN" sz="2800" b="1" dirty="0" smtClean="0"/>
              <a:t>1.</a:t>
            </a:r>
            <a:r>
              <a:rPr lang="zh-CN" altLang="en-US" sz="2800" b="1" dirty="0" smtClean="0"/>
              <a:t>会计账簿及分类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   2.</a:t>
            </a:r>
            <a:r>
              <a:rPr lang="zh-CN" altLang="en-US" sz="2800" b="1" dirty="0" smtClean="0"/>
              <a:t>总分类账和明细分类账的平行登记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   3.</a:t>
            </a:r>
            <a:r>
              <a:rPr lang="zh-CN" altLang="en-US" sz="2800" b="1" dirty="0" smtClean="0"/>
              <a:t>对账和结账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b="1" dirty="0" smtClean="0"/>
              <a:t>   </a:t>
            </a:r>
            <a:r>
              <a:rPr lang="en-US" altLang="zh-CN" b="1" dirty="0" smtClean="0">
                <a:solidFill>
                  <a:srgbClr val="C00000"/>
                </a:solidFill>
              </a:rPr>
              <a:t>2.4.3</a:t>
            </a:r>
            <a:r>
              <a:rPr lang="zh-CN" altLang="en-US" b="1" dirty="0" smtClean="0">
                <a:solidFill>
                  <a:srgbClr val="C00000"/>
                </a:solidFill>
              </a:rPr>
              <a:t>账务处理程序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b="1" dirty="0" smtClean="0"/>
              <a:t>   </a:t>
            </a:r>
            <a:r>
              <a:rPr lang="en-US" altLang="zh-CN" sz="2800" b="1" dirty="0" smtClean="0"/>
              <a:t>1.</a:t>
            </a:r>
            <a:r>
              <a:rPr lang="zh-CN" altLang="en-US" sz="2800" b="1" dirty="0" smtClean="0"/>
              <a:t>记账凭证账务处理程序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   2.</a:t>
            </a:r>
            <a:r>
              <a:rPr lang="zh-CN" altLang="en-US" sz="2800" b="1" dirty="0" smtClean="0"/>
              <a:t>科目汇总表账务处理程序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   3.</a:t>
            </a:r>
            <a:r>
              <a:rPr lang="zh-CN" altLang="en-US" sz="2800" b="1" dirty="0" smtClean="0"/>
              <a:t>汇总记账凭证账务处理程序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     第</a:t>
            </a:r>
            <a:r>
              <a:rPr lang="en-US" altLang="zh-CN" b="1" dirty="0" smtClean="0">
                <a:solidFill>
                  <a:schemeClr val="accent1"/>
                </a:solidFill>
              </a:rPr>
              <a:t>2</a:t>
            </a:r>
            <a:r>
              <a:rPr lang="zh-CN" altLang="en-US" b="1" dirty="0" smtClean="0">
                <a:solidFill>
                  <a:schemeClr val="accent1"/>
                </a:solidFill>
              </a:rPr>
              <a:t>章     会计循环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 smtClean="0"/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会计循环</a:t>
            </a:r>
            <a:r>
              <a:rPr lang="zh-CN" altLang="en-US" b="1" dirty="0" smtClean="0">
                <a:solidFill>
                  <a:srgbClr val="C00000"/>
                </a:solidFill>
                <a:sym typeface="Wingdings" pitchFamily="2" charset="2"/>
              </a:rPr>
              <a:t>（</a:t>
            </a:r>
            <a:r>
              <a:rPr lang="zh-CN" altLang="en-US" b="1" dirty="0" smtClean="0">
                <a:solidFill>
                  <a:srgbClr val="C00000"/>
                </a:solidFill>
                <a:sym typeface="Wingdings" pitchFamily="2" charset="2"/>
              </a:rPr>
              <a:t>会计信息处理的过程）</a:t>
            </a:r>
            <a:endParaRPr lang="en-US" altLang="zh-CN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CN" b="1" i="1" dirty="0" smtClean="0">
                <a:solidFill>
                  <a:srgbClr val="C00000"/>
                </a:solidFill>
              </a:rPr>
              <a:t> </a:t>
            </a:r>
            <a:r>
              <a:rPr lang="en-US" altLang="zh-CN" b="1" i="1" dirty="0" smtClean="0">
                <a:solidFill>
                  <a:srgbClr val="C00000"/>
                </a:solidFill>
              </a:rPr>
              <a:t>    1.</a:t>
            </a:r>
            <a:r>
              <a:rPr lang="zh-CN" altLang="en-US" b="1" i="1" dirty="0" smtClean="0">
                <a:solidFill>
                  <a:srgbClr val="C00000"/>
                </a:solidFill>
              </a:rPr>
              <a:t>记录：</a:t>
            </a:r>
            <a:r>
              <a:rPr lang="zh-CN" altLang="en-US" b="1" dirty="0" smtClean="0"/>
              <a:t>用特有的会计方法（编制会计分录）将会计信息记录在记账凭证上。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i="1" dirty="0" smtClean="0">
                <a:solidFill>
                  <a:srgbClr val="C00000"/>
                </a:solidFill>
              </a:rPr>
              <a:t>     2.</a:t>
            </a:r>
            <a:r>
              <a:rPr lang="zh-CN" altLang="en-US" b="1" i="1" dirty="0" smtClean="0">
                <a:solidFill>
                  <a:srgbClr val="C00000"/>
                </a:solidFill>
              </a:rPr>
              <a:t>汇总：</a:t>
            </a:r>
            <a:r>
              <a:rPr lang="zh-CN" altLang="en-US" b="1" dirty="0" smtClean="0"/>
              <a:t>将记账凭证上的信息按发生时间的顺序逐一登记在相应的账户上，月末结出本期发生额和期末余额。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i="1" dirty="0" smtClean="0">
                <a:solidFill>
                  <a:srgbClr val="C00000"/>
                </a:solidFill>
              </a:rPr>
              <a:t>     3.</a:t>
            </a:r>
            <a:r>
              <a:rPr lang="zh-CN" altLang="en-US" b="1" i="1" dirty="0" smtClean="0">
                <a:solidFill>
                  <a:srgbClr val="C00000"/>
                </a:solidFill>
              </a:rPr>
              <a:t>编表：</a:t>
            </a:r>
            <a:r>
              <a:rPr lang="zh-CN" altLang="en-US" b="1" dirty="0" smtClean="0"/>
              <a:t>月末，根据有关账户的期末余额，将有关信息进行合并分析，编制会计报表。</a:t>
            </a:r>
            <a:endParaRPr lang="zh-CN" alt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101</TotalTime>
  <Words>780</Words>
  <Application>Microsoft Office PowerPoint</Application>
  <PresentationFormat>全屏显示(4:3)</PresentationFormat>
  <Paragraphs>97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平衡</vt:lpstr>
      <vt:lpstr>    第2章     会计循环</vt:lpstr>
      <vt:lpstr>      第2章     会计循环  </vt:lpstr>
      <vt:lpstr>         第2章     会计循环</vt:lpstr>
      <vt:lpstr>      第2章     会计循环</vt:lpstr>
      <vt:lpstr>    第2章     会计循环</vt:lpstr>
      <vt:lpstr>        第2章     会计循环</vt:lpstr>
      <vt:lpstr>      第2章     会计循环</vt:lpstr>
      <vt:lpstr>     第2章     会计循环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   会计循环</dc:title>
  <dc:creator>l</dc:creator>
  <cp:lastModifiedBy>l</cp:lastModifiedBy>
  <cp:revision>21</cp:revision>
  <dcterms:created xsi:type="dcterms:W3CDTF">2011-09-14T06:23:15Z</dcterms:created>
  <dcterms:modified xsi:type="dcterms:W3CDTF">2012-02-15T09:55:36Z</dcterms:modified>
</cp:coreProperties>
</file>