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1" r:id="rId3"/>
    <p:sldId id="258" r:id="rId4"/>
    <p:sldId id="259" r:id="rId5"/>
    <p:sldId id="260" r:id="rId6"/>
    <p:sldId id="261" r:id="rId7"/>
    <p:sldId id="262" r:id="rId8"/>
    <p:sldId id="263" r:id="rId9"/>
    <p:sldId id="264" r:id="rId10"/>
    <p:sldId id="265" r:id="rId11"/>
    <p:sldId id="266" r:id="rId12"/>
    <p:sldId id="267" r:id="rId13"/>
    <p:sldId id="268" r:id="rId14"/>
    <p:sldId id="269" r:id="rId15"/>
    <p:sldId id="272" r:id="rId1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vertBarState="maximized">
    <p:restoredLeft sz="34587" autoAdjust="0"/>
    <p:restoredTop sz="94607" autoAdjust="0"/>
  </p:normalViewPr>
  <p:slideViewPr>
    <p:cSldViewPr>
      <p:cViewPr varScale="1">
        <p:scale>
          <a:sx n="109" d="100"/>
          <a:sy n="109" d="100"/>
        </p:scale>
        <p:origin x="-1590"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1D58457B-47FD-4E99-BF2E-5786AB9C2B61}" type="datetimeFigureOut">
              <a:rPr lang="zh-CN" altLang="en-US" smtClean="0"/>
              <a:pPr/>
              <a:t>2011/11/11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FF717CD-77E2-4BA3-B236-183DBF0A38BF}"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D58457B-47FD-4E99-BF2E-5786AB9C2B61}" type="datetimeFigureOut">
              <a:rPr lang="zh-CN" altLang="en-US" smtClean="0"/>
              <a:pPr/>
              <a:t>2011/11/11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FF717CD-77E2-4BA3-B236-183DBF0A38BF}"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D58457B-47FD-4E99-BF2E-5786AB9C2B61}" type="datetimeFigureOut">
              <a:rPr lang="zh-CN" altLang="en-US" smtClean="0"/>
              <a:pPr/>
              <a:t>2011/11/11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FF717CD-77E2-4BA3-B236-183DBF0A38BF}"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D58457B-47FD-4E99-BF2E-5786AB9C2B61}" type="datetimeFigureOut">
              <a:rPr lang="zh-CN" altLang="en-US" smtClean="0"/>
              <a:pPr/>
              <a:t>2011/11/11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FF717CD-77E2-4BA3-B236-183DBF0A38BF}"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1D58457B-47FD-4E99-BF2E-5786AB9C2B61}" type="datetimeFigureOut">
              <a:rPr lang="zh-CN" altLang="en-US" smtClean="0"/>
              <a:pPr/>
              <a:t>2011/11/11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FF717CD-77E2-4BA3-B236-183DBF0A38BF}"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1D58457B-47FD-4E99-BF2E-5786AB9C2B61}" type="datetimeFigureOut">
              <a:rPr lang="zh-CN" altLang="en-US" smtClean="0"/>
              <a:pPr/>
              <a:t>2011/11/11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FF717CD-77E2-4BA3-B236-183DBF0A38BF}"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1D58457B-47FD-4E99-BF2E-5786AB9C2B61}" type="datetimeFigureOut">
              <a:rPr lang="zh-CN" altLang="en-US" smtClean="0"/>
              <a:pPr/>
              <a:t>2011/11/11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FF717CD-77E2-4BA3-B236-183DBF0A38BF}"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1D58457B-47FD-4E99-BF2E-5786AB9C2B61}" type="datetimeFigureOut">
              <a:rPr lang="zh-CN" altLang="en-US" smtClean="0"/>
              <a:pPr/>
              <a:t>2011/11/11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FF717CD-77E2-4BA3-B236-183DBF0A38BF}"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D58457B-47FD-4E99-BF2E-5786AB9C2B61}" type="datetimeFigureOut">
              <a:rPr lang="zh-CN" altLang="en-US" smtClean="0"/>
              <a:pPr/>
              <a:t>2011/11/11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FF717CD-77E2-4BA3-B236-183DBF0A38BF}"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1D58457B-47FD-4E99-BF2E-5786AB9C2B61}" type="datetimeFigureOut">
              <a:rPr lang="zh-CN" altLang="en-US" smtClean="0"/>
              <a:pPr/>
              <a:t>2011/11/11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FF717CD-77E2-4BA3-B236-183DBF0A38BF}"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1D58457B-47FD-4E99-BF2E-5786AB9C2B61}" type="datetimeFigureOut">
              <a:rPr lang="zh-CN" altLang="en-US" smtClean="0"/>
              <a:pPr/>
              <a:t>2011/11/11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FF717CD-77E2-4BA3-B236-183DBF0A38BF}"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58457B-47FD-4E99-BF2E-5786AB9C2B61}" type="datetimeFigureOut">
              <a:rPr lang="zh-CN" altLang="en-US" smtClean="0"/>
              <a:pPr/>
              <a:t>2011/11/11</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F717CD-77E2-4BA3-B236-183DBF0A38BF}"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t> </a:t>
            </a:r>
            <a:r>
              <a:rPr lang="zh-CN" altLang="en-US" b="1" dirty="0" smtClean="0">
                <a:solidFill>
                  <a:srgbClr val="C00000"/>
                </a:solidFill>
              </a:rPr>
              <a:t>第</a:t>
            </a:r>
            <a:r>
              <a:rPr lang="en-US" altLang="zh-CN" b="1" dirty="0" smtClean="0">
                <a:solidFill>
                  <a:srgbClr val="C00000"/>
                </a:solidFill>
              </a:rPr>
              <a:t>3</a:t>
            </a:r>
            <a:r>
              <a:rPr lang="zh-CN" altLang="en-US" b="1" dirty="0" smtClean="0">
                <a:solidFill>
                  <a:srgbClr val="C00000"/>
                </a:solidFill>
              </a:rPr>
              <a:t>章  资产负债表</a:t>
            </a:r>
            <a:endParaRPr lang="zh-CN" altLang="en-US" b="1" dirty="0">
              <a:solidFill>
                <a:srgbClr val="C00000"/>
              </a:solidFill>
            </a:endParaRPr>
          </a:p>
        </p:txBody>
      </p:sp>
      <p:sp>
        <p:nvSpPr>
          <p:cNvPr id="5" name="内容占位符 4"/>
          <p:cNvSpPr>
            <a:spLocks noGrp="1"/>
          </p:cNvSpPr>
          <p:nvPr>
            <p:ph idx="1"/>
          </p:nvPr>
        </p:nvSpPr>
        <p:spPr/>
        <p:txBody>
          <a:bodyPr>
            <a:normAutofit fontScale="85000" lnSpcReduction="10000"/>
          </a:bodyPr>
          <a:lstStyle/>
          <a:p>
            <a:pPr>
              <a:buNone/>
            </a:pPr>
            <a:r>
              <a:rPr lang="en-US" altLang="zh-CN" sz="3300" b="1" dirty="0" smtClean="0">
                <a:solidFill>
                  <a:srgbClr val="C00000"/>
                </a:solidFill>
              </a:rPr>
              <a:t>3.1  </a:t>
            </a:r>
            <a:r>
              <a:rPr lang="zh-CN" altLang="en-US" sz="3300" b="1" dirty="0" smtClean="0">
                <a:solidFill>
                  <a:srgbClr val="C00000"/>
                </a:solidFill>
              </a:rPr>
              <a:t>资产负债表的格式</a:t>
            </a:r>
            <a:endParaRPr lang="en-US" altLang="zh-CN" sz="3300" b="1" dirty="0" smtClean="0">
              <a:solidFill>
                <a:srgbClr val="C00000"/>
              </a:solidFill>
            </a:endParaRPr>
          </a:p>
          <a:p>
            <a:pPr marL="0" indent="0">
              <a:buNone/>
            </a:pPr>
            <a:r>
              <a:rPr lang="zh-CN" altLang="en-US" b="1" dirty="0" smtClean="0"/>
              <a:t>    </a:t>
            </a:r>
            <a:r>
              <a:rPr lang="zh-CN" altLang="en-US" sz="2800" b="1" dirty="0" smtClean="0"/>
              <a:t>资产负债表是反映企业资产、负债和所有者权益状况，通常称为财务状况的报表。</a:t>
            </a:r>
            <a:endParaRPr lang="en-US" altLang="zh-CN" sz="2800" b="1" dirty="0" smtClean="0"/>
          </a:p>
          <a:p>
            <a:pPr>
              <a:buNone/>
            </a:pPr>
            <a:r>
              <a:rPr lang="zh-CN" altLang="en-US" b="1" dirty="0" smtClean="0"/>
              <a:t>   </a:t>
            </a:r>
            <a:r>
              <a:rPr lang="zh-CN" altLang="en-US" b="1" dirty="0" smtClean="0">
                <a:solidFill>
                  <a:srgbClr val="C00000"/>
                </a:solidFill>
              </a:rPr>
              <a:t>财务状况</a:t>
            </a:r>
            <a:r>
              <a:rPr lang="zh-CN" altLang="en-US" b="1" dirty="0" smtClean="0"/>
              <a:t>包括以下意思：</a:t>
            </a:r>
            <a:endParaRPr lang="en-US" altLang="zh-CN" b="1" dirty="0" smtClean="0"/>
          </a:p>
          <a:p>
            <a:pPr>
              <a:buNone/>
            </a:pPr>
            <a:r>
              <a:rPr lang="en-US" altLang="zh-CN" b="1" dirty="0" smtClean="0"/>
              <a:t>  </a:t>
            </a:r>
            <a:r>
              <a:rPr lang="en-US" altLang="zh-CN" sz="2800" b="1" dirty="0" smtClean="0"/>
              <a:t>1.</a:t>
            </a:r>
            <a:r>
              <a:rPr lang="zh-CN" altLang="en-US" sz="2800" b="1" dirty="0" smtClean="0"/>
              <a:t>关于资产、负债、所有者权益构成情况及其合理性；</a:t>
            </a:r>
            <a:endParaRPr lang="en-US" altLang="zh-CN" sz="2800" b="1" dirty="0" smtClean="0"/>
          </a:p>
          <a:p>
            <a:pPr>
              <a:buNone/>
            </a:pPr>
            <a:r>
              <a:rPr lang="en-US" altLang="zh-CN" sz="2800" b="1" dirty="0" smtClean="0"/>
              <a:t>  2.</a:t>
            </a:r>
            <a:r>
              <a:rPr lang="zh-CN" altLang="en-US" sz="2800" b="1" dirty="0" smtClean="0"/>
              <a:t>关于流动性，就是资产变成现金的能力；</a:t>
            </a:r>
            <a:endParaRPr lang="en-US" altLang="zh-CN" sz="2800" b="1" dirty="0" smtClean="0"/>
          </a:p>
          <a:p>
            <a:pPr>
              <a:buNone/>
            </a:pPr>
            <a:r>
              <a:rPr lang="en-US" altLang="zh-CN" sz="2800" b="1" dirty="0" smtClean="0"/>
              <a:t>  3.</a:t>
            </a:r>
            <a:r>
              <a:rPr lang="zh-CN" altLang="en-US" sz="2800" b="1" dirty="0" smtClean="0"/>
              <a:t>关于财务弹性，即企业应付意外情况的能力。</a:t>
            </a:r>
            <a:endParaRPr lang="en-US" altLang="zh-CN" sz="2800" b="1" dirty="0" smtClean="0"/>
          </a:p>
          <a:p>
            <a:pPr>
              <a:buNone/>
            </a:pPr>
            <a:r>
              <a:rPr lang="en-US" altLang="zh-CN" sz="3300" b="1" dirty="0" smtClean="0">
                <a:solidFill>
                  <a:srgbClr val="C00000"/>
                </a:solidFill>
              </a:rPr>
              <a:t>3.2  </a:t>
            </a:r>
            <a:r>
              <a:rPr lang="zh-CN" altLang="en-US" sz="3300" b="1" dirty="0" smtClean="0">
                <a:solidFill>
                  <a:srgbClr val="C00000"/>
                </a:solidFill>
              </a:rPr>
              <a:t>对资产负债表的几点说明</a:t>
            </a:r>
            <a:endParaRPr lang="en-US" altLang="zh-CN" sz="3300" b="1" dirty="0" smtClean="0">
              <a:solidFill>
                <a:srgbClr val="C00000"/>
              </a:solidFill>
            </a:endParaRPr>
          </a:p>
          <a:p>
            <a:pPr>
              <a:buNone/>
            </a:pPr>
            <a:r>
              <a:rPr lang="en-US" altLang="zh-CN" sz="2800" b="1" dirty="0" smtClean="0"/>
              <a:t>  1.</a:t>
            </a:r>
            <a:r>
              <a:rPr lang="zh-CN" altLang="en-US" sz="2800" b="1" dirty="0" smtClean="0"/>
              <a:t>它是时点报表。</a:t>
            </a:r>
            <a:endParaRPr lang="en-US" altLang="zh-CN" sz="2800" b="1" dirty="0" smtClean="0"/>
          </a:p>
          <a:p>
            <a:pPr marL="0" indent="0">
              <a:buNone/>
            </a:pPr>
            <a:r>
              <a:rPr lang="en-US" altLang="zh-CN" sz="2800" b="1" dirty="0" smtClean="0"/>
              <a:t>  2.</a:t>
            </a:r>
            <a:r>
              <a:rPr lang="zh-CN" altLang="en-US" sz="2800" b="1" dirty="0" smtClean="0"/>
              <a:t>表上同时列示年初数和期末数，又称为比较资产负债表。</a:t>
            </a:r>
            <a:endParaRPr lang="en-US" altLang="zh-CN" sz="2800" b="1" dirty="0" smtClean="0"/>
          </a:p>
          <a:p>
            <a:pPr>
              <a:buNone/>
            </a:pPr>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r>
              <a:rPr lang="zh-CN" altLang="en-US" b="1" dirty="0" smtClean="0">
                <a:solidFill>
                  <a:srgbClr val="C00000"/>
                </a:solidFill>
              </a:rPr>
              <a:t>第</a:t>
            </a:r>
            <a:r>
              <a:rPr lang="en-US" altLang="zh-CN" b="1" dirty="0" smtClean="0">
                <a:solidFill>
                  <a:srgbClr val="C00000"/>
                </a:solidFill>
              </a:rPr>
              <a:t>3</a:t>
            </a:r>
            <a:r>
              <a:rPr lang="zh-CN" altLang="en-US" b="1" dirty="0" smtClean="0">
                <a:solidFill>
                  <a:srgbClr val="C00000"/>
                </a:solidFill>
              </a:rPr>
              <a:t>章  资产负债表</a:t>
            </a:r>
            <a:endParaRPr lang="zh-CN" altLang="en-US" dirty="0"/>
          </a:p>
        </p:txBody>
      </p:sp>
      <p:sp>
        <p:nvSpPr>
          <p:cNvPr id="3" name="内容占位符 2"/>
          <p:cNvSpPr>
            <a:spLocks noGrp="1"/>
          </p:cNvSpPr>
          <p:nvPr>
            <p:ph idx="1"/>
          </p:nvPr>
        </p:nvSpPr>
        <p:spPr/>
        <p:txBody>
          <a:bodyPr>
            <a:normAutofit fontScale="92500" lnSpcReduction="10000"/>
          </a:bodyPr>
          <a:lstStyle/>
          <a:p>
            <a:pPr>
              <a:buNone/>
            </a:pPr>
            <a:r>
              <a:rPr lang="en-US" altLang="zh-CN" b="1" dirty="0" smtClean="0">
                <a:solidFill>
                  <a:srgbClr val="C00000"/>
                </a:solidFill>
              </a:rPr>
              <a:t>4.</a:t>
            </a:r>
            <a:r>
              <a:rPr lang="zh-CN" altLang="en-US" b="1" dirty="0" smtClean="0">
                <a:solidFill>
                  <a:srgbClr val="C00000"/>
                </a:solidFill>
              </a:rPr>
              <a:t>无形资产</a:t>
            </a:r>
            <a:endParaRPr lang="en-US" altLang="zh-CN" b="1" dirty="0" smtClean="0">
              <a:solidFill>
                <a:srgbClr val="C00000"/>
              </a:solidFill>
            </a:endParaRPr>
          </a:p>
          <a:p>
            <a:pPr marL="0" indent="0">
              <a:buNone/>
            </a:pPr>
            <a:r>
              <a:rPr lang="zh-CN" altLang="en-US" sz="3000" b="1" dirty="0" smtClean="0"/>
              <a:t>     其基本特征是</a:t>
            </a:r>
            <a:r>
              <a:rPr lang="en-US" altLang="zh-CN" sz="3000" b="1" dirty="0" smtClean="0"/>
              <a:t>: </a:t>
            </a:r>
            <a:r>
              <a:rPr lang="zh-CN" altLang="en-US" sz="3000" b="1" dirty="0" smtClean="0"/>
              <a:t>没有实物形态，未来收益很不确定，企业长期使用。如：商标权、专有技术、专利、版权、特许经营权、土地使用权等。</a:t>
            </a:r>
            <a:endParaRPr lang="en-US" altLang="zh-CN" sz="3000" b="1" dirty="0" smtClean="0"/>
          </a:p>
          <a:p>
            <a:pPr marL="0" indent="0">
              <a:buNone/>
            </a:pPr>
            <a:r>
              <a:rPr lang="zh-CN" altLang="en-US" sz="3000" b="1" dirty="0" smtClean="0"/>
              <a:t>     无形资产在资产负债表中直接用净值表示，即直接列示摊销后的价值。若无形资产预计可收回价值低于其账面价值，应单项计提无形资产减值准备，并从净值中扣除。</a:t>
            </a:r>
            <a:endParaRPr lang="en-US" altLang="zh-CN" sz="3000" b="1" dirty="0" smtClean="0"/>
          </a:p>
          <a:p>
            <a:pPr>
              <a:buNone/>
            </a:pPr>
            <a:r>
              <a:rPr lang="en-US" altLang="zh-CN" b="1" dirty="0" smtClean="0">
                <a:solidFill>
                  <a:srgbClr val="C00000"/>
                </a:solidFill>
              </a:rPr>
              <a:t>5.</a:t>
            </a:r>
            <a:r>
              <a:rPr lang="zh-CN" altLang="en-US" b="1" dirty="0" smtClean="0">
                <a:solidFill>
                  <a:srgbClr val="C00000"/>
                </a:solidFill>
              </a:rPr>
              <a:t>其他非流动资产</a:t>
            </a:r>
            <a:endParaRPr lang="en-US" altLang="zh-CN" b="1" dirty="0" smtClean="0">
              <a:solidFill>
                <a:srgbClr val="C00000"/>
              </a:solidFill>
            </a:endParaRPr>
          </a:p>
          <a:p>
            <a:pPr>
              <a:buNone/>
            </a:pPr>
            <a:r>
              <a:rPr lang="zh-CN" altLang="en-US" sz="3000" b="1" dirty="0" smtClean="0"/>
              <a:t>    主要是长期待摊费用</a:t>
            </a:r>
            <a:endParaRPr lang="en-US" altLang="zh-CN" sz="3000" b="1" dirty="0" smtClean="0"/>
          </a:p>
          <a:p>
            <a:pPr>
              <a:buNone/>
            </a:pPr>
            <a:endParaRPr lang="en-US" altLang="zh-CN" dirty="0" smtClean="0"/>
          </a:p>
          <a:p>
            <a:pPr>
              <a:buNone/>
            </a:pPr>
            <a:endParaRPr lang="en-US" altLang="zh-CN" dirty="0" smtClean="0"/>
          </a:p>
          <a:p>
            <a:pPr>
              <a:buNone/>
            </a:pPr>
            <a:endParaRPr lang="zh-CN"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r>
              <a:rPr lang="zh-CN" altLang="en-US" b="1" dirty="0" smtClean="0">
                <a:solidFill>
                  <a:srgbClr val="C00000"/>
                </a:solidFill>
              </a:rPr>
              <a:t>第</a:t>
            </a:r>
            <a:r>
              <a:rPr lang="en-US" altLang="zh-CN" b="1" dirty="0" smtClean="0">
                <a:solidFill>
                  <a:srgbClr val="C00000"/>
                </a:solidFill>
              </a:rPr>
              <a:t>3</a:t>
            </a:r>
            <a:r>
              <a:rPr lang="zh-CN" altLang="en-US" b="1" dirty="0" smtClean="0">
                <a:solidFill>
                  <a:srgbClr val="C00000"/>
                </a:solidFill>
              </a:rPr>
              <a:t>章  资产负债表</a:t>
            </a:r>
            <a:endParaRPr lang="zh-CN" altLang="en-US" dirty="0"/>
          </a:p>
        </p:txBody>
      </p:sp>
      <p:sp>
        <p:nvSpPr>
          <p:cNvPr id="3" name="内容占位符 2"/>
          <p:cNvSpPr>
            <a:spLocks noGrp="1"/>
          </p:cNvSpPr>
          <p:nvPr>
            <p:ph idx="1"/>
          </p:nvPr>
        </p:nvSpPr>
        <p:spPr/>
        <p:txBody>
          <a:bodyPr>
            <a:normAutofit fontScale="25000" lnSpcReduction="20000"/>
          </a:bodyPr>
          <a:lstStyle/>
          <a:p>
            <a:pPr>
              <a:buNone/>
            </a:pPr>
            <a:r>
              <a:rPr lang="en-US" altLang="zh-CN" sz="11200" b="1" dirty="0" smtClean="0">
                <a:solidFill>
                  <a:srgbClr val="C00000"/>
                </a:solidFill>
              </a:rPr>
              <a:t>3.5 </a:t>
            </a:r>
            <a:r>
              <a:rPr lang="zh-CN" altLang="en-US" sz="11200" b="1" dirty="0" smtClean="0">
                <a:solidFill>
                  <a:srgbClr val="C00000"/>
                </a:solidFill>
              </a:rPr>
              <a:t>负债项目</a:t>
            </a:r>
            <a:endParaRPr lang="en-US" altLang="zh-CN" sz="11200" b="1" dirty="0" smtClean="0">
              <a:solidFill>
                <a:srgbClr val="C00000"/>
              </a:solidFill>
            </a:endParaRPr>
          </a:p>
          <a:p>
            <a:pPr>
              <a:buNone/>
            </a:pPr>
            <a:r>
              <a:rPr lang="zh-CN" altLang="en-US" sz="11200" b="1" dirty="0" smtClean="0">
                <a:solidFill>
                  <a:srgbClr val="C00000"/>
                </a:solidFill>
              </a:rPr>
              <a:t>（一）流动负债项目</a:t>
            </a:r>
            <a:endParaRPr lang="en-US" altLang="zh-CN" sz="11200" b="1" dirty="0" smtClean="0">
              <a:solidFill>
                <a:srgbClr val="C00000"/>
              </a:solidFill>
            </a:endParaRPr>
          </a:p>
          <a:p>
            <a:pPr>
              <a:buNone/>
            </a:pPr>
            <a:r>
              <a:rPr lang="en-US" altLang="zh-CN" sz="11200" b="1" dirty="0" smtClean="0"/>
              <a:t>     </a:t>
            </a:r>
            <a:r>
              <a:rPr lang="en-US" altLang="zh-CN" sz="9600" b="1" dirty="0" smtClean="0"/>
              <a:t>1.</a:t>
            </a:r>
            <a:r>
              <a:rPr lang="zh-CN" altLang="en-US" sz="9600" b="1" dirty="0" smtClean="0"/>
              <a:t>短期借款</a:t>
            </a:r>
            <a:endParaRPr lang="en-US" altLang="zh-CN" sz="9600" b="1" dirty="0" smtClean="0"/>
          </a:p>
          <a:p>
            <a:pPr>
              <a:buNone/>
            </a:pPr>
            <a:r>
              <a:rPr lang="en-US" altLang="zh-CN" sz="9600" b="1" dirty="0" smtClean="0"/>
              <a:t>     2.</a:t>
            </a:r>
            <a:r>
              <a:rPr lang="zh-CN" altLang="en-US" sz="9600" b="1" dirty="0" smtClean="0"/>
              <a:t>应付票据</a:t>
            </a:r>
            <a:endParaRPr lang="en-US" altLang="zh-CN" sz="9600" b="1" dirty="0" smtClean="0"/>
          </a:p>
          <a:p>
            <a:pPr>
              <a:buNone/>
            </a:pPr>
            <a:r>
              <a:rPr lang="en-US" altLang="zh-CN" sz="9600" b="1" dirty="0" smtClean="0"/>
              <a:t>     3.</a:t>
            </a:r>
            <a:r>
              <a:rPr lang="zh-CN" altLang="en-US" sz="9600" b="1" dirty="0" smtClean="0"/>
              <a:t>应付账款</a:t>
            </a:r>
            <a:endParaRPr lang="en-US" altLang="zh-CN" sz="9600" b="1" dirty="0" smtClean="0"/>
          </a:p>
          <a:p>
            <a:pPr>
              <a:buNone/>
            </a:pPr>
            <a:r>
              <a:rPr lang="en-US" altLang="zh-CN" sz="9600" b="1" dirty="0" smtClean="0"/>
              <a:t>     4.</a:t>
            </a:r>
            <a:r>
              <a:rPr lang="zh-CN" altLang="en-US" sz="9600" b="1" dirty="0" smtClean="0"/>
              <a:t>预收款项</a:t>
            </a:r>
            <a:endParaRPr lang="en-US" altLang="zh-CN" sz="9600" b="1" dirty="0" smtClean="0"/>
          </a:p>
          <a:p>
            <a:pPr>
              <a:buNone/>
            </a:pPr>
            <a:r>
              <a:rPr lang="en-US" altLang="zh-CN" sz="9600" b="1" dirty="0" smtClean="0"/>
              <a:t>     5.</a:t>
            </a:r>
            <a:r>
              <a:rPr lang="zh-CN" altLang="en-US" sz="9600" b="1" dirty="0" smtClean="0"/>
              <a:t>应付职工薪酬</a:t>
            </a:r>
            <a:endParaRPr lang="en-US" altLang="zh-CN" sz="9600" b="1" dirty="0" smtClean="0"/>
          </a:p>
          <a:p>
            <a:pPr>
              <a:buNone/>
            </a:pPr>
            <a:r>
              <a:rPr lang="en-US" altLang="zh-CN" sz="9600" b="1" dirty="0" smtClean="0"/>
              <a:t>     6.</a:t>
            </a:r>
            <a:r>
              <a:rPr lang="zh-CN" altLang="en-US" sz="9600" b="1" dirty="0" smtClean="0"/>
              <a:t>应缴税费</a:t>
            </a:r>
            <a:endParaRPr lang="en-US" altLang="zh-CN" sz="9600" b="1" dirty="0" smtClean="0"/>
          </a:p>
          <a:p>
            <a:pPr>
              <a:buNone/>
            </a:pPr>
            <a:r>
              <a:rPr lang="en-US" altLang="zh-CN" sz="9600" b="1" dirty="0" smtClean="0"/>
              <a:t>     7.</a:t>
            </a:r>
            <a:r>
              <a:rPr lang="zh-CN" altLang="en-US" sz="9600" b="1" dirty="0" smtClean="0"/>
              <a:t>应付利息</a:t>
            </a:r>
            <a:endParaRPr lang="en-US" altLang="zh-CN" sz="9600" b="1" dirty="0" smtClean="0"/>
          </a:p>
          <a:p>
            <a:pPr>
              <a:buNone/>
            </a:pPr>
            <a:r>
              <a:rPr lang="en-US" altLang="zh-CN" sz="9600" b="1" dirty="0" smtClean="0"/>
              <a:t>     8.</a:t>
            </a:r>
            <a:r>
              <a:rPr lang="zh-CN" altLang="en-US" sz="9600" b="1" dirty="0" smtClean="0"/>
              <a:t>应付股利</a:t>
            </a:r>
            <a:endParaRPr lang="en-US" altLang="zh-CN" sz="9600" b="1" dirty="0" smtClean="0"/>
          </a:p>
          <a:p>
            <a:pPr>
              <a:buNone/>
            </a:pPr>
            <a:r>
              <a:rPr lang="en-US" altLang="zh-CN" sz="9600" b="1" dirty="0" smtClean="0"/>
              <a:t>     9.</a:t>
            </a:r>
            <a:r>
              <a:rPr lang="zh-CN" altLang="en-US" sz="9600" b="1" dirty="0" smtClean="0"/>
              <a:t>其他应付款</a:t>
            </a:r>
            <a:endParaRPr lang="en-US" altLang="zh-CN" sz="9600" b="1" dirty="0" smtClean="0"/>
          </a:p>
          <a:p>
            <a:pPr>
              <a:buNone/>
            </a:pPr>
            <a:r>
              <a:rPr lang="en-US" altLang="zh-CN" sz="9600" b="1" dirty="0" smtClean="0"/>
              <a:t>    10.</a:t>
            </a:r>
            <a:r>
              <a:rPr lang="zh-CN" altLang="en-US" sz="9600" b="1" dirty="0" smtClean="0"/>
              <a:t>一年内到期的其他非流动负债</a:t>
            </a:r>
            <a:endParaRPr lang="zh-CN" altLang="en-US" sz="9600" b="1"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r>
              <a:rPr lang="zh-CN" altLang="en-US" b="1" dirty="0" smtClean="0">
                <a:solidFill>
                  <a:srgbClr val="C00000"/>
                </a:solidFill>
              </a:rPr>
              <a:t>第</a:t>
            </a:r>
            <a:r>
              <a:rPr lang="en-US" altLang="zh-CN" b="1" dirty="0" smtClean="0">
                <a:solidFill>
                  <a:srgbClr val="C00000"/>
                </a:solidFill>
              </a:rPr>
              <a:t>3</a:t>
            </a:r>
            <a:r>
              <a:rPr lang="zh-CN" altLang="en-US" b="1" dirty="0" smtClean="0">
                <a:solidFill>
                  <a:srgbClr val="C00000"/>
                </a:solidFill>
              </a:rPr>
              <a:t>章  资产负债表</a:t>
            </a:r>
            <a:endParaRPr lang="zh-CN" altLang="en-US" dirty="0"/>
          </a:p>
        </p:txBody>
      </p:sp>
      <p:sp>
        <p:nvSpPr>
          <p:cNvPr id="3" name="内容占位符 2"/>
          <p:cNvSpPr>
            <a:spLocks noGrp="1"/>
          </p:cNvSpPr>
          <p:nvPr>
            <p:ph idx="1"/>
          </p:nvPr>
        </p:nvSpPr>
        <p:spPr/>
        <p:txBody>
          <a:bodyPr>
            <a:normAutofit/>
          </a:bodyPr>
          <a:lstStyle/>
          <a:p>
            <a:pPr>
              <a:buNone/>
            </a:pPr>
            <a:r>
              <a:rPr lang="zh-CN" altLang="en-US" b="1" dirty="0" smtClean="0">
                <a:solidFill>
                  <a:srgbClr val="C00000"/>
                </a:solidFill>
              </a:rPr>
              <a:t>（二）非流动负债</a:t>
            </a:r>
            <a:endParaRPr lang="en-US" altLang="zh-CN" b="1" dirty="0" smtClean="0">
              <a:solidFill>
                <a:srgbClr val="C00000"/>
              </a:solidFill>
            </a:endParaRPr>
          </a:p>
          <a:p>
            <a:pPr>
              <a:buNone/>
            </a:pPr>
            <a:r>
              <a:rPr lang="en-US" altLang="zh-CN" b="1" dirty="0" smtClean="0"/>
              <a:t>      1.</a:t>
            </a:r>
            <a:r>
              <a:rPr lang="zh-CN" altLang="en-US" b="1" dirty="0" smtClean="0"/>
              <a:t>长期借款</a:t>
            </a:r>
            <a:endParaRPr lang="en-US" altLang="zh-CN" b="1" dirty="0" smtClean="0"/>
          </a:p>
          <a:p>
            <a:pPr>
              <a:buNone/>
            </a:pPr>
            <a:r>
              <a:rPr lang="en-US" altLang="zh-CN" b="1" dirty="0" smtClean="0"/>
              <a:t>      2.</a:t>
            </a:r>
            <a:r>
              <a:rPr lang="zh-CN" altLang="en-US" b="1" dirty="0" smtClean="0"/>
              <a:t>应付债券</a:t>
            </a:r>
            <a:endParaRPr lang="en-US" altLang="zh-CN" b="1" dirty="0" smtClean="0"/>
          </a:p>
          <a:p>
            <a:pPr>
              <a:buNone/>
            </a:pPr>
            <a:r>
              <a:rPr lang="en-US" altLang="zh-CN" b="1" dirty="0" smtClean="0"/>
              <a:t>      3.</a:t>
            </a:r>
            <a:r>
              <a:rPr lang="zh-CN" altLang="en-US" b="1" dirty="0" smtClean="0"/>
              <a:t>长期应付款</a:t>
            </a:r>
            <a:endParaRPr lang="en-US" altLang="zh-CN" b="1" dirty="0" smtClean="0"/>
          </a:p>
          <a:p>
            <a:pPr>
              <a:buNone/>
            </a:pPr>
            <a:r>
              <a:rPr lang="zh-CN" altLang="en-US" b="1" dirty="0" smtClean="0"/>
              <a:t>        </a:t>
            </a:r>
            <a:r>
              <a:rPr lang="zh-CN" altLang="en-US" sz="2600" b="1" dirty="0" smtClean="0"/>
              <a:t>采用补偿贸易方式发生的应付引进设备款</a:t>
            </a:r>
            <a:endParaRPr lang="en-US" altLang="zh-CN" sz="2600" b="1" dirty="0" smtClean="0"/>
          </a:p>
          <a:p>
            <a:pPr>
              <a:buNone/>
            </a:pPr>
            <a:r>
              <a:rPr lang="zh-CN" altLang="en-US" sz="2600" b="1" dirty="0" smtClean="0"/>
              <a:t>           融资租入固定资产应付款</a:t>
            </a:r>
            <a:endParaRPr lang="en-US" altLang="zh-CN" sz="2600" b="1" dirty="0" smtClean="0"/>
          </a:p>
          <a:p>
            <a:pPr>
              <a:buNone/>
            </a:pPr>
            <a:r>
              <a:rPr lang="en-US" altLang="zh-CN" b="1" dirty="0" smtClean="0"/>
              <a:t>      4.</a:t>
            </a:r>
            <a:r>
              <a:rPr lang="zh-CN" altLang="en-US" b="1" dirty="0" smtClean="0"/>
              <a:t>递延所得税负债</a:t>
            </a:r>
            <a:endParaRPr lang="en-US" altLang="zh-CN" b="1" dirty="0" smtClean="0"/>
          </a:p>
          <a:p>
            <a:pPr>
              <a:buNone/>
            </a:pPr>
            <a:r>
              <a:rPr lang="zh-CN" altLang="en-US" sz="2600" b="1" dirty="0" smtClean="0"/>
              <a:t>           会计税前利润大于应税所得而产生的所得税差</a:t>
            </a:r>
            <a:endParaRPr lang="en-US" altLang="zh-CN" sz="2600" b="1" dirty="0" smtClean="0"/>
          </a:p>
          <a:p>
            <a:pPr>
              <a:buNone/>
            </a:pPr>
            <a:endParaRPr lang="en-US" altLang="zh-CN" dirty="0" smtClean="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r>
              <a:rPr lang="zh-CN" altLang="en-US" b="1" dirty="0" smtClean="0">
                <a:solidFill>
                  <a:srgbClr val="C00000"/>
                </a:solidFill>
              </a:rPr>
              <a:t>第</a:t>
            </a:r>
            <a:r>
              <a:rPr lang="en-US" altLang="zh-CN" b="1" dirty="0" smtClean="0">
                <a:solidFill>
                  <a:srgbClr val="C00000"/>
                </a:solidFill>
              </a:rPr>
              <a:t>3</a:t>
            </a:r>
            <a:r>
              <a:rPr lang="zh-CN" altLang="en-US" b="1" dirty="0" smtClean="0">
                <a:solidFill>
                  <a:srgbClr val="C00000"/>
                </a:solidFill>
              </a:rPr>
              <a:t>章  资产负债表</a:t>
            </a:r>
            <a:endParaRPr lang="zh-CN" altLang="en-US" dirty="0"/>
          </a:p>
        </p:txBody>
      </p:sp>
      <p:sp>
        <p:nvSpPr>
          <p:cNvPr id="3" name="内容占位符 2"/>
          <p:cNvSpPr>
            <a:spLocks noGrp="1"/>
          </p:cNvSpPr>
          <p:nvPr>
            <p:ph idx="1"/>
          </p:nvPr>
        </p:nvSpPr>
        <p:spPr/>
        <p:txBody>
          <a:bodyPr>
            <a:normAutofit/>
          </a:bodyPr>
          <a:lstStyle/>
          <a:p>
            <a:pPr>
              <a:buNone/>
            </a:pPr>
            <a:r>
              <a:rPr lang="en-US" altLang="zh-CN" b="1" dirty="0" smtClean="0">
                <a:solidFill>
                  <a:srgbClr val="C00000"/>
                </a:solidFill>
              </a:rPr>
              <a:t>3.6  </a:t>
            </a:r>
            <a:r>
              <a:rPr lang="zh-CN" altLang="en-US" b="1" dirty="0" smtClean="0">
                <a:solidFill>
                  <a:srgbClr val="C00000"/>
                </a:solidFill>
              </a:rPr>
              <a:t>所有者权益项目</a:t>
            </a:r>
            <a:endParaRPr lang="en-US" altLang="zh-CN" b="1" dirty="0" smtClean="0">
              <a:solidFill>
                <a:srgbClr val="C00000"/>
              </a:solidFill>
            </a:endParaRPr>
          </a:p>
          <a:p>
            <a:pPr>
              <a:buNone/>
            </a:pPr>
            <a:r>
              <a:rPr lang="zh-CN" altLang="en-US" sz="2400" b="1" dirty="0" smtClean="0"/>
              <a:t>        </a:t>
            </a:r>
            <a:r>
              <a:rPr lang="zh-CN" altLang="en-US" sz="2400" b="1" dirty="0" smtClean="0">
                <a:solidFill>
                  <a:srgbClr val="C00000"/>
                </a:solidFill>
              </a:rPr>
              <a:t>资本：</a:t>
            </a:r>
            <a:r>
              <a:rPr lang="zh-CN" altLang="en-US" sz="2400" b="1" dirty="0" smtClean="0"/>
              <a:t>实收资本、资本公积</a:t>
            </a:r>
            <a:endParaRPr lang="en-US" altLang="zh-CN" sz="2400" b="1" dirty="0" smtClean="0"/>
          </a:p>
          <a:p>
            <a:pPr>
              <a:buNone/>
            </a:pPr>
            <a:r>
              <a:rPr lang="zh-CN" altLang="en-US" sz="2400" b="1" dirty="0" smtClean="0"/>
              <a:t>        </a:t>
            </a:r>
            <a:r>
              <a:rPr lang="zh-CN" altLang="en-US" sz="2400" b="1" dirty="0" smtClean="0">
                <a:solidFill>
                  <a:srgbClr val="C00000"/>
                </a:solidFill>
              </a:rPr>
              <a:t>留存收益：</a:t>
            </a:r>
            <a:r>
              <a:rPr lang="zh-CN" altLang="en-US" sz="2400" b="1" dirty="0" smtClean="0"/>
              <a:t>盈余公积、未分配利润</a:t>
            </a:r>
            <a:endParaRPr lang="en-US" altLang="zh-CN" sz="2400" b="1" dirty="0" smtClean="0"/>
          </a:p>
          <a:p>
            <a:pPr>
              <a:buNone/>
            </a:pPr>
            <a:r>
              <a:rPr lang="en-US" altLang="zh-CN" sz="3000" b="1" dirty="0" smtClean="0"/>
              <a:t>      </a:t>
            </a:r>
            <a:r>
              <a:rPr lang="en-US" altLang="zh-CN" sz="2800" b="1" dirty="0" smtClean="0"/>
              <a:t>1.</a:t>
            </a:r>
            <a:r>
              <a:rPr lang="zh-CN" altLang="en-US" sz="2800" b="1" dirty="0" smtClean="0"/>
              <a:t>实收资本</a:t>
            </a:r>
            <a:endParaRPr lang="en-US" altLang="zh-CN" sz="2800" b="1" dirty="0" smtClean="0"/>
          </a:p>
          <a:p>
            <a:pPr marL="0" indent="0">
              <a:buNone/>
              <a:tabLst>
                <a:tab pos="357188" algn="l"/>
              </a:tabLst>
            </a:pPr>
            <a:r>
              <a:rPr lang="en-US" altLang="zh-CN" sz="2800" b="1" dirty="0" smtClean="0"/>
              <a:t>      2.</a:t>
            </a:r>
            <a:r>
              <a:rPr lang="zh-CN" altLang="en-US" sz="2800" b="1" dirty="0" smtClean="0"/>
              <a:t>资本公积：资本（股本）溢价、接受捐赠资产、拨款转入、外币折算差额</a:t>
            </a:r>
            <a:endParaRPr lang="en-US" altLang="zh-CN" sz="2800" b="1" dirty="0" smtClean="0"/>
          </a:p>
          <a:p>
            <a:pPr marL="0" indent="0">
              <a:buNone/>
            </a:pPr>
            <a:r>
              <a:rPr lang="en-US" altLang="zh-CN" sz="2800" b="1" dirty="0" smtClean="0"/>
              <a:t>      3.</a:t>
            </a:r>
            <a:r>
              <a:rPr lang="zh-CN" altLang="en-US" sz="2800" b="1" dirty="0" smtClean="0"/>
              <a:t>盈余公积：具有特定用途的留存利润。包括：法定盈余公积、任意盈余公积</a:t>
            </a:r>
            <a:endParaRPr lang="en-US" altLang="zh-CN" sz="2800" b="1" dirty="0" smtClean="0"/>
          </a:p>
          <a:p>
            <a:pPr>
              <a:buNone/>
            </a:pPr>
            <a:r>
              <a:rPr lang="en-US" altLang="zh-CN" sz="2800" b="1" dirty="0" smtClean="0"/>
              <a:t>      4.</a:t>
            </a:r>
            <a:r>
              <a:rPr lang="zh-CN" altLang="en-US" sz="2800" b="1" dirty="0" smtClean="0"/>
              <a:t>未分配利润：尚未分掉的利润。</a:t>
            </a:r>
          </a:p>
          <a:p>
            <a:pPr>
              <a:buNone/>
            </a:pPr>
            <a:endParaRPr lang="zh-CN"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r>
              <a:rPr lang="zh-CN" altLang="en-US" b="1" dirty="0" smtClean="0">
                <a:solidFill>
                  <a:srgbClr val="C00000"/>
                </a:solidFill>
              </a:rPr>
              <a:t>第</a:t>
            </a:r>
            <a:r>
              <a:rPr lang="en-US" altLang="zh-CN" b="1" dirty="0" smtClean="0">
                <a:solidFill>
                  <a:srgbClr val="C00000"/>
                </a:solidFill>
              </a:rPr>
              <a:t>3</a:t>
            </a:r>
            <a:r>
              <a:rPr lang="zh-CN" altLang="en-US" b="1" dirty="0" smtClean="0">
                <a:solidFill>
                  <a:srgbClr val="C00000"/>
                </a:solidFill>
              </a:rPr>
              <a:t>章  资产负债表</a:t>
            </a:r>
            <a:endParaRPr lang="zh-CN" altLang="en-US" dirty="0"/>
          </a:p>
        </p:txBody>
      </p:sp>
      <p:sp>
        <p:nvSpPr>
          <p:cNvPr id="3" name="内容占位符 2"/>
          <p:cNvSpPr>
            <a:spLocks noGrp="1"/>
          </p:cNvSpPr>
          <p:nvPr>
            <p:ph idx="1"/>
          </p:nvPr>
        </p:nvSpPr>
        <p:spPr/>
        <p:txBody>
          <a:bodyPr>
            <a:normAutofit fontScale="62500" lnSpcReduction="20000"/>
          </a:bodyPr>
          <a:lstStyle/>
          <a:p>
            <a:pPr>
              <a:buNone/>
            </a:pPr>
            <a:r>
              <a:rPr lang="en-US" altLang="zh-CN" sz="4000" b="1" dirty="0" smtClean="0">
                <a:solidFill>
                  <a:srgbClr val="C00000"/>
                </a:solidFill>
              </a:rPr>
              <a:t>3.7  </a:t>
            </a:r>
            <a:r>
              <a:rPr lang="zh-CN" altLang="en-US" sz="4000" b="1" dirty="0" smtClean="0">
                <a:solidFill>
                  <a:srgbClr val="C00000"/>
                </a:solidFill>
              </a:rPr>
              <a:t>资产负债表的主要作用</a:t>
            </a:r>
            <a:endParaRPr lang="en-US" altLang="zh-CN" sz="4000" b="1" dirty="0" smtClean="0">
              <a:solidFill>
                <a:srgbClr val="C00000"/>
              </a:solidFill>
            </a:endParaRPr>
          </a:p>
          <a:p>
            <a:pPr>
              <a:buNone/>
            </a:pPr>
            <a:r>
              <a:rPr lang="en-US" altLang="zh-CN" b="1" dirty="0" smtClean="0"/>
              <a:t>    1.</a:t>
            </a:r>
            <a:r>
              <a:rPr lang="zh-CN" altLang="en-US" b="1" dirty="0" smtClean="0"/>
              <a:t>有助于评价企业的偿债能力。</a:t>
            </a:r>
            <a:endParaRPr lang="en-US" altLang="zh-CN" b="1" dirty="0" smtClean="0"/>
          </a:p>
          <a:p>
            <a:pPr>
              <a:buNone/>
            </a:pPr>
            <a:r>
              <a:rPr lang="zh-CN" altLang="en-US" sz="2900" b="1" dirty="0" smtClean="0"/>
              <a:t>       资产的流动性决定了公司偿债的能力。</a:t>
            </a:r>
            <a:endParaRPr lang="en-US" altLang="zh-CN" sz="2900" b="1" dirty="0" smtClean="0"/>
          </a:p>
          <a:p>
            <a:pPr marL="0" indent="0">
              <a:buNone/>
            </a:pPr>
            <a:r>
              <a:rPr lang="zh-CN" altLang="en-US" sz="2900" b="1" dirty="0" smtClean="0"/>
              <a:t>       通常说的“不良资产”在很大程度上指其流动性发生了问题。如应收账款不能及时收回，存货不能转成现金。</a:t>
            </a:r>
            <a:endParaRPr lang="en-US" altLang="zh-CN" sz="2900" b="1" dirty="0" smtClean="0"/>
          </a:p>
          <a:p>
            <a:pPr marL="0" indent="0">
              <a:buNone/>
            </a:pPr>
            <a:endParaRPr lang="en-US" altLang="zh-CN" sz="2900" b="1" dirty="0" smtClean="0"/>
          </a:p>
          <a:p>
            <a:pPr>
              <a:buNone/>
            </a:pPr>
            <a:r>
              <a:rPr lang="en-US" altLang="zh-CN" b="1" dirty="0" smtClean="0"/>
              <a:t>    2.</a:t>
            </a:r>
            <a:r>
              <a:rPr lang="zh-CN" altLang="en-US" b="1" dirty="0" smtClean="0"/>
              <a:t>有助于分析企业的财务弹性</a:t>
            </a:r>
            <a:endParaRPr lang="en-US" altLang="zh-CN" b="1" dirty="0" smtClean="0"/>
          </a:p>
          <a:p>
            <a:pPr>
              <a:buNone/>
            </a:pPr>
            <a:r>
              <a:rPr lang="zh-CN" altLang="en-US" b="1" dirty="0" smtClean="0"/>
              <a:t>       </a:t>
            </a:r>
            <a:r>
              <a:rPr lang="zh-CN" altLang="en-US" sz="2900" b="1" dirty="0" smtClean="0"/>
              <a:t>财务弹性指企业应付突发事件、不可预见事件的能力。</a:t>
            </a:r>
            <a:endParaRPr lang="en-US" altLang="zh-CN" sz="2900" b="1" dirty="0" smtClean="0"/>
          </a:p>
          <a:p>
            <a:pPr marL="0" indent="0">
              <a:buNone/>
            </a:pPr>
            <a:r>
              <a:rPr lang="zh-CN" altLang="en-US" sz="2900" b="1" dirty="0" smtClean="0"/>
              <a:t>债务负担过重的企业，其财务弹性小，扩充规模和支付债务的能力较弱。</a:t>
            </a:r>
            <a:endParaRPr lang="en-US" altLang="zh-CN" sz="2900" b="1" dirty="0" smtClean="0"/>
          </a:p>
          <a:p>
            <a:pPr marL="0" indent="0">
              <a:buNone/>
            </a:pPr>
            <a:endParaRPr lang="en-US" altLang="zh-CN" sz="2900" b="1" dirty="0" smtClean="0"/>
          </a:p>
          <a:p>
            <a:pPr>
              <a:buNone/>
            </a:pPr>
            <a:r>
              <a:rPr lang="en-US" altLang="zh-CN" b="1" dirty="0" smtClean="0"/>
              <a:t>    3.</a:t>
            </a:r>
            <a:r>
              <a:rPr lang="zh-CN" altLang="en-US" b="1" dirty="0" smtClean="0"/>
              <a:t>有助于分析企业的盈利能力</a:t>
            </a:r>
            <a:endParaRPr lang="en-US" altLang="zh-CN" b="1" dirty="0" smtClean="0"/>
          </a:p>
          <a:p>
            <a:pPr marL="0" indent="0">
              <a:buNone/>
            </a:pPr>
            <a:r>
              <a:rPr lang="zh-CN" altLang="en-US" b="1" dirty="0" smtClean="0"/>
              <a:t>       </a:t>
            </a:r>
            <a:r>
              <a:rPr lang="zh-CN" altLang="en-US" sz="2900" b="1" dirty="0" smtClean="0"/>
              <a:t>比较净利润和公司投入的资产或投资，可以确定投资回报率；比较资产负债表项目和利润表项目，可以了解资源的利用效率。</a:t>
            </a:r>
            <a:endParaRPr lang="en-US" altLang="zh-CN" sz="2900" b="1" dirty="0" smtClean="0"/>
          </a:p>
          <a:p>
            <a:pPr marL="0" indent="0">
              <a:buNone/>
            </a:pPr>
            <a:endParaRPr lang="en-US" altLang="zh-CN" sz="2900" b="1" dirty="0" smtClean="0"/>
          </a:p>
          <a:p>
            <a:pPr>
              <a:buNone/>
            </a:pPr>
            <a:r>
              <a:rPr lang="en-US" altLang="zh-CN" b="1" dirty="0" smtClean="0"/>
              <a:t>    4.</a:t>
            </a:r>
            <a:r>
              <a:rPr lang="zh-CN" altLang="en-US" b="1" dirty="0" smtClean="0"/>
              <a:t>有助于分析企业的资本结构。</a:t>
            </a:r>
            <a:endParaRPr lang="en-US" altLang="zh-CN" b="1" dirty="0" smtClean="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r>
              <a:rPr lang="zh-CN" altLang="en-US" b="1" dirty="0" smtClean="0">
                <a:solidFill>
                  <a:srgbClr val="C00000"/>
                </a:solidFill>
              </a:rPr>
              <a:t>第</a:t>
            </a:r>
            <a:r>
              <a:rPr lang="en-US" altLang="zh-CN" b="1" dirty="0" smtClean="0">
                <a:solidFill>
                  <a:srgbClr val="C00000"/>
                </a:solidFill>
              </a:rPr>
              <a:t>3</a:t>
            </a:r>
            <a:r>
              <a:rPr lang="zh-CN" altLang="en-US" b="1" dirty="0" smtClean="0">
                <a:solidFill>
                  <a:srgbClr val="C00000"/>
                </a:solidFill>
              </a:rPr>
              <a:t>章  资产负债表</a:t>
            </a:r>
            <a:endParaRPr lang="zh-CN" altLang="en-US" dirty="0"/>
          </a:p>
        </p:txBody>
      </p:sp>
      <p:sp>
        <p:nvSpPr>
          <p:cNvPr id="3" name="内容占位符 2"/>
          <p:cNvSpPr>
            <a:spLocks noGrp="1"/>
          </p:cNvSpPr>
          <p:nvPr>
            <p:ph idx="1"/>
          </p:nvPr>
        </p:nvSpPr>
        <p:spPr/>
        <p:txBody>
          <a:bodyPr/>
          <a:lstStyle/>
          <a:p>
            <a:pPr>
              <a:buNone/>
            </a:pPr>
            <a:r>
              <a:rPr lang="en-US" altLang="zh-CN" b="1" dirty="0" smtClean="0">
                <a:solidFill>
                  <a:srgbClr val="C00000"/>
                </a:solidFill>
              </a:rPr>
              <a:t>3.8  </a:t>
            </a:r>
            <a:r>
              <a:rPr lang="zh-CN" altLang="en-US" b="1" dirty="0" smtClean="0">
                <a:solidFill>
                  <a:srgbClr val="C00000"/>
                </a:solidFill>
              </a:rPr>
              <a:t>资产负债表的局限性</a:t>
            </a:r>
            <a:endParaRPr lang="en-US" altLang="zh-CN" b="1" dirty="0" smtClean="0">
              <a:solidFill>
                <a:srgbClr val="C00000"/>
              </a:solidFill>
            </a:endParaRPr>
          </a:p>
          <a:p>
            <a:pPr>
              <a:buNone/>
            </a:pPr>
            <a:r>
              <a:rPr lang="en-US" altLang="zh-CN" b="1" dirty="0" smtClean="0"/>
              <a:t>    </a:t>
            </a:r>
            <a:r>
              <a:rPr lang="en-US" altLang="zh-CN" sz="2800" b="1" dirty="0" smtClean="0"/>
              <a:t>1.</a:t>
            </a:r>
            <a:r>
              <a:rPr lang="zh-CN" altLang="en-US" sz="2800" b="1" dirty="0" smtClean="0"/>
              <a:t>绝大部分项目采用历史成本计价。</a:t>
            </a:r>
            <a:endParaRPr lang="en-US" altLang="zh-CN" sz="2800" b="1" dirty="0" smtClean="0"/>
          </a:p>
          <a:p>
            <a:pPr marL="0" indent="0">
              <a:buNone/>
            </a:pPr>
            <a:r>
              <a:rPr lang="en-US" altLang="zh-CN" sz="2800" b="1" dirty="0" smtClean="0"/>
              <a:t>    2.</a:t>
            </a:r>
            <a:r>
              <a:rPr lang="zh-CN" altLang="en-US" sz="2800" b="1" dirty="0" smtClean="0"/>
              <a:t>受货币计量制约，不能完全反映企业的资产、负债。</a:t>
            </a:r>
            <a:endParaRPr lang="en-US" altLang="zh-CN" sz="2800" b="1" dirty="0" smtClean="0"/>
          </a:p>
          <a:p>
            <a:pPr>
              <a:buNone/>
            </a:pPr>
            <a:r>
              <a:rPr lang="en-US" altLang="zh-CN" sz="2800" b="1" dirty="0" smtClean="0"/>
              <a:t>    3.</a:t>
            </a:r>
            <a:r>
              <a:rPr lang="zh-CN" altLang="en-US" sz="2800" b="1" dirty="0" smtClean="0"/>
              <a:t>有许多人为的估计和判断因素。</a:t>
            </a:r>
            <a:endParaRPr lang="en-US" altLang="zh-CN" sz="2800" b="1" dirty="0" smtClean="0"/>
          </a:p>
          <a:p>
            <a:pPr marL="0" indent="0">
              <a:buNone/>
            </a:pPr>
            <a:r>
              <a:rPr lang="zh-CN" altLang="en-US" sz="2800" b="1" dirty="0" smtClean="0"/>
              <a:t>       如应收账款收回的可能性，存货的流动性，固定资产折旧等。</a:t>
            </a:r>
            <a:endParaRPr lang="en-US" altLang="zh-CN" sz="2800" b="1" dirty="0" smtClean="0"/>
          </a:p>
          <a:p>
            <a:pPr>
              <a:buNone/>
            </a:pPr>
            <a:r>
              <a:rPr lang="en-US" altLang="zh-CN" b="1" dirty="0" smtClean="0">
                <a:solidFill>
                  <a:srgbClr val="C00000"/>
                </a:solidFill>
              </a:rPr>
              <a:t>3.9  </a:t>
            </a:r>
            <a:r>
              <a:rPr lang="zh-CN" altLang="en-US" b="1" dirty="0" smtClean="0">
                <a:solidFill>
                  <a:srgbClr val="C00000"/>
                </a:solidFill>
              </a:rPr>
              <a:t>资产负债表的附注</a:t>
            </a:r>
            <a:endParaRPr lang="en-US" altLang="zh-CN" b="1" dirty="0" smtClean="0">
              <a:solidFill>
                <a:srgbClr val="C00000"/>
              </a:solidFill>
            </a:endParaRPr>
          </a:p>
          <a:p>
            <a:pPr>
              <a:buNone/>
            </a:pPr>
            <a:endParaRPr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r>
              <a:rPr lang="zh-CN" altLang="en-US" b="1" dirty="0" smtClean="0">
                <a:solidFill>
                  <a:srgbClr val="C00000"/>
                </a:solidFill>
              </a:rPr>
              <a:t>第</a:t>
            </a:r>
            <a:r>
              <a:rPr lang="en-US" altLang="zh-CN" b="1" dirty="0" smtClean="0">
                <a:solidFill>
                  <a:srgbClr val="C00000"/>
                </a:solidFill>
              </a:rPr>
              <a:t>3</a:t>
            </a:r>
            <a:r>
              <a:rPr lang="zh-CN" altLang="en-US" b="1" dirty="0" smtClean="0">
                <a:solidFill>
                  <a:srgbClr val="C00000"/>
                </a:solidFill>
              </a:rPr>
              <a:t>章  资产负债表</a:t>
            </a:r>
            <a:endParaRPr lang="zh-CN" altLang="en-US" dirty="0"/>
          </a:p>
        </p:txBody>
      </p:sp>
      <p:sp>
        <p:nvSpPr>
          <p:cNvPr id="3" name="内容占位符 2"/>
          <p:cNvSpPr>
            <a:spLocks noGrp="1"/>
          </p:cNvSpPr>
          <p:nvPr>
            <p:ph idx="1"/>
          </p:nvPr>
        </p:nvSpPr>
        <p:spPr/>
        <p:txBody>
          <a:bodyPr>
            <a:normAutofit fontScale="77500" lnSpcReduction="20000"/>
          </a:bodyPr>
          <a:lstStyle/>
          <a:p>
            <a:pPr>
              <a:buNone/>
            </a:pPr>
            <a:r>
              <a:rPr lang="en-US" altLang="zh-CN" sz="3300" b="1" dirty="0" smtClean="0">
                <a:solidFill>
                  <a:srgbClr val="C00000"/>
                </a:solidFill>
              </a:rPr>
              <a:t>3.3 </a:t>
            </a:r>
            <a:r>
              <a:rPr lang="zh-CN" altLang="en-US" sz="3300" b="1" dirty="0" smtClean="0">
                <a:solidFill>
                  <a:srgbClr val="C00000"/>
                </a:solidFill>
              </a:rPr>
              <a:t>资产负债表的主要项目</a:t>
            </a:r>
            <a:endParaRPr lang="en-US" altLang="zh-CN" sz="3300" b="1" dirty="0" smtClean="0">
              <a:solidFill>
                <a:srgbClr val="C00000"/>
              </a:solidFill>
            </a:endParaRPr>
          </a:p>
          <a:p>
            <a:pPr>
              <a:buNone/>
            </a:pPr>
            <a:r>
              <a:rPr lang="en-US" altLang="zh-CN" b="1" dirty="0" smtClean="0"/>
              <a:t>  </a:t>
            </a:r>
            <a:r>
              <a:rPr lang="en-US" altLang="zh-CN" b="1" dirty="0" smtClean="0">
                <a:solidFill>
                  <a:srgbClr val="C00000"/>
                </a:solidFill>
              </a:rPr>
              <a:t>3.3.1 </a:t>
            </a:r>
            <a:r>
              <a:rPr lang="zh-CN" altLang="en-US" b="1" dirty="0" smtClean="0">
                <a:solidFill>
                  <a:srgbClr val="C00000"/>
                </a:solidFill>
              </a:rPr>
              <a:t>资产</a:t>
            </a:r>
            <a:endParaRPr lang="en-US" altLang="zh-CN" b="1" dirty="0" smtClean="0">
              <a:solidFill>
                <a:srgbClr val="C00000"/>
              </a:solidFill>
            </a:endParaRPr>
          </a:p>
          <a:p>
            <a:pPr marL="0" indent="0">
              <a:buNone/>
            </a:pPr>
            <a:r>
              <a:rPr lang="en-US" altLang="zh-CN" b="1" dirty="0" smtClean="0"/>
              <a:t>     </a:t>
            </a:r>
            <a:r>
              <a:rPr lang="zh-CN" altLang="en-US" sz="3100" b="1" dirty="0" smtClean="0"/>
              <a:t>指企业过去的交易或事项形成的、由企业拥有或控制的、预期会给企业带来经济利益的资源。</a:t>
            </a:r>
            <a:endParaRPr lang="en-US" altLang="zh-CN" sz="3100" b="1" dirty="0" smtClean="0"/>
          </a:p>
          <a:p>
            <a:pPr>
              <a:buNone/>
            </a:pPr>
            <a:r>
              <a:rPr lang="zh-CN" altLang="en-US" sz="3100" b="1" dirty="0" smtClean="0">
                <a:solidFill>
                  <a:srgbClr val="C00000"/>
                </a:solidFill>
              </a:rPr>
              <a:t>资产的含义：</a:t>
            </a:r>
            <a:r>
              <a:rPr lang="en-US" altLang="zh-CN" sz="3100" b="1" dirty="0" smtClean="0"/>
              <a:t>1.</a:t>
            </a:r>
            <a:r>
              <a:rPr lang="zh-CN" altLang="en-US" sz="3100" b="1" dirty="0" smtClean="0"/>
              <a:t>能够为企业带来经济利益。</a:t>
            </a:r>
            <a:endParaRPr lang="en-US" altLang="zh-CN" sz="3100" b="1" dirty="0" smtClean="0"/>
          </a:p>
          <a:p>
            <a:pPr>
              <a:buNone/>
            </a:pPr>
            <a:r>
              <a:rPr lang="en-US" altLang="zh-CN" sz="3100" b="1" dirty="0" smtClean="0"/>
              <a:t>                           2.</a:t>
            </a:r>
            <a:r>
              <a:rPr lang="zh-CN" altLang="en-US" sz="3100" b="1" dirty="0" smtClean="0"/>
              <a:t>必须由企业拥有或控制。</a:t>
            </a:r>
            <a:endParaRPr lang="en-US" altLang="zh-CN" sz="3100" b="1" dirty="0" smtClean="0"/>
          </a:p>
          <a:p>
            <a:pPr>
              <a:buNone/>
            </a:pPr>
            <a:r>
              <a:rPr lang="en-US" altLang="zh-CN" sz="3100" b="1" dirty="0" smtClean="0"/>
              <a:t>                           3.</a:t>
            </a:r>
            <a:r>
              <a:rPr lang="zh-CN" altLang="en-US" sz="3100" b="1" dirty="0" smtClean="0"/>
              <a:t>资产的取得源自过去的交易或事项。</a:t>
            </a:r>
            <a:endParaRPr lang="en-US" altLang="zh-CN" sz="3100" b="1" dirty="0" smtClean="0"/>
          </a:p>
          <a:p>
            <a:pPr>
              <a:buNone/>
            </a:pPr>
            <a:r>
              <a:rPr lang="zh-CN" altLang="en-US" sz="3100" b="1" dirty="0" smtClean="0">
                <a:solidFill>
                  <a:srgbClr val="C00000"/>
                </a:solidFill>
              </a:rPr>
              <a:t>资产的分类：</a:t>
            </a:r>
            <a:endParaRPr lang="en-US" altLang="zh-CN" sz="3100" b="1" dirty="0" smtClean="0">
              <a:solidFill>
                <a:srgbClr val="C00000"/>
              </a:solidFill>
            </a:endParaRPr>
          </a:p>
          <a:p>
            <a:pPr marL="0" indent="0">
              <a:buNone/>
            </a:pPr>
            <a:r>
              <a:rPr lang="zh-CN" altLang="en-US" b="1" dirty="0" smtClean="0"/>
              <a:t>    </a:t>
            </a:r>
            <a:r>
              <a:rPr lang="zh-CN" altLang="en-US" sz="3100" b="1" dirty="0" smtClean="0">
                <a:solidFill>
                  <a:srgbClr val="C00000"/>
                </a:solidFill>
              </a:rPr>
              <a:t>流动资产：</a:t>
            </a:r>
            <a:r>
              <a:rPr lang="zh-CN" altLang="en-US" sz="3100" b="1" dirty="0" smtClean="0"/>
              <a:t>预期在一年或长于一年的经营周期内可以变现的资产。如：货币资金、应收款项、存货等。</a:t>
            </a:r>
            <a:endParaRPr lang="en-US" altLang="zh-CN" sz="3100" b="1" dirty="0" smtClean="0"/>
          </a:p>
          <a:p>
            <a:pPr marL="0" indent="0">
              <a:buNone/>
            </a:pPr>
            <a:r>
              <a:rPr lang="zh-CN" altLang="en-US" sz="3100" b="1" dirty="0" smtClean="0">
                <a:solidFill>
                  <a:srgbClr val="C00000"/>
                </a:solidFill>
              </a:rPr>
              <a:t>    非流动资产：</a:t>
            </a:r>
            <a:r>
              <a:rPr lang="zh-CN" altLang="en-US" sz="3100" b="1" dirty="0" smtClean="0"/>
              <a:t>长于一年或一个经营周期才能变现的资产。如：长期投资、固定资产、无形资产等。</a:t>
            </a:r>
            <a:endParaRPr lang="en-US" altLang="zh-CN" sz="3100" b="1" dirty="0" smtClean="0"/>
          </a:p>
          <a:p>
            <a:pPr>
              <a:buNone/>
            </a:pPr>
            <a:endParaRPr lang="zh-CN" altLang="en-US"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r>
              <a:rPr lang="zh-CN" altLang="en-US" b="1" dirty="0" smtClean="0">
                <a:solidFill>
                  <a:srgbClr val="C00000"/>
                </a:solidFill>
              </a:rPr>
              <a:t>第</a:t>
            </a:r>
            <a:r>
              <a:rPr lang="en-US" altLang="zh-CN" b="1" dirty="0" smtClean="0">
                <a:solidFill>
                  <a:srgbClr val="C00000"/>
                </a:solidFill>
              </a:rPr>
              <a:t>3</a:t>
            </a:r>
            <a:r>
              <a:rPr lang="zh-CN" altLang="en-US" b="1" dirty="0" smtClean="0">
                <a:solidFill>
                  <a:srgbClr val="C00000"/>
                </a:solidFill>
              </a:rPr>
              <a:t>章  资产负债表</a:t>
            </a:r>
            <a:endParaRPr lang="zh-CN" altLang="en-US" dirty="0"/>
          </a:p>
        </p:txBody>
      </p:sp>
      <p:sp>
        <p:nvSpPr>
          <p:cNvPr id="3" name="内容占位符 2"/>
          <p:cNvSpPr>
            <a:spLocks noGrp="1"/>
          </p:cNvSpPr>
          <p:nvPr>
            <p:ph idx="1"/>
          </p:nvPr>
        </p:nvSpPr>
        <p:spPr/>
        <p:txBody>
          <a:bodyPr>
            <a:normAutofit fontScale="62500" lnSpcReduction="20000"/>
          </a:bodyPr>
          <a:lstStyle/>
          <a:p>
            <a:pPr>
              <a:buNone/>
            </a:pPr>
            <a:r>
              <a:rPr lang="zh-CN" altLang="en-US" sz="3800" b="1" dirty="0" smtClean="0">
                <a:solidFill>
                  <a:srgbClr val="C00000"/>
                </a:solidFill>
              </a:rPr>
              <a:t>资产的计价方法</a:t>
            </a:r>
            <a:endParaRPr lang="en-US" altLang="zh-CN" sz="3800" b="1" dirty="0" smtClean="0">
              <a:solidFill>
                <a:srgbClr val="C00000"/>
              </a:solidFill>
            </a:endParaRPr>
          </a:p>
          <a:p>
            <a:pPr marL="514350" indent="-514350">
              <a:buNone/>
            </a:pPr>
            <a:r>
              <a:rPr lang="en-US" altLang="zh-CN" b="1" dirty="0" smtClean="0"/>
              <a:t>     1.</a:t>
            </a:r>
            <a:r>
              <a:rPr lang="zh-CN" altLang="en-US" b="1" dirty="0" smtClean="0"/>
              <a:t>历史成本：实际成本</a:t>
            </a:r>
            <a:endParaRPr lang="en-US" altLang="zh-CN" b="1" dirty="0" smtClean="0"/>
          </a:p>
          <a:p>
            <a:pPr marL="514350" indent="-514350">
              <a:buNone/>
            </a:pPr>
            <a:r>
              <a:rPr lang="en-US" altLang="zh-CN" b="1" dirty="0" smtClean="0"/>
              <a:t>     2.</a:t>
            </a:r>
            <a:r>
              <a:rPr lang="zh-CN" altLang="en-US" b="1" dirty="0" smtClean="0"/>
              <a:t>重置成本：现在购买相同或相似资产要支付的价格。</a:t>
            </a:r>
            <a:endParaRPr lang="en-US" altLang="zh-CN" b="1" dirty="0" smtClean="0"/>
          </a:p>
          <a:p>
            <a:pPr marL="0" indent="0">
              <a:buNone/>
            </a:pPr>
            <a:r>
              <a:rPr lang="en-US" altLang="zh-CN" b="1" dirty="0" smtClean="0"/>
              <a:t>     3.</a:t>
            </a:r>
            <a:r>
              <a:rPr lang="zh-CN" altLang="en-US" b="1" dirty="0" smtClean="0"/>
              <a:t>可变现净值：资产对外销售所能收到的现金减去该资产完工时估计要发生的成本、销售费用以及相关税金后的金额。</a:t>
            </a:r>
            <a:endParaRPr lang="en-US" altLang="zh-CN" b="1" dirty="0" smtClean="0"/>
          </a:p>
          <a:p>
            <a:pPr marL="514350" indent="-514350">
              <a:buNone/>
            </a:pPr>
            <a:r>
              <a:rPr lang="en-US" altLang="zh-CN" b="1" dirty="0" smtClean="0"/>
              <a:t>     </a:t>
            </a:r>
            <a:r>
              <a:rPr lang="en-US" altLang="zh-CN" b="1" dirty="0" smtClean="0"/>
              <a:t>4.</a:t>
            </a:r>
            <a:r>
              <a:rPr lang="zh-CN" altLang="en-US" b="1" dirty="0" smtClean="0"/>
              <a:t>未来</a:t>
            </a:r>
            <a:r>
              <a:rPr lang="zh-CN" altLang="en-US" b="1" dirty="0"/>
              <a:t>现金</a:t>
            </a:r>
            <a:r>
              <a:rPr lang="zh-CN" altLang="en-US" b="1" dirty="0" smtClean="0"/>
              <a:t>流量现值：资产所产生的未来现金流量的折现金额。</a:t>
            </a:r>
            <a:endParaRPr lang="en-US" altLang="zh-CN" b="1" dirty="0" smtClean="0"/>
          </a:p>
          <a:p>
            <a:pPr marL="0" indent="0">
              <a:buNone/>
            </a:pPr>
            <a:r>
              <a:rPr lang="en-US" altLang="zh-CN" b="1" dirty="0" smtClean="0"/>
              <a:t>     </a:t>
            </a:r>
            <a:r>
              <a:rPr lang="en-US" altLang="zh-CN" b="1" dirty="0" smtClean="0"/>
              <a:t>5.</a:t>
            </a:r>
            <a:r>
              <a:rPr lang="zh-CN" altLang="en-US" b="1" dirty="0" smtClean="0"/>
              <a:t>公允价值：公平交易中，熟悉情况的双方自愿进行资产交换或债务清偿的金额。</a:t>
            </a:r>
            <a:endParaRPr lang="en-US" altLang="zh-CN" b="1" dirty="0" smtClean="0"/>
          </a:p>
          <a:p>
            <a:pPr marL="514350" indent="-514350">
              <a:buNone/>
            </a:pPr>
            <a:r>
              <a:rPr lang="zh-CN" altLang="en-US" sz="3800" b="1" dirty="0" smtClean="0">
                <a:solidFill>
                  <a:srgbClr val="C00000"/>
                </a:solidFill>
              </a:rPr>
              <a:t>资产与收入和费用的关系</a:t>
            </a:r>
            <a:endParaRPr lang="en-US" altLang="zh-CN" sz="3800" b="1" dirty="0" smtClean="0">
              <a:solidFill>
                <a:srgbClr val="C00000"/>
              </a:solidFill>
            </a:endParaRPr>
          </a:p>
          <a:p>
            <a:pPr marL="514350" indent="-514350">
              <a:buNone/>
            </a:pPr>
            <a:r>
              <a:rPr lang="zh-CN" altLang="en-US" b="1" dirty="0" smtClean="0"/>
              <a:t>     </a:t>
            </a:r>
            <a:r>
              <a:rPr lang="zh-CN" altLang="en-US" sz="2900" b="1" dirty="0" smtClean="0"/>
              <a:t>资产是企业取得收入的物质基础，是赚钱的工具。</a:t>
            </a:r>
            <a:endParaRPr lang="en-US" altLang="zh-CN" sz="2900" b="1" dirty="0" smtClean="0"/>
          </a:p>
          <a:p>
            <a:pPr marL="0" indent="0">
              <a:buNone/>
            </a:pPr>
            <a:r>
              <a:rPr lang="zh-CN" altLang="en-US" sz="2900" b="1" dirty="0" smtClean="0"/>
              <a:t>     资产会带来收入，但也有代价，即它在产生收入的过程中会发生费用，而且大部分资产都必定会逐渐转成费用。极端地看，所有的资产都会变成费用。</a:t>
            </a:r>
            <a:endParaRPr lang="en-US" altLang="zh-CN" sz="2900" b="1" dirty="0" smtClean="0"/>
          </a:p>
          <a:p>
            <a:pPr marL="0" indent="0">
              <a:buNone/>
            </a:pPr>
            <a:r>
              <a:rPr lang="zh-CN" altLang="en-US" sz="2900" b="1" dirty="0" smtClean="0"/>
              <a:t>     至于某一项支出应当确认为资产还是费用，则取决于支出的性质是符合资产的定义还是费用的定义。</a:t>
            </a:r>
            <a:endParaRPr lang="en-US" altLang="zh-CN" sz="2900" b="1" dirty="0" smtClean="0"/>
          </a:p>
          <a:p>
            <a:pPr marL="514350" indent="-514350">
              <a:buNone/>
            </a:pPr>
            <a:endParaRPr lang="zh-CN" altLang="en-US" b="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r>
              <a:rPr lang="zh-CN" altLang="en-US" b="1" dirty="0" smtClean="0">
                <a:solidFill>
                  <a:srgbClr val="C00000"/>
                </a:solidFill>
              </a:rPr>
              <a:t>第</a:t>
            </a:r>
            <a:r>
              <a:rPr lang="en-US" altLang="zh-CN" b="1" dirty="0" smtClean="0">
                <a:solidFill>
                  <a:srgbClr val="C00000"/>
                </a:solidFill>
              </a:rPr>
              <a:t>3</a:t>
            </a:r>
            <a:r>
              <a:rPr lang="zh-CN" altLang="en-US" b="1" dirty="0" smtClean="0">
                <a:solidFill>
                  <a:srgbClr val="C00000"/>
                </a:solidFill>
              </a:rPr>
              <a:t>章  资产负债表</a:t>
            </a:r>
            <a:endParaRPr lang="zh-CN" altLang="en-US" dirty="0"/>
          </a:p>
        </p:txBody>
      </p:sp>
      <p:sp>
        <p:nvSpPr>
          <p:cNvPr id="3" name="内容占位符 2"/>
          <p:cNvSpPr>
            <a:spLocks noGrp="1"/>
          </p:cNvSpPr>
          <p:nvPr>
            <p:ph idx="1"/>
          </p:nvPr>
        </p:nvSpPr>
        <p:spPr/>
        <p:txBody>
          <a:bodyPr>
            <a:normAutofit fontScale="70000" lnSpcReduction="20000"/>
          </a:bodyPr>
          <a:lstStyle/>
          <a:p>
            <a:pPr>
              <a:buNone/>
            </a:pPr>
            <a:r>
              <a:rPr lang="en-US" altLang="zh-CN" sz="3400" b="1" dirty="0" smtClean="0">
                <a:solidFill>
                  <a:srgbClr val="C00000"/>
                </a:solidFill>
              </a:rPr>
              <a:t>3.3.2 </a:t>
            </a:r>
            <a:r>
              <a:rPr lang="zh-CN" altLang="en-US" sz="3400" b="1" dirty="0" smtClean="0">
                <a:solidFill>
                  <a:srgbClr val="C00000"/>
                </a:solidFill>
              </a:rPr>
              <a:t>负债</a:t>
            </a:r>
            <a:endParaRPr lang="en-US" altLang="zh-CN" sz="3400" b="1" dirty="0" smtClean="0">
              <a:solidFill>
                <a:srgbClr val="C00000"/>
              </a:solidFill>
            </a:endParaRPr>
          </a:p>
          <a:p>
            <a:pPr marL="0" indent="0">
              <a:buNone/>
            </a:pPr>
            <a:r>
              <a:rPr lang="zh-CN" altLang="en-US" b="1" dirty="0" smtClean="0"/>
              <a:t>     由企业过去的交易或事项形成、预期会导致经济利益流出企业的现时义务。</a:t>
            </a:r>
            <a:endParaRPr lang="en-US" altLang="zh-CN" b="1" dirty="0" smtClean="0"/>
          </a:p>
          <a:p>
            <a:pPr>
              <a:buNone/>
            </a:pPr>
            <a:r>
              <a:rPr lang="zh-CN" altLang="en-US" b="1" dirty="0" smtClean="0"/>
              <a:t>     </a:t>
            </a:r>
            <a:r>
              <a:rPr lang="zh-CN" altLang="en-US" b="1" dirty="0" smtClean="0">
                <a:solidFill>
                  <a:srgbClr val="C00000"/>
                </a:solidFill>
              </a:rPr>
              <a:t>含义：</a:t>
            </a:r>
            <a:r>
              <a:rPr lang="en-US" altLang="zh-CN" b="1" dirty="0" smtClean="0"/>
              <a:t>1.</a:t>
            </a:r>
            <a:r>
              <a:rPr lang="zh-CN" altLang="en-US" b="1" dirty="0" smtClean="0"/>
              <a:t>负债必须以资产或劳务的方式偿还。（经济利益流出）</a:t>
            </a:r>
            <a:endParaRPr lang="en-US" altLang="zh-CN" b="1" dirty="0" smtClean="0"/>
          </a:p>
          <a:p>
            <a:pPr>
              <a:buNone/>
            </a:pPr>
            <a:r>
              <a:rPr lang="en-US" altLang="zh-CN" b="1" dirty="0" smtClean="0"/>
              <a:t>                  2.</a:t>
            </a:r>
            <a:r>
              <a:rPr lang="zh-CN" altLang="en-US" b="1" dirty="0" smtClean="0"/>
              <a:t>负债必须由企业承担。</a:t>
            </a:r>
            <a:endParaRPr lang="en-US" altLang="zh-CN" b="1" dirty="0" smtClean="0"/>
          </a:p>
          <a:p>
            <a:pPr>
              <a:buNone/>
            </a:pPr>
            <a:r>
              <a:rPr lang="en-US" altLang="zh-CN" b="1" dirty="0" smtClean="0"/>
              <a:t>                  3.</a:t>
            </a:r>
            <a:r>
              <a:rPr lang="zh-CN" altLang="en-US" b="1" dirty="0" smtClean="0"/>
              <a:t>产生负债的交易或事项业已发生。</a:t>
            </a:r>
            <a:endParaRPr lang="en-US" altLang="zh-CN" b="1" dirty="0" smtClean="0"/>
          </a:p>
          <a:p>
            <a:pPr>
              <a:buNone/>
            </a:pPr>
            <a:r>
              <a:rPr lang="zh-CN" altLang="en-US" b="1" dirty="0" smtClean="0"/>
              <a:t>     </a:t>
            </a:r>
            <a:r>
              <a:rPr lang="zh-CN" altLang="en-US" b="1" dirty="0" smtClean="0">
                <a:solidFill>
                  <a:srgbClr val="C00000"/>
                </a:solidFill>
              </a:rPr>
              <a:t>负债的分类：</a:t>
            </a:r>
            <a:endParaRPr lang="en-US" altLang="zh-CN" b="1" dirty="0" smtClean="0">
              <a:solidFill>
                <a:srgbClr val="C00000"/>
              </a:solidFill>
            </a:endParaRPr>
          </a:p>
          <a:p>
            <a:pPr>
              <a:buNone/>
            </a:pPr>
            <a:r>
              <a:rPr lang="zh-CN" altLang="en-US" b="1" dirty="0" smtClean="0"/>
              <a:t>           按偿还期长短分：流动负债</a:t>
            </a:r>
            <a:endParaRPr lang="en-US" altLang="zh-CN" b="1" dirty="0" smtClean="0"/>
          </a:p>
          <a:p>
            <a:pPr>
              <a:buNone/>
            </a:pPr>
            <a:r>
              <a:rPr lang="en-US" altLang="zh-CN" b="1" dirty="0"/>
              <a:t> </a:t>
            </a:r>
            <a:r>
              <a:rPr lang="en-US" altLang="zh-CN" b="1" dirty="0" smtClean="0"/>
              <a:t>                                              </a:t>
            </a:r>
            <a:r>
              <a:rPr lang="zh-CN" altLang="en-US" b="1" dirty="0" smtClean="0"/>
              <a:t>非流动负债</a:t>
            </a:r>
            <a:endParaRPr lang="en-US" altLang="zh-CN" b="1" dirty="0" smtClean="0"/>
          </a:p>
          <a:p>
            <a:pPr>
              <a:buNone/>
            </a:pPr>
            <a:r>
              <a:rPr lang="zh-CN" altLang="en-US" b="1" dirty="0" smtClean="0"/>
              <a:t>      </a:t>
            </a:r>
            <a:r>
              <a:rPr lang="zh-CN" altLang="en-US" b="1" dirty="0" smtClean="0">
                <a:solidFill>
                  <a:srgbClr val="C00000"/>
                </a:solidFill>
              </a:rPr>
              <a:t>营运资金：</a:t>
            </a:r>
            <a:r>
              <a:rPr lang="zh-CN" altLang="en-US" b="1" dirty="0" smtClean="0"/>
              <a:t>流动资产减流动负债后的差额。</a:t>
            </a:r>
            <a:endParaRPr lang="en-US" altLang="zh-CN" b="1" dirty="0" smtClean="0"/>
          </a:p>
          <a:p>
            <a:pPr marL="0" indent="0">
              <a:buNone/>
            </a:pPr>
            <a:r>
              <a:rPr lang="zh-CN" altLang="en-US" b="1" dirty="0" smtClean="0"/>
              <a:t>      流动负债一般要用流动资产来偿还，企业为了能如期地偿还流动负债，就要保留与流动负债相等的流动资产。静态地看，只有营运资金才能用于购置固定资产、偿还非流动负债、支付股利等。</a:t>
            </a:r>
            <a:endParaRPr lang="en-US" altLang="zh-CN" b="1" dirty="0" smtClean="0"/>
          </a:p>
          <a:p>
            <a:pPr>
              <a:buNone/>
            </a:pPr>
            <a:endParaRPr lang="zh-CN" altLang="en-US" b="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r>
              <a:rPr lang="zh-CN" altLang="en-US" b="1" dirty="0" smtClean="0">
                <a:solidFill>
                  <a:srgbClr val="C00000"/>
                </a:solidFill>
              </a:rPr>
              <a:t>第</a:t>
            </a:r>
            <a:r>
              <a:rPr lang="en-US" altLang="zh-CN" b="1" dirty="0" smtClean="0">
                <a:solidFill>
                  <a:srgbClr val="C00000"/>
                </a:solidFill>
              </a:rPr>
              <a:t>3</a:t>
            </a:r>
            <a:r>
              <a:rPr lang="zh-CN" altLang="en-US" b="1" dirty="0" smtClean="0">
                <a:solidFill>
                  <a:srgbClr val="C00000"/>
                </a:solidFill>
              </a:rPr>
              <a:t>章  资产负债表</a:t>
            </a:r>
            <a:endParaRPr lang="zh-CN" altLang="en-US" dirty="0"/>
          </a:p>
        </p:txBody>
      </p:sp>
      <p:sp>
        <p:nvSpPr>
          <p:cNvPr id="3" name="内容占位符 2"/>
          <p:cNvSpPr>
            <a:spLocks noGrp="1"/>
          </p:cNvSpPr>
          <p:nvPr>
            <p:ph idx="1"/>
          </p:nvPr>
        </p:nvSpPr>
        <p:spPr/>
        <p:txBody>
          <a:bodyPr>
            <a:normAutofit fontScale="77500" lnSpcReduction="20000"/>
          </a:bodyPr>
          <a:lstStyle/>
          <a:p>
            <a:pPr marL="0" indent="0">
              <a:buNone/>
            </a:pPr>
            <a:r>
              <a:rPr lang="zh-CN" altLang="en-US" b="1" dirty="0" smtClean="0">
                <a:solidFill>
                  <a:srgbClr val="C00000"/>
                </a:solidFill>
              </a:rPr>
              <a:t>     对于阅读报表的人来说</a:t>
            </a:r>
            <a:r>
              <a:rPr lang="zh-CN" altLang="en-US" b="1" dirty="0" smtClean="0"/>
              <a:t>，就要了解哪些经济业务会影响营运资金。</a:t>
            </a:r>
            <a:endParaRPr lang="en-US" altLang="zh-CN" b="1" dirty="0" smtClean="0"/>
          </a:p>
          <a:p>
            <a:pPr>
              <a:buNone/>
            </a:pPr>
            <a:r>
              <a:rPr lang="zh-CN" altLang="en-US" b="1" dirty="0" smtClean="0">
                <a:solidFill>
                  <a:srgbClr val="C00000"/>
                </a:solidFill>
              </a:rPr>
              <a:t>     有三种业务不会影响营运资金：</a:t>
            </a:r>
            <a:endParaRPr lang="en-US" altLang="zh-CN" b="1" dirty="0" smtClean="0">
              <a:solidFill>
                <a:srgbClr val="C00000"/>
              </a:solidFill>
            </a:endParaRPr>
          </a:p>
          <a:p>
            <a:pPr>
              <a:buNone/>
            </a:pPr>
            <a:r>
              <a:rPr lang="en-US" altLang="zh-CN" b="1" dirty="0" smtClean="0"/>
              <a:t>           1.</a:t>
            </a:r>
            <a:r>
              <a:rPr lang="zh-CN" altLang="en-US" b="1" dirty="0" smtClean="0"/>
              <a:t>流动资产内部各项目之间的增减；</a:t>
            </a:r>
            <a:endParaRPr lang="en-US" altLang="zh-CN" b="1" dirty="0" smtClean="0"/>
          </a:p>
          <a:p>
            <a:pPr>
              <a:buNone/>
            </a:pPr>
            <a:r>
              <a:rPr lang="en-US" altLang="zh-CN" b="1" dirty="0" smtClean="0"/>
              <a:t>           2.</a:t>
            </a:r>
            <a:r>
              <a:rPr lang="zh-CN" altLang="en-US" b="1" dirty="0" smtClean="0"/>
              <a:t>流动负债内部各项目之间的增减；</a:t>
            </a:r>
            <a:endParaRPr lang="en-US" altLang="zh-CN" b="1" dirty="0" smtClean="0"/>
          </a:p>
          <a:p>
            <a:pPr>
              <a:buNone/>
            </a:pPr>
            <a:r>
              <a:rPr lang="en-US" altLang="zh-CN" b="1" dirty="0" smtClean="0"/>
              <a:t>           3.</a:t>
            </a:r>
            <a:r>
              <a:rPr lang="zh-CN" altLang="en-US" b="1" dirty="0" smtClean="0"/>
              <a:t>流动资产和流动负债同增或同减。</a:t>
            </a:r>
            <a:endParaRPr lang="en-US" altLang="zh-CN" b="1" dirty="0" smtClean="0"/>
          </a:p>
          <a:p>
            <a:pPr marL="0" indent="0">
              <a:buNone/>
            </a:pPr>
            <a:r>
              <a:rPr lang="zh-CN" altLang="en-US" b="1" dirty="0" smtClean="0"/>
              <a:t>           长期项目（非流动资产、非流动负债、实收资本等）的增减变化与流动资产相关的经济业务都会影响营运资金。</a:t>
            </a:r>
            <a:endParaRPr lang="en-US" altLang="zh-CN" b="1" dirty="0" smtClean="0"/>
          </a:p>
          <a:p>
            <a:pPr marL="0" indent="0">
              <a:buNone/>
            </a:pPr>
            <a:r>
              <a:rPr lang="zh-CN" altLang="en-US" b="1" dirty="0" smtClean="0"/>
              <a:t>      </a:t>
            </a:r>
            <a:r>
              <a:rPr lang="zh-CN" altLang="en-US" b="1" dirty="0" smtClean="0">
                <a:solidFill>
                  <a:srgbClr val="C00000"/>
                </a:solidFill>
              </a:rPr>
              <a:t>营运资金的来源：</a:t>
            </a:r>
            <a:r>
              <a:rPr lang="zh-CN" altLang="en-US" b="1" dirty="0" smtClean="0"/>
              <a:t>营业收入、出售非流动资产、发行长期债券、发行股票。</a:t>
            </a:r>
            <a:endParaRPr lang="en-US" altLang="zh-CN" b="1" dirty="0" smtClean="0"/>
          </a:p>
          <a:p>
            <a:pPr marL="0" indent="0">
              <a:buNone/>
            </a:pPr>
            <a:r>
              <a:rPr lang="zh-CN" altLang="en-US" b="1" dirty="0" smtClean="0"/>
              <a:t>      </a:t>
            </a:r>
            <a:r>
              <a:rPr lang="zh-CN" altLang="en-US" b="1" dirty="0" smtClean="0">
                <a:solidFill>
                  <a:srgbClr val="C00000"/>
                </a:solidFill>
              </a:rPr>
              <a:t>营运资金的运用：</a:t>
            </a:r>
            <a:r>
              <a:rPr lang="zh-CN" altLang="en-US" b="1" dirty="0" smtClean="0"/>
              <a:t>购买非流动资产、偿还长期债券、支付现金股利。</a:t>
            </a:r>
            <a:endParaRPr lang="en-US" altLang="zh-CN" b="1" dirty="0" smtClean="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r>
              <a:rPr lang="zh-CN" altLang="en-US" b="1" dirty="0" smtClean="0">
                <a:solidFill>
                  <a:srgbClr val="C00000"/>
                </a:solidFill>
              </a:rPr>
              <a:t>第</a:t>
            </a:r>
            <a:r>
              <a:rPr lang="en-US" altLang="zh-CN" b="1" dirty="0" smtClean="0">
                <a:solidFill>
                  <a:srgbClr val="C00000"/>
                </a:solidFill>
              </a:rPr>
              <a:t>3</a:t>
            </a:r>
            <a:r>
              <a:rPr lang="zh-CN" altLang="en-US" b="1" dirty="0" smtClean="0">
                <a:solidFill>
                  <a:srgbClr val="C00000"/>
                </a:solidFill>
              </a:rPr>
              <a:t>章  资产负债表</a:t>
            </a:r>
            <a:endParaRPr lang="zh-CN" altLang="en-US" dirty="0"/>
          </a:p>
        </p:txBody>
      </p:sp>
      <p:sp>
        <p:nvSpPr>
          <p:cNvPr id="3" name="内容占位符 2"/>
          <p:cNvSpPr>
            <a:spLocks noGrp="1"/>
          </p:cNvSpPr>
          <p:nvPr>
            <p:ph idx="1"/>
          </p:nvPr>
        </p:nvSpPr>
        <p:spPr/>
        <p:txBody>
          <a:bodyPr>
            <a:normAutofit fontScale="70000" lnSpcReduction="20000"/>
          </a:bodyPr>
          <a:lstStyle/>
          <a:p>
            <a:pPr>
              <a:buNone/>
            </a:pPr>
            <a:r>
              <a:rPr lang="en-US" altLang="zh-CN" sz="4500" b="1" dirty="0" smtClean="0">
                <a:solidFill>
                  <a:srgbClr val="C00000"/>
                </a:solidFill>
              </a:rPr>
              <a:t>  3.3.3 </a:t>
            </a:r>
            <a:r>
              <a:rPr lang="zh-CN" altLang="en-US" sz="4500" b="1" dirty="0" smtClean="0">
                <a:solidFill>
                  <a:srgbClr val="C00000"/>
                </a:solidFill>
              </a:rPr>
              <a:t>所有者权益</a:t>
            </a:r>
            <a:endParaRPr lang="en-US" altLang="zh-CN" sz="4500" b="1" dirty="0" smtClean="0">
              <a:solidFill>
                <a:srgbClr val="C00000"/>
              </a:solidFill>
            </a:endParaRPr>
          </a:p>
          <a:p>
            <a:pPr>
              <a:buNone/>
            </a:pPr>
            <a:r>
              <a:rPr lang="zh-CN" altLang="en-US" b="1" dirty="0" smtClean="0"/>
              <a:t>    又叫净资产，是企业使用者享有的权益。</a:t>
            </a:r>
            <a:endParaRPr lang="en-US" altLang="zh-CN" b="1" dirty="0" smtClean="0"/>
          </a:p>
          <a:p>
            <a:pPr>
              <a:buNone/>
            </a:pPr>
            <a:r>
              <a:rPr lang="zh-CN" altLang="en-US" b="1" dirty="0" smtClean="0"/>
              <a:t>     包括：实收资本、资本公积、盈余公积、未分配利润。</a:t>
            </a:r>
            <a:endParaRPr lang="en-US" altLang="zh-CN" b="1" dirty="0" smtClean="0"/>
          </a:p>
          <a:p>
            <a:pPr>
              <a:buNone/>
            </a:pPr>
            <a:r>
              <a:rPr lang="en-US" altLang="zh-CN" sz="4000" b="1" dirty="0" smtClean="0">
                <a:solidFill>
                  <a:srgbClr val="C00000"/>
                </a:solidFill>
              </a:rPr>
              <a:t>3.4 </a:t>
            </a:r>
            <a:r>
              <a:rPr lang="zh-CN" altLang="en-US" sz="4000" b="1" dirty="0" smtClean="0">
                <a:solidFill>
                  <a:srgbClr val="C00000"/>
                </a:solidFill>
              </a:rPr>
              <a:t>资产项目</a:t>
            </a:r>
            <a:endParaRPr lang="en-US" altLang="zh-CN" sz="4000" b="1" dirty="0" smtClean="0">
              <a:solidFill>
                <a:srgbClr val="C00000"/>
              </a:solidFill>
            </a:endParaRPr>
          </a:p>
          <a:p>
            <a:pPr>
              <a:buNone/>
            </a:pPr>
            <a:r>
              <a:rPr lang="zh-CN" altLang="en-US" b="1" dirty="0" smtClean="0"/>
              <a:t> </a:t>
            </a:r>
            <a:r>
              <a:rPr lang="zh-CN" altLang="en-US" b="1" dirty="0" smtClean="0">
                <a:solidFill>
                  <a:srgbClr val="C00000"/>
                </a:solidFill>
              </a:rPr>
              <a:t>（一）流动资产项目</a:t>
            </a:r>
            <a:endParaRPr lang="en-US" altLang="zh-CN" b="1" dirty="0" smtClean="0">
              <a:solidFill>
                <a:srgbClr val="C00000"/>
              </a:solidFill>
            </a:endParaRPr>
          </a:p>
          <a:p>
            <a:pPr>
              <a:buNone/>
            </a:pPr>
            <a:r>
              <a:rPr lang="en-US" altLang="zh-CN" b="1" dirty="0" smtClean="0"/>
              <a:t>    1.</a:t>
            </a:r>
            <a:r>
              <a:rPr lang="zh-CN" altLang="en-US" b="1" dirty="0" smtClean="0"/>
              <a:t>货币资金</a:t>
            </a:r>
            <a:endParaRPr lang="en-US" altLang="zh-CN" b="1" dirty="0" smtClean="0"/>
          </a:p>
          <a:p>
            <a:pPr marL="0" indent="0">
              <a:buNone/>
            </a:pPr>
            <a:r>
              <a:rPr lang="en-US" altLang="zh-CN" b="1" dirty="0" smtClean="0"/>
              <a:t>    2.</a:t>
            </a:r>
            <a:r>
              <a:rPr lang="zh-CN" altLang="en-US" b="1" dirty="0" smtClean="0"/>
              <a:t>交易性金融资产：企业在短期内持有的金融资产，包括：股票、债券、基金等。按编表日的市价计价，与账面价值的差额计入当期损益。</a:t>
            </a:r>
            <a:endParaRPr lang="en-US" altLang="zh-CN" b="1" dirty="0" smtClean="0"/>
          </a:p>
          <a:p>
            <a:pPr>
              <a:buNone/>
            </a:pPr>
            <a:r>
              <a:rPr lang="en-US" altLang="zh-CN" b="1" dirty="0" smtClean="0"/>
              <a:t>    3.</a:t>
            </a:r>
            <a:r>
              <a:rPr lang="zh-CN" altLang="en-US" b="1" dirty="0" smtClean="0"/>
              <a:t>应收项目：应收票据、应收账款、其他应收款。</a:t>
            </a:r>
            <a:endParaRPr lang="en-US" altLang="zh-CN" b="1" dirty="0" smtClean="0"/>
          </a:p>
          <a:p>
            <a:pPr marL="0" indent="0">
              <a:buNone/>
            </a:pPr>
            <a:r>
              <a:rPr lang="en-US" altLang="zh-CN" b="1" dirty="0" smtClean="0"/>
              <a:t>    4.</a:t>
            </a:r>
            <a:r>
              <a:rPr lang="zh-CN" altLang="en-US" b="1" dirty="0" smtClean="0"/>
              <a:t>存货：存货以净额列示，存货跌价准备不在资产负债表中单独列示，而在其附表资产减值准备明细表中详细反映。</a:t>
            </a:r>
            <a:endParaRPr lang="en-US" altLang="zh-CN" b="1" dirty="0" smtClean="0"/>
          </a:p>
          <a:p>
            <a:pPr>
              <a:buNone/>
            </a:pPr>
            <a:r>
              <a:rPr lang="en-US" altLang="zh-CN" b="1" dirty="0" smtClean="0"/>
              <a:t>    5.</a:t>
            </a:r>
            <a:r>
              <a:rPr lang="zh-CN" altLang="en-US" b="1" dirty="0" smtClean="0"/>
              <a:t>预付款项</a:t>
            </a:r>
            <a:endParaRPr lang="en-US" altLang="zh-CN" b="1" dirty="0" smtClean="0"/>
          </a:p>
          <a:p>
            <a:pPr>
              <a:buNone/>
            </a:pPr>
            <a:endParaRPr lang="zh-CN" altLang="en-US" b="1"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r>
              <a:rPr lang="zh-CN" altLang="en-US" b="1" dirty="0" smtClean="0">
                <a:solidFill>
                  <a:srgbClr val="C00000"/>
                </a:solidFill>
              </a:rPr>
              <a:t>第</a:t>
            </a:r>
            <a:r>
              <a:rPr lang="en-US" altLang="zh-CN" b="1" dirty="0" smtClean="0">
                <a:solidFill>
                  <a:srgbClr val="C00000"/>
                </a:solidFill>
              </a:rPr>
              <a:t>3</a:t>
            </a:r>
            <a:r>
              <a:rPr lang="zh-CN" altLang="en-US" b="1" dirty="0" smtClean="0">
                <a:solidFill>
                  <a:srgbClr val="C00000"/>
                </a:solidFill>
              </a:rPr>
              <a:t>章  资产负债表</a:t>
            </a:r>
            <a:endParaRPr lang="zh-CN" altLang="en-US" dirty="0"/>
          </a:p>
        </p:txBody>
      </p:sp>
      <p:sp>
        <p:nvSpPr>
          <p:cNvPr id="3" name="内容占位符 2"/>
          <p:cNvSpPr>
            <a:spLocks noGrp="1"/>
          </p:cNvSpPr>
          <p:nvPr>
            <p:ph idx="1"/>
          </p:nvPr>
        </p:nvSpPr>
        <p:spPr/>
        <p:txBody>
          <a:bodyPr>
            <a:normAutofit fontScale="85000" lnSpcReduction="20000"/>
          </a:bodyPr>
          <a:lstStyle/>
          <a:p>
            <a:pPr>
              <a:buNone/>
            </a:pPr>
            <a:r>
              <a:rPr lang="zh-CN" altLang="en-US" sz="3300" b="1" dirty="0" smtClean="0">
                <a:solidFill>
                  <a:srgbClr val="C00000"/>
                </a:solidFill>
              </a:rPr>
              <a:t>（二）非流动资产</a:t>
            </a:r>
            <a:endParaRPr lang="en-US" altLang="zh-CN" sz="3300" b="1" dirty="0" smtClean="0">
              <a:solidFill>
                <a:srgbClr val="C00000"/>
              </a:solidFill>
            </a:endParaRPr>
          </a:p>
          <a:p>
            <a:pPr>
              <a:buNone/>
            </a:pPr>
            <a:r>
              <a:rPr lang="en-US" altLang="zh-CN" b="1" dirty="0" smtClean="0"/>
              <a:t>       </a:t>
            </a:r>
            <a:r>
              <a:rPr lang="en-US" altLang="zh-CN" b="1" dirty="0" smtClean="0">
                <a:solidFill>
                  <a:srgbClr val="C00000"/>
                </a:solidFill>
              </a:rPr>
              <a:t>1.</a:t>
            </a:r>
            <a:r>
              <a:rPr lang="zh-CN" altLang="en-US" b="1" dirty="0" smtClean="0">
                <a:solidFill>
                  <a:srgbClr val="C00000"/>
                </a:solidFill>
              </a:rPr>
              <a:t>投资性非流动资产</a:t>
            </a:r>
            <a:endParaRPr lang="en-US" altLang="zh-CN" b="1" dirty="0" smtClean="0">
              <a:solidFill>
                <a:srgbClr val="C00000"/>
              </a:solidFill>
            </a:endParaRPr>
          </a:p>
          <a:p>
            <a:pPr marL="0" indent="0">
              <a:buNone/>
            </a:pPr>
            <a:r>
              <a:rPr lang="zh-CN" altLang="en-US" b="1" dirty="0" smtClean="0"/>
              <a:t>      </a:t>
            </a:r>
            <a:r>
              <a:rPr lang="zh-CN" altLang="en-US" b="1" dirty="0" smtClean="0">
                <a:solidFill>
                  <a:srgbClr val="C00000"/>
                </a:solidFill>
              </a:rPr>
              <a:t>（</a:t>
            </a:r>
            <a:r>
              <a:rPr lang="en-US" altLang="zh-CN" b="1" dirty="0" smtClean="0">
                <a:solidFill>
                  <a:srgbClr val="C00000"/>
                </a:solidFill>
              </a:rPr>
              <a:t>1</a:t>
            </a:r>
            <a:r>
              <a:rPr lang="zh-CN" altLang="en-US" b="1" dirty="0" smtClean="0">
                <a:solidFill>
                  <a:srgbClr val="C00000"/>
                </a:solidFill>
              </a:rPr>
              <a:t>）可供出售金融资产：</a:t>
            </a:r>
            <a:r>
              <a:rPr lang="zh-CN" altLang="en-US" b="1" dirty="0" smtClean="0"/>
              <a:t>初始确认时即被指定为可供出售的非衍生金融资产，主要是除了贷款和应收款项、持有至到期投资和以公允价值计量且其变动计入当期损益的金融资产以外的金融资产。</a:t>
            </a:r>
            <a:endParaRPr lang="en-US" altLang="zh-CN" b="1" dirty="0" smtClean="0"/>
          </a:p>
          <a:p>
            <a:pPr marL="0" indent="0">
              <a:buNone/>
            </a:pPr>
            <a:r>
              <a:rPr lang="zh-CN" altLang="en-US" b="1" dirty="0" smtClean="0"/>
              <a:t>         在编表日按市价调整，与账面价值的差额作为未实现损益计入股东权益。</a:t>
            </a:r>
            <a:endParaRPr lang="en-US" altLang="zh-CN" b="1" dirty="0" smtClean="0"/>
          </a:p>
          <a:p>
            <a:pPr marL="0" indent="0">
              <a:buNone/>
            </a:pPr>
            <a:r>
              <a:rPr lang="zh-CN" altLang="en-US" b="1" dirty="0" smtClean="0"/>
              <a:t>      </a:t>
            </a:r>
            <a:r>
              <a:rPr lang="zh-CN" altLang="en-US" b="1" dirty="0" smtClean="0">
                <a:solidFill>
                  <a:srgbClr val="C00000"/>
                </a:solidFill>
              </a:rPr>
              <a:t>（</a:t>
            </a:r>
            <a:r>
              <a:rPr lang="en-US" altLang="zh-CN" b="1" dirty="0" smtClean="0">
                <a:solidFill>
                  <a:srgbClr val="C00000"/>
                </a:solidFill>
              </a:rPr>
              <a:t>2</a:t>
            </a:r>
            <a:r>
              <a:rPr lang="zh-CN" altLang="en-US" b="1" dirty="0" smtClean="0">
                <a:solidFill>
                  <a:srgbClr val="C00000"/>
                </a:solidFill>
              </a:rPr>
              <a:t>）持有至到期投资：</a:t>
            </a:r>
            <a:r>
              <a:rPr lang="zh-CN" altLang="en-US" b="1" dirty="0" smtClean="0"/>
              <a:t>至到期日固定、回收金额固定或可确定，以及企业有明确意图和能力持有至到期的非衍生金融资产。</a:t>
            </a:r>
            <a:endParaRPr lang="en-US" altLang="zh-CN" b="1" dirty="0" smtClean="0"/>
          </a:p>
          <a:p>
            <a:pPr>
              <a:buNone/>
            </a:pPr>
            <a:r>
              <a:rPr lang="zh-CN" altLang="en-US" b="1" dirty="0" smtClean="0"/>
              <a:t>          按摊余成本计价。</a:t>
            </a:r>
            <a:endParaRPr lang="zh-CN" altLang="en-US" b="1"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r>
              <a:rPr lang="zh-CN" altLang="en-US" b="1" dirty="0" smtClean="0">
                <a:solidFill>
                  <a:srgbClr val="C00000"/>
                </a:solidFill>
              </a:rPr>
              <a:t>第</a:t>
            </a:r>
            <a:r>
              <a:rPr lang="en-US" altLang="zh-CN" b="1" dirty="0" smtClean="0">
                <a:solidFill>
                  <a:srgbClr val="C00000"/>
                </a:solidFill>
              </a:rPr>
              <a:t>3</a:t>
            </a:r>
            <a:r>
              <a:rPr lang="zh-CN" altLang="en-US" b="1" dirty="0" smtClean="0">
                <a:solidFill>
                  <a:srgbClr val="C00000"/>
                </a:solidFill>
              </a:rPr>
              <a:t>章  资产负债表</a:t>
            </a:r>
            <a:endParaRPr lang="zh-CN" altLang="en-US" dirty="0"/>
          </a:p>
        </p:txBody>
      </p:sp>
      <p:sp>
        <p:nvSpPr>
          <p:cNvPr id="3" name="内容占位符 2"/>
          <p:cNvSpPr>
            <a:spLocks noGrp="1"/>
          </p:cNvSpPr>
          <p:nvPr>
            <p:ph idx="1"/>
          </p:nvPr>
        </p:nvSpPr>
        <p:spPr/>
        <p:txBody>
          <a:bodyPr>
            <a:normAutofit fontScale="77500" lnSpcReduction="20000"/>
          </a:bodyPr>
          <a:lstStyle/>
          <a:p>
            <a:pPr marL="0" indent="0">
              <a:buNone/>
            </a:pPr>
            <a:r>
              <a:rPr lang="zh-CN" altLang="en-US" b="1" dirty="0" smtClean="0">
                <a:solidFill>
                  <a:srgbClr val="C00000"/>
                </a:solidFill>
              </a:rPr>
              <a:t>  （</a:t>
            </a:r>
            <a:r>
              <a:rPr lang="en-US" altLang="zh-CN" b="1" dirty="0" smtClean="0">
                <a:solidFill>
                  <a:srgbClr val="C00000"/>
                </a:solidFill>
              </a:rPr>
              <a:t>3</a:t>
            </a:r>
            <a:r>
              <a:rPr lang="zh-CN" altLang="en-US" b="1" dirty="0" smtClean="0">
                <a:solidFill>
                  <a:srgbClr val="C00000"/>
                </a:solidFill>
              </a:rPr>
              <a:t>）投资性房地产：</a:t>
            </a:r>
            <a:r>
              <a:rPr lang="zh-CN" altLang="en-US" b="1" dirty="0" smtClean="0"/>
              <a:t>以投资目的而非销售目的。编表日按公允价值调整。</a:t>
            </a:r>
            <a:endParaRPr lang="en-US" altLang="zh-CN" b="1" dirty="0" smtClean="0"/>
          </a:p>
          <a:p>
            <a:pPr>
              <a:buNone/>
            </a:pPr>
            <a:r>
              <a:rPr lang="zh-CN" altLang="en-US" b="1" dirty="0" smtClean="0">
                <a:solidFill>
                  <a:srgbClr val="C00000"/>
                </a:solidFill>
              </a:rPr>
              <a:t>  （</a:t>
            </a:r>
            <a:r>
              <a:rPr lang="en-US" altLang="zh-CN" b="1" dirty="0" smtClean="0">
                <a:solidFill>
                  <a:srgbClr val="C00000"/>
                </a:solidFill>
              </a:rPr>
              <a:t>4</a:t>
            </a:r>
            <a:r>
              <a:rPr lang="zh-CN" altLang="en-US" b="1" dirty="0" smtClean="0">
                <a:solidFill>
                  <a:srgbClr val="C00000"/>
                </a:solidFill>
              </a:rPr>
              <a:t>）长期股权投资：</a:t>
            </a:r>
            <a:r>
              <a:rPr lang="zh-CN" altLang="en-US" b="1" dirty="0" smtClean="0"/>
              <a:t>企业准备持有一年以上的股权投资。</a:t>
            </a:r>
            <a:endParaRPr lang="en-US" altLang="zh-CN" b="1" dirty="0" smtClean="0"/>
          </a:p>
          <a:p>
            <a:pPr marL="0" indent="0">
              <a:buNone/>
            </a:pPr>
            <a:r>
              <a:rPr lang="zh-CN" altLang="en-US" b="1" dirty="0" smtClean="0"/>
              <a:t>列示应注意长期股权投资的减值，附注中要说明核算方法，是权益法还是成本法。</a:t>
            </a:r>
            <a:endParaRPr lang="en-US" altLang="zh-CN" b="1" dirty="0" smtClean="0"/>
          </a:p>
          <a:p>
            <a:pPr>
              <a:buNone/>
            </a:pPr>
            <a:r>
              <a:rPr lang="en-US" altLang="zh-CN" b="1" dirty="0" smtClean="0">
                <a:solidFill>
                  <a:srgbClr val="C00000"/>
                </a:solidFill>
              </a:rPr>
              <a:t> 2. </a:t>
            </a:r>
            <a:r>
              <a:rPr lang="zh-CN" altLang="en-US" b="1" dirty="0" smtClean="0">
                <a:solidFill>
                  <a:srgbClr val="C00000"/>
                </a:solidFill>
              </a:rPr>
              <a:t>固定资产</a:t>
            </a:r>
            <a:endParaRPr lang="en-US" altLang="zh-CN" b="1" dirty="0" smtClean="0">
              <a:solidFill>
                <a:srgbClr val="C00000"/>
              </a:solidFill>
            </a:endParaRPr>
          </a:p>
          <a:p>
            <a:pPr marL="0" indent="0">
              <a:buNone/>
            </a:pPr>
            <a:r>
              <a:rPr lang="zh-CN" altLang="en-US" b="1" dirty="0" smtClean="0"/>
              <a:t>      固定资产的期末价值是原值减累计折旧和减值准备后的净额。报表附注中应说明计价基础、抵押情况、折旧方法、各类固定资产的折旧额。</a:t>
            </a:r>
            <a:endParaRPr lang="en-US" altLang="zh-CN" b="1" dirty="0" smtClean="0"/>
          </a:p>
          <a:p>
            <a:pPr marL="0" indent="0">
              <a:buNone/>
            </a:pPr>
            <a:r>
              <a:rPr lang="zh-CN" altLang="en-US" b="1" dirty="0" smtClean="0"/>
              <a:t>      固定资产清理反映企业尚未清理完毕的固定资产价值及清理净收入情况。</a:t>
            </a:r>
            <a:endParaRPr lang="en-US" altLang="zh-CN" b="1" dirty="0" smtClean="0"/>
          </a:p>
          <a:p>
            <a:pPr marL="0" indent="0">
              <a:buNone/>
            </a:pPr>
            <a:r>
              <a:rPr lang="zh-CN" altLang="en-US" b="1" dirty="0" smtClean="0"/>
              <a:t>     尚未完工的在建工程，用于固定资产建造的工程物资单独列示。</a:t>
            </a:r>
            <a:endParaRPr lang="zh-CN" altLang="en-US" b="1"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r>
              <a:rPr lang="zh-CN" altLang="en-US" b="1" dirty="0" smtClean="0">
                <a:solidFill>
                  <a:srgbClr val="C00000"/>
                </a:solidFill>
              </a:rPr>
              <a:t>第</a:t>
            </a:r>
            <a:r>
              <a:rPr lang="en-US" altLang="zh-CN" b="1" dirty="0" smtClean="0">
                <a:solidFill>
                  <a:srgbClr val="C00000"/>
                </a:solidFill>
              </a:rPr>
              <a:t>3</a:t>
            </a:r>
            <a:r>
              <a:rPr lang="zh-CN" altLang="en-US" b="1" dirty="0" smtClean="0">
                <a:solidFill>
                  <a:srgbClr val="C00000"/>
                </a:solidFill>
              </a:rPr>
              <a:t>章  资产负债表</a:t>
            </a:r>
            <a:endParaRPr lang="zh-CN" altLang="en-US" dirty="0"/>
          </a:p>
        </p:txBody>
      </p:sp>
      <p:sp>
        <p:nvSpPr>
          <p:cNvPr id="3" name="内容占位符 2"/>
          <p:cNvSpPr>
            <a:spLocks noGrp="1"/>
          </p:cNvSpPr>
          <p:nvPr>
            <p:ph idx="1"/>
          </p:nvPr>
        </p:nvSpPr>
        <p:spPr/>
        <p:txBody>
          <a:bodyPr>
            <a:normAutofit fontScale="77500" lnSpcReduction="20000"/>
          </a:bodyPr>
          <a:lstStyle/>
          <a:p>
            <a:pPr>
              <a:buNone/>
            </a:pPr>
            <a:r>
              <a:rPr lang="en-US" altLang="zh-CN" sz="3600" b="1" dirty="0" smtClean="0">
                <a:solidFill>
                  <a:srgbClr val="C00000"/>
                </a:solidFill>
              </a:rPr>
              <a:t>3. </a:t>
            </a:r>
            <a:r>
              <a:rPr lang="zh-CN" altLang="en-US" sz="3600" b="1" dirty="0" smtClean="0">
                <a:solidFill>
                  <a:srgbClr val="C00000"/>
                </a:solidFill>
              </a:rPr>
              <a:t>生产性生物资产</a:t>
            </a:r>
            <a:endParaRPr lang="en-US" altLang="zh-CN" sz="3600" b="1" dirty="0" smtClean="0">
              <a:solidFill>
                <a:srgbClr val="C00000"/>
              </a:solidFill>
            </a:endParaRPr>
          </a:p>
          <a:p>
            <a:pPr>
              <a:buNone/>
            </a:pPr>
            <a:r>
              <a:rPr lang="zh-CN" altLang="en-US" b="1" dirty="0" smtClean="0"/>
              <a:t>   </a:t>
            </a:r>
            <a:r>
              <a:rPr lang="zh-CN" altLang="en-US" sz="3100" b="1" dirty="0" smtClean="0">
                <a:solidFill>
                  <a:srgbClr val="C00000"/>
                </a:solidFill>
              </a:rPr>
              <a:t>生物资产：</a:t>
            </a:r>
            <a:r>
              <a:rPr lang="zh-CN" altLang="en-US" sz="3100" b="1" dirty="0" smtClean="0"/>
              <a:t>有生命的动物和植物。</a:t>
            </a:r>
            <a:endParaRPr lang="en-US" altLang="zh-CN" sz="3100" b="1" dirty="0" smtClean="0"/>
          </a:p>
          <a:p>
            <a:pPr>
              <a:buNone/>
            </a:pPr>
            <a:r>
              <a:rPr lang="zh-CN" altLang="en-US" sz="3100" b="1" dirty="0" smtClean="0"/>
              <a:t>   </a:t>
            </a:r>
            <a:r>
              <a:rPr lang="zh-CN" altLang="en-US" sz="3100" b="1" dirty="0" smtClean="0">
                <a:solidFill>
                  <a:srgbClr val="C00000"/>
                </a:solidFill>
              </a:rPr>
              <a:t>生物资产有：</a:t>
            </a:r>
            <a:endParaRPr lang="en-US" altLang="zh-CN" sz="3100" b="1" dirty="0" smtClean="0">
              <a:solidFill>
                <a:srgbClr val="C00000"/>
              </a:solidFill>
            </a:endParaRPr>
          </a:p>
          <a:p>
            <a:pPr marL="0" indent="0">
              <a:buNone/>
            </a:pPr>
            <a:r>
              <a:rPr lang="zh-CN" altLang="en-US" sz="3100" b="1" dirty="0" smtClean="0"/>
              <a:t>         </a:t>
            </a:r>
            <a:r>
              <a:rPr lang="zh-CN" altLang="en-US" sz="3100" b="1" dirty="0" smtClean="0">
                <a:solidFill>
                  <a:srgbClr val="C00000"/>
                </a:solidFill>
              </a:rPr>
              <a:t>消耗性</a:t>
            </a:r>
            <a:r>
              <a:rPr lang="zh-CN" altLang="en-US" sz="3100" b="1" dirty="0" smtClean="0"/>
              <a:t>生物资产：为出售而持有的或在将来收获为农产品的。</a:t>
            </a:r>
            <a:endParaRPr lang="en-US" altLang="zh-CN" sz="3100" b="1" dirty="0" smtClean="0"/>
          </a:p>
          <a:p>
            <a:pPr marL="0" indent="0">
              <a:buNone/>
            </a:pPr>
            <a:r>
              <a:rPr lang="zh-CN" altLang="en-US" sz="3100" b="1" dirty="0" smtClean="0"/>
              <a:t>         </a:t>
            </a:r>
            <a:r>
              <a:rPr lang="zh-CN" altLang="en-US" sz="3100" b="1" dirty="0" smtClean="0">
                <a:solidFill>
                  <a:srgbClr val="C00000"/>
                </a:solidFill>
              </a:rPr>
              <a:t>生产性</a:t>
            </a:r>
            <a:r>
              <a:rPr lang="zh-CN" altLang="en-US" sz="3100" b="1" dirty="0" smtClean="0"/>
              <a:t>生物资产：为产出农产品、提供劳务或出租等目的而持有的生物资产。</a:t>
            </a:r>
            <a:endParaRPr lang="en-US" altLang="zh-CN" sz="3100" b="1" dirty="0" smtClean="0"/>
          </a:p>
          <a:p>
            <a:pPr>
              <a:buNone/>
            </a:pPr>
            <a:r>
              <a:rPr lang="zh-CN" altLang="en-US" sz="3100" b="1" dirty="0" smtClean="0"/>
              <a:t>         </a:t>
            </a:r>
            <a:r>
              <a:rPr lang="zh-CN" altLang="en-US" sz="3100" b="1" dirty="0" smtClean="0">
                <a:solidFill>
                  <a:srgbClr val="C00000"/>
                </a:solidFill>
              </a:rPr>
              <a:t>公益性</a:t>
            </a:r>
            <a:r>
              <a:rPr lang="zh-CN" altLang="en-US" sz="3100" b="1" dirty="0" smtClean="0"/>
              <a:t>生物资产：以防护保护环境为目的的生物资产。</a:t>
            </a:r>
            <a:endParaRPr lang="en-US" altLang="zh-CN" sz="3100" b="1" dirty="0" smtClean="0"/>
          </a:p>
          <a:p>
            <a:pPr marL="0" indent="0">
              <a:buNone/>
            </a:pPr>
            <a:r>
              <a:rPr lang="zh-CN" altLang="en-US" sz="3100" b="1" dirty="0" smtClean="0"/>
              <a:t>         生产性生物资产按成本计价。对达到预定生产经营目的的生产性生物资产，应当按期计提折旧，根据用途分别计入成本或损益。应每年定期检查生产性生物资产，确定是否减值，减值多少。</a:t>
            </a:r>
            <a:endParaRPr lang="zh-CN" altLang="en-US" sz="3100" b="1" dirty="0"/>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333</TotalTime>
  <Words>1871</Words>
  <Application>Microsoft Office PowerPoint</Application>
  <PresentationFormat>全屏显示(4:3)</PresentationFormat>
  <Paragraphs>143</Paragraphs>
  <Slides>15</Slides>
  <Notes>0</Notes>
  <HiddenSlides>0</HiddenSlides>
  <MMClips>0</MMClips>
  <ScaleCrop>false</ScaleCrop>
  <HeadingPairs>
    <vt:vector size="4" baseType="variant">
      <vt:variant>
        <vt:lpstr>主题</vt:lpstr>
      </vt:variant>
      <vt:variant>
        <vt:i4>1</vt:i4>
      </vt:variant>
      <vt:variant>
        <vt:lpstr>幻灯片标题</vt:lpstr>
      </vt:variant>
      <vt:variant>
        <vt:i4>15</vt:i4>
      </vt:variant>
    </vt:vector>
  </HeadingPairs>
  <TitlesOfParts>
    <vt:vector size="16" baseType="lpstr">
      <vt:lpstr>Office 主题</vt:lpstr>
      <vt:lpstr> 第3章  资产负债表</vt:lpstr>
      <vt:lpstr> 第3章  资产负债表</vt:lpstr>
      <vt:lpstr> 第3章  资产负债表</vt:lpstr>
      <vt:lpstr> 第3章  资产负债表</vt:lpstr>
      <vt:lpstr> 第3章  资产负债表</vt:lpstr>
      <vt:lpstr> 第3章  资产负债表</vt:lpstr>
      <vt:lpstr> 第3章  资产负债表</vt:lpstr>
      <vt:lpstr> 第3章  资产负债表</vt:lpstr>
      <vt:lpstr> 第3章  资产负债表</vt:lpstr>
      <vt:lpstr> 第3章  资产负债表</vt:lpstr>
      <vt:lpstr> 第3章  资产负债表</vt:lpstr>
      <vt:lpstr> 第3章  资产负债表</vt:lpstr>
      <vt:lpstr> 第3章  资产负债表</vt:lpstr>
      <vt:lpstr> 第3章  资产负债表</vt:lpstr>
      <vt:lpstr> 第3章  资产负债表</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第3章  资产负债表</dc:title>
  <dc:creator>l</dc:creator>
  <cp:lastModifiedBy>l</cp:lastModifiedBy>
  <cp:revision>49</cp:revision>
  <dcterms:created xsi:type="dcterms:W3CDTF">2011-09-14T10:56:05Z</dcterms:created>
  <dcterms:modified xsi:type="dcterms:W3CDTF">2011-11-11T08:31:57Z</dcterms:modified>
</cp:coreProperties>
</file>