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7" r:id="rId6"/>
    <p:sldId id="269" r:id="rId7"/>
    <p:sldId id="261" r:id="rId8"/>
    <p:sldId id="262" r:id="rId9"/>
    <p:sldId id="263" r:id="rId10"/>
    <p:sldId id="264" r:id="rId11"/>
    <p:sldId id="265" r:id="rId12"/>
    <p:sldId id="268" r:id="rId13"/>
    <p:sldId id="266"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3" d="100"/>
          <a:sy n="123" d="100"/>
        </p:scale>
        <p:origin x="-120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9A0E3D11-8BAF-418C-AB41-DFBE10B5A135}" type="datetimeFigureOut">
              <a:rPr lang="zh-CN" altLang="en-US" smtClean="0"/>
              <a:pPr/>
              <a:t>2012/3/16</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30859C8F-060F-4F66-BC38-A96E5B99FC64}"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A0E3D11-8BAF-418C-AB41-DFBE10B5A135}" type="datetimeFigureOut">
              <a:rPr lang="zh-CN" altLang="en-US" smtClean="0"/>
              <a:pPr/>
              <a:t>2012/3/16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859C8F-060F-4F66-BC38-A96E5B99FC6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A0E3D11-8BAF-418C-AB41-DFBE10B5A135}" type="datetimeFigureOut">
              <a:rPr lang="zh-CN" altLang="en-US" smtClean="0"/>
              <a:pPr/>
              <a:t>2012/3/16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859C8F-060F-4F66-BC38-A96E5B99FC6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9A0E3D11-8BAF-418C-AB41-DFBE10B5A135}" type="datetimeFigureOut">
              <a:rPr lang="zh-CN" altLang="en-US" smtClean="0"/>
              <a:pPr/>
              <a:t>2012/3/16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859C8F-060F-4F66-BC38-A96E5B99FC64}"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9A0E3D11-8BAF-418C-AB41-DFBE10B5A135}" type="datetimeFigureOut">
              <a:rPr lang="zh-CN" altLang="en-US" smtClean="0"/>
              <a:pPr/>
              <a:t>2012/3/16</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30859C8F-060F-4F66-BC38-A96E5B99FC64}"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9A0E3D11-8BAF-418C-AB41-DFBE10B5A135}" type="datetimeFigureOut">
              <a:rPr lang="zh-CN" altLang="en-US" smtClean="0"/>
              <a:pPr/>
              <a:t>2012/3/16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859C8F-060F-4F66-BC38-A96E5B99FC64}"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9A0E3D11-8BAF-418C-AB41-DFBE10B5A135}" type="datetimeFigureOut">
              <a:rPr lang="zh-CN" altLang="en-US" smtClean="0"/>
              <a:pPr/>
              <a:t>2012/3/16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0859C8F-060F-4F66-BC38-A96E5B99FC64}"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9A0E3D11-8BAF-418C-AB41-DFBE10B5A135}" type="datetimeFigureOut">
              <a:rPr lang="zh-CN" altLang="en-US" smtClean="0"/>
              <a:pPr/>
              <a:t>2012/3/16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0859C8F-060F-4F66-BC38-A96E5B99FC6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0E3D11-8BAF-418C-AB41-DFBE10B5A135}" type="datetimeFigureOut">
              <a:rPr lang="zh-CN" altLang="en-US" smtClean="0"/>
              <a:pPr/>
              <a:t>2012/3/16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0859C8F-060F-4F66-BC38-A96E5B99FC6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9A0E3D11-8BAF-418C-AB41-DFBE10B5A135}" type="datetimeFigureOut">
              <a:rPr lang="zh-CN" altLang="en-US" smtClean="0"/>
              <a:pPr/>
              <a:t>2012/3/16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859C8F-060F-4F66-BC38-A96E5B99FC64}"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9A0E3D11-8BAF-418C-AB41-DFBE10B5A135}" type="datetimeFigureOut">
              <a:rPr lang="zh-CN" altLang="en-US" smtClean="0"/>
              <a:pPr/>
              <a:t>2012/3/16</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30859C8F-060F-4F66-BC38-A96E5B99FC64}"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A0E3D11-8BAF-418C-AB41-DFBE10B5A135}" type="datetimeFigureOut">
              <a:rPr lang="zh-CN" altLang="en-US" smtClean="0"/>
              <a:pPr/>
              <a:t>2012/3/16</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0859C8F-060F-4F66-BC38-A96E5B99FC6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   第</a:t>
            </a:r>
            <a:r>
              <a:rPr lang="en-US" altLang="zh-CN" b="1" dirty="0" smtClean="0">
                <a:solidFill>
                  <a:srgbClr val="C00000"/>
                </a:solidFill>
              </a:rPr>
              <a:t>4</a:t>
            </a:r>
            <a:r>
              <a:rPr lang="zh-CN" altLang="en-US" b="1" dirty="0" smtClean="0">
                <a:solidFill>
                  <a:srgbClr val="C00000"/>
                </a:solidFill>
              </a:rPr>
              <a:t>章  货币资金与应收项目</a:t>
            </a:r>
            <a:endParaRPr lang="zh-CN" altLang="en-US" b="1" dirty="0">
              <a:solidFill>
                <a:srgbClr val="C00000"/>
              </a:solidFill>
            </a:endParaRPr>
          </a:p>
        </p:txBody>
      </p:sp>
      <p:sp>
        <p:nvSpPr>
          <p:cNvPr id="3" name="内容占位符 2"/>
          <p:cNvSpPr>
            <a:spLocks noGrp="1"/>
          </p:cNvSpPr>
          <p:nvPr>
            <p:ph sz="quarter" idx="1"/>
          </p:nvPr>
        </p:nvSpPr>
        <p:spPr/>
        <p:txBody>
          <a:bodyPr>
            <a:normAutofit fontScale="77500" lnSpcReduction="20000"/>
          </a:bodyPr>
          <a:lstStyle/>
          <a:p>
            <a:pPr>
              <a:buNone/>
            </a:pPr>
            <a:r>
              <a:rPr lang="en-US" altLang="zh-CN" sz="3600" b="1" dirty="0" smtClean="0">
                <a:solidFill>
                  <a:srgbClr val="C00000"/>
                </a:solidFill>
              </a:rPr>
              <a:t>4.1 </a:t>
            </a:r>
            <a:r>
              <a:rPr lang="zh-CN" altLang="en-US" sz="3600" b="1" dirty="0" smtClean="0">
                <a:solidFill>
                  <a:srgbClr val="C00000"/>
                </a:solidFill>
              </a:rPr>
              <a:t>货币资金</a:t>
            </a:r>
            <a:endParaRPr lang="en-US" altLang="zh-CN" sz="3600" b="1" dirty="0" smtClean="0">
              <a:solidFill>
                <a:srgbClr val="C00000"/>
              </a:solidFill>
            </a:endParaRPr>
          </a:p>
          <a:p>
            <a:pPr>
              <a:buNone/>
            </a:pPr>
            <a:r>
              <a:rPr lang="zh-CN" altLang="en-US" b="1" dirty="0" smtClean="0"/>
              <a:t>   库存现金、银行存款、其他货币资金</a:t>
            </a:r>
            <a:endParaRPr lang="en-US" altLang="zh-CN" b="1" dirty="0" smtClean="0"/>
          </a:p>
          <a:p>
            <a:pPr>
              <a:buNone/>
            </a:pPr>
            <a:r>
              <a:rPr lang="en-US" altLang="zh-CN" sz="3100" b="1" dirty="0" smtClean="0">
                <a:solidFill>
                  <a:srgbClr val="C00000"/>
                </a:solidFill>
              </a:rPr>
              <a:t>  4.1.1 </a:t>
            </a:r>
            <a:r>
              <a:rPr lang="zh-CN" altLang="en-US" sz="3100" b="1" dirty="0" smtClean="0">
                <a:solidFill>
                  <a:srgbClr val="C00000"/>
                </a:solidFill>
              </a:rPr>
              <a:t>库存现金</a:t>
            </a:r>
            <a:endParaRPr lang="en-US" altLang="zh-CN" sz="3100" b="1" dirty="0" smtClean="0">
              <a:solidFill>
                <a:srgbClr val="C00000"/>
              </a:solidFill>
            </a:endParaRPr>
          </a:p>
          <a:p>
            <a:pPr>
              <a:buNone/>
            </a:pPr>
            <a:r>
              <a:rPr lang="en-US" altLang="zh-CN" b="1" dirty="0" smtClean="0"/>
              <a:t>      1. </a:t>
            </a:r>
            <a:r>
              <a:rPr lang="zh-CN" altLang="en-US" b="1" dirty="0" smtClean="0"/>
              <a:t>现金的管理</a:t>
            </a:r>
            <a:endParaRPr lang="en-US" altLang="zh-CN" b="1" dirty="0" smtClean="0"/>
          </a:p>
          <a:p>
            <a:pPr>
              <a:buNone/>
            </a:pPr>
            <a:r>
              <a:rPr lang="zh-CN" altLang="en-US" b="1" dirty="0" smtClean="0"/>
              <a:t>      （</a:t>
            </a:r>
            <a:r>
              <a:rPr lang="en-US" altLang="zh-CN" b="1" dirty="0" smtClean="0"/>
              <a:t>1</a:t>
            </a:r>
            <a:r>
              <a:rPr lang="zh-CN" altLang="en-US" b="1" dirty="0" smtClean="0"/>
              <a:t>）现金预算：保证企业在生产经营中保持充足的现金储备。</a:t>
            </a:r>
            <a:endParaRPr lang="en-US" altLang="zh-CN" b="1" dirty="0" smtClean="0"/>
          </a:p>
          <a:p>
            <a:pPr>
              <a:buNone/>
            </a:pPr>
            <a:r>
              <a:rPr lang="zh-CN" altLang="en-US" b="1" dirty="0" smtClean="0"/>
              <a:t>编制现金预算表</a:t>
            </a:r>
            <a:endParaRPr lang="en-US" altLang="zh-CN" b="1" dirty="0" smtClean="0"/>
          </a:p>
          <a:p>
            <a:pPr>
              <a:buNone/>
            </a:pPr>
            <a:r>
              <a:rPr lang="zh-CN" altLang="en-US" b="1" dirty="0" smtClean="0"/>
              <a:t>      （</a:t>
            </a:r>
            <a:r>
              <a:rPr lang="en-US" altLang="zh-CN" b="1" dirty="0" smtClean="0"/>
              <a:t>2</a:t>
            </a:r>
            <a:r>
              <a:rPr lang="zh-CN" altLang="en-US" b="1" dirty="0" smtClean="0"/>
              <a:t>）现金的内部控制</a:t>
            </a:r>
            <a:endParaRPr lang="en-US" altLang="zh-CN" b="1" dirty="0" smtClean="0"/>
          </a:p>
          <a:p>
            <a:pPr>
              <a:buNone/>
            </a:pPr>
            <a:r>
              <a:rPr lang="zh-CN" altLang="en-US" b="1" dirty="0" smtClean="0"/>
              <a:t>         </a:t>
            </a:r>
            <a:r>
              <a:rPr lang="zh-CN" altLang="en-US" b="1" dirty="0" smtClean="0">
                <a:solidFill>
                  <a:srgbClr val="C00000"/>
                </a:solidFill>
              </a:rPr>
              <a:t>不允许单独一人自始至终地操纵和处理一笔业务的全过程。</a:t>
            </a:r>
            <a:endParaRPr lang="en-US" altLang="zh-CN" b="1" dirty="0" smtClean="0">
              <a:solidFill>
                <a:srgbClr val="C00000"/>
              </a:solidFill>
            </a:endParaRPr>
          </a:p>
          <a:p>
            <a:pPr marL="0" indent="0">
              <a:buNone/>
            </a:pPr>
            <a:r>
              <a:rPr lang="zh-CN" altLang="en-US" b="1" dirty="0" smtClean="0"/>
              <a:t>         现金</a:t>
            </a:r>
            <a:r>
              <a:rPr lang="zh-CN" altLang="en-US" b="1" dirty="0" smtClean="0">
                <a:solidFill>
                  <a:srgbClr val="FF0000"/>
                </a:solidFill>
              </a:rPr>
              <a:t>收入</a:t>
            </a:r>
            <a:r>
              <a:rPr lang="zh-CN" altLang="en-US" b="1" dirty="0" smtClean="0"/>
              <a:t>的内部控制：现金结算、收取现金货款、送存现金等控制内容。</a:t>
            </a:r>
            <a:endParaRPr lang="en-US" altLang="zh-CN" b="1" dirty="0" smtClean="0"/>
          </a:p>
          <a:p>
            <a:pPr marL="0" indent="0">
              <a:buNone/>
            </a:pPr>
            <a:r>
              <a:rPr lang="zh-CN" altLang="en-US" b="1" dirty="0" smtClean="0"/>
              <a:t>         现金</a:t>
            </a:r>
            <a:r>
              <a:rPr lang="zh-CN" altLang="en-US" b="1" dirty="0" smtClean="0">
                <a:solidFill>
                  <a:srgbClr val="FF0000"/>
                </a:solidFill>
              </a:rPr>
              <a:t>支出</a:t>
            </a:r>
            <a:r>
              <a:rPr lang="zh-CN" altLang="en-US" b="1" dirty="0" smtClean="0"/>
              <a:t>的内部控制：付款范围审核、付款凭证审核、银行对账单核对。</a:t>
            </a:r>
            <a:endParaRPr lang="en-US" altLang="zh-CN" b="1" dirty="0" smtClean="0"/>
          </a:p>
          <a:p>
            <a:pPr marL="0" indent="0">
              <a:buNone/>
            </a:pPr>
            <a:r>
              <a:rPr lang="zh-CN" altLang="en-US" b="1" dirty="0" smtClean="0"/>
              <a:t>         </a:t>
            </a:r>
            <a:r>
              <a:rPr lang="zh-CN" altLang="en-US" b="1" dirty="0" smtClean="0">
                <a:solidFill>
                  <a:srgbClr val="FF0000"/>
                </a:solidFill>
              </a:rPr>
              <a:t>库存</a:t>
            </a:r>
            <a:r>
              <a:rPr lang="zh-CN" altLang="en-US" b="1" dirty="0" smtClean="0"/>
              <a:t>现金的内部控制：正确核定库存现金限额，按规定限额控制库存现金数额。</a:t>
            </a:r>
            <a:endParaRPr lang="en-US" altLang="zh-CN" b="1" dirty="0" smtClean="0"/>
          </a:p>
          <a:p>
            <a:pPr>
              <a:buNone/>
            </a:pPr>
            <a:endParaRPr lang="zh-CN" alt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    第</a:t>
            </a:r>
            <a:r>
              <a:rPr lang="en-US" altLang="zh-CN" b="1" dirty="0" smtClean="0">
                <a:solidFill>
                  <a:srgbClr val="C00000"/>
                </a:solidFill>
              </a:rPr>
              <a:t>4</a:t>
            </a:r>
            <a:r>
              <a:rPr lang="zh-CN" altLang="en-US" b="1" dirty="0" smtClean="0">
                <a:solidFill>
                  <a:srgbClr val="C00000"/>
                </a:solidFill>
              </a:rPr>
              <a:t>章  货币资金与应收项目</a:t>
            </a:r>
            <a:endParaRPr lang="zh-CN" altLang="en-US" dirty="0"/>
          </a:p>
        </p:txBody>
      </p:sp>
      <p:sp>
        <p:nvSpPr>
          <p:cNvPr id="3" name="内容占位符 2"/>
          <p:cNvSpPr>
            <a:spLocks noGrp="1"/>
          </p:cNvSpPr>
          <p:nvPr>
            <p:ph sz="quarter" idx="1"/>
          </p:nvPr>
        </p:nvSpPr>
        <p:spPr/>
        <p:txBody>
          <a:bodyPr>
            <a:normAutofit fontScale="85000" lnSpcReduction="10000"/>
          </a:bodyPr>
          <a:lstStyle/>
          <a:p>
            <a:pPr marL="0" indent="0">
              <a:buNone/>
            </a:pPr>
            <a:r>
              <a:rPr lang="zh-CN" altLang="en-US" sz="3000" b="1" dirty="0" smtClean="0">
                <a:solidFill>
                  <a:srgbClr val="C00000"/>
                </a:solidFill>
              </a:rPr>
              <a:t>       </a:t>
            </a:r>
            <a:endParaRPr lang="en-US" altLang="zh-CN" sz="3000" b="1" dirty="0" smtClean="0">
              <a:solidFill>
                <a:srgbClr val="C00000"/>
              </a:solidFill>
            </a:endParaRPr>
          </a:p>
          <a:p>
            <a:pPr marL="0" indent="0">
              <a:buNone/>
            </a:pPr>
            <a:r>
              <a:rPr lang="en-US" altLang="zh-CN" sz="3000" b="1" dirty="0" smtClean="0">
                <a:solidFill>
                  <a:srgbClr val="C00000"/>
                </a:solidFill>
              </a:rPr>
              <a:t>        </a:t>
            </a:r>
            <a:r>
              <a:rPr lang="zh-CN" altLang="en-US" sz="3000" b="1" dirty="0" smtClean="0">
                <a:solidFill>
                  <a:srgbClr val="C00000"/>
                </a:solidFill>
              </a:rPr>
              <a:t>比较分析：</a:t>
            </a:r>
            <a:r>
              <a:rPr lang="zh-CN" altLang="en-US" b="1" dirty="0" smtClean="0"/>
              <a:t>将应收账款的变化与销售收入的变化进行比较。应收账款与销售收入存在一定的正相关；若应收账款增长率明显大于销售收入的增长率，说明应收账款过多。</a:t>
            </a:r>
            <a:endParaRPr lang="en-US" altLang="zh-CN" b="1" dirty="0" smtClean="0"/>
          </a:p>
          <a:p>
            <a:pPr marL="0" indent="0">
              <a:buNone/>
            </a:pPr>
            <a:r>
              <a:rPr lang="zh-CN" altLang="en-US" sz="3000" b="1" dirty="0" smtClean="0">
                <a:solidFill>
                  <a:srgbClr val="C00000"/>
                </a:solidFill>
              </a:rPr>
              <a:t>        结构分析：</a:t>
            </a:r>
            <a:r>
              <a:rPr lang="zh-CN" altLang="en-US" b="1" dirty="0" smtClean="0"/>
              <a:t>将应收账款占总资产的比例与同行业其他企业进行比较，若比例显著超过同行业一般水平，说明应收账款过多。</a:t>
            </a:r>
            <a:endParaRPr lang="en-US" altLang="zh-CN" b="1" dirty="0" smtClean="0"/>
          </a:p>
          <a:p>
            <a:pPr marL="0" indent="0">
              <a:buNone/>
            </a:pPr>
            <a:r>
              <a:rPr lang="zh-CN" altLang="en-US" b="1" dirty="0" smtClean="0">
                <a:solidFill>
                  <a:srgbClr val="C00000"/>
                </a:solidFill>
              </a:rPr>
              <a:t>         比率分析：</a:t>
            </a:r>
            <a:r>
              <a:rPr lang="zh-CN" altLang="en-US" b="1" dirty="0" smtClean="0"/>
              <a:t>将企业的应收账款周转率与同行业一般水平进行比较，若明显低于同行业一般水平，说明周转过慢。</a:t>
            </a:r>
            <a:endParaRPr lang="en-US" altLang="zh-CN" b="1" dirty="0" smtClean="0"/>
          </a:p>
          <a:p>
            <a:pPr>
              <a:buNone/>
            </a:pPr>
            <a:r>
              <a:rPr lang="zh-CN" altLang="en-US" b="1" dirty="0" smtClean="0">
                <a:solidFill>
                  <a:srgbClr val="C00000"/>
                </a:solidFill>
              </a:rPr>
              <a:t>  应收账款周转率</a:t>
            </a:r>
            <a:r>
              <a:rPr lang="en-US" altLang="zh-CN" b="1" dirty="0" smtClean="0">
                <a:solidFill>
                  <a:srgbClr val="C00000"/>
                </a:solidFill>
              </a:rPr>
              <a:t>=</a:t>
            </a:r>
            <a:r>
              <a:rPr lang="zh-CN" altLang="en-US" b="1" dirty="0" smtClean="0">
                <a:solidFill>
                  <a:srgbClr val="C00000"/>
                </a:solidFill>
              </a:rPr>
              <a:t>销售收入</a:t>
            </a:r>
            <a:r>
              <a:rPr lang="en-US" altLang="zh-CN" b="1" dirty="0" smtClean="0">
                <a:solidFill>
                  <a:srgbClr val="C00000"/>
                </a:solidFill>
              </a:rPr>
              <a:t>÷</a:t>
            </a:r>
            <a:r>
              <a:rPr lang="zh-CN" altLang="en-US" b="1" dirty="0" smtClean="0">
                <a:solidFill>
                  <a:srgbClr val="C00000"/>
                </a:solidFill>
              </a:rPr>
              <a:t>应收账款平均余额</a:t>
            </a:r>
            <a:endParaRPr lang="en-US" altLang="zh-CN" b="1" dirty="0" smtClean="0">
              <a:solidFill>
                <a:srgbClr val="C00000"/>
              </a:solidFill>
            </a:endParaRPr>
          </a:p>
          <a:p>
            <a:pPr marL="0" indent="0">
              <a:buNone/>
            </a:pPr>
            <a:r>
              <a:rPr lang="zh-CN" altLang="en-US" b="1" dirty="0" smtClean="0"/>
              <a:t>        此外，还可以通过对报表附注的阅读，理解其账龄和债权人的构成情况。</a:t>
            </a:r>
            <a:endParaRPr lang="zh-CN" alt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    第</a:t>
            </a:r>
            <a:r>
              <a:rPr lang="en-US" altLang="zh-CN" b="1" dirty="0" smtClean="0">
                <a:solidFill>
                  <a:srgbClr val="C00000"/>
                </a:solidFill>
              </a:rPr>
              <a:t>4</a:t>
            </a:r>
            <a:r>
              <a:rPr lang="zh-CN" altLang="en-US" b="1" dirty="0" smtClean="0">
                <a:solidFill>
                  <a:srgbClr val="C00000"/>
                </a:solidFill>
              </a:rPr>
              <a:t>章  货币资金与应收项目</a:t>
            </a:r>
            <a:endParaRPr lang="zh-CN" altLang="en-US" dirty="0"/>
          </a:p>
        </p:txBody>
      </p:sp>
      <p:sp>
        <p:nvSpPr>
          <p:cNvPr id="3" name="内容占位符 2"/>
          <p:cNvSpPr>
            <a:spLocks noGrp="1"/>
          </p:cNvSpPr>
          <p:nvPr>
            <p:ph sz="quarter" idx="1"/>
          </p:nvPr>
        </p:nvSpPr>
        <p:spPr/>
        <p:txBody>
          <a:bodyPr>
            <a:normAutofit/>
          </a:bodyPr>
          <a:lstStyle/>
          <a:p>
            <a:pPr>
              <a:buNone/>
            </a:pPr>
            <a:r>
              <a:rPr lang="zh-CN" altLang="en-US" sz="2000" b="1" dirty="0" smtClean="0"/>
              <a:t>   </a:t>
            </a:r>
            <a:endParaRPr lang="en-US" altLang="zh-CN" sz="2000" b="1" dirty="0" smtClean="0"/>
          </a:p>
          <a:p>
            <a:pPr>
              <a:buNone/>
            </a:pPr>
            <a:r>
              <a:rPr lang="zh-CN" altLang="en-US" sz="2000" b="1" dirty="0" smtClean="0"/>
              <a:t> </a:t>
            </a:r>
            <a:r>
              <a:rPr lang="zh-CN" altLang="en-US" sz="2800" b="1" dirty="0" smtClean="0">
                <a:solidFill>
                  <a:srgbClr val="C00000"/>
                </a:solidFill>
              </a:rPr>
              <a:t>案例</a:t>
            </a:r>
            <a:endParaRPr lang="en-US" altLang="zh-CN" sz="2800" b="1" dirty="0" smtClean="0">
              <a:solidFill>
                <a:srgbClr val="C00000"/>
              </a:solidFill>
            </a:endParaRPr>
          </a:p>
          <a:p>
            <a:pPr>
              <a:buNone/>
            </a:pPr>
            <a:r>
              <a:rPr lang="zh-CN" altLang="en-US" sz="2400" b="1" dirty="0" smtClean="0"/>
              <a:t>                                        高龄应收账款风险大</a:t>
            </a:r>
            <a:endParaRPr lang="en-US" altLang="zh-CN" sz="2400" b="1" dirty="0" smtClean="0"/>
          </a:p>
          <a:p>
            <a:pPr marL="0" indent="0">
              <a:buNone/>
            </a:pPr>
            <a:r>
              <a:rPr lang="zh-CN" altLang="en-US" sz="2400" b="1" dirty="0" smtClean="0"/>
              <a:t>        百大集团股份有限公司在杭州经营百货、餐饮、旅游等产业。公司</a:t>
            </a:r>
            <a:r>
              <a:rPr lang="en-US" altLang="zh-CN" sz="2400" b="1" dirty="0" smtClean="0"/>
              <a:t>2000</a:t>
            </a:r>
            <a:r>
              <a:rPr lang="zh-CN" altLang="en-US" sz="2400" b="1" dirty="0" smtClean="0"/>
              <a:t>年度实现主营业务收入</a:t>
            </a:r>
            <a:r>
              <a:rPr lang="en-US" altLang="zh-CN" sz="2400" b="1" dirty="0" smtClean="0"/>
              <a:t>92,847.95</a:t>
            </a:r>
            <a:r>
              <a:rPr lang="zh-CN" altLang="en-US" sz="2400" b="1" dirty="0" smtClean="0"/>
              <a:t>万元，实现利润</a:t>
            </a:r>
            <a:r>
              <a:rPr lang="en-US" altLang="zh-CN" sz="2400" b="1" dirty="0" smtClean="0"/>
              <a:t>7256.30</a:t>
            </a:r>
            <a:r>
              <a:rPr lang="zh-CN" altLang="en-US" sz="2400" b="1" dirty="0" smtClean="0"/>
              <a:t>万元。坏账准备按应收账款余额的</a:t>
            </a:r>
            <a:r>
              <a:rPr lang="en-US" altLang="zh-CN" sz="2400" b="1" dirty="0" smtClean="0"/>
              <a:t>5%</a:t>
            </a:r>
            <a:r>
              <a:rPr lang="zh-CN" altLang="en-US" sz="2400" b="1" dirty="0" smtClean="0"/>
              <a:t>计提。其</a:t>
            </a:r>
            <a:r>
              <a:rPr lang="en-US" altLang="zh-CN" sz="2400" b="1" dirty="0" smtClean="0"/>
              <a:t>2000</a:t>
            </a:r>
            <a:r>
              <a:rPr lang="zh-CN" altLang="en-US" sz="2400" b="1" dirty="0" smtClean="0"/>
              <a:t>年年末应收账款总额为</a:t>
            </a:r>
            <a:r>
              <a:rPr lang="en-US" altLang="zh-CN" sz="2400" b="1" dirty="0" smtClean="0"/>
              <a:t>33,591,670</a:t>
            </a:r>
            <a:r>
              <a:rPr lang="zh-CN" altLang="en-US" sz="2400" b="1" dirty="0" smtClean="0"/>
              <a:t>元，根据报表附注，其应收账款构成如下表所示。</a:t>
            </a:r>
            <a:endParaRPr lang="en-US" altLang="zh-CN" sz="2400" b="1" dirty="0" smtClean="0"/>
          </a:p>
          <a:p>
            <a:pPr marL="0" indent="0">
              <a:buNone/>
            </a:pPr>
            <a:endParaRPr lang="en-US" altLang="zh-CN" sz="2000" b="1" dirty="0" smtClean="0"/>
          </a:p>
          <a:p>
            <a:pPr marL="0" indent="0">
              <a:buNone/>
            </a:pPr>
            <a:endParaRPr lang="en-US" altLang="zh-CN" sz="2000" b="1" dirty="0" smtClean="0"/>
          </a:p>
          <a:p>
            <a:pPr marL="0" indent="0">
              <a:buNone/>
            </a:pPr>
            <a:endParaRPr lang="en-US" altLang="zh-CN" sz="2000" b="1" dirty="0" smtClean="0"/>
          </a:p>
          <a:p>
            <a:pPr>
              <a:buNone/>
            </a:pPr>
            <a:endParaRPr lang="en-US" altLang="zh-CN" sz="2000" dirty="0" smtClean="0"/>
          </a:p>
          <a:p>
            <a:pPr>
              <a:buNone/>
            </a:pPr>
            <a:endParaRPr lang="zh-CN"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4</a:t>
            </a:r>
            <a:r>
              <a:rPr lang="zh-CN" altLang="en-US" b="1" dirty="0" smtClean="0">
                <a:solidFill>
                  <a:srgbClr val="C00000"/>
                </a:solidFill>
              </a:rPr>
              <a:t>章  货币资金与应收项目</a:t>
            </a:r>
            <a:endParaRPr lang="zh-CN" altLang="en-US" dirty="0"/>
          </a:p>
        </p:txBody>
      </p:sp>
      <p:graphicFrame>
        <p:nvGraphicFramePr>
          <p:cNvPr id="4" name="内容占位符 3"/>
          <p:cNvGraphicFramePr>
            <a:graphicFrameLocks noGrp="1"/>
          </p:cNvGraphicFramePr>
          <p:nvPr>
            <p:ph sz="quarter" idx="1"/>
          </p:nvPr>
        </p:nvGraphicFramePr>
        <p:xfrm>
          <a:off x="1000100" y="2468554"/>
          <a:ext cx="7772401" cy="2590800"/>
        </p:xfrm>
        <a:graphic>
          <a:graphicData uri="http://schemas.openxmlformats.org/drawingml/2006/table">
            <a:tbl>
              <a:tblPr firstRow="1" lastRow="1" bandRow="1">
                <a:tableStyleId>{5C22544A-7EE6-4342-B048-85BDC9FD1C3A}</a:tableStyleId>
              </a:tblPr>
              <a:tblGrid>
                <a:gridCol w="1110343"/>
                <a:gridCol w="1189935"/>
                <a:gridCol w="1030751"/>
                <a:gridCol w="1110343"/>
                <a:gridCol w="1216492"/>
                <a:gridCol w="1004194"/>
                <a:gridCol w="1110343"/>
              </a:tblGrid>
              <a:tr h="0">
                <a:tc rowSpan="2">
                  <a:txBody>
                    <a:bodyPr/>
                    <a:lstStyle/>
                    <a:p>
                      <a:endParaRPr lang="en-US" altLang="zh-CN" sz="1800" dirty="0" smtClean="0"/>
                    </a:p>
                    <a:p>
                      <a:r>
                        <a:rPr lang="en-US" altLang="zh-CN" sz="1800" dirty="0" smtClean="0"/>
                        <a:t>    </a:t>
                      </a:r>
                      <a:r>
                        <a:rPr lang="zh-CN" altLang="en-US" sz="1800" dirty="0" smtClean="0"/>
                        <a:t>账龄</a:t>
                      </a:r>
                      <a:endParaRPr lang="zh-CN" altLang="en-US" sz="1800" dirty="0"/>
                    </a:p>
                  </a:txBody>
                  <a:tcPr/>
                </a:tc>
                <a:tc gridSpan="3">
                  <a:txBody>
                    <a:bodyPr/>
                    <a:lstStyle/>
                    <a:p>
                      <a:r>
                        <a:rPr lang="zh-CN" altLang="en-US" dirty="0" smtClean="0"/>
                        <a:t>                      期末数</a:t>
                      </a:r>
                      <a:endParaRPr lang="zh-CN" altLang="en-US" dirty="0"/>
                    </a:p>
                  </a:txBody>
                  <a:tcPr/>
                </a:tc>
                <a:tc hMerge="1">
                  <a:txBody>
                    <a:bodyPr/>
                    <a:lstStyle/>
                    <a:p>
                      <a:endParaRPr lang="zh-CN" altLang="en-US"/>
                    </a:p>
                  </a:txBody>
                  <a:tcPr/>
                </a:tc>
                <a:tc hMerge="1">
                  <a:txBody>
                    <a:bodyPr/>
                    <a:lstStyle/>
                    <a:p>
                      <a:endParaRPr lang="zh-CN" altLang="en-US"/>
                    </a:p>
                  </a:txBody>
                  <a:tcPr/>
                </a:tc>
                <a:tc gridSpan="3">
                  <a:txBody>
                    <a:bodyPr/>
                    <a:lstStyle/>
                    <a:p>
                      <a:r>
                        <a:rPr lang="zh-CN" altLang="en-US" dirty="0" smtClean="0"/>
                        <a:t>                     期初数</a:t>
                      </a:r>
                      <a:endParaRPr lang="zh-CN" altLang="en-US" dirty="0"/>
                    </a:p>
                  </a:txBody>
                  <a:tcPr/>
                </a:tc>
                <a:tc hMerge="1">
                  <a:txBody>
                    <a:bodyPr/>
                    <a:lstStyle/>
                    <a:p>
                      <a:endParaRPr lang="zh-CN" altLang="en-US"/>
                    </a:p>
                  </a:txBody>
                  <a:tcPr/>
                </a:tc>
                <a:tc hMerge="1">
                  <a:txBody>
                    <a:bodyPr/>
                    <a:lstStyle/>
                    <a:p>
                      <a:endParaRPr lang="zh-CN" altLang="en-US"/>
                    </a:p>
                  </a:txBody>
                  <a:tcPr/>
                </a:tc>
              </a:tr>
              <a:tr h="370840">
                <a:tc vMerge="1">
                  <a:txBody>
                    <a:bodyPr/>
                    <a:lstStyle/>
                    <a:p>
                      <a:endParaRPr lang="zh-CN" altLang="en-US"/>
                    </a:p>
                  </a:txBody>
                  <a:tcPr/>
                </a:tc>
                <a:tc>
                  <a:txBody>
                    <a:bodyPr/>
                    <a:lstStyle/>
                    <a:p>
                      <a:r>
                        <a:rPr lang="zh-CN" altLang="en-US" b="1" dirty="0" smtClean="0"/>
                        <a:t>金额</a:t>
                      </a:r>
                      <a:endParaRPr lang="zh-CN" altLang="en-US" b="1" dirty="0"/>
                    </a:p>
                  </a:txBody>
                  <a:tcPr/>
                </a:tc>
                <a:tc>
                  <a:txBody>
                    <a:bodyPr/>
                    <a:lstStyle/>
                    <a:p>
                      <a:r>
                        <a:rPr lang="zh-CN" altLang="en-US" b="1" dirty="0" smtClean="0"/>
                        <a:t>  比例</a:t>
                      </a:r>
                      <a:endParaRPr lang="zh-CN" altLang="en-US" b="1" dirty="0"/>
                    </a:p>
                  </a:txBody>
                  <a:tcPr/>
                </a:tc>
                <a:tc>
                  <a:txBody>
                    <a:bodyPr/>
                    <a:lstStyle/>
                    <a:p>
                      <a:r>
                        <a:rPr lang="zh-CN" altLang="en-US" b="1" dirty="0" smtClean="0"/>
                        <a:t>坏账准备</a:t>
                      </a:r>
                      <a:endParaRPr lang="zh-CN" altLang="en-US" b="1" dirty="0"/>
                    </a:p>
                  </a:txBody>
                  <a:tcPr/>
                </a:tc>
                <a:tc>
                  <a:txBody>
                    <a:bodyPr/>
                    <a:lstStyle/>
                    <a:p>
                      <a:r>
                        <a:rPr lang="zh-CN" altLang="en-US" b="1" dirty="0" smtClean="0"/>
                        <a:t>金额</a:t>
                      </a:r>
                      <a:endParaRPr lang="zh-CN" altLang="en-US" b="1" dirty="0"/>
                    </a:p>
                  </a:txBody>
                  <a:tcPr/>
                </a:tc>
                <a:tc>
                  <a:txBody>
                    <a:bodyPr/>
                    <a:lstStyle/>
                    <a:p>
                      <a:r>
                        <a:rPr lang="zh-CN" altLang="en-US" b="1" dirty="0" smtClean="0"/>
                        <a:t> 比例</a:t>
                      </a:r>
                      <a:endParaRPr lang="zh-CN" altLang="en-US" b="1" dirty="0"/>
                    </a:p>
                  </a:txBody>
                  <a:tcPr/>
                </a:tc>
                <a:tc>
                  <a:txBody>
                    <a:bodyPr/>
                    <a:lstStyle/>
                    <a:p>
                      <a:r>
                        <a:rPr lang="zh-CN" altLang="en-US" b="1" dirty="0" smtClean="0"/>
                        <a:t>坏账准备</a:t>
                      </a:r>
                      <a:endParaRPr lang="zh-CN" altLang="en-US" b="1" dirty="0"/>
                    </a:p>
                  </a:txBody>
                  <a:tcPr/>
                </a:tc>
              </a:tr>
              <a:tr h="370840">
                <a:tc>
                  <a:txBody>
                    <a:bodyPr/>
                    <a:lstStyle/>
                    <a:p>
                      <a:r>
                        <a:rPr lang="en-US" altLang="zh-CN" b="1" dirty="0" smtClean="0"/>
                        <a:t>1</a:t>
                      </a:r>
                      <a:r>
                        <a:rPr lang="zh-CN" altLang="en-US" b="1" dirty="0" smtClean="0"/>
                        <a:t>年以内</a:t>
                      </a:r>
                      <a:endParaRPr lang="zh-CN" altLang="en-US" b="1" dirty="0"/>
                    </a:p>
                  </a:txBody>
                  <a:tcPr/>
                </a:tc>
                <a:tc>
                  <a:txBody>
                    <a:bodyPr/>
                    <a:lstStyle/>
                    <a:p>
                      <a:r>
                        <a:rPr lang="en-US" altLang="zh-CN" b="1" dirty="0" smtClean="0"/>
                        <a:t> 2,966,236</a:t>
                      </a:r>
                      <a:endParaRPr lang="zh-CN" altLang="en-US" b="1" dirty="0"/>
                    </a:p>
                  </a:txBody>
                  <a:tcPr/>
                </a:tc>
                <a:tc>
                  <a:txBody>
                    <a:bodyPr/>
                    <a:lstStyle/>
                    <a:p>
                      <a:r>
                        <a:rPr lang="en-US" altLang="zh-CN" b="1" dirty="0" smtClean="0"/>
                        <a:t>  8.83</a:t>
                      </a:r>
                      <a:endParaRPr lang="zh-CN" altLang="en-US" b="1" dirty="0"/>
                    </a:p>
                  </a:txBody>
                  <a:tcPr/>
                </a:tc>
                <a:tc>
                  <a:txBody>
                    <a:bodyPr/>
                    <a:lstStyle/>
                    <a:p>
                      <a:r>
                        <a:rPr lang="en-US" altLang="zh-CN" b="1" dirty="0" smtClean="0"/>
                        <a:t>  148,313</a:t>
                      </a:r>
                      <a:endParaRPr lang="zh-CN" altLang="en-US" b="1" dirty="0"/>
                    </a:p>
                  </a:txBody>
                  <a:tcPr/>
                </a:tc>
                <a:tc>
                  <a:txBody>
                    <a:bodyPr/>
                    <a:lstStyle/>
                    <a:p>
                      <a:r>
                        <a:rPr lang="en-US" altLang="zh-CN" b="1" dirty="0" smtClean="0"/>
                        <a:t>  3,041,010</a:t>
                      </a:r>
                      <a:endParaRPr lang="zh-CN" altLang="en-US" b="1" dirty="0"/>
                    </a:p>
                  </a:txBody>
                  <a:tcPr/>
                </a:tc>
                <a:tc>
                  <a:txBody>
                    <a:bodyPr/>
                    <a:lstStyle/>
                    <a:p>
                      <a:r>
                        <a:rPr lang="en-US" altLang="zh-CN" b="1" dirty="0" smtClean="0"/>
                        <a:t>   7.97</a:t>
                      </a:r>
                      <a:endParaRPr lang="zh-CN" altLang="en-US" b="1" dirty="0"/>
                    </a:p>
                  </a:txBody>
                  <a:tcPr/>
                </a:tc>
                <a:tc>
                  <a:txBody>
                    <a:bodyPr/>
                    <a:lstStyle/>
                    <a:p>
                      <a:r>
                        <a:rPr lang="en-US" altLang="zh-CN" b="1" dirty="0" smtClean="0"/>
                        <a:t>   152,050</a:t>
                      </a:r>
                      <a:endParaRPr lang="zh-CN" altLang="en-US" b="1" dirty="0"/>
                    </a:p>
                  </a:txBody>
                  <a:tcPr/>
                </a:tc>
              </a:tr>
              <a:tr h="370840">
                <a:tc>
                  <a:txBody>
                    <a:bodyPr/>
                    <a:lstStyle/>
                    <a:p>
                      <a:r>
                        <a:rPr lang="en-US" altLang="zh-CN" b="1" dirty="0" smtClean="0"/>
                        <a:t>1-2</a:t>
                      </a:r>
                      <a:r>
                        <a:rPr lang="zh-CN" altLang="en-US" b="1" dirty="0" smtClean="0"/>
                        <a:t>年</a:t>
                      </a:r>
                      <a:endParaRPr lang="zh-CN" altLang="en-US" b="1" dirty="0"/>
                    </a:p>
                  </a:txBody>
                  <a:tcPr/>
                </a:tc>
                <a:tc>
                  <a:txBody>
                    <a:bodyPr/>
                    <a:lstStyle/>
                    <a:p>
                      <a:r>
                        <a:rPr lang="en-US" altLang="zh-CN" b="1" dirty="0" smtClean="0"/>
                        <a:t>      95,403</a:t>
                      </a:r>
                      <a:endParaRPr lang="zh-CN" altLang="en-US" b="1" dirty="0"/>
                    </a:p>
                  </a:txBody>
                  <a:tcPr/>
                </a:tc>
                <a:tc>
                  <a:txBody>
                    <a:bodyPr/>
                    <a:lstStyle/>
                    <a:p>
                      <a:r>
                        <a:rPr lang="en-US" altLang="zh-CN" b="1" dirty="0" smtClean="0"/>
                        <a:t>  0.28</a:t>
                      </a:r>
                      <a:endParaRPr lang="zh-CN" altLang="en-US" b="1" dirty="0"/>
                    </a:p>
                  </a:txBody>
                  <a:tcPr/>
                </a:tc>
                <a:tc>
                  <a:txBody>
                    <a:bodyPr/>
                    <a:lstStyle/>
                    <a:p>
                      <a:r>
                        <a:rPr lang="en-US" altLang="zh-CN" b="1" dirty="0" smtClean="0"/>
                        <a:t>      4,770</a:t>
                      </a:r>
                      <a:endParaRPr lang="zh-CN" altLang="en-US" b="1" dirty="0"/>
                    </a:p>
                  </a:txBody>
                  <a:tcPr/>
                </a:tc>
                <a:tc>
                  <a:txBody>
                    <a:bodyPr/>
                    <a:lstStyle/>
                    <a:p>
                      <a:r>
                        <a:rPr lang="en-US" altLang="zh-CN" b="1" dirty="0" smtClean="0"/>
                        <a:t>  1,039,597</a:t>
                      </a:r>
                      <a:endParaRPr lang="zh-CN" altLang="en-US" b="1" dirty="0"/>
                    </a:p>
                  </a:txBody>
                  <a:tcPr/>
                </a:tc>
                <a:tc>
                  <a:txBody>
                    <a:bodyPr/>
                    <a:lstStyle/>
                    <a:p>
                      <a:r>
                        <a:rPr lang="en-US" altLang="zh-CN" b="1" dirty="0" smtClean="0"/>
                        <a:t>   2.73</a:t>
                      </a:r>
                      <a:endParaRPr lang="zh-CN" altLang="en-US" b="1" dirty="0"/>
                    </a:p>
                  </a:txBody>
                  <a:tcPr/>
                </a:tc>
                <a:tc>
                  <a:txBody>
                    <a:bodyPr/>
                    <a:lstStyle/>
                    <a:p>
                      <a:r>
                        <a:rPr lang="en-US" altLang="zh-CN" b="1" dirty="0" smtClean="0"/>
                        <a:t>     51,979</a:t>
                      </a:r>
                      <a:endParaRPr lang="zh-CN" altLang="en-US" b="1" dirty="0"/>
                    </a:p>
                  </a:txBody>
                  <a:tcPr/>
                </a:tc>
              </a:tr>
              <a:tr h="370840">
                <a:tc>
                  <a:txBody>
                    <a:bodyPr/>
                    <a:lstStyle/>
                    <a:p>
                      <a:r>
                        <a:rPr lang="en-US" altLang="zh-CN" b="1" dirty="0" smtClean="0"/>
                        <a:t>2-3</a:t>
                      </a:r>
                      <a:r>
                        <a:rPr lang="zh-CN" altLang="en-US" b="1" dirty="0" smtClean="0"/>
                        <a:t>年</a:t>
                      </a:r>
                      <a:endParaRPr lang="zh-CN" altLang="en-US" b="1" dirty="0"/>
                    </a:p>
                  </a:txBody>
                  <a:tcPr/>
                </a:tc>
                <a:tc>
                  <a:txBody>
                    <a:bodyPr/>
                    <a:lstStyle/>
                    <a:p>
                      <a:endParaRPr lang="zh-CN" altLang="en-US" b="1" dirty="0"/>
                    </a:p>
                  </a:txBody>
                  <a:tcPr/>
                </a:tc>
                <a:tc>
                  <a:txBody>
                    <a:bodyPr/>
                    <a:lstStyle/>
                    <a:p>
                      <a:endParaRPr lang="zh-CN" altLang="en-US" b="1" dirty="0"/>
                    </a:p>
                  </a:txBody>
                  <a:tcPr/>
                </a:tc>
                <a:tc>
                  <a:txBody>
                    <a:bodyPr/>
                    <a:lstStyle/>
                    <a:p>
                      <a:endParaRPr lang="zh-CN" altLang="en-US" b="1" dirty="0"/>
                    </a:p>
                  </a:txBody>
                  <a:tcPr/>
                </a:tc>
                <a:tc>
                  <a:txBody>
                    <a:bodyPr/>
                    <a:lstStyle/>
                    <a:p>
                      <a:r>
                        <a:rPr lang="en-US" altLang="zh-CN" b="1" dirty="0" smtClean="0"/>
                        <a:t>17,577,619</a:t>
                      </a:r>
                      <a:endParaRPr lang="zh-CN" altLang="en-US" b="1" dirty="0"/>
                    </a:p>
                  </a:txBody>
                  <a:tcPr/>
                </a:tc>
                <a:tc>
                  <a:txBody>
                    <a:bodyPr/>
                    <a:lstStyle/>
                    <a:p>
                      <a:r>
                        <a:rPr lang="en-US" altLang="zh-CN" b="1" dirty="0" smtClean="0"/>
                        <a:t> 46.09</a:t>
                      </a:r>
                      <a:endParaRPr lang="zh-CN" altLang="en-US" b="1" dirty="0"/>
                    </a:p>
                  </a:txBody>
                  <a:tcPr/>
                </a:tc>
                <a:tc>
                  <a:txBody>
                    <a:bodyPr/>
                    <a:lstStyle/>
                    <a:p>
                      <a:r>
                        <a:rPr lang="en-US" altLang="zh-CN" b="1" dirty="0" smtClean="0"/>
                        <a:t>   878,880</a:t>
                      </a:r>
                      <a:endParaRPr lang="zh-CN" altLang="en-US" b="1" dirty="0"/>
                    </a:p>
                  </a:txBody>
                  <a:tcPr/>
                </a:tc>
              </a:tr>
              <a:tr h="370840">
                <a:tc>
                  <a:txBody>
                    <a:bodyPr/>
                    <a:lstStyle/>
                    <a:p>
                      <a:r>
                        <a:rPr lang="en-US" altLang="zh-CN" b="1" dirty="0" smtClean="0"/>
                        <a:t>3</a:t>
                      </a:r>
                      <a:r>
                        <a:rPr lang="zh-CN" altLang="en-US" b="1" dirty="0" smtClean="0"/>
                        <a:t>年以上</a:t>
                      </a:r>
                      <a:endParaRPr lang="zh-CN" altLang="en-US" b="1" dirty="0"/>
                    </a:p>
                  </a:txBody>
                  <a:tcPr/>
                </a:tc>
                <a:tc>
                  <a:txBody>
                    <a:bodyPr/>
                    <a:lstStyle/>
                    <a:p>
                      <a:r>
                        <a:rPr lang="en-US" altLang="zh-CN" b="1" dirty="0" smtClean="0"/>
                        <a:t>30,530,004</a:t>
                      </a:r>
                      <a:endParaRPr lang="zh-CN" altLang="en-US" b="1" dirty="0"/>
                    </a:p>
                  </a:txBody>
                  <a:tcPr/>
                </a:tc>
                <a:tc>
                  <a:txBody>
                    <a:bodyPr/>
                    <a:lstStyle/>
                    <a:p>
                      <a:r>
                        <a:rPr lang="en-US" altLang="zh-CN" b="1" dirty="0" smtClean="0"/>
                        <a:t> 90.89</a:t>
                      </a:r>
                      <a:endParaRPr lang="zh-CN" altLang="en-US" b="1" dirty="0"/>
                    </a:p>
                  </a:txBody>
                  <a:tcPr/>
                </a:tc>
                <a:tc>
                  <a:txBody>
                    <a:bodyPr/>
                    <a:lstStyle/>
                    <a:p>
                      <a:r>
                        <a:rPr lang="en-US" altLang="zh-CN" b="1" dirty="0" smtClean="0"/>
                        <a:t>1,526,500</a:t>
                      </a:r>
                      <a:endParaRPr lang="zh-CN" altLang="en-US" b="1" dirty="0"/>
                    </a:p>
                  </a:txBody>
                  <a:tcPr/>
                </a:tc>
                <a:tc>
                  <a:txBody>
                    <a:bodyPr/>
                    <a:lstStyle/>
                    <a:p>
                      <a:r>
                        <a:rPr lang="en-US" altLang="zh-CN" b="1" dirty="0" smtClean="0"/>
                        <a:t>16,481,421</a:t>
                      </a:r>
                      <a:endParaRPr lang="zh-CN" altLang="en-US" b="1" dirty="0"/>
                    </a:p>
                  </a:txBody>
                  <a:tcPr/>
                </a:tc>
                <a:tc>
                  <a:txBody>
                    <a:bodyPr/>
                    <a:lstStyle/>
                    <a:p>
                      <a:r>
                        <a:rPr lang="en-US" altLang="zh-CN" b="1" dirty="0" smtClean="0"/>
                        <a:t> 43.21</a:t>
                      </a:r>
                      <a:endParaRPr lang="zh-CN" altLang="en-US" b="1" dirty="0"/>
                    </a:p>
                  </a:txBody>
                  <a:tcPr/>
                </a:tc>
                <a:tc>
                  <a:txBody>
                    <a:bodyPr/>
                    <a:lstStyle/>
                    <a:p>
                      <a:r>
                        <a:rPr lang="en-US" altLang="zh-CN" b="1" dirty="0" smtClean="0"/>
                        <a:t>1,415,336</a:t>
                      </a:r>
                      <a:endParaRPr lang="zh-CN" altLang="en-US" b="1" dirty="0"/>
                    </a:p>
                  </a:txBody>
                  <a:tcPr/>
                </a:tc>
              </a:tr>
              <a:tr h="370840">
                <a:tc>
                  <a:txBody>
                    <a:bodyPr/>
                    <a:lstStyle/>
                    <a:p>
                      <a:r>
                        <a:rPr lang="zh-CN" altLang="en-US" dirty="0" smtClean="0"/>
                        <a:t>合计</a:t>
                      </a:r>
                      <a:endParaRPr lang="zh-CN" altLang="en-US" dirty="0"/>
                    </a:p>
                  </a:txBody>
                  <a:tcPr/>
                </a:tc>
                <a:tc>
                  <a:txBody>
                    <a:bodyPr/>
                    <a:lstStyle/>
                    <a:p>
                      <a:r>
                        <a:rPr lang="en-US" altLang="zh-CN" dirty="0" smtClean="0"/>
                        <a:t>33,591,670</a:t>
                      </a:r>
                      <a:endParaRPr lang="zh-CN" altLang="en-US" dirty="0"/>
                    </a:p>
                  </a:txBody>
                  <a:tcPr/>
                </a:tc>
                <a:tc>
                  <a:txBody>
                    <a:bodyPr/>
                    <a:lstStyle/>
                    <a:p>
                      <a:r>
                        <a:rPr lang="en-US" altLang="zh-CN" dirty="0" smtClean="0"/>
                        <a:t>100</a:t>
                      </a:r>
                      <a:endParaRPr lang="zh-CN" altLang="en-US" dirty="0"/>
                    </a:p>
                  </a:txBody>
                  <a:tcPr/>
                </a:tc>
                <a:tc>
                  <a:txBody>
                    <a:bodyPr/>
                    <a:lstStyle/>
                    <a:p>
                      <a:r>
                        <a:rPr lang="en-US" altLang="zh-CN" dirty="0" smtClean="0"/>
                        <a:t>1,679,583</a:t>
                      </a:r>
                      <a:endParaRPr lang="zh-CN" altLang="en-US" dirty="0"/>
                    </a:p>
                  </a:txBody>
                  <a:tcPr/>
                </a:tc>
                <a:tc>
                  <a:txBody>
                    <a:bodyPr/>
                    <a:lstStyle/>
                    <a:p>
                      <a:r>
                        <a:rPr lang="en-US" altLang="zh-CN" dirty="0" smtClean="0"/>
                        <a:t>38,139,647</a:t>
                      </a:r>
                      <a:endParaRPr lang="zh-CN" altLang="en-US" dirty="0"/>
                    </a:p>
                  </a:txBody>
                  <a:tcPr/>
                </a:tc>
                <a:tc>
                  <a:txBody>
                    <a:bodyPr/>
                    <a:lstStyle/>
                    <a:p>
                      <a:r>
                        <a:rPr lang="en-US" altLang="zh-CN" dirty="0" smtClean="0"/>
                        <a:t>100</a:t>
                      </a:r>
                      <a:endParaRPr lang="zh-CN" altLang="en-US" dirty="0"/>
                    </a:p>
                  </a:txBody>
                  <a:tcPr/>
                </a:tc>
                <a:tc>
                  <a:txBody>
                    <a:bodyPr/>
                    <a:lstStyle/>
                    <a:p>
                      <a:r>
                        <a:rPr lang="en-US" altLang="zh-CN" dirty="0" smtClean="0"/>
                        <a:t>2,498,245</a:t>
                      </a:r>
                      <a:endParaRPr lang="zh-CN" altLang="en-US"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     第</a:t>
            </a:r>
            <a:r>
              <a:rPr lang="en-US" altLang="zh-CN" b="1" dirty="0" smtClean="0">
                <a:solidFill>
                  <a:srgbClr val="C00000"/>
                </a:solidFill>
              </a:rPr>
              <a:t>4</a:t>
            </a:r>
            <a:r>
              <a:rPr lang="zh-CN" altLang="en-US" b="1" dirty="0" smtClean="0">
                <a:solidFill>
                  <a:srgbClr val="C00000"/>
                </a:solidFill>
              </a:rPr>
              <a:t>章  货币资金与应收项目</a:t>
            </a:r>
            <a:endParaRPr lang="zh-CN" altLang="en-US" dirty="0"/>
          </a:p>
        </p:txBody>
      </p:sp>
      <p:sp>
        <p:nvSpPr>
          <p:cNvPr id="3" name="内容占位符 2"/>
          <p:cNvSpPr>
            <a:spLocks noGrp="1"/>
          </p:cNvSpPr>
          <p:nvPr>
            <p:ph sz="quarter" idx="1"/>
          </p:nvPr>
        </p:nvSpPr>
        <p:spPr/>
        <p:txBody>
          <a:bodyPr>
            <a:normAutofit/>
          </a:bodyPr>
          <a:lstStyle/>
          <a:p>
            <a:pPr>
              <a:buNone/>
            </a:pPr>
            <a:r>
              <a:rPr lang="zh-CN" altLang="en-US" b="1" dirty="0" smtClean="0"/>
              <a:t>            </a:t>
            </a:r>
            <a:r>
              <a:rPr lang="zh-CN" altLang="en-US" sz="2200" b="1" dirty="0" smtClean="0"/>
              <a:t>从应收账款的期初数和期末数对比中可以看出，公司</a:t>
            </a:r>
            <a:r>
              <a:rPr lang="en-US" altLang="zh-CN" sz="2200" b="1" dirty="0" smtClean="0"/>
              <a:t>2000</a:t>
            </a:r>
            <a:r>
              <a:rPr lang="zh-CN" altLang="en-US" sz="2200" b="1" dirty="0" smtClean="0"/>
              <a:t>年初</a:t>
            </a:r>
            <a:r>
              <a:rPr lang="en-US" altLang="zh-CN" sz="2200" b="1" smtClean="0"/>
              <a:t>2-3</a:t>
            </a:r>
            <a:r>
              <a:rPr lang="zh-CN" altLang="en-US" sz="2200" b="1" dirty="0" smtClean="0"/>
              <a:t>年账龄的应收账款几乎没有收回，在年末的资产负债表上形成了</a:t>
            </a:r>
            <a:r>
              <a:rPr lang="en-US" altLang="zh-CN" sz="2200" b="1" dirty="0" smtClean="0"/>
              <a:t>3</a:t>
            </a:r>
            <a:r>
              <a:rPr lang="zh-CN" altLang="en-US" sz="2200" b="1" dirty="0" smtClean="0"/>
              <a:t>年以上的应收账款，这类高龄应收账款长期停滞在资产负债表上，形成坏账的风险很大。而公司对这些账龄在</a:t>
            </a:r>
            <a:r>
              <a:rPr lang="en-US" altLang="zh-CN" sz="2200" b="1" dirty="0" smtClean="0"/>
              <a:t>3</a:t>
            </a:r>
            <a:r>
              <a:rPr lang="zh-CN" altLang="en-US" sz="2200" b="1" dirty="0" smtClean="0"/>
              <a:t>年以上的应收账款仍按照</a:t>
            </a:r>
            <a:r>
              <a:rPr lang="en-US" altLang="zh-CN" sz="2200" b="1" dirty="0" smtClean="0"/>
              <a:t>5%</a:t>
            </a:r>
            <a:r>
              <a:rPr lang="zh-CN" altLang="en-US" sz="2200" b="1" dirty="0" smtClean="0"/>
              <a:t>计提坏账准备，风险储备明显不足。</a:t>
            </a:r>
            <a:endParaRPr lang="en-US" altLang="zh-CN" sz="2200" b="1" dirty="0" smtClean="0"/>
          </a:p>
          <a:p>
            <a:pPr>
              <a:buNone/>
            </a:pPr>
            <a:r>
              <a:rPr lang="en-US" altLang="zh-CN" sz="2200" b="1" dirty="0" smtClean="0"/>
              <a:t>            2001</a:t>
            </a:r>
            <a:r>
              <a:rPr lang="zh-CN" altLang="en-US" sz="2200" b="1" dirty="0" smtClean="0"/>
              <a:t>年公司管理层对会计估计作出变更，将</a:t>
            </a:r>
            <a:r>
              <a:rPr lang="en-US" altLang="zh-CN" sz="2200" b="1" dirty="0" smtClean="0"/>
              <a:t>3</a:t>
            </a:r>
            <a:r>
              <a:rPr lang="zh-CN" altLang="en-US" sz="2200" b="1" dirty="0" smtClean="0"/>
              <a:t>年以上应收账款的坏账计提比例改为</a:t>
            </a:r>
            <a:r>
              <a:rPr lang="en-US" altLang="zh-CN" sz="2200" b="1" dirty="0" smtClean="0"/>
              <a:t>20%</a:t>
            </a:r>
            <a:r>
              <a:rPr lang="zh-CN" altLang="en-US" sz="2200" b="1" dirty="0" smtClean="0"/>
              <a:t>，以反映这部分应收账款的风险性，并全额核销掉账龄在</a:t>
            </a:r>
            <a:r>
              <a:rPr lang="en-US" altLang="zh-CN" sz="2200" b="1" dirty="0" smtClean="0"/>
              <a:t>3</a:t>
            </a:r>
            <a:r>
              <a:rPr lang="zh-CN" altLang="en-US" sz="2200" b="1" dirty="0" smtClean="0"/>
              <a:t>年以上的应收账款</a:t>
            </a:r>
            <a:r>
              <a:rPr lang="en-US" altLang="zh-CN" sz="2200" b="1" dirty="0" smtClean="0"/>
              <a:t>4,269,031</a:t>
            </a:r>
            <a:r>
              <a:rPr lang="zh-CN" altLang="en-US" sz="2200" b="1" dirty="0" smtClean="0"/>
              <a:t>元，两项因素直接导致</a:t>
            </a:r>
            <a:r>
              <a:rPr lang="en-US" altLang="zh-CN" sz="2200" b="1" dirty="0" smtClean="0"/>
              <a:t>2001</a:t>
            </a:r>
            <a:r>
              <a:rPr lang="zh-CN" altLang="en-US" sz="2200" b="1" dirty="0" smtClean="0"/>
              <a:t>年减少利润</a:t>
            </a:r>
            <a:r>
              <a:rPr lang="en-US" altLang="zh-CN" sz="2200" b="1" dirty="0" smtClean="0"/>
              <a:t>500</a:t>
            </a:r>
            <a:r>
              <a:rPr lang="zh-CN" altLang="en-US" sz="2200" b="1" dirty="0" smtClean="0"/>
              <a:t>万元左右。若</a:t>
            </a:r>
            <a:r>
              <a:rPr lang="en-US" altLang="zh-CN" sz="2200" b="1" dirty="0" smtClean="0"/>
              <a:t>2000</a:t>
            </a:r>
            <a:r>
              <a:rPr lang="zh-CN" altLang="en-US" sz="2200" b="1" dirty="0" smtClean="0"/>
              <a:t>年对该公司财务报告进行分析时充分关注其应收账款账龄，就可以根据当时的高龄应收账款预计给未来年度利润的影响。</a:t>
            </a:r>
            <a:endParaRPr lang="zh-CN" altLang="en-US" sz="22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    第</a:t>
            </a:r>
            <a:r>
              <a:rPr lang="en-US" altLang="zh-CN" b="1" dirty="0" smtClean="0">
                <a:solidFill>
                  <a:srgbClr val="C00000"/>
                </a:solidFill>
              </a:rPr>
              <a:t>4</a:t>
            </a:r>
            <a:r>
              <a:rPr lang="zh-CN" altLang="en-US" b="1" dirty="0" smtClean="0">
                <a:solidFill>
                  <a:srgbClr val="C00000"/>
                </a:solidFill>
              </a:rPr>
              <a:t>章  货币资金与应收项目</a:t>
            </a:r>
            <a:endParaRPr lang="zh-CN" altLang="en-US" dirty="0"/>
          </a:p>
        </p:txBody>
      </p:sp>
      <p:sp>
        <p:nvSpPr>
          <p:cNvPr id="3" name="内容占位符 2"/>
          <p:cNvSpPr>
            <a:spLocks noGrp="1"/>
          </p:cNvSpPr>
          <p:nvPr>
            <p:ph sz="quarter" idx="1"/>
          </p:nvPr>
        </p:nvSpPr>
        <p:spPr/>
        <p:txBody>
          <a:bodyPr>
            <a:normAutofit fontScale="70000" lnSpcReduction="20000"/>
          </a:bodyPr>
          <a:lstStyle/>
          <a:p>
            <a:pPr>
              <a:buNone/>
            </a:pPr>
            <a:r>
              <a:rPr lang="zh-CN" altLang="en-US" b="1" dirty="0" smtClean="0"/>
              <a:t> （</a:t>
            </a:r>
            <a:r>
              <a:rPr lang="en-US" altLang="zh-CN" b="1" dirty="0" smtClean="0"/>
              <a:t>3</a:t>
            </a:r>
            <a:r>
              <a:rPr lang="zh-CN" altLang="en-US" b="1" dirty="0" smtClean="0"/>
              <a:t>）现金使用的范围</a:t>
            </a:r>
            <a:endParaRPr lang="en-US" altLang="zh-CN" b="1" dirty="0" smtClean="0"/>
          </a:p>
          <a:p>
            <a:pPr>
              <a:buNone/>
            </a:pPr>
            <a:r>
              <a:rPr lang="en-US" altLang="zh-CN" b="1" dirty="0" smtClean="0"/>
              <a:t> 2.  </a:t>
            </a:r>
            <a:r>
              <a:rPr lang="zh-CN" altLang="en-US" b="1" dirty="0" smtClean="0"/>
              <a:t>现金业务的会计处理</a:t>
            </a:r>
            <a:endParaRPr lang="en-US" altLang="zh-CN" b="1" dirty="0" smtClean="0"/>
          </a:p>
          <a:p>
            <a:pPr>
              <a:buNone/>
            </a:pPr>
            <a:r>
              <a:rPr lang="en-US" altLang="zh-CN" sz="3100" b="1" dirty="0" smtClean="0">
                <a:solidFill>
                  <a:srgbClr val="C00000"/>
                </a:solidFill>
              </a:rPr>
              <a:t>4.1.2  </a:t>
            </a:r>
            <a:r>
              <a:rPr lang="zh-CN" altLang="en-US" sz="3100" b="1" dirty="0" smtClean="0">
                <a:solidFill>
                  <a:srgbClr val="C00000"/>
                </a:solidFill>
              </a:rPr>
              <a:t>银行存款</a:t>
            </a:r>
            <a:endParaRPr lang="en-US" altLang="zh-CN" sz="3100" b="1" dirty="0" smtClean="0">
              <a:solidFill>
                <a:srgbClr val="C00000"/>
              </a:solidFill>
            </a:endParaRPr>
          </a:p>
          <a:p>
            <a:pPr>
              <a:buNone/>
            </a:pPr>
            <a:r>
              <a:rPr lang="en-US" altLang="zh-CN" b="1" dirty="0" smtClean="0"/>
              <a:t>   1. </a:t>
            </a:r>
            <a:r>
              <a:rPr lang="zh-CN" altLang="en-US" b="1" dirty="0" smtClean="0"/>
              <a:t>银行转账结算方式</a:t>
            </a:r>
            <a:endParaRPr lang="en-US" altLang="zh-CN" b="1" dirty="0" smtClean="0"/>
          </a:p>
          <a:p>
            <a:pPr marL="0" indent="0">
              <a:buNone/>
            </a:pPr>
            <a:r>
              <a:rPr lang="zh-CN" altLang="en-US" b="1" dirty="0" smtClean="0"/>
              <a:t>     支票、银行汇票、银行本票、商业汇票、委托收款、汇兑、托收承付、信用卡、信用证。</a:t>
            </a:r>
            <a:endParaRPr lang="en-US" altLang="zh-CN" b="1" dirty="0" smtClean="0"/>
          </a:p>
          <a:p>
            <a:pPr>
              <a:buNone/>
            </a:pPr>
            <a:r>
              <a:rPr lang="en-US" altLang="zh-CN" b="1" dirty="0" smtClean="0"/>
              <a:t>   2. </a:t>
            </a:r>
            <a:r>
              <a:rPr lang="zh-CN" altLang="en-US" b="1" dirty="0" smtClean="0"/>
              <a:t>银行存款业务的账务处理</a:t>
            </a:r>
            <a:endParaRPr lang="en-US" altLang="zh-CN" b="1" dirty="0" smtClean="0"/>
          </a:p>
          <a:p>
            <a:pPr>
              <a:buNone/>
            </a:pPr>
            <a:r>
              <a:rPr lang="en-US" altLang="zh-CN" b="1" dirty="0" smtClean="0"/>
              <a:t>   3. </a:t>
            </a:r>
            <a:r>
              <a:rPr lang="zh-CN" altLang="en-US" b="1" dirty="0" smtClean="0"/>
              <a:t>银行存款余额调节表</a:t>
            </a:r>
            <a:endParaRPr lang="en-US" altLang="zh-CN" b="1" dirty="0" smtClean="0"/>
          </a:p>
          <a:p>
            <a:pPr>
              <a:buNone/>
            </a:pPr>
            <a:r>
              <a:rPr lang="en-US" altLang="zh-CN" sz="3100" b="1" dirty="0" smtClean="0">
                <a:solidFill>
                  <a:srgbClr val="C00000"/>
                </a:solidFill>
              </a:rPr>
              <a:t>4.1.3  </a:t>
            </a:r>
            <a:r>
              <a:rPr lang="zh-CN" altLang="en-US" sz="3100" b="1" dirty="0" smtClean="0">
                <a:solidFill>
                  <a:srgbClr val="C00000"/>
                </a:solidFill>
              </a:rPr>
              <a:t>其他货币资金</a:t>
            </a:r>
            <a:endParaRPr lang="en-US" altLang="zh-CN" sz="3100" b="1" dirty="0" smtClean="0">
              <a:solidFill>
                <a:srgbClr val="C00000"/>
              </a:solidFill>
            </a:endParaRPr>
          </a:p>
          <a:p>
            <a:pPr>
              <a:buNone/>
            </a:pPr>
            <a:r>
              <a:rPr lang="en-US" altLang="zh-CN" b="1" dirty="0" smtClean="0"/>
              <a:t>   1. </a:t>
            </a:r>
            <a:r>
              <a:rPr lang="zh-CN" altLang="en-US" b="1" dirty="0" smtClean="0"/>
              <a:t>外埠存款</a:t>
            </a:r>
            <a:endParaRPr lang="en-US" altLang="zh-CN" b="1" dirty="0" smtClean="0"/>
          </a:p>
          <a:p>
            <a:pPr>
              <a:buNone/>
            </a:pPr>
            <a:r>
              <a:rPr lang="en-US" altLang="zh-CN" b="1" dirty="0" smtClean="0"/>
              <a:t>   2. </a:t>
            </a:r>
            <a:r>
              <a:rPr lang="zh-CN" altLang="en-US" b="1" dirty="0" smtClean="0"/>
              <a:t>银行汇票存款</a:t>
            </a:r>
            <a:endParaRPr lang="en-US" altLang="zh-CN" b="1" dirty="0" smtClean="0"/>
          </a:p>
          <a:p>
            <a:pPr>
              <a:buNone/>
            </a:pPr>
            <a:r>
              <a:rPr lang="en-US" altLang="zh-CN" b="1" dirty="0" smtClean="0"/>
              <a:t>   3. </a:t>
            </a:r>
            <a:r>
              <a:rPr lang="zh-CN" altLang="en-US" b="1" dirty="0" smtClean="0"/>
              <a:t>银行本票存款</a:t>
            </a:r>
            <a:endParaRPr lang="en-US" altLang="zh-CN" b="1" dirty="0" smtClean="0"/>
          </a:p>
          <a:p>
            <a:pPr>
              <a:buNone/>
            </a:pPr>
            <a:r>
              <a:rPr lang="en-US" altLang="zh-CN" b="1" dirty="0" smtClean="0"/>
              <a:t>   4. </a:t>
            </a:r>
            <a:r>
              <a:rPr lang="zh-CN" altLang="en-US" b="1" dirty="0" smtClean="0"/>
              <a:t>存出投资款</a:t>
            </a:r>
            <a:r>
              <a:rPr lang="en-US" altLang="zh-CN" b="1" dirty="0" smtClean="0"/>
              <a:t>: </a:t>
            </a:r>
            <a:r>
              <a:rPr lang="zh-CN" altLang="en-US" b="1" dirty="0" smtClean="0"/>
              <a:t>企业已存入证券公司但尚未进行短期投资的资金。</a:t>
            </a:r>
            <a:endParaRPr lang="en-US" altLang="zh-CN" b="1" dirty="0" smtClean="0"/>
          </a:p>
          <a:p>
            <a:pPr>
              <a:buNone/>
            </a:pPr>
            <a:r>
              <a:rPr lang="en-US" altLang="zh-CN" b="1" dirty="0" smtClean="0"/>
              <a:t>   5. </a:t>
            </a:r>
            <a:r>
              <a:rPr lang="zh-CN" altLang="en-US" b="1" dirty="0" smtClean="0"/>
              <a:t>在途货币资金：企业同所属单位之间和上下级之间的汇、解款项。</a:t>
            </a:r>
            <a:endParaRPr lang="en-US" altLang="zh-CN" b="1" dirty="0" smtClean="0"/>
          </a:p>
          <a:p>
            <a:pPr>
              <a:buNone/>
            </a:pPr>
            <a:r>
              <a:rPr lang="zh-CN" altLang="en-US" b="1" dirty="0" smtClean="0"/>
              <a:t>在月末如有未到达的汇入款项，作为在途货币资金处理。</a:t>
            </a:r>
            <a:endParaRPr lang="zh-CN" alt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    第</a:t>
            </a:r>
            <a:r>
              <a:rPr lang="en-US" altLang="zh-CN" b="1" dirty="0" smtClean="0">
                <a:solidFill>
                  <a:srgbClr val="C00000"/>
                </a:solidFill>
              </a:rPr>
              <a:t>4</a:t>
            </a:r>
            <a:r>
              <a:rPr lang="zh-CN" altLang="en-US" b="1" dirty="0" smtClean="0">
                <a:solidFill>
                  <a:srgbClr val="C00000"/>
                </a:solidFill>
              </a:rPr>
              <a:t>章  货币资金与应收项目  </a:t>
            </a:r>
            <a:endParaRPr lang="zh-CN" altLang="en-US" dirty="0"/>
          </a:p>
        </p:txBody>
      </p:sp>
      <p:sp>
        <p:nvSpPr>
          <p:cNvPr id="3" name="内容占位符 2"/>
          <p:cNvSpPr>
            <a:spLocks noGrp="1"/>
          </p:cNvSpPr>
          <p:nvPr>
            <p:ph sz="quarter" idx="1"/>
          </p:nvPr>
        </p:nvSpPr>
        <p:spPr/>
        <p:txBody>
          <a:bodyPr>
            <a:normAutofit fontScale="70000" lnSpcReduction="20000"/>
          </a:bodyPr>
          <a:lstStyle/>
          <a:p>
            <a:pPr>
              <a:buNone/>
            </a:pPr>
            <a:r>
              <a:rPr lang="en-US" altLang="zh-CN" sz="3000" b="1" dirty="0" smtClean="0">
                <a:solidFill>
                  <a:srgbClr val="C00000"/>
                </a:solidFill>
              </a:rPr>
              <a:t> 4.2  </a:t>
            </a:r>
            <a:r>
              <a:rPr lang="zh-CN" altLang="en-US" sz="3000" b="1" dirty="0" smtClean="0">
                <a:solidFill>
                  <a:srgbClr val="C00000"/>
                </a:solidFill>
              </a:rPr>
              <a:t>应收项目</a:t>
            </a:r>
            <a:endParaRPr lang="en-US" altLang="zh-CN" sz="3000" b="1" dirty="0" smtClean="0">
              <a:solidFill>
                <a:srgbClr val="C00000"/>
              </a:solidFill>
            </a:endParaRPr>
          </a:p>
          <a:p>
            <a:pPr>
              <a:buNone/>
            </a:pPr>
            <a:r>
              <a:rPr lang="en-US" altLang="zh-CN" b="1" dirty="0" smtClean="0"/>
              <a:t>   </a:t>
            </a:r>
            <a:r>
              <a:rPr lang="en-US" altLang="zh-CN" b="1" dirty="0" smtClean="0">
                <a:solidFill>
                  <a:srgbClr val="C00000"/>
                </a:solidFill>
              </a:rPr>
              <a:t>4.2.1 </a:t>
            </a:r>
            <a:r>
              <a:rPr lang="zh-CN" altLang="en-US" b="1" dirty="0" smtClean="0">
                <a:solidFill>
                  <a:srgbClr val="C00000"/>
                </a:solidFill>
              </a:rPr>
              <a:t>应收账款</a:t>
            </a:r>
            <a:endParaRPr lang="en-US" altLang="zh-CN" b="1" dirty="0" smtClean="0">
              <a:solidFill>
                <a:srgbClr val="C00000"/>
              </a:solidFill>
            </a:endParaRPr>
          </a:p>
          <a:p>
            <a:pPr>
              <a:buNone/>
            </a:pPr>
            <a:r>
              <a:rPr lang="zh-CN" altLang="en-US" b="1" dirty="0" smtClean="0"/>
              <a:t>      应收账款的核算</a:t>
            </a:r>
            <a:endParaRPr lang="en-US" altLang="zh-CN" b="1" dirty="0" smtClean="0"/>
          </a:p>
          <a:p>
            <a:pPr>
              <a:buNone/>
            </a:pPr>
            <a:r>
              <a:rPr lang="en-US" altLang="zh-CN" b="1" dirty="0" smtClean="0">
                <a:solidFill>
                  <a:srgbClr val="C00000"/>
                </a:solidFill>
              </a:rPr>
              <a:t>   4.2.2  </a:t>
            </a:r>
            <a:r>
              <a:rPr lang="zh-CN" altLang="en-US" b="1" dirty="0" smtClean="0">
                <a:solidFill>
                  <a:srgbClr val="C00000"/>
                </a:solidFill>
              </a:rPr>
              <a:t>应收票据</a:t>
            </a:r>
            <a:endParaRPr lang="en-US" altLang="zh-CN" b="1" dirty="0" smtClean="0">
              <a:solidFill>
                <a:srgbClr val="C00000"/>
              </a:solidFill>
            </a:endParaRPr>
          </a:p>
          <a:p>
            <a:pPr>
              <a:buNone/>
            </a:pPr>
            <a:r>
              <a:rPr lang="zh-CN" altLang="en-US" b="1" dirty="0" smtClean="0">
                <a:solidFill>
                  <a:srgbClr val="C00000"/>
                </a:solidFill>
              </a:rPr>
              <a:t>     特点：</a:t>
            </a:r>
            <a:endParaRPr lang="en-US" altLang="zh-CN" b="1" dirty="0" smtClean="0">
              <a:solidFill>
                <a:srgbClr val="C00000"/>
              </a:solidFill>
            </a:endParaRPr>
          </a:p>
          <a:p>
            <a:pPr>
              <a:buNone/>
            </a:pPr>
            <a:r>
              <a:rPr lang="en-US" altLang="zh-CN" b="1" dirty="0" smtClean="0">
                <a:solidFill>
                  <a:srgbClr val="C00000"/>
                </a:solidFill>
              </a:rPr>
              <a:t>      </a:t>
            </a:r>
            <a:r>
              <a:rPr lang="en-US" altLang="zh-CN" b="1" dirty="0" smtClean="0"/>
              <a:t>1. </a:t>
            </a:r>
            <a:r>
              <a:rPr lang="zh-CN" altLang="en-US" b="1" dirty="0" smtClean="0"/>
              <a:t>票据可分为带息票据和不带息票据。</a:t>
            </a:r>
            <a:endParaRPr lang="en-US" altLang="zh-CN" b="1" dirty="0" smtClean="0"/>
          </a:p>
          <a:p>
            <a:pPr>
              <a:buNone/>
            </a:pPr>
            <a:r>
              <a:rPr lang="en-US" altLang="zh-CN" b="1" dirty="0" smtClean="0"/>
              <a:t>          </a:t>
            </a:r>
            <a:r>
              <a:rPr lang="zh-CN" altLang="en-US" b="1" dirty="0" smtClean="0"/>
              <a:t>票据</a:t>
            </a:r>
            <a:r>
              <a:rPr lang="zh-CN" altLang="en-US" b="1" dirty="0" smtClean="0">
                <a:solidFill>
                  <a:srgbClr val="FF0000"/>
                </a:solidFill>
              </a:rPr>
              <a:t>到期值</a:t>
            </a:r>
            <a:r>
              <a:rPr lang="en-US" altLang="zh-CN" b="1" dirty="0" smtClean="0"/>
              <a:t>=</a:t>
            </a:r>
            <a:r>
              <a:rPr lang="zh-CN" altLang="en-US" b="1" dirty="0" smtClean="0"/>
              <a:t>面额</a:t>
            </a:r>
            <a:r>
              <a:rPr lang="en-US" altLang="zh-CN" b="1" dirty="0" smtClean="0"/>
              <a:t>+</a:t>
            </a:r>
            <a:r>
              <a:rPr lang="zh-CN" altLang="en-US" b="1" dirty="0" smtClean="0"/>
              <a:t>票据到期利息</a:t>
            </a:r>
            <a:endParaRPr lang="en-US" altLang="zh-CN" b="1" dirty="0" smtClean="0"/>
          </a:p>
          <a:p>
            <a:pPr>
              <a:buNone/>
            </a:pPr>
            <a:r>
              <a:rPr lang="zh-CN" altLang="en-US" b="1" dirty="0" smtClean="0"/>
              <a:t>          票据</a:t>
            </a:r>
            <a:r>
              <a:rPr lang="zh-CN" altLang="en-US" b="1" dirty="0" smtClean="0">
                <a:solidFill>
                  <a:srgbClr val="FF0000"/>
                </a:solidFill>
              </a:rPr>
              <a:t>到期利息</a:t>
            </a:r>
            <a:r>
              <a:rPr lang="en-US" altLang="zh-CN" b="1" dirty="0" smtClean="0"/>
              <a:t>=</a:t>
            </a:r>
            <a:r>
              <a:rPr lang="zh-CN" altLang="en-US" b="1" dirty="0" smtClean="0"/>
              <a:t>票据面额</a:t>
            </a:r>
            <a:r>
              <a:rPr lang="en-US" altLang="zh-CN" b="1" dirty="0" smtClean="0"/>
              <a:t>×</a:t>
            </a:r>
            <a:r>
              <a:rPr lang="zh-CN" altLang="en-US" b="1" dirty="0" smtClean="0"/>
              <a:t>月利率</a:t>
            </a:r>
            <a:r>
              <a:rPr lang="en-US" altLang="zh-CN" b="1" dirty="0" smtClean="0"/>
              <a:t>×</a:t>
            </a:r>
            <a:r>
              <a:rPr lang="zh-CN" altLang="en-US" b="1" dirty="0" smtClean="0"/>
              <a:t>月数</a:t>
            </a:r>
            <a:endParaRPr lang="en-US" altLang="zh-CN" b="1" dirty="0" smtClean="0"/>
          </a:p>
          <a:p>
            <a:pPr>
              <a:buNone/>
            </a:pPr>
            <a:r>
              <a:rPr lang="en-US" altLang="zh-CN" b="1" dirty="0" smtClean="0"/>
              <a:t>                                     =</a:t>
            </a:r>
            <a:r>
              <a:rPr lang="zh-CN" altLang="en-US" b="1" dirty="0" smtClean="0"/>
              <a:t>票据面额</a:t>
            </a:r>
            <a:r>
              <a:rPr lang="en-US" altLang="zh-CN" b="1" dirty="0" smtClean="0"/>
              <a:t>×</a:t>
            </a:r>
            <a:r>
              <a:rPr lang="zh-CN" altLang="en-US" b="1" dirty="0" smtClean="0"/>
              <a:t>月利率</a:t>
            </a:r>
            <a:r>
              <a:rPr lang="en-US" altLang="zh-CN" b="1" dirty="0" smtClean="0"/>
              <a:t>÷ 30 ×</a:t>
            </a:r>
            <a:r>
              <a:rPr lang="zh-CN" altLang="en-US" b="1" dirty="0" smtClean="0"/>
              <a:t>天数</a:t>
            </a:r>
            <a:endParaRPr lang="en-US" altLang="zh-CN" b="1" dirty="0" smtClean="0"/>
          </a:p>
          <a:p>
            <a:pPr>
              <a:buNone/>
            </a:pPr>
            <a:r>
              <a:rPr lang="en-US" altLang="zh-CN" b="1" dirty="0" smtClean="0"/>
              <a:t>      2. </a:t>
            </a:r>
            <a:r>
              <a:rPr lang="zh-CN" altLang="en-US" b="1" dirty="0" smtClean="0"/>
              <a:t>票据可以贴现。</a:t>
            </a:r>
            <a:endParaRPr lang="en-US" altLang="zh-CN" b="1" dirty="0" smtClean="0"/>
          </a:p>
          <a:p>
            <a:pPr>
              <a:buNone/>
            </a:pPr>
            <a:r>
              <a:rPr lang="zh-CN" altLang="en-US" b="1" dirty="0" smtClean="0"/>
              <a:t>         </a:t>
            </a:r>
            <a:r>
              <a:rPr lang="zh-CN" altLang="en-US" b="1" dirty="0" smtClean="0">
                <a:solidFill>
                  <a:srgbClr val="FF0000"/>
                </a:solidFill>
              </a:rPr>
              <a:t>贴现净额</a:t>
            </a:r>
            <a:r>
              <a:rPr lang="en-US" altLang="zh-CN" b="1" dirty="0" smtClean="0"/>
              <a:t>=</a:t>
            </a:r>
            <a:r>
              <a:rPr lang="zh-CN" altLang="en-US" b="1" dirty="0" smtClean="0"/>
              <a:t>票据到期值</a:t>
            </a:r>
            <a:r>
              <a:rPr lang="en-US" altLang="zh-CN" b="1" dirty="0" smtClean="0"/>
              <a:t>–</a:t>
            </a:r>
            <a:r>
              <a:rPr lang="zh-CN" altLang="en-US" b="1" dirty="0" smtClean="0"/>
              <a:t>贴现息</a:t>
            </a:r>
            <a:endParaRPr lang="en-US" altLang="zh-CN" b="1" dirty="0" smtClean="0"/>
          </a:p>
          <a:p>
            <a:pPr>
              <a:buNone/>
            </a:pPr>
            <a:r>
              <a:rPr lang="zh-CN" altLang="en-US" b="1" dirty="0" smtClean="0"/>
              <a:t>         </a:t>
            </a:r>
            <a:r>
              <a:rPr lang="zh-CN" altLang="en-US" b="1" dirty="0" smtClean="0">
                <a:solidFill>
                  <a:srgbClr val="FF0000"/>
                </a:solidFill>
              </a:rPr>
              <a:t>贴现息</a:t>
            </a:r>
            <a:r>
              <a:rPr lang="en-US" altLang="zh-CN" b="1" dirty="0" smtClean="0"/>
              <a:t>=</a:t>
            </a:r>
            <a:r>
              <a:rPr lang="zh-CN" altLang="en-US" b="1" dirty="0" smtClean="0"/>
              <a:t>票据到期值</a:t>
            </a:r>
            <a:r>
              <a:rPr lang="en-US" altLang="zh-CN" b="1" dirty="0" smtClean="0"/>
              <a:t>×</a:t>
            </a:r>
            <a:r>
              <a:rPr lang="zh-CN" altLang="en-US" b="1" dirty="0" smtClean="0"/>
              <a:t>月贴现率</a:t>
            </a:r>
            <a:r>
              <a:rPr lang="en-US" altLang="zh-CN" b="1" dirty="0" smtClean="0"/>
              <a:t>×</a:t>
            </a:r>
            <a:r>
              <a:rPr lang="zh-CN" altLang="en-US" b="1" dirty="0" smtClean="0"/>
              <a:t>贴现月数</a:t>
            </a:r>
            <a:endParaRPr lang="en-US" altLang="zh-CN" b="1" dirty="0" smtClean="0"/>
          </a:p>
          <a:p>
            <a:pPr>
              <a:buNone/>
            </a:pPr>
            <a:r>
              <a:rPr lang="en-US" altLang="zh-CN" b="1" dirty="0" smtClean="0"/>
              <a:t>                       =</a:t>
            </a:r>
            <a:r>
              <a:rPr lang="zh-CN" altLang="en-US" b="1" dirty="0" smtClean="0"/>
              <a:t>票据到期值</a:t>
            </a:r>
            <a:r>
              <a:rPr lang="en-US" altLang="zh-CN" b="1" dirty="0" smtClean="0"/>
              <a:t>×</a:t>
            </a:r>
            <a:r>
              <a:rPr lang="zh-CN" altLang="en-US" b="1" dirty="0" smtClean="0"/>
              <a:t>月贴现率</a:t>
            </a:r>
            <a:r>
              <a:rPr lang="en-US" altLang="zh-CN" b="1" dirty="0" smtClean="0"/>
              <a:t>÷30 ×</a:t>
            </a:r>
            <a:r>
              <a:rPr lang="zh-CN" altLang="en-US" b="1" dirty="0" smtClean="0"/>
              <a:t>贴现天数</a:t>
            </a:r>
            <a:endParaRPr lang="en-US" altLang="zh-CN" b="1" dirty="0" smtClean="0"/>
          </a:p>
          <a:p>
            <a:pPr>
              <a:buNone/>
            </a:pPr>
            <a:r>
              <a:rPr lang="zh-CN" altLang="en-US" b="1" dirty="0" smtClean="0"/>
              <a:t>          </a:t>
            </a:r>
            <a:r>
              <a:rPr lang="zh-CN" altLang="en-US" b="1" i="1" dirty="0" smtClean="0">
                <a:solidFill>
                  <a:schemeClr val="accent2">
                    <a:lumMod val="75000"/>
                  </a:schemeClr>
                </a:solidFill>
              </a:rPr>
              <a:t>贴现可能会导致或有负债的产生，因此期末时企业应在报表附注中披露该项或有负债额情况。</a:t>
            </a:r>
            <a:endParaRPr lang="zh-CN" altLang="en-US" b="1" i="1" dirty="0">
              <a:solidFill>
                <a:schemeClr val="accent2">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  第</a:t>
            </a:r>
            <a:r>
              <a:rPr lang="en-US" altLang="zh-CN" b="1" dirty="0" smtClean="0">
                <a:solidFill>
                  <a:srgbClr val="C00000"/>
                </a:solidFill>
              </a:rPr>
              <a:t>4</a:t>
            </a:r>
            <a:r>
              <a:rPr lang="zh-CN" altLang="en-US" b="1" dirty="0" smtClean="0">
                <a:solidFill>
                  <a:srgbClr val="C00000"/>
                </a:solidFill>
              </a:rPr>
              <a:t>章  货币资金与应收项目</a:t>
            </a:r>
            <a:endParaRPr lang="zh-CN" altLang="en-US" dirty="0"/>
          </a:p>
        </p:txBody>
      </p:sp>
      <p:sp>
        <p:nvSpPr>
          <p:cNvPr id="3" name="内容占位符 2"/>
          <p:cNvSpPr>
            <a:spLocks noGrp="1"/>
          </p:cNvSpPr>
          <p:nvPr>
            <p:ph sz="quarter" idx="1"/>
          </p:nvPr>
        </p:nvSpPr>
        <p:spPr>
          <a:xfrm>
            <a:off x="571472" y="1285860"/>
            <a:ext cx="7772400" cy="4572000"/>
          </a:xfrm>
        </p:spPr>
        <p:txBody>
          <a:bodyPr>
            <a:noAutofit/>
          </a:bodyPr>
          <a:lstStyle/>
          <a:p>
            <a:pPr>
              <a:buNone/>
            </a:pPr>
            <a:r>
              <a:rPr lang="en-US" altLang="zh-CN" sz="2000" b="1" dirty="0" smtClean="0"/>
              <a:t>   4.2.3  </a:t>
            </a:r>
            <a:r>
              <a:rPr lang="zh-CN" altLang="en-US" sz="2000" b="1" dirty="0" smtClean="0"/>
              <a:t>预付账款</a:t>
            </a:r>
            <a:endParaRPr lang="en-US" altLang="zh-CN" sz="2000" b="1" dirty="0" smtClean="0"/>
          </a:p>
          <a:p>
            <a:pPr>
              <a:buNone/>
            </a:pPr>
            <a:r>
              <a:rPr lang="en-US" altLang="zh-CN" sz="2000" b="1" dirty="0" smtClean="0"/>
              <a:t>   4.2.4  </a:t>
            </a:r>
            <a:r>
              <a:rPr lang="zh-CN" altLang="en-US" sz="2000" b="1" dirty="0" smtClean="0"/>
              <a:t>其他应收款</a:t>
            </a:r>
            <a:endParaRPr lang="en-US" altLang="zh-CN" sz="2000" b="1" dirty="0" smtClean="0"/>
          </a:p>
          <a:p>
            <a:pPr marL="0" indent="0">
              <a:buNone/>
            </a:pPr>
            <a:r>
              <a:rPr lang="zh-CN" altLang="en-US" sz="1800" b="1" dirty="0" smtClean="0"/>
              <a:t>    除应收账款、应收票据、预付账款以外的其他各种应收、暂付款项。</a:t>
            </a:r>
            <a:endParaRPr lang="en-US" altLang="zh-CN" sz="1800" b="1" dirty="0" smtClean="0"/>
          </a:p>
          <a:p>
            <a:pPr>
              <a:buNone/>
            </a:pPr>
            <a:r>
              <a:rPr lang="en-US" altLang="zh-CN" sz="2000" b="1" dirty="0" smtClean="0">
                <a:solidFill>
                  <a:srgbClr val="C00000"/>
                </a:solidFill>
              </a:rPr>
              <a:t>4.3  </a:t>
            </a:r>
            <a:r>
              <a:rPr lang="zh-CN" altLang="en-US" sz="2000" b="1" dirty="0" smtClean="0">
                <a:solidFill>
                  <a:srgbClr val="C00000"/>
                </a:solidFill>
              </a:rPr>
              <a:t>坏账准备</a:t>
            </a:r>
            <a:endParaRPr lang="en-US" altLang="zh-CN" sz="2000" b="1" dirty="0" smtClean="0">
              <a:solidFill>
                <a:srgbClr val="C00000"/>
              </a:solidFill>
            </a:endParaRPr>
          </a:p>
          <a:p>
            <a:pPr>
              <a:buNone/>
            </a:pPr>
            <a:r>
              <a:rPr lang="en-US" altLang="zh-CN" sz="2000" b="1" dirty="0" smtClean="0"/>
              <a:t>  4.3.1  </a:t>
            </a:r>
            <a:r>
              <a:rPr lang="zh-CN" altLang="en-US" sz="2000" b="1" dirty="0" smtClean="0"/>
              <a:t>坏账损失的确认</a:t>
            </a:r>
            <a:endParaRPr lang="en-US" altLang="zh-CN" sz="2000" b="1" dirty="0" smtClean="0"/>
          </a:p>
          <a:p>
            <a:pPr>
              <a:buNone/>
            </a:pPr>
            <a:r>
              <a:rPr lang="en-US" altLang="zh-CN" sz="2000" b="1" dirty="0" smtClean="0"/>
              <a:t>  4.3.2  </a:t>
            </a:r>
            <a:r>
              <a:rPr lang="zh-CN" altLang="en-US" sz="2000" b="1" dirty="0" smtClean="0"/>
              <a:t>坏账损失的提前范围：所有的应收款项。</a:t>
            </a:r>
            <a:endParaRPr lang="en-US" altLang="zh-CN" sz="2000" b="1" dirty="0" smtClean="0"/>
          </a:p>
          <a:p>
            <a:pPr>
              <a:buNone/>
            </a:pPr>
            <a:r>
              <a:rPr lang="en-US" altLang="zh-CN" sz="2000" b="1" dirty="0" smtClean="0"/>
              <a:t>  4.3.3  </a:t>
            </a:r>
            <a:r>
              <a:rPr lang="zh-CN" altLang="en-US" sz="2000" b="1" dirty="0" smtClean="0"/>
              <a:t>坏账损失的核算方法</a:t>
            </a:r>
            <a:endParaRPr lang="en-US" altLang="zh-CN" sz="2000" b="1" dirty="0" smtClean="0"/>
          </a:p>
          <a:p>
            <a:pPr>
              <a:buNone/>
            </a:pPr>
            <a:r>
              <a:rPr lang="zh-CN" altLang="en-US" sz="2000" b="1" dirty="0" smtClean="0"/>
              <a:t>      </a:t>
            </a:r>
            <a:r>
              <a:rPr lang="zh-CN" altLang="en-US" sz="2000" b="1" dirty="0" smtClean="0">
                <a:solidFill>
                  <a:srgbClr val="C00000"/>
                </a:solidFill>
              </a:rPr>
              <a:t>直接转销法和备抵法</a:t>
            </a:r>
            <a:endParaRPr lang="en-US" altLang="zh-CN" sz="2000" b="1" dirty="0" smtClean="0">
              <a:solidFill>
                <a:srgbClr val="C00000"/>
              </a:solidFill>
            </a:endParaRPr>
          </a:p>
          <a:p>
            <a:pPr marL="0" indent="0">
              <a:buNone/>
            </a:pPr>
            <a:r>
              <a:rPr lang="zh-CN" altLang="en-US" sz="2000" b="1" dirty="0" smtClean="0"/>
              <a:t>       </a:t>
            </a:r>
            <a:r>
              <a:rPr lang="zh-CN" altLang="en-US" sz="2000" b="1" dirty="0" smtClean="0">
                <a:solidFill>
                  <a:srgbClr val="C00000"/>
                </a:solidFill>
              </a:rPr>
              <a:t>备抵法</a:t>
            </a:r>
            <a:r>
              <a:rPr lang="zh-CN" altLang="en-US" sz="2000" b="1" dirty="0" smtClean="0"/>
              <a:t>：符合收入与费用配比原则和谨慎性原则。在发生赊销业务时，就估计坏账损失，提取资产减值损失；在坏账实际发生时，再冲销已提得坏账准备。</a:t>
            </a:r>
            <a:endParaRPr lang="en-US" altLang="zh-CN" sz="2000" b="1" dirty="0" smtClean="0"/>
          </a:p>
          <a:p>
            <a:pPr marL="0" indent="0">
              <a:buNone/>
            </a:pPr>
            <a:r>
              <a:rPr lang="zh-CN" altLang="en-US" sz="2000" b="1" dirty="0" smtClean="0">
                <a:solidFill>
                  <a:srgbClr val="FF0000"/>
                </a:solidFill>
              </a:rPr>
              <a:t>      </a:t>
            </a:r>
            <a:endParaRPr lang="zh-CN" alt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4</a:t>
            </a:r>
            <a:r>
              <a:rPr lang="zh-CN" altLang="en-US" b="1" dirty="0" smtClean="0">
                <a:solidFill>
                  <a:srgbClr val="C00000"/>
                </a:solidFill>
              </a:rPr>
              <a:t>章  货币资金与应收项目</a:t>
            </a:r>
            <a:endParaRPr lang="zh-CN" altLang="en-US" dirty="0"/>
          </a:p>
        </p:txBody>
      </p:sp>
      <p:sp>
        <p:nvSpPr>
          <p:cNvPr id="3" name="内容占位符 2"/>
          <p:cNvSpPr>
            <a:spLocks noGrp="1"/>
          </p:cNvSpPr>
          <p:nvPr>
            <p:ph sz="quarter" idx="1"/>
          </p:nvPr>
        </p:nvSpPr>
        <p:spPr/>
        <p:txBody>
          <a:bodyPr>
            <a:normAutofit fontScale="85000" lnSpcReduction="10000"/>
          </a:bodyPr>
          <a:lstStyle/>
          <a:p>
            <a:pPr>
              <a:buNone/>
            </a:pPr>
            <a:r>
              <a:rPr lang="zh-CN" altLang="en-US" sz="2800" b="1" dirty="0" smtClean="0"/>
              <a:t>    备抵法计提坏账准备，有三种方法：</a:t>
            </a:r>
            <a:endParaRPr lang="en-US" altLang="zh-CN" sz="2800" b="1" dirty="0" smtClean="0"/>
          </a:p>
          <a:p>
            <a:pPr>
              <a:buNone/>
            </a:pPr>
            <a:r>
              <a:rPr lang="en-US" altLang="zh-CN" sz="2800" b="1" dirty="0" smtClean="0"/>
              <a:t>     </a:t>
            </a:r>
            <a:r>
              <a:rPr lang="en-US" altLang="zh-CN" sz="2800" b="1" dirty="0" smtClean="0">
                <a:solidFill>
                  <a:schemeClr val="accent2">
                    <a:lumMod val="75000"/>
                  </a:schemeClr>
                </a:solidFill>
              </a:rPr>
              <a:t>1. </a:t>
            </a:r>
            <a:r>
              <a:rPr lang="zh-CN" altLang="en-US" sz="2800" b="1" dirty="0" smtClean="0">
                <a:solidFill>
                  <a:schemeClr val="accent2">
                    <a:lumMod val="75000"/>
                  </a:schemeClr>
                </a:solidFill>
              </a:rPr>
              <a:t>销货百分比法</a:t>
            </a:r>
            <a:endParaRPr lang="en-US" altLang="zh-CN" sz="2800" b="1" dirty="0" smtClean="0">
              <a:solidFill>
                <a:schemeClr val="accent2">
                  <a:lumMod val="75000"/>
                </a:schemeClr>
              </a:solidFill>
            </a:endParaRPr>
          </a:p>
          <a:p>
            <a:pPr>
              <a:buNone/>
            </a:pPr>
            <a:r>
              <a:rPr lang="en-US" altLang="zh-CN" sz="2800" b="1" dirty="0" smtClean="0">
                <a:solidFill>
                  <a:schemeClr val="accent2">
                    <a:lumMod val="75000"/>
                  </a:schemeClr>
                </a:solidFill>
              </a:rPr>
              <a:t>     2. </a:t>
            </a:r>
            <a:r>
              <a:rPr lang="zh-CN" altLang="en-US" sz="2800" b="1" dirty="0" smtClean="0">
                <a:solidFill>
                  <a:schemeClr val="accent2">
                    <a:lumMod val="75000"/>
                  </a:schemeClr>
                </a:solidFill>
              </a:rPr>
              <a:t>账龄分析法</a:t>
            </a:r>
            <a:endParaRPr lang="en-US" altLang="zh-CN" sz="2800" b="1" dirty="0" smtClean="0">
              <a:solidFill>
                <a:schemeClr val="accent2">
                  <a:lumMod val="75000"/>
                </a:schemeClr>
              </a:solidFill>
            </a:endParaRPr>
          </a:p>
          <a:p>
            <a:pPr>
              <a:buNone/>
            </a:pPr>
            <a:r>
              <a:rPr lang="en-US" altLang="zh-CN" sz="2800" b="1" dirty="0" smtClean="0">
                <a:solidFill>
                  <a:schemeClr val="accent2">
                    <a:lumMod val="75000"/>
                  </a:schemeClr>
                </a:solidFill>
              </a:rPr>
              <a:t>     3. </a:t>
            </a:r>
            <a:r>
              <a:rPr lang="zh-CN" altLang="en-US" sz="2800" b="1" dirty="0" smtClean="0">
                <a:solidFill>
                  <a:schemeClr val="accent2">
                    <a:lumMod val="75000"/>
                  </a:schemeClr>
                </a:solidFill>
              </a:rPr>
              <a:t>应收账款余额百分比法</a:t>
            </a:r>
            <a:endParaRPr lang="en-US" altLang="zh-CN" sz="2800" b="1" dirty="0" smtClean="0">
              <a:solidFill>
                <a:schemeClr val="accent2">
                  <a:lumMod val="75000"/>
                </a:schemeClr>
              </a:solidFill>
            </a:endParaRPr>
          </a:p>
          <a:p>
            <a:pPr marL="0" indent="0">
              <a:buNone/>
            </a:pPr>
            <a:r>
              <a:rPr lang="zh-CN" altLang="en-US" sz="2800" b="1" dirty="0" smtClean="0"/>
              <a:t>     计提方法和计提比例由企业自行确定，方法一旦选用，不得随意变更。若变更，则需在报表披露并说明理由。</a:t>
            </a:r>
            <a:endParaRPr lang="en-US" altLang="zh-CN" sz="2800" b="1" dirty="0" smtClean="0"/>
          </a:p>
          <a:p>
            <a:pPr>
              <a:buNone/>
            </a:pPr>
            <a:endParaRPr lang="en-US" altLang="zh-CN" sz="2800" b="1" dirty="0" smtClean="0">
              <a:solidFill>
                <a:srgbClr val="FF0000"/>
              </a:solidFill>
            </a:endParaRPr>
          </a:p>
          <a:p>
            <a:pPr>
              <a:buNone/>
            </a:pPr>
            <a:r>
              <a:rPr lang="zh-CN" altLang="en-US" sz="2800" b="1" dirty="0" smtClean="0">
                <a:solidFill>
                  <a:srgbClr val="FF0000"/>
                </a:solidFill>
              </a:rPr>
              <a:t> 计提：</a:t>
            </a:r>
            <a:r>
              <a:rPr lang="zh-CN" altLang="en-US" sz="2800" b="1" dirty="0" smtClean="0"/>
              <a:t>借：资产价值损失      </a:t>
            </a:r>
            <a:endParaRPr lang="en-US" altLang="zh-CN" sz="2800" b="1" dirty="0" smtClean="0"/>
          </a:p>
          <a:p>
            <a:pPr>
              <a:buNone/>
            </a:pPr>
            <a:r>
              <a:rPr lang="zh-CN" altLang="en-US" sz="2800" b="1" dirty="0" smtClean="0"/>
              <a:t>                  贷：坏账准备</a:t>
            </a:r>
            <a:endParaRPr lang="en-US" altLang="zh-CN" sz="2800" b="1" dirty="0" smtClean="0">
              <a:solidFill>
                <a:srgbClr val="FF0000"/>
              </a:solidFill>
            </a:endParaRPr>
          </a:p>
          <a:p>
            <a:pPr>
              <a:buNone/>
            </a:pPr>
            <a:r>
              <a:rPr lang="zh-CN" altLang="en-US" sz="2800" b="1" dirty="0" smtClean="0">
                <a:solidFill>
                  <a:srgbClr val="FF0000"/>
                </a:solidFill>
              </a:rPr>
              <a:t>发生坏账损失：</a:t>
            </a:r>
            <a:r>
              <a:rPr lang="zh-CN" altLang="en-US" sz="2800" b="1" dirty="0" smtClean="0"/>
              <a:t>借：坏账准备</a:t>
            </a:r>
            <a:endParaRPr lang="en-US" altLang="zh-CN" sz="2800" b="1" dirty="0" smtClean="0"/>
          </a:p>
          <a:p>
            <a:pPr>
              <a:buNone/>
            </a:pPr>
            <a:r>
              <a:rPr lang="zh-CN" altLang="en-US" sz="2800" b="1" dirty="0" smtClean="0"/>
              <a:t>                                   贷：应收账款</a:t>
            </a:r>
            <a:endParaRPr lang="en-US" altLang="zh-CN" sz="2800" b="1" dirty="0" smtClean="0"/>
          </a:p>
          <a:p>
            <a:pPr>
              <a:buNone/>
            </a:pPr>
            <a:endParaRPr lang="zh-CN" altLang="en-US" sz="2800" dirty="0" smtClean="0"/>
          </a:p>
          <a:p>
            <a:pPr>
              <a:buNone/>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4</a:t>
            </a:r>
            <a:r>
              <a:rPr lang="zh-CN" altLang="en-US" b="1" dirty="0" smtClean="0">
                <a:solidFill>
                  <a:srgbClr val="C00000"/>
                </a:solidFill>
              </a:rPr>
              <a:t>章  货币资金与应收项目</a:t>
            </a:r>
            <a:endParaRPr lang="zh-CN" altLang="en-US" dirty="0"/>
          </a:p>
        </p:txBody>
      </p:sp>
      <p:sp>
        <p:nvSpPr>
          <p:cNvPr id="3" name="内容占位符 2"/>
          <p:cNvSpPr>
            <a:spLocks noGrp="1"/>
          </p:cNvSpPr>
          <p:nvPr>
            <p:ph sz="quarter" idx="1"/>
          </p:nvPr>
        </p:nvSpPr>
        <p:spPr/>
        <p:txBody>
          <a:bodyPr/>
          <a:lstStyle/>
          <a:p>
            <a:pPr>
              <a:buNone/>
            </a:pPr>
            <a:r>
              <a:rPr lang="zh-CN" altLang="en-US" b="1" dirty="0" smtClean="0"/>
              <a:t>           </a:t>
            </a:r>
            <a:endParaRPr lang="en-US" altLang="zh-CN" b="1" dirty="0" smtClean="0"/>
          </a:p>
          <a:p>
            <a:pPr>
              <a:buNone/>
            </a:pPr>
            <a:endParaRPr lang="en-US" altLang="zh-CN" b="1" i="1" dirty="0" smtClean="0">
              <a:solidFill>
                <a:srgbClr val="FF0000"/>
              </a:solidFill>
            </a:endParaRPr>
          </a:p>
          <a:p>
            <a:pPr>
              <a:buNone/>
            </a:pPr>
            <a:r>
              <a:rPr lang="en-US" altLang="zh-CN" b="1" i="1" dirty="0" smtClean="0">
                <a:solidFill>
                  <a:srgbClr val="FF0000"/>
                </a:solidFill>
              </a:rPr>
              <a:t>          </a:t>
            </a:r>
            <a:r>
              <a:rPr lang="zh-CN" altLang="en-US" b="1" i="1" dirty="0" smtClean="0">
                <a:solidFill>
                  <a:srgbClr val="FF0000"/>
                </a:solidFill>
              </a:rPr>
              <a:t>练习：</a:t>
            </a:r>
            <a:r>
              <a:rPr lang="zh-CN" altLang="en-US" b="1" dirty="0" smtClean="0"/>
              <a:t>某企业按年末应收账款余额的</a:t>
            </a:r>
            <a:r>
              <a:rPr lang="en-US" altLang="zh-CN" b="1" dirty="0" smtClean="0"/>
              <a:t>3%</a:t>
            </a:r>
            <a:r>
              <a:rPr lang="zh-CN" altLang="en-US" b="1" dirty="0" smtClean="0"/>
              <a:t>计提坏账准备。第一年末应收账款余额为</a:t>
            </a:r>
            <a:r>
              <a:rPr lang="en-US" altLang="zh-CN" b="1" dirty="0" smtClean="0"/>
              <a:t>1,000,000</a:t>
            </a:r>
            <a:r>
              <a:rPr lang="zh-CN" altLang="en-US" b="1" dirty="0" smtClean="0"/>
              <a:t>元，第二年发生坏账损失</a:t>
            </a:r>
            <a:r>
              <a:rPr lang="en-US" altLang="zh-CN" b="1" dirty="0" smtClean="0"/>
              <a:t>60,000</a:t>
            </a:r>
            <a:r>
              <a:rPr lang="zh-CN" altLang="en-US" b="1" dirty="0" smtClean="0"/>
              <a:t>元，年末应收账款余额为</a:t>
            </a:r>
            <a:r>
              <a:rPr lang="en-US" altLang="zh-CN" b="1" dirty="0" smtClean="0"/>
              <a:t>1,200,000</a:t>
            </a:r>
            <a:r>
              <a:rPr lang="zh-CN" altLang="en-US" b="1" dirty="0" smtClean="0"/>
              <a:t>元；第三年，收回了已注销的</a:t>
            </a:r>
            <a:r>
              <a:rPr lang="en-US" altLang="zh-CN" b="1" dirty="0" smtClean="0"/>
              <a:t>50,000</a:t>
            </a:r>
            <a:r>
              <a:rPr lang="zh-CN" altLang="en-US" b="1" dirty="0" smtClean="0"/>
              <a:t>元，年末应收账款月余额为</a:t>
            </a:r>
            <a:r>
              <a:rPr lang="en-US" altLang="zh-CN" b="1" dirty="0" smtClean="0"/>
              <a:t>1,300,000</a:t>
            </a:r>
            <a:r>
              <a:rPr lang="zh-CN" altLang="en-US" b="1" dirty="0" smtClean="0"/>
              <a:t>元。计算各年应计提的坏账准备数，编制各项业务的会计分录。</a:t>
            </a:r>
            <a:endParaRPr lang="zh-CN" alt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    第</a:t>
            </a:r>
            <a:r>
              <a:rPr lang="en-US" altLang="zh-CN" b="1" dirty="0" smtClean="0">
                <a:solidFill>
                  <a:srgbClr val="C00000"/>
                </a:solidFill>
              </a:rPr>
              <a:t>4</a:t>
            </a:r>
            <a:r>
              <a:rPr lang="zh-CN" altLang="en-US" b="1" dirty="0" smtClean="0">
                <a:solidFill>
                  <a:srgbClr val="C00000"/>
                </a:solidFill>
              </a:rPr>
              <a:t>章  货币资金与应收项目</a:t>
            </a:r>
            <a:endParaRPr lang="zh-CN" altLang="en-US" dirty="0"/>
          </a:p>
        </p:txBody>
      </p:sp>
      <p:sp>
        <p:nvSpPr>
          <p:cNvPr id="3" name="内容占位符 2"/>
          <p:cNvSpPr>
            <a:spLocks noGrp="1"/>
          </p:cNvSpPr>
          <p:nvPr>
            <p:ph sz="quarter" idx="1"/>
          </p:nvPr>
        </p:nvSpPr>
        <p:spPr/>
        <p:txBody>
          <a:bodyPr>
            <a:normAutofit fontScale="85000" lnSpcReduction="20000"/>
          </a:bodyPr>
          <a:lstStyle/>
          <a:p>
            <a:pPr>
              <a:buNone/>
            </a:pPr>
            <a:r>
              <a:rPr lang="en-US" altLang="zh-CN" sz="3000" b="1" dirty="0" smtClean="0">
                <a:solidFill>
                  <a:srgbClr val="C00000"/>
                </a:solidFill>
              </a:rPr>
              <a:t>4.4  </a:t>
            </a:r>
            <a:r>
              <a:rPr lang="zh-CN" altLang="en-US" sz="3000" b="1" dirty="0" smtClean="0">
                <a:solidFill>
                  <a:srgbClr val="C00000"/>
                </a:solidFill>
              </a:rPr>
              <a:t>货币资金和应收项目的披露</a:t>
            </a:r>
            <a:endParaRPr lang="en-US" altLang="zh-CN" sz="3000" b="1" dirty="0" smtClean="0">
              <a:solidFill>
                <a:srgbClr val="C00000"/>
              </a:solidFill>
            </a:endParaRPr>
          </a:p>
          <a:p>
            <a:pPr>
              <a:buNone/>
            </a:pPr>
            <a:r>
              <a:rPr lang="en-US" altLang="zh-CN" b="1" dirty="0" smtClean="0"/>
              <a:t>  </a:t>
            </a:r>
            <a:r>
              <a:rPr lang="en-US" altLang="zh-CN" b="1" dirty="0" smtClean="0">
                <a:solidFill>
                  <a:srgbClr val="C00000"/>
                </a:solidFill>
              </a:rPr>
              <a:t>4.4.1 </a:t>
            </a:r>
            <a:r>
              <a:rPr lang="zh-CN" altLang="en-US" b="1" dirty="0" smtClean="0">
                <a:solidFill>
                  <a:srgbClr val="C00000"/>
                </a:solidFill>
              </a:rPr>
              <a:t>货币资金的披露</a:t>
            </a:r>
            <a:endParaRPr lang="en-US" altLang="zh-CN" b="1" dirty="0" smtClean="0">
              <a:solidFill>
                <a:srgbClr val="C00000"/>
              </a:solidFill>
            </a:endParaRPr>
          </a:p>
          <a:p>
            <a:pPr marL="0" indent="0">
              <a:buNone/>
            </a:pPr>
            <a:r>
              <a:rPr lang="zh-CN" altLang="en-US" b="1" dirty="0" smtClean="0"/>
              <a:t>     根据“货币资金”、“银行存款”、“其他货币资金”科目的期末余额合计填列。同时在附注中披露货币资金具体项目的构成情况。</a:t>
            </a:r>
            <a:endParaRPr lang="en-US" altLang="zh-CN" b="1" dirty="0" smtClean="0"/>
          </a:p>
          <a:p>
            <a:pPr marL="0" indent="0">
              <a:buNone/>
            </a:pPr>
            <a:r>
              <a:rPr lang="zh-CN" altLang="en-US" b="1" dirty="0" smtClean="0"/>
              <a:t>     通过阅读报表，可以了解货币资金的数量大小，分析持有量是否合理。</a:t>
            </a:r>
            <a:endParaRPr lang="en-US" altLang="zh-CN" b="1" dirty="0" smtClean="0"/>
          </a:p>
          <a:p>
            <a:pPr>
              <a:buNone/>
            </a:pPr>
            <a:r>
              <a:rPr lang="en-US" altLang="zh-CN" b="1" dirty="0" smtClean="0"/>
              <a:t>  </a:t>
            </a:r>
            <a:r>
              <a:rPr lang="en-US" altLang="zh-CN" b="1" dirty="0" smtClean="0">
                <a:solidFill>
                  <a:srgbClr val="C00000"/>
                </a:solidFill>
              </a:rPr>
              <a:t>4.4.2  </a:t>
            </a:r>
            <a:r>
              <a:rPr lang="zh-CN" altLang="en-US" b="1" dirty="0" smtClean="0">
                <a:solidFill>
                  <a:srgbClr val="C00000"/>
                </a:solidFill>
              </a:rPr>
              <a:t>应收项目的披露</a:t>
            </a:r>
            <a:endParaRPr lang="en-US" altLang="zh-CN" b="1" dirty="0" smtClean="0">
              <a:solidFill>
                <a:srgbClr val="C00000"/>
              </a:solidFill>
            </a:endParaRPr>
          </a:p>
          <a:p>
            <a:pPr marL="0" indent="0">
              <a:buNone/>
            </a:pPr>
            <a:r>
              <a:rPr lang="zh-CN" altLang="en-US" b="1" dirty="0" smtClean="0"/>
              <a:t>     在资产负债表中，应收项目依次披露：应收票据、应收账款、预付账款、应收利息、应收股利、其他应收款。</a:t>
            </a:r>
            <a:endParaRPr lang="en-US" altLang="zh-CN" b="1" dirty="0" smtClean="0"/>
          </a:p>
          <a:p>
            <a:pPr marL="0" indent="0">
              <a:buNone/>
            </a:pPr>
            <a:r>
              <a:rPr lang="zh-CN" altLang="en-US" b="1" dirty="0" smtClean="0"/>
              <a:t>     </a:t>
            </a:r>
            <a:r>
              <a:rPr lang="zh-CN" altLang="en-US" b="1" dirty="0" smtClean="0">
                <a:solidFill>
                  <a:schemeClr val="accent2">
                    <a:lumMod val="75000"/>
                  </a:schemeClr>
                </a:solidFill>
              </a:rPr>
              <a:t>项目金额按照应收款项的期末余额减去计提的坏账准备余额后的净额填列。（即预期能收回的金额）</a:t>
            </a:r>
            <a:endParaRPr lang="en-US" altLang="zh-CN" b="1" dirty="0" smtClean="0">
              <a:solidFill>
                <a:schemeClr val="accent2">
                  <a:lumMod val="75000"/>
                </a:schemeClr>
              </a:solidFill>
            </a:endParaRPr>
          </a:p>
          <a:p>
            <a:pPr marL="0" indent="0">
              <a:buNone/>
            </a:pPr>
            <a:r>
              <a:rPr lang="zh-CN" altLang="en-US" b="1" dirty="0" smtClean="0"/>
              <a:t>     在附注中，还应披露：应收账款按账龄结构披露；应收账款按客户类别披露。其他应收项目比照执行。</a:t>
            </a:r>
            <a:endParaRPr lang="zh-CN" alt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   第</a:t>
            </a:r>
            <a:r>
              <a:rPr lang="en-US" altLang="zh-CN" b="1" dirty="0" smtClean="0">
                <a:solidFill>
                  <a:srgbClr val="C00000"/>
                </a:solidFill>
              </a:rPr>
              <a:t>4</a:t>
            </a:r>
            <a:r>
              <a:rPr lang="zh-CN" altLang="en-US" b="1" dirty="0" smtClean="0">
                <a:solidFill>
                  <a:srgbClr val="C00000"/>
                </a:solidFill>
              </a:rPr>
              <a:t>章  货币资金与应收项目</a:t>
            </a:r>
            <a:endParaRPr lang="zh-CN" altLang="en-US" dirty="0"/>
          </a:p>
        </p:txBody>
      </p:sp>
      <p:sp>
        <p:nvSpPr>
          <p:cNvPr id="3" name="内容占位符 2"/>
          <p:cNvSpPr>
            <a:spLocks noGrp="1"/>
          </p:cNvSpPr>
          <p:nvPr>
            <p:ph sz="quarter" idx="1"/>
          </p:nvPr>
        </p:nvSpPr>
        <p:spPr/>
        <p:txBody>
          <a:bodyPr/>
          <a:lstStyle/>
          <a:p>
            <a:pPr>
              <a:buNone/>
            </a:pPr>
            <a:r>
              <a:rPr lang="en-US" altLang="zh-CN" sz="2800" b="1" dirty="0" smtClean="0">
                <a:solidFill>
                  <a:srgbClr val="C00000"/>
                </a:solidFill>
              </a:rPr>
              <a:t> </a:t>
            </a:r>
          </a:p>
          <a:p>
            <a:pPr>
              <a:buNone/>
            </a:pPr>
            <a:r>
              <a:rPr lang="en-US" altLang="zh-CN" sz="2800" b="1" dirty="0" smtClean="0">
                <a:solidFill>
                  <a:srgbClr val="C00000"/>
                </a:solidFill>
              </a:rPr>
              <a:t>4.5  </a:t>
            </a:r>
            <a:r>
              <a:rPr lang="zh-CN" altLang="en-US" sz="2800" b="1" dirty="0" smtClean="0">
                <a:solidFill>
                  <a:srgbClr val="C00000"/>
                </a:solidFill>
              </a:rPr>
              <a:t>如何对货币资金项目进行分析</a:t>
            </a:r>
            <a:endParaRPr lang="en-US" altLang="zh-CN" sz="2800" b="1" dirty="0" smtClean="0">
              <a:solidFill>
                <a:srgbClr val="C00000"/>
              </a:solidFill>
            </a:endParaRPr>
          </a:p>
          <a:p>
            <a:pPr>
              <a:buNone/>
            </a:pPr>
            <a:endParaRPr lang="en-US" altLang="zh-CN" sz="2800" b="1" dirty="0" smtClean="0">
              <a:solidFill>
                <a:srgbClr val="C00000"/>
              </a:solidFill>
            </a:endParaRPr>
          </a:p>
          <a:p>
            <a:pPr marL="0" indent="0">
              <a:buNone/>
            </a:pPr>
            <a:r>
              <a:rPr lang="zh-CN" altLang="en-US" sz="2400" b="1" dirty="0" smtClean="0"/>
              <a:t>       对货币资金项目进行分析主要是结构分析，将企业“货币资金”占总资产的比例与同行业其他企业进行比较。若显著超过了同行业一般水平，说明持有货币资金过多，需要优化其资产结构；反之，若显著低于同行业一般水平，说明企业货币资金存量不足，面临较大的财务风险。</a:t>
            </a:r>
            <a:endParaRPr lang="zh-CN" altLang="en-US" sz="2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    第</a:t>
            </a:r>
            <a:r>
              <a:rPr lang="en-US" altLang="zh-CN" b="1" dirty="0" smtClean="0">
                <a:solidFill>
                  <a:srgbClr val="C00000"/>
                </a:solidFill>
              </a:rPr>
              <a:t>4</a:t>
            </a:r>
            <a:r>
              <a:rPr lang="zh-CN" altLang="en-US" b="1" dirty="0" smtClean="0">
                <a:solidFill>
                  <a:srgbClr val="C00000"/>
                </a:solidFill>
              </a:rPr>
              <a:t>章  货币资金与应收项目  </a:t>
            </a:r>
            <a:endParaRPr lang="zh-CN" altLang="en-US" dirty="0"/>
          </a:p>
        </p:txBody>
      </p:sp>
      <p:sp>
        <p:nvSpPr>
          <p:cNvPr id="3" name="内容占位符 2"/>
          <p:cNvSpPr>
            <a:spLocks noGrp="1"/>
          </p:cNvSpPr>
          <p:nvPr>
            <p:ph sz="quarter" idx="1"/>
          </p:nvPr>
        </p:nvSpPr>
        <p:spPr/>
        <p:txBody>
          <a:bodyPr/>
          <a:lstStyle/>
          <a:p>
            <a:pPr>
              <a:buNone/>
            </a:pPr>
            <a:endParaRPr lang="en-US" altLang="zh-CN" sz="2800" b="1" dirty="0" smtClean="0">
              <a:solidFill>
                <a:srgbClr val="C00000"/>
              </a:solidFill>
            </a:endParaRPr>
          </a:p>
          <a:p>
            <a:pPr>
              <a:buNone/>
            </a:pPr>
            <a:r>
              <a:rPr lang="en-US" altLang="zh-CN" sz="2800" b="1" dirty="0" smtClean="0">
                <a:solidFill>
                  <a:srgbClr val="C00000"/>
                </a:solidFill>
              </a:rPr>
              <a:t> 4.6  </a:t>
            </a:r>
            <a:r>
              <a:rPr lang="zh-CN" altLang="en-US" sz="2800" b="1" dirty="0" smtClean="0">
                <a:solidFill>
                  <a:srgbClr val="C00000"/>
                </a:solidFill>
              </a:rPr>
              <a:t>如何对应收项目进行分析</a:t>
            </a:r>
            <a:endParaRPr lang="en-US" altLang="zh-CN" sz="2800" b="1" dirty="0" smtClean="0">
              <a:solidFill>
                <a:srgbClr val="C00000"/>
              </a:solidFill>
            </a:endParaRPr>
          </a:p>
          <a:p>
            <a:pPr marL="0" indent="0">
              <a:buNone/>
            </a:pPr>
            <a:r>
              <a:rPr lang="zh-CN" altLang="en-US" sz="2400" b="1" dirty="0" smtClean="0"/>
              <a:t>      应收项目对企业来说是个非常大的风险点，因为只有最终能够转化为现金的应收项目才是有价值的。过多的应收项目，会对企业的流动资金造成大量占用，企业不得不增加有息负债，从而使财务费用上升；其坏账准备的计提使费用（资产价值损失）上升，造成业绩的下降。迅猛增加的应收账款往往预示着业绩风险。</a:t>
            </a:r>
            <a:endParaRPr lang="en-US" altLang="zh-CN" sz="2400" b="1" dirty="0" smtClean="0"/>
          </a:p>
          <a:p>
            <a:pPr>
              <a:buNone/>
            </a:pPr>
            <a:r>
              <a:rPr lang="zh-CN" altLang="en-US" sz="2400" b="1" dirty="0" smtClean="0"/>
              <a:t>     </a:t>
            </a:r>
            <a:r>
              <a:rPr lang="zh-CN" altLang="en-US" sz="2400" b="1" dirty="0" smtClean="0">
                <a:solidFill>
                  <a:srgbClr val="FF0000"/>
                </a:solidFill>
              </a:rPr>
              <a:t>如何判断应收账款过多？</a:t>
            </a:r>
            <a:endParaRPr lang="en-US" altLang="zh-CN" sz="2400" b="1" dirty="0" smtClean="0">
              <a:solidFill>
                <a:srgbClr val="FF0000"/>
              </a:solidFill>
            </a:endParaRPr>
          </a:p>
          <a:p>
            <a:pPr>
              <a:buNone/>
            </a:pPr>
            <a:r>
              <a:rPr lang="zh-CN" altLang="en-US" sz="2400" b="1" dirty="0" smtClean="0"/>
              <a:t>     主要通过</a:t>
            </a:r>
            <a:r>
              <a:rPr lang="zh-CN" altLang="en-US" sz="2400" b="1" dirty="0" smtClean="0">
                <a:solidFill>
                  <a:srgbClr val="FF0000"/>
                </a:solidFill>
              </a:rPr>
              <a:t>比较分析、结构分析、比率分析</a:t>
            </a:r>
            <a:r>
              <a:rPr lang="zh-CN" altLang="en-US" sz="2400" b="1" dirty="0" smtClean="0"/>
              <a:t>来判断。</a:t>
            </a:r>
            <a:endParaRPr lang="en-US" altLang="zh-CN" sz="2400" b="1" dirty="0" smtClean="0"/>
          </a:p>
          <a:p>
            <a:pPr>
              <a:buNone/>
            </a:pPr>
            <a:endParaRPr lang="zh-CN" alt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244</TotalTime>
  <Words>1636</Words>
  <Application>Microsoft Office PowerPoint</Application>
  <PresentationFormat>全屏显示(4:3)</PresentationFormat>
  <Paragraphs>149</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平衡</vt:lpstr>
      <vt:lpstr>   第4章  货币资金与应收项目</vt:lpstr>
      <vt:lpstr>    第4章  货币资金与应收项目</vt:lpstr>
      <vt:lpstr>    第4章  货币资金与应收项目  </vt:lpstr>
      <vt:lpstr>  第4章  货币资金与应收项目</vt:lpstr>
      <vt:lpstr>第4章  货币资金与应收项目</vt:lpstr>
      <vt:lpstr>第4章  货币资金与应收项目</vt:lpstr>
      <vt:lpstr>    第4章  货币资金与应收项目</vt:lpstr>
      <vt:lpstr>   第4章  货币资金与应收项目</vt:lpstr>
      <vt:lpstr>    第4章  货币资金与应收项目  </vt:lpstr>
      <vt:lpstr>    第4章  货币资金与应收项目</vt:lpstr>
      <vt:lpstr>    第4章  货币资金与应收项目</vt:lpstr>
      <vt:lpstr>第4章  货币资金与应收项目</vt:lpstr>
      <vt:lpstr>     第4章  货币资金与应收项目</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dc:creator>
  <cp:lastModifiedBy>l</cp:lastModifiedBy>
  <cp:revision>51</cp:revision>
  <dcterms:created xsi:type="dcterms:W3CDTF">2011-09-22T12:34:25Z</dcterms:created>
  <dcterms:modified xsi:type="dcterms:W3CDTF">2012-03-16T06:57:34Z</dcterms:modified>
</cp:coreProperties>
</file>