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12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5771AA-6500-46A0-AA11-FEFB98CB9209}" type="datetimeFigureOut">
              <a:rPr lang="zh-CN" altLang="en-US" smtClean="0"/>
              <a:pPr/>
              <a:t>2012/3/5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2A30A-1B8D-457E-9531-B1A1B9332F2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5771AA-6500-46A0-AA11-FEFB98CB9209}" type="datetimeFigureOut">
              <a:rPr lang="zh-CN" altLang="en-US" smtClean="0"/>
              <a:pPr/>
              <a:t>2012/3/5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2A30A-1B8D-457E-9531-B1A1B9332F2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5771AA-6500-46A0-AA11-FEFB98CB9209}" type="datetimeFigureOut">
              <a:rPr lang="zh-CN" altLang="en-US" smtClean="0"/>
              <a:pPr/>
              <a:t>2012/3/5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2A30A-1B8D-457E-9531-B1A1B9332F2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5771AA-6500-46A0-AA11-FEFB98CB9209}" type="datetimeFigureOut">
              <a:rPr lang="zh-CN" altLang="en-US" smtClean="0"/>
              <a:pPr/>
              <a:t>2012/3/5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2A30A-1B8D-457E-9531-B1A1B9332F2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5771AA-6500-46A0-AA11-FEFB98CB9209}" type="datetimeFigureOut">
              <a:rPr lang="zh-CN" altLang="en-US" smtClean="0"/>
              <a:pPr/>
              <a:t>2012/3/5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2A30A-1B8D-457E-9531-B1A1B9332F2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5771AA-6500-46A0-AA11-FEFB98CB9209}" type="datetimeFigureOut">
              <a:rPr lang="zh-CN" altLang="en-US" smtClean="0"/>
              <a:pPr/>
              <a:t>2012/3/5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2A30A-1B8D-457E-9531-B1A1B9332F2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5771AA-6500-46A0-AA11-FEFB98CB9209}" type="datetimeFigureOut">
              <a:rPr lang="zh-CN" altLang="en-US" smtClean="0"/>
              <a:pPr/>
              <a:t>2012/3/5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02A30A-1B8D-457E-9531-B1A1B9332F2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5771AA-6500-46A0-AA11-FEFB98CB9209}" type="datetimeFigureOut">
              <a:rPr lang="zh-CN" altLang="en-US" smtClean="0"/>
              <a:pPr/>
              <a:t>2012/3/5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02A30A-1B8D-457E-9531-B1A1B9332F2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5771AA-6500-46A0-AA11-FEFB98CB9209}" type="datetimeFigureOut">
              <a:rPr lang="zh-CN" altLang="en-US" smtClean="0"/>
              <a:pPr/>
              <a:t>2012/3/5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02A30A-1B8D-457E-9531-B1A1B9332F2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5771AA-6500-46A0-AA11-FEFB98CB9209}" type="datetimeFigureOut">
              <a:rPr lang="zh-CN" altLang="en-US" smtClean="0"/>
              <a:pPr/>
              <a:t>2012/3/5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2A30A-1B8D-457E-9531-B1A1B9332F2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5771AA-6500-46A0-AA11-FEFB98CB9209}" type="datetimeFigureOut">
              <a:rPr lang="zh-CN" altLang="en-US" smtClean="0"/>
              <a:pPr/>
              <a:t>2012/3/5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2A30A-1B8D-457E-9531-B1A1B9332F2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771AA-6500-46A0-AA11-FEFB98CB9209}" type="datetimeFigureOut">
              <a:rPr lang="zh-CN" altLang="en-US" smtClean="0"/>
              <a:pPr/>
              <a:t>2012/3/5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2A30A-1B8D-457E-9531-B1A1B9332F2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zh-CN" altLang="en-US" b="1" dirty="0" smtClean="0">
                <a:solidFill>
                  <a:srgbClr val="C00000"/>
                </a:solidFill>
              </a:rPr>
              <a:t>第</a:t>
            </a:r>
            <a:r>
              <a:rPr lang="en-US" altLang="zh-CN" b="1" dirty="0" smtClean="0">
                <a:solidFill>
                  <a:srgbClr val="C00000"/>
                </a:solidFill>
              </a:rPr>
              <a:t>5</a:t>
            </a:r>
            <a:r>
              <a:rPr lang="zh-CN" altLang="en-US" b="1" dirty="0" smtClean="0">
                <a:solidFill>
                  <a:srgbClr val="C00000"/>
                </a:solidFill>
              </a:rPr>
              <a:t>章  存货</a:t>
            </a:r>
            <a:endParaRPr lang="zh-CN" altLang="en-US" b="1" dirty="0">
              <a:solidFill>
                <a:srgbClr val="C00000"/>
              </a:solidFill>
            </a:endParaRPr>
          </a:p>
        </p:txBody>
      </p:sp>
      <p:sp>
        <p:nvSpPr>
          <p:cNvPr id="3" name="内容占位符 2"/>
          <p:cNvSpPr>
            <a:spLocks noGrp="1"/>
          </p:cNvSpPr>
          <p:nvPr>
            <p:ph idx="1"/>
          </p:nvPr>
        </p:nvSpPr>
        <p:spPr/>
        <p:txBody>
          <a:bodyPr>
            <a:normAutofit fontScale="70000" lnSpcReduction="20000"/>
          </a:bodyPr>
          <a:lstStyle/>
          <a:p>
            <a:pPr marL="0" indent="0">
              <a:buNone/>
            </a:pPr>
            <a:r>
              <a:rPr lang="zh-CN" altLang="en-US" b="1" dirty="0" smtClean="0"/>
              <a:t>        存货是企业流动资产的重要组成部分，是企业创造利润的源泉。存货核算方法的改变既影响利润表，又影响资产负债表。</a:t>
            </a:r>
            <a:endParaRPr lang="en-US" altLang="zh-CN" b="1" dirty="0" smtClean="0"/>
          </a:p>
          <a:p>
            <a:pPr marL="0" indent="0">
              <a:buNone/>
            </a:pPr>
            <a:r>
              <a:rPr lang="zh-CN" altLang="en-US" b="1" dirty="0" smtClean="0"/>
              <a:t>        某公司</a:t>
            </a:r>
            <a:r>
              <a:rPr lang="en-US" altLang="zh-CN" b="1" dirty="0" smtClean="0"/>
              <a:t>2007</a:t>
            </a:r>
            <a:r>
              <a:rPr lang="zh-CN" altLang="en-US" b="1" dirty="0" smtClean="0"/>
              <a:t>年报显示，由于发出存货的计价由原来的加权平均法改为先进先出法，使该公司的销售毛利率由</a:t>
            </a:r>
            <a:r>
              <a:rPr lang="en-US" altLang="zh-CN" b="1" dirty="0" smtClean="0"/>
              <a:t>2006</a:t>
            </a:r>
            <a:r>
              <a:rPr lang="zh-CN" altLang="en-US" b="1" dirty="0" smtClean="0"/>
              <a:t>年的</a:t>
            </a:r>
            <a:r>
              <a:rPr lang="en-US" altLang="zh-CN" b="1" dirty="0" smtClean="0"/>
              <a:t>17.6%</a:t>
            </a:r>
            <a:r>
              <a:rPr lang="zh-CN" altLang="en-US" b="1" dirty="0" smtClean="0"/>
              <a:t>上升到</a:t>
            </a:r>
            <a:r>
              <a:rPr lang="en-US" altLang="zh-CN" b="1" dirty="0" smtClean="0"/>
              <a:t>2007</a:t>
            </a:r>
            <a:r>
              <a:rPr lang="zh-CN" altLang="en-US" b="1" dirty="0" smtClean="0"/>
              <a:t>年的</a:t>
            </a:r>
            <a:r>
              <a:rPr lang="en-US" altLang="zh-CN" b="1" dirty="0" smtClean="0"/>
              <a:t>18.9%</a:t>
            </a:r>
            <a:r>
              <a:rPr lang="zh-CN" altLang="en-US" b="1" dirty="0" smtClean="0"/>
              <a:t>，从而使该公司</a:t>
            </a:r>
            <a:r>
              <a:rPr lang="en-US" altLang="zh-CN" b="1" dirty="0" smtClean="0"/>
              <a:t>07</a:t>
            </a:r>
            <a:r>
              <a:rPr lang="zh-CN" altLang="en-US" b="1" dirty="0" smtClean="0"/>
              <a:t>年的主营业务利润增加了</a:t>
            </a:r>
            <a:r>
              <a:rPr lang="en-US" altLang="zh-CN" b="1" dirty="0" smtClean="0"/>
              <a:t>2,472</a:t>
            </a:r>
            <a:r>
              <a:rPr lang="zh-CN" altLang="en-US" b="1" dirty="0" smtClean="0"/>
              <a:t>万元。</a:t>
            </a:r>
            <a:endParaRPr lang="en-US" altLang="zh-CN" b="1" dirty="0" smtClean="0"/>
          </a:p>
          <a:p>
            <a:pPr>
              <a:buNone/>
            </a:pPr>
            <a:r>
              <a:rPr lang="en-US" altLang="zh-CN" sz="4000" b="1" dirty="0" smtClean="0">
                <a:solidFill>
                  <a:srgbClr val="C00000"/>
                </a:solidFill>
              </a:rPr>
              <a:t>5.1 </a:t>
            </a:r>
            <a:r>
              <a:rPr lang="zh-CN" altLang="en-US" sz="4000" b="1" dirty="0" smtClean="0">
                <a:solidFill>
                  <a:srgbClr val="C00000"/>
                </a:solidFill>
              </a:rPr>
              <a:t>存货与主营业务成本</a:t>
            </a:r>
            <a:endParaRPr lang="en-US" altLang="zh-CN" sz="4000" b="1" dirty="0" smtClean="0">
              <a:solidFill>
                <a:srgbClr val="C00000"/>
              </a:solidFill>
            </a:endParaRPr>
          </a:p>
          <a:p>
            <a:pPr>
              <a:buNone/>
            </a:pPr>
            <a:r>
              <a:rPr lang="en-US" altLang="zh-CN" sz="3400" b="1" dirty="0" smtClean="0">
                <a:solidFill>
                  <a:srgbClr val="C00000"/>
                </a:solidFill>
              </a:rPr>
              <a:t>  5.1.1  </a:t>
            </a:r>
            <a:r>
              <a:rPr lang="zh-CN" altLang="en-US" sz="3400" b="1" dirty="0" smtClean="0">
                <a:solidFill>
                  <a:srgbClr val="C00000"/>
                </a:solidFill>
              </a:rPr>
              <a:t>存货</a:t>
            </a:r>
            <a:endParaRPr lang="en-US" altLang="zh-CN" sz="3400" b="1" dirty="0" smtClean="0">
              <a:solidFill>
                <a:srgbClr val="C00000"/>
              </a:solidFill>
            </a:endParaRPr>
          </a:p>
          <a:p>
            <a:pPr marL="0" indent="0">
              <a:buNone/>
            </a:pPr>
            <a:r>
              <a:rPr lang="zh-CN" altLang="en-US" b="1" dirty="0" smtClean="0"/>
              <a:t>        存货是指企业在日常活动中持有以备出售的产成品或商品，处在生产过程中的在产品，在生产过程中或提供劳务过程中耗用的材料、物料等。</a:t>
            </a:r>
            <a:endParaRPr lang="en-US" altLang="zh-CN" b="1" dirty="0" smtClean="0"/>
          </a:p>
          <a:p>
            <a:pPr marL="0" indent="0">
              <a:buNone/>
            </a:pPr>
            <a:r>
              <a:rPr lang="zh-CN" altLang="en-US" b="1" dirty="0" smtClean="0"/>
              <a:t>        包括：原材料、在产品、自制半成品、产成品、商品、周转材料等。</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5</a:t>
            </a:r>
            <a:r>
              <a:rPr lang="zh-CN" altLang="en-US" b="1" dirty="0" smtClean="0">
                <a:solidFill>
                  <a:srgbClr val="C00000"/>
                </a:solidFill>
              </a:rPr>
              <a:t>章  存货</a:t>
            </a:r>
            <a:endParaRPr lang="zh-CN" altLang="en-US" dirty="0"/>
          </a:p>
        </p:txBody>
      </p:sp>
      <p:sp>
        <p:nvSpPr>
          <p:cNvPr id="3" name="内容占位符 2"/>
          <p:cNvSpPr>
            <a:spLocks noGrp="1"/>
          </p:cNvSpPr>
          <p:nvPr>
            <p:ph idx="1"/>
          </p:nvPr>
        </p:nvSpPr>
        <p:spPr/>
        <p:txBody>
          <a:bodyPr>
            <a:normAutofit fontScale="55000" lnSpcReduction="20000"/>
          </a:bodyPr>
          <a:lstStyle/>
          <a:p>
            <a:pPr>
              <a:buNone/>
            </a:pPr>
            <a:r>
              <a:rPr lang="zh-CN" altLang="en-US" sz="5100" b="1" dirty="0" smtClean="0">
                <a:solidFill>
                  <a:srgbClr val="C00000"/>
                </a:solidFill>
              </a:rPr>
              <a:t>存货中蕴含的投资价值</a:t>
            </a:r>
            <a:endParaRPr lang="en-US" altLang="zh-CN" sz="5100" b="1" dirty="0" smtClean="0">
              <a:solidFill>
                <a:srgbClr val="C00000"/>
              </a:solidFill>
            </a:endParaRPr>
          </a:p>
          <a:p>
            <a:pPr>
              <a:buNone/>
            </a:pPr>
            <a:r>
              <a:rPr lang="en-US" altLang="zh-CN" sz="4400" b="1" dirty="0" smtClean="0"/>
              <a:t>             1955</a:t>
            </a:r>
            <a:r>
              <a:rPr lang="zh-CN" altLang="en-US" sz="4400" b="1" dirty="0" smtClean="0"/>
              <a:t>年的美国市场，可可的价格突然从</a:t>
            </a:r>
            <a:r>
              <a:rPr lang="en-US" altLang="zh-CN" sz="4400" b="1" dirty="0" smtClean="0"/>
              <a:t>5</a:t>
            </a:r>
            <a:r>
              <a:rPr lang="zh-CN" altLang="en-US" sz="4400" b="1" dirty="0" smtClean="0"/>
              <a:t>美分每磅飚升到超过</a:t>
            </a:r>
            <a:r>
              <a:rPr lang="en-US" altLang="zh-CN" sz="4400" b="1" dirty="0" smtClean="0"/>
              <a:t>50</a:t>
            </a:r>
            <a:r>
              <a:rPr lang="zh-CN" altLang="en-US" sz="4400" b="1" dirty="0" smtClean="0"/>
              <a:t>美分，这使地处布鲁克兰的巧克力制造商洛克伍德公司因成本激增而陷入困境。由于公司的主营产品巧克力片很难提价，因此损失惨重。同时公司拥有很多可可豆的存货。这些已经大幅升值的存货价值甚至超过了该公司的总市值，但是想把这些成本低廉、获利丰厚的存货转卖出去，在获得暴利的同时，也会收到高额税单，吞噬大部分利润。</a:t>
            </a:r>
            <a:endParaRPr lang="en-US" altLang="zh-CN" sz="4400" b="1" dirty="0" smtClean="0"/>
          </a:p>
          <a:p>
            <a:pPr>
              <a:buNone/>
            </a:pPr>
            <a:r>
              <a:rPr lang="zh-CN" altLang="en-US" sz="4400" b="1" dirty="0" smtClean="0"/>
              <a:t>           这种进退两难的局面，却使投资人杰依普找到了一个绝妙的获利机会。当时美国税费规定，如果公司缩减业务范围，被缩减的部分库存形成的“部分清算”免税。因此想到</a:t>
            </a:r>
            <a:r>
              <a:rPr lang="zh-CN" altLang="en-US" sz="4400" b="1" smtClean="0"/>
              <a:t>了关闭公司的可可</a:t>
            </a:r>
            <a:r>
              <a:rPr lang="zh-CN" altLang="en-US" sz="4400" b="1" dirty="0" smtClean="0"/>
              <a:t>油生产业务，把公司拥有的</a:t>
            </a:r>
            <a:r>
              <a:rPr lang="en-US" altLang="zh-CN" sz="4400" b="1" dirty="0" smtClean="0"/>
              <a:t>1300</a:t>
            </a:r>
            <a:r>
              <a:rPr lang="zh-CN" altLang="en-US" sz="4400" b="1" dirty="0" smtClean="0"/>
              <a:t>万磅可可存货列入其中，一并被清算掉，就可以实现免税了。</a:t>
            </a:r>
            <a:endParaRPr lang="zh-CN" altLang="en-US" sz="4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5</a:t>
            </a:r>
            <a:r>
              <a:rPr lang="zh-CN" altLang="en-US" b="1" dirty="0" smtClean="0">
                <a:solidFill>
                  <a:srgbClr val="C00000"/>
                </a:solidFill>
              </a:rPr>
              <a:t>章  存货</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b="1" dirty="0" smtClean="0"/>
              <a:t>           </a:t>
            </a:r>
            <a:r>
              <a:rPr lang="zh-CN" altLang="en-US" sz="3000" b="1" dirty="0" smtClean="0"/>
              <a:t>于是他低价买进该公司股票直到能够控制该公司经营，但他并不想将可可豆转卖成现金他倒是想增加自己在公司的持股比例，因此决定用公司的可可豆存货回购其他股东手中的股票并注销，以此实现完全控制公司战略目标，再将剩余的可可豆转卖增加公司的现金储备。他用价值</a:t>
            </a:r>
            <a:r>
              <a:rPr lang="en-US" altLang="zh-CN" sz="3000" b="1" dirty="0" smtClean="0"/>
              <a:t>36</a:t>
            </a:r>
            <a:r>
              <a:rPr lang="zh-CN" altLang="en-US" sz="3000" b="1" dirty="0" smtClean="0"/>
              <a:t>美元的可可豆，兑换</a:t>
            </a:r>
            <a:r>
              <a:rPr lang="en-US" altLang="zh-CN" sz="3000" b="1" dirty="0" smtClean="0"/>
              <a:t>34</a:t>
            </a:r>
            <a:r>
              <a:rPr lang="zh-CN" altLang="en-US" sz="3000" b="1" dirty="0" smtClean="0"/>
              <a:t>美元的公司股票，在持续低迷的市场下其他股东无不趋之若鹜，在短短的时间里，便“兵不血刃”地实现了完全拥有公司的夙愿，并且转卖可可豆赚到的利润足以抵消他前期为控制公司而付出的成本。</a:t>
            </a:r>
            <a:endParaRPr lang="zh-CN" altLang="en-US" sz="3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5</a:t>
            </a:r>
            <a:r>
              <a:rPr lang="zh-CN" altLang="en-US" b="1" dirty="0" smtClean="0">
                <a:solidFill>
                  <a:srgbClr val="C00000"/>
                </a:solidFill>
              </a:rPr>
              <a:t>章  存货</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en-US" altLang="zh-CN" sz="3800" b="1" dirty="0" smtClean="0">
                <a:solidFill>
                  <a:srgbClr val="C00000"/>
                </a:solidFill>
              </a:rPr>
              <a:t>   5.1.2  </a:t>
            </a:r>
            <a:r>
              <a:rPr lang="zh-CN" altLang="en-US" sz="3800" b="1" dirty="0" smtClean="0">
                <a:solidFill>
                  <a:srgbClr val="C00000"/>
                </a:solidFill>
              </a:rPr>
              <a:t>存货与主营业务成本</a:t>
            </a:r>
            <a:endParaRPr lang="en-US" altLang="zh-CN" sz="3800" b="1" dirty="0" smtClean="0">
              <a:solidFill>
                <a:srgbClr val="C00000"/>
              </a:solidFill>
            </a:endParaRPr>
          </a:p>
          <a:p>
            <a:pPr>
              <a:buNone/>
            </a:pPr>
            <a:r>
              <a:rPr lang="zh-CN" altLang="en-US" b="1" dirty="0" smtClean="0"/>
              <a:t>       </a:t>
            </a:r>
            <a:r>
              <a:rPr lang="zh-CN" altLang="en-US" b="1" dirty="0" smtClean="0">
                <a:solidFill>
                  <a:srgbClr val="7030A0"/>
                </a:solidFill>
              </a:rPr>
              <a:t>期初存货</a:t>
            </a:r>
            <a:r>
              <a:rPr lang="en-US" altLang="zh-CN" b="1" dirty="0" smtClean="0">
                <a:solidFill>
                  <a:srgbClr val="7030A0"/>
                </a:solidFill>
              </a:rPr>
              <a:t>+</a:t>
            </a:r>
            <a:r>
              <a:rPr lang="zh-CN" altLang="en-US" b="1" dirty="0" smtClean="0">
                <a:solidFill>
                  <a:srgbClr val="7030A0"/>
                </a:solidFill>
              </a:rPr>
              <a:t>本期增加的存货</a:t>
            </a:r>
            <a:r>
              <a:rPr lang="en-US" altLang="zh-CN" b="1" dirty="0" smtClean="0">
                <a:solidFill>
                  <a:srgbClr val="7030A0"/>
                </a:solidFill>
              </a:rPr>
              <a:t>–</a:t>
            </a:r>
            <a:r>
              <a:rPr lang="zh-CN" altLang="en-US" b="1" dirty="0" smtClean="0">
                <a:solidFill>
                  <a:srgbClr val="7030A0"/>
                </a:solidFill>
              </a:rPr>
              <a:t>本期减少的存货</a:t>
            </a:r>
            <a:r>
              <a:rPr lang="en-US" altLang="zh-CN" b="1" dirty="0" smtClean="0">
                <a:solidFill>
                  <a:srgbClr val="7030A0"/>
                </a:solidFill>
              </a:rPr>
              <a:t>=</a:t>
            </a:r>
            <a:r>
              <a:rPr lang="zh-CN" altLang="en-US" b="1" dirty="0" smtClean="0">
                <a:solidFill>
                  <a:srgbClr val="7030A0"/>
                </a:solidFill>
              </a:rPr>
              <a:t>本期存货</a:t>
            </a:r>
            <a:endParaRPr lang="en-US" altLang="zh-CN" b="1" dirty="0" smtClean="0">
              <a:solidFill>
                <a:srgbClr val="7030A0"/>
              </a:solidFill>
            </a:endParaRPr>
          </a:p>
          <a:p>
            <a:pPr>
              <a:buNone/>
            </a:pPr>
            <a:r>
              <a:rPr lang="en-US" altLang="zh-CN" sz="4500" b="1" dirty="0" smtClean="0">
                <a:solidFill>
                  <a:srgbClr val="C00000"/>
                </a:solidFill>
              </a:rPr>
              <a:t> 5.2  </a:t>
            </a:r>
            <a:r>
              <a:rPr lang="zh-CN" altLang="en-US" sz="4500" b="1" dirty="0" smtClean="0">
                <a:solidFill>
                  <a:srgbClr val="C00000"/>
                </a:solidFill>
              </a:rPr>
              <a:t>存货成本的确定</a:t>
            </a:r>
            <a:endParaRPr lang="en-US" altLang="zh-CN" sz="4500" b="1" dirty="0" smtClean="0">
              <a:solidFill>
                <a:srgbClr val="C00000"/>
              </a:solidFill>
            </a:endParaRPr>
          </a:p>
          <a:p>
            <a:pPr>
              <a:buNone/>
            </a:pPr>
            <a:r>
              <a:rPr lang="zh-CN" altLang="en-US" b="1" dirty="0" smtClean="0"/>
              <a:t>    （一）存货的</a:t>
            </a:r>
            <a:r>
              <a:rPr lang="zh-CN" altLang="en-US" b="1" dirty="0" smtClean="0">
                <a:solidFill>
                  <a:srgbClr val="FF0000"/>
                </a:solidFill>
              </a:rPr>
              <a:t>采购成本</a:t>
            </a:r>
            <a:endParaRPr lang="en-US" altLang="zh-CN" b="1" dirty="0" smtClean="0">
              <a:solidFill>
                <a:srgbClr val="FF0000"/>
              </a:solidFill>
            </a:endParaRPr>
          </a:p>
          <a:p>
            <a:pPr>
              <a:buNone/>
            </a:pPr>
            <a:r>
              <a:rPr lang="zh-CN" altLang="en-US" b="1" dirty="0" smtClean="0"/>
              <a:t>       买价、税费、运输费、保险费、途中合理损耗。</a:t>
            </a:r>
            <a:endParaRPr lang="en-US" altLang="zh-CN" b="1" dirty="0" smtClean="0"/>
          </a:p>
          <a:p>
            <a:pPr>
              <a:buNone/>
            </a:pPr>
            <a:r>
              <a:rPr lang="zh-CN" altLang="en-US" b="1" dirty="0" smtClean="0"/>
              <a:t>    （二）存货的</a:t>
            </a:r>
            <a:r>
              <a:rPr lang="zh-CN" altLang="en-US" b="1" dirty="0" smtClean="0">
                <a:solidFill>
                  <a:srgbClr val="FF0000"/>
                </a:solidFill>
              </a:rPr>
              <a:t>制造成本</a:t>
            </a:r>
            <a:endParaRPr lang="en-US" altLang="zh-CN" b="1" dirty="0" smtClean="0">
              <a:solidFill>
                <a:srgbClr val="FF0000"/>
              </a:solidFill>
            </a:endParaRPr>
          </a:p>
          <a:p>
            <a:pPr>
              <a:buNone/>
            </a:pPr>
            <a:r>
              <a:rPr lang="zh-CN" altLang="en-US" b="1" dirty="0" smtClean="0"/>
              <a:t>      直接材料、直接人工、制造费用</a:t>
            </a:r>
            <a:endParaRPr lang="en-US" altLang="zh-CN" b="1" dirty="0" smtClean="0"/>
          </a:p>
          <a:p>
            <a:pPr>
              <a:buNone/>
            </a:pPr>
            <a:r>
              <a:rPr lang="zh-CN" altLang="en-US" b="1" dirty="0" smtClean="0"/>
              <a:t>   （ 三）存货发出的</a:t>
            </a:r>
            <a:r>
              <a:rPr lang="zh-CN" altLang="en-US" b="1" dirty="0" smtClean="0">
                <a:solidFill>
                  <a:srgbClr val="FF0000"/>
                </a:solidFill>
              </a:rPr>
              <a:t>计价方法</a:t>
            </a:r>
            <a:endParaRPr lang="en-US" altLang="zh-CN" b="1" dirty="0" smtClean="0">
              <a:solidFill>
                <a:srgbClr val="FF0000"/>
              </a:solidFill>
            </a:endParaRPr>
          </a:p>
          <a:p>
            <a:pPr>
              <a:buNone/>
            </a:pPr>
            <a:r>
              <a:rPr lang="zh-CN" altLang="en-US" b="1" dirty="0" smtClean="0"/>
              <a:t>      先进先出法、移动加权平均法、月末一次加权平均法、个别计价法</a:t>
            </a:r>
            <a:endParaRPr lang="en-US" altLang="zh-CN" b="1" dirty="0" smtClean="0"/>
          </a:p>
          <a:p>
            <a:pPr>
              <a:buNone/>
            </a:pPr>
            <a:r>
              <a:rPr lang="zh-CN" altLang="en-US" b="1" dirty="0" smtClean="0"/>
              <a:t>   （ 四）存货的</a:t>
            </a:r>
            <a:r>
              <a:rPr lang="zh-CN" altLang="en-US" b="1" dirty="0" smtClean="0">
                <a:solidFill>
                  <a:srgbClr val="FF0000"/>
                </a:solidFill>
              </a:rPr>
              <a:t>期末计价：成本与可变现净值孰低法</a:t>
            </a:r>
            <a:endParaRPr lang="en-US" altLang="zh-CN" b="1" dirty="0" smtClean="0">
              <a:solidFill>
                <a:srgbClr val="FF0000"/>
              </a:solidFill>
            </a:endParaRPr>
          </a:p>
          <a:p>
            <a:pPr marL="0" indent="0">
              <a:buNone/>
            </a:pPr>
            <a:r>
              <a:rPr lang="zh-CN" altLang="en-US" b="1" dirty="0" smtClean="0"/>
              <a:t>       企业在期末编制资产负债表之前，应对存货的价值进行评估，若存货的市价高于其成本，则有未实现的持有利得；若存货的市价低于其成本，则有未实现的持有损失。根据谨慎性原则，对可能的潜在损失应确认入账，但对可能的利得却不确认。  </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5</a:t>
            </a:r>
            <a:r>
              <a:rPr lang="zh-CN" altLang="en-US" b="1" dirty="0" smtClean="0">
                <a:solidFill>
                  <a:srgbClr val="C00000"/>
                </a:solidFill>
              </a:rPr>
              <a:t>章  存货</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zh-CN" altLang="en-US" b="1" i="1" dirty="0" smtClean="0">
                <a:solidFill>
                  <a:srgbClr val="FF0000"/>
                </a:solidFill>
              </a:rPr>
              <a:t>增值税的介绍：</a:t>
            </a:r>
            <a:endParaRPr lang="en-US" altLang="zh-CN" b="1" i="1" dirty="0" smtClean="0">
              <a:solidFill>
                <a:srgbClr val="FF0000"/>
              </a:solidFill>
            </a:endParaRPr>
          </a:p>
          <a:p>
            <a:pPr marL="0" indent="0">
              <a:buNone/>
            </a:pPr>
            <a:r>
              <a:rPr lang="zh-CN" altLang="en-US" b="1" dirty="0" smtClean="0"/>
              <a:t>     增值税是对在我国境内销售货物或者提供加工、修理修配劳务，以及进口货物的单位和个人，就其取得的货物或应税劳务，以及进口货物金额计算税款，并实行税款抵扣制的一种流转税。</a:t>
            </a:r>
            <a:endParaRPr lang="en-US" altLang="zh-CN" b="1" dirty="0" smtClean="0"/>
          </a:p>
          <a:p>
            <a:pPr marL="0" indent="0">
              <a:buNone/>
            </a:pPr>
            <a:r>
              <a:rPr lang="zh-CN" altLang="en-US" b="1" dirty="0" smtClean="0"/>
              <a:t>     从计税原理看，增值税是对商品生产和流通中各环节的新增价值或商品附加值进行征税然而，由于新增价值或商品附加值在商品流通过程中是个难以准确计算的数据，因此，实际操作中采用间接计算方法，按销售额计算税款，减去购进环节已交税款，其余额即为应交税款。</a:t>
            </a:r>
            <a:endParaRPr lang="en-US" altLang="zh-CN" b="1" dirty="0" smtClean="0"/>
          </a:p>
          <a:p>
            <a:pPr>
              <a:buNone/>
            </a:pPr>
            <a:r>
              <a:rPr lang="zh-CN" altLang="en-US" b="1" dirty="0" smtClean="0"/>
              <a:t>     </a:t>
            </a:r>
            <a:r>
              <a:rPr lang="zh-CN" altLang="en-US" b="1" dirty="0" smtClean="0">
                <a:solidFill>
                  <a:srgbClr val="C00000"/>
                </a:solidFill>
              </a:rPr>
              <a:t>应交增值税款</a:t>
            </a:r>
            <a:r>
              <a:rPr lang="en-US" altLang="zh-CN" b="1" dirty="0" smtClean="0">
                <a:solidFill>
                  <a:srgbClr val="C00000"/>
                </a:solidFill>
              </a:rPr>
              <a:t>=</a:t>
            </a:r>
            <a:r>
              <a:rPr lang="zh-CN" altLang="en-US" b="1" dirty="0" smtClean="0">
                <a:solidFill>
                  <a:srgbClr val="C00000"/>
                </a:solidFill>
              </a:rPr>
              <a:t>当期销项税额  </a:t>
            </a:r>
            <a:r>
              <a:rPr lang="en-US" altLang="zh-CN" b="1" dirty="0" smtClean="0">
                <a:solidFill>
                  <a:srgbClr val="C00000"/>
                </a:solidFill>
              </a:rPr>
              <a:t>—</a:t>
            </a:r>
            <a:r>
              <a:rPr lang="zh-CN" altLang="en-US" b="1" dirty="0" smtClean="0">
                <a:solidFill>
                  <a:srgbClr val="C00000"/>
                </a:solidFill>
              </a:rPr>
              <a:t>当期进项税额</a:t>
            </a:r>
            <a:endParaRPr lang="en-US" altLang="zh-CN" b="1" dirty="0" smtClean="0">
              <a:solidFill>
                <a:srgbClr val="C00000"/>
              </a:solidFill>
            </a:endParaRPr>
          </a:p>
          <a:p>
            <a:pPr>
              <a:buNone/>
            </a:pPr>
            <a:r>
              <a:rPr lang="zh-CN" altLang="en-US" b="1" dirty="0" smtClean="0">
                <a:solidFill>
                  <a:srgbClr val="C00000"/>
                </a:solidFill>
              </a:rPr>
              <a:t>     销项税额</a:t>
            </a:r>
            <a:r>
              <a:rPr lang="en-US" altLang="zh-CN" b="1" dirty="0" smtClean="0">
                <a:solidFill>
                  <a:srgbClr val="C00000"/>
                </a:solidFill>
              </a:rPr>
              <a:t>=</a:t>
            </a:r>
            <a:r>
              <a:rPr lang="zh-CN" altLang="en-US" b="1" dirty="0" smtClean="0">
                <a:solidFill>
                  <a:srgbClr val="C00000"/>
                </a:solidFill>
              </a:rPr>
              <a:t>销售额</a:t>
            </a:r>
            <a:r>
              <a:rPr lang="en-US" altLang="zh-CN" b="1" dirty="0" smtClean="0">
                <a:solidFill>
                  <a:srgbClr val="C00000"/>
                </a:solidFill>
              </a:rPr>
              <a:t>×</a:t>
            </a:r>
            <a:r>
              <a:rPr lang="zh-CN" altLang="en-US" b="1" dirty="0" smtClean="0">
                <a:solidFill>
                  <a:srgbClr val="C00000"/>
                </a:solidFill>
              </a:rPr>
              <a:t>税率</a:t>
            </a:r>
            <a:endParaRPr lang="en-US" altLang="zh-CN" b="1" dirty="0" smtClean="0">
              <a:solidFill>
                <a:srgbClr val="C00000"/>
              </a:solidFill>
            </a:endParaRPr>
          </a:p>
          <a:p>
            <a:pPr>
              <a:buNone/>
            </a:pPr>
            <a:r>
              <a:rPr lang="zh-CN" altLang="en-US" b="1" dirty="0" smtClean="0">
                <a:solidFill>
                  <a:srgbClr val="C00000"/>
                </a:solidFill>
              </a:rPr>
              <a:t>     进项税额</a:t>
            </a:r>
            <a:r>
              <a:rPr lang="en-US" altLang="zh-CN" b="1" dirty="0" smtClean="0">
                <a:solidFill>
                  <a:srgbClr val="C00000"/>
                </a:solidFill>
              </a:rPr>
              <a:t>=</a:t>
            </a:r>
            <a:r>
              <a:rPr lang="zh-CN" altLang="en-US" b="1" dirty="0" smtClean="0">
                <a:solidFill>
                  <a:srgbClr val="C00000"/>
                </a:solidFill>
              </a:rPr>
              <a:t>进价</a:t>
            </a:r>
            <a:r>
              <a:rPr lang="en-US" altLang="zh-CN" b="1" dirty="0" smtClean="0">
                <a:solidFill>
                  <a:srgbClr val="C00000"/>
                </a:solidFill>
              </a:rPr>
              <a:t>×</a:t>
            </a:r>
            <a:r>
              <a:rPr lang="zh-CN" altLang="en-US" b="1" dirty="0" smtClean="0">
                <a:solidFill>
                  <a:srgbClr val="C00000"/>
                </a:solidFill>
              </a:rPr>
              <a:t>税率</a:t>
            </a:r>
            <a:endParaRPr lang="zh-CN" altLang="en-US" b="1"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5</a:t>
            </a:r>
            <a:r>
              <a:rPr lang="zh-CN" altLang="en-US" b="1" dirty="0" smtClean="0">
                <a:solidFill>
                  <a:srgbClr val="C00000"/>
                </a:solidFill>
              </a:rPr>
              <a:t>章  存货</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en-US" sz="3400" b="1" dirty="0" smtClean="0">
                <a:solidFill>
                  <a:srgbClr val="C00000"/>
                </a:solidFill>
              </a:rPr>
              <a:t>成本与可变现净值孰低法</a:t>
            </a:r>
            <a:endParaRPr lang="en-US" altLang="zh-CN" sz="3400" b="1" dirty="0" smtClean="0">
              <a:solidFill>
                <a:srgbClr val="C00000"/>
              </a:solidFill>
            </a:endParaRPr>
          </a:p>
          <a:p>
            <a:pPr>
              <a:buNone/>
            </a:pPr>
            <a:r>
              <a:rPr lang="en-US" altLang="zh-CN" sz="3300" b="1" dirty="0" smtClean="0">
                <a:solidFill>
                  <a:srgbClr val="C00000"/>
                </a:solidFill>
              </a:rPr>
              <a:t>        </a:t>
            </a:r>
            <a:r>
              <a:rPr lang="zh-CN" altLang="en-US" b="1" dirty="0" smtClean="0"/>
              <a:t>指对期末存货按成本与可变现净值两者中较低者计价。</a:t>
            </a:r>
            <a:endParaRPr lang="en-US" altLang="zh-CN" b="1" dirty="0" smtClean="0"/>
          </a:p>
          <a:p>
            <a:pPr marL="0" indent="0">
              <a:buNone/>
            </a:pPr>
            <a:r>
              <a:rPr lang="zh-CN" altLang="en-US" b="1" dirty="0" smtClean="0"/>
              <a:t>        </a:t>
            </a:r>
            <a:r>
              <a:rPr lang="zh-CN" altLang="en-US" b="1" dirty="0" smtClean="0">
                <a:solidFill>
                  <a:srgbClr val="C00000"/>
                </a:solidFill>
              </a:rPr>
              <a:t>可变现净值</a:t>
            </a:r>
            <a:r>
              <a:rPr lang="zh-CN" altLang="en-US" b="1" dirty="0" smtClean="0"/>
              <a:t>：存货的估计售价减去至完工时估计将要发生的成本、估计的销售费用以及相关税费后的金额。</a:t>
            </a:r>
            <a:endParaRPr lang="en-US" altLang="zh-CN" b="1" dirty="0" smtClean="0"/>
          </a:p>
          <a:p>
            <a:pPr marL="0" indent="0">
              <a:buNone/>
            </a:pPr>
            <a:endParaRPr lang="en-US" altLang="zh-CN" b="1" dirty="0" smtClean="0"/>
          </a:p>
          <a:p>
            <a:pPr marL="0" indent="0">
              <a:buNone/>
            </a:pPr>
            <a:r>
              <a:rPr lang="zh-CN" altLang="en-US" b="1" dirty="0" smtClean="0"/>
              <a:t>        当可变现净值低于成本时，就需要确认存货的跌价损失，调减存货资产的账面价值。等到下一期末，若确认了跌价损失的存货尚未出售，其市价回升，高于调整后的账面价值时，企业应将原计提的跌价损失转回，数额不超过原计提的跌价损失数额。</a:t>
            </a:r>
            <a:endParaRPr lang="en-US" altLang="zh-CN" b="1" dirty="0" smtClean="0"/>
          </a:p>
          <a:p>
            <a:pPr>
              <a:buNone/>
            </a:pPr>
            <a:r>
              <a:rPr lang="zh-CN" altLang="en-US" b="1" dirty="0" smtClean="0"/>
              <a:t>        计提时：</a:t>
            </a:r>
            <a:r>
              <a:rPr lang="zh-CN" altLang="en-US" b="1" dirty="0" smtClean="0">
                <a:solidFill>
                  <a:srgbClr val="C00000"/>
                </a:solidFill>
              </a:rPr>
              <a:t>借：资产减值损失</a:t>
            </a:r>
            <a:endParaRPr lang="en-US" altLang="zh-CN" b="1" dirty="0" smtClean="0">
              <a:solidFill>
                <a:srgbClr val="C00000"/>
              </a:solidFill>
            </a:endParaRPr>
          </a:p>
          <a:p>
            <a:pPr>
              <a:buNone/>
            </a:pPr>
            <a:r>
              <a:rPr lang="en-US" altLang="zh-CN" b="1" dirty="0">
                <a:solidFill>
                  <a:srgbClr val="C00000"/>
                </a:solidFill>
              </a:rPr>
              <a:t> </a:t>
            </a:r>
            <a:r>
              <a:rPr lang="en-US" altLang="zh-CN" b="1" dirty="0" smtClean="0">
                <a:solidFill>
                  <a:srgbClr val="C00000"/>
                </a:solidFill>
              </a:rPr>
              <a:t>                             </a:t>
            </a:r>
            <a:r>
              <a:rPr lang="zh-CN" altLang="en-US" b="1" dirty="0" smtClean="0">
                <a:solidFill>
                  <a:srgbClr val="C00000"/>
                </a:solidFill>
              </a:rPr>
              <a:t>贷：存货跌价准备</a:t>
            </a:r>
            <a:endParaRPr lang="en-US" altLang="zh-CN" b="1" dirty="0" smtClean="0">
              <a:solidFill>
                <a:srgbClr val="C00000"/>
              </a:solidFill>
            </a:endParaRPr>
          </a:p>
          <a:p>
            <a:pPr>
              <a:buNone/>
            </a:pPr>
            <a:r>
              <a:rPr lang="zh-CN" altLang="en-US" b="1" dirty="0" smtClean="0"/>
              <a:t>        转回时：</a:t>
            </a:r>
            <a:r>
              <a:rPr lang="zh-CN" altLang="en-US" b="1" dirty="0" smtClean="0">
                <a:solidFill>
                  <a:srgbClr val="C00000"/>
                </a:solidFill>
              </a:rPr>
              <a:t>借：存货跌价准备</a:t>
            </a:r>
            <a:endParaRPr lang="en-US" altLang="zh-CN" b="1" dirty="0" smtClean="0">
              <a:solidFill>
                <a:srgbClr val="C00000"/>
              </a:solidFill>
            </a:endParaRPr>
          </a:p>
          <a:p>
            <a:pPr>
              <a:buNone/>
            </a:pPr>
            <a:r>
              <a:rPr lang="en-US" altLang="zh-CN" b="1" dirty="0" smtClean="0">
                <a:solidFill>
                  <a:srgbClr val="C00000"/>
                </a:solidFill>
              </a:rPr>
              <a:t>                              </a:t>
            </a:r>
            <a:r>
              <a:rPr lang="zh-CN" altLang="en-US" b="1" dirty="0" smtClean="0">
                <a:solidFill>
                  <a:srgbClr val="C00000"/>
                </a:solidFill>
              </a:rPr>
              <a:t>贷：资产减值损失</a:t>
            </a:r>
            <a:endParaRPr lang="zh-CN" altLang="en-US" b="1" dirty="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5</a:t>
            </a:r>
            <a:r>
              <a:rPr lang="zh-CN" altLang="en-US" b="1" dirty="0" smtClean="0">
                <a:solidFill>
                  <a:srgbClr val="C00000"/>
                </a:solidFill>
              </a:rPr>
              <a:t>章  存货</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en-US" sz="4000" b="1" dirty="0" smtClean="0">
                <a:solidFill>
                  <a:srgbClr val="C00000"/>
                </a:solidFill>
              </a:rPr>
              <a:t>    举例</a:t>
            </a:r>
            <a:endParaRPr lang="en-US" altLang="zh-CN" sz="4000" b="1" dirty="0" smtClean="0">
              <a:solidFill>
                <a:srgbClr val="C00000"/>
              </a:solidFill>
            </a:endParaRPr>
          </a:p>
          <a:p>
            <a:pPr marL="0" indent="0">
              <a:buNone/>
            </a:pPr>
            <a:r>
              <a:rPr lang="zh-CN" altLang="en-US" b="1" dirty="0" smtClean="0"/>
              <a:t>     假设某房地产企业按成本与可变现净值孰低法核算存货。在</a:t>
            </a:r>
            <a:r>
              <a:rPr lang="en-US" altLang="zh-CN" b="1" dirty="0" smtClean="0"/>
              <a:t>2008</a:t>
            </a:r>
            <a:r>
              <a:rPr lang="zh-CN" altLang="en-US" b="1" dirty="0" smtClean="0"/>
              <a:t>年底，其存货（尚未出售和在造商品房）账面价值是</a:t>
            </a:r>
            <a:r>
              <a:rPr lang="en-US" altLang="zh-CN" b="1" dirty="0" smtClean="0"/>
              <a:t>1</a:t>
            </a:r>
            <a:r>
              <a:rPr lang="zh-CN" altLang="en-US" b="1" dirty="0" smtClean="0"/>
              <a:t>亿元，可变现净值只有</a:t>
            </a:r>
            <a:r>
              <a:rPr lang="en-US" altLang="zh-CN" b="1" dirty="0" smtClean="0"/>
              <a:t>8,000</a:t>
            </a:r>
            <a:r>
              <a:rPr lang="zh-CN" altLang="en-US" b="1" dirty="0" smtClean="0"/>
              <a:t>万元，低于账面价值</a:t>
            </a:r>
            <a:r>
              <a:rPr lang="en-US" altLang="zh-CN" b="1" dirty="0" smtClean="0"/>
              <a:t>2,000</a:t>
            </a:r>
            <a:r>
              <a:rPr lang="zh-CN" altLang="en-US" b="1" dirty="0" smtClean="0"/>
              <a:t>万元。于是，在</a:t>
            </a:r>
            <a:r>
              <a:rPr lang="en-US" altLang="zh-CN" b="1" dirty="0" smtClean="0"/>
              <a:t>2008</a:t>
            </a:r>
            <a:r>
              <a:rPr lang="zh-CN" altLang="en-US" b="1" dirty="0" smtClean="0"/>
              <a:t>年底，该企业需作分录如下：</a:t>
            </a:r>
            <a:endParaRPr lang="en-US" altLang="zh-CN" b="1" dirty="0" smtClean="0"/>
          </a:p>
          <a:p>
            <a:pPr>
              <a:buNone/>
            </a:pPr>
            <a:r>
              <a:rPr lang="zh-CN" altLang="en-US" b="1" dirty="0" smtClean="0"/>
              <a:t>      借：资产减值损失          </a:t>
            </a:r>
            <a:r>
              <a:rPr lang="en-US" altLang="zh-CN" b="1" dirty="0" smtClean="0"/>
              <a:t>20,000,000</a:t>
            </a:r>
          </a:p>
          <a:p>
            <a:pPr>
              <a:buNone/>
            </a:pPr>
            <a:r>
              <a:rPr lang="en-US" altLang="zh-CN" b="1" dirty="0"/>
              <a:t> </a:t>
            </a:r>
            <a:r>
              <a:rPr lang="en-US" altLang="zh-CN" b="1" dirty="0" smtClean="0"/>
              <a:t>        </a:t>
            </a:r>
            <a:r>
              <a:rPr lang="zh-CN" altLang="en-US" b="1" dirty="0" smtClean="0"/>
              <a:t>贷：存货跌价准备         </a:t>
            </a:r>
            <a:r>
              <a:rPr lang="en-US" altLang="zh-CN" b="1" dirty="0" smtClean="0"/>
              <a:t>20,000,000</a:t>
            </a:r>
          </a:p>
          <a:p>
            <a:pPr marL="0" indent="0">
              <a:buNone/>
            </a:pPr>
            <a:r>
              <a:rPr lang="zh-CN" altLang="en-US" b="1" dirty="0" smtClean="0"/>
              <a:t>    若</a:t>
            </a:r>
            <a:r>
              <a:rPr lang="en-US" altLang="zh-CN" b="1" dirty="0" smtClean="0"/>
              <a:t>2009</a:t>
            </a:r>
            <a:r>
              <a:rPr lang="zh-CN" altLang="en-US" b="1" dirty="0" smtClean="0"/>
              <a:t>年底，市场回温，商品房尚未出售，但市价已升至</a:t>
            </a:r>
            <a:r>
              <a:rPr lang="en-US" altLang="zh-CN" b="1" dirty="0" smtClean="0"/>
              <a:t>1.1</a:t>
            </a:r>
            <a:r>
              <a:rPr lang="zh-CN" altLang="en-US" b="1" dirty="0" smtClean="0"/>
              <a:t>亿元，该企业应将存货的账面价值予以恢复，但不得超过原来确认的跌价损失金额。在</a:t>
            </a:r>
            <a:r>
              <a:rPr lang="en-US" altLang="zh-CN" b="1" dirty="0" smtClean="0"/>
              <a:t>2009</a:t>
            </a:r>
            <a:r>
              <a:rPr lang="zh-CN" altLang="en-US" b="1" dirty="0" smtClean="0"/>
              <a:t>年底，企业应作如下分录：</a:t>
            </a:r>
            <a:endParaRPr lang="en-US" altLang="zh-CN" b="1" dirty="0" smtClean="0"/>
          </a:p>
          <a:p>
            <a:pPr>
              <a:buNone/>
            </a:pPr>
            <a:r>
              <a:rPr lang="zh-CN" altLang="en-US" b="1" dirty="0" smtClean="0"/>
              <a:t>      借：存货跌价准备        </a:t>
            </a:r>
            <a:r>
              <a:rPr lang="en-US" altLang="zh-CN" b="1" dirty="0" smtClean="0"/>
              <a:t>20,000,000</a:t>
            </a:r>
          </a:p>
          <a:p>
            <a:pPr>
              <a:buNone/>
            </a:pPr>
            <a:r>
              <a:rPr lang="en-US" altLang="zh-CN" b="1" dirty="0"/>
              <a:t> </a:t>
            </a:r>
            <a:r>
              <a:rPr lang="en-US" altLang="zh-CN" b="1" dirty="0" smtClean="0"/>
              <a:t>        </a:t>
            </a:r>
            <a:r>
              <a:rPr lang="zh-CN" altLang="en-US" b="1" dirty="0" smtClean="0"/>
              <a:t>贷：资产减值损失       </a:t>
            </a:r>
            <a:r>
              <a:rPr lang="en-US" altLang="zh-CN" b="1" dirty="0" smtClean="0"/>
              <a:t>20,000,000</a:t>
            </a:r>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5</a:t>
            </a:r>
            <a:r>
              <a:rPr lang="zh-CN" altLang="en-US" b="1" dirty="0" smtClean="0">
                <a:solidFill>
                  <a:srgbClr val="C00000"/>
                </a:solidFill>
              </a:rPr>
              <a:t>章  存货</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b="1" dirty="0" smtClean="0"/>
              <a:t>   （</a:t>
            </a:r>
            <a:r>
              <a:rPr lang="zh-CN" altLang="en-US" sz="2800" b="1" dirty="0" smtClean="0"/>
              <a:t>五）存货核算的</a:t>
            </a:r>
            <a:r>
              <a:rPr lang="zh-CN" altLang="en-US" sz="2800" b="1" dirty="0" smtClean="0">
                <a:solidFill>
                  <a:srgbClr val="FF0000"/>
                </a:solidFill>
              </a:rPr>
              <a:t>计划成本法</a:t>
            </a:r>
            <a:endParaRPr lang="en-US" altLang="zh-CN" sz="2800" b="1" dirty="0" smtClean="0">
              <a:solidFill>
                <a:srgbClr val="FF0000"/>
              </a:solidFill>
            </a:endParaRPr>
          </a:p>
          <a:p>
            <a:pPr marL="0" indent="0">
              <a:buNone/>
            </a:pPr>
            <a:r>
              <a:rPr lang="zh-CN" altLang="en-US" sz="2800" b="1" dirty="0" smtClean="0"/>
              <a:t>        企业平时用计划成本记录收入、发出、结余的存货，到了会计期末，计算实际成本与计划成本的差异并分摊，将结余和发出的存货由计划成本调整为实际成本。</a:t>
            </a:r>
            <a:endParaRPr lang="en-US" altLang="zh-CN" sz="2800" b="1" dirty="0" smtClean="0"/>
          </a:p>
          <a:p>
            <a:pPr>
              <a:buNone/>
            </a:pPr>
            <a:r>
              <a:rPr lang="en-US" altLang="zh-CN" sz="3300" b="1" dirty="0" smtClean="0"/>
              <a:t>   </a:t>
            </a:r>
            <a:r>
              <a:rPr lang="en-US" altLang="zh-CN" sz="3300" b="1" dirty="0" smtClean="0">
                <a:solidFill>
                  <a:srgbClr val="C00000"/>
                </a:solidFill>
              </a:rPr>
              <a:t>5.3   </a:t>
            </a:r>
            <a:r>
              <a:rPr lang="zh-CN" altLang="en-US" sz="3300" b="1" dirty="0" smtClean="0">
                <a:solidFill>
                  <a:srgbClr val="C00000"/>
                </a:solidFill>
              </a:rPr>
              <a:t>存货的披露</a:t>
            </a:r>
            <a:endParaRPr lang="en-US" altLang="zh-CN" sz="3300" b="1" dirty="0" smtClean="0">
              <a:solidFill>
                <a:srgbClr val="C00000"/>
              </a:solidFill>
            </a:endParaRPr>
          </a:p>
          <a:p>
            <a:pPr marL="0" indent="0">
              <a:buNone/>
            </a:pPr>
            <a:r>
              <a:rPr lang="zh-CN" altLang="en-US" b="1" dirty="0" smtClean="0"/>
              <a:t>       </a:t>
            </a:r>
            <a:r>
              <a:rPr lang="zh-CN" altLang="en-US" sz="3000" b="1" dirty="0" smtClean="0"/>
              <a:t>资产负债表中，存货项目根据</a:t>
            </a:r>
            <a:r>
              <a:rPr lang="zh-CN" altLang="en-US" sz="3000" b="1" dirty="0" smtClean="0">
                <a:solidFill>
                  <a:srgbClr val="7030A0"/>
                </a:solidFill>
              </a:rPr>
              <a:t>材料采购、在途物资、原材料、库存商品、周转材料、发出商品、委托加工物资、生产成本</a:t>
            </a:r>
            <a:r>
              <a:rPr lang="zh-CN" altLang="en-US" sz="3000" b="1" dirty="0" smtClean="0"/>
              <a:t>等科目的期末余额合计数，减去“</a:t>
            </a:r>
            <a:r>
              <a:rPr lang="zh-CN" altLang="en-US" sz="3000" b="1" dirty="0" smtClean="0">
                <a:solidFill>
                  <a:srgbClr val="7030A0"/>
                </a:solidFill>
              </a:rPr>
              <a:t>存货跌价准备</a:t>
            </a:r>
            <a:r>
              <a:rPr lang="zh-CN" altLang="en-US" sz="3000" b="1" dirty="0" smtClean="0"/>
              <a:t>”科目期末余额后填列。若采用计划成本法，应加减“</a:t>
            </a:r>
            <a:r>
              <a:rPr lang="zh-CN" altLang="en-US" sz="3000" b="1" dirty="0" smtClean="0">
                <a:solidFill>
                  <a:srgbClr val="7030A0"/>
                </a:solidFill>
              </a:rPr>
              <a:t>材料成本差异</a:t>
            </a:r>
            <a:r>
              <a:rPr lang="zh-CN" altLang="en-US" sz="3000" b="1" dirty="0" smtClean="0"/>
              <a:t>”。商业企业若采用售价金额法核算库存商品的话，应加减“</a:t>
            </a:r>
            <a:r>
              <a:rPr lang="zh-CN" altLang="en-US" sz="3000" b="1" dirty="0" smtClean="0">
                <a:solidFill>
                  <a:srgbClr val="7030A0"/>
                </a:solidFill>
              </a:rPr>
              <a:t>商品进销差价</a:t>
            </a:r>
            <a:r>
              <a:rPr lang="zh-CN" altLang="en-US" sz="3000" b="1" dirty="0" smtClean="0"/>
              <a:t>”后的余额填列。</a:t>
            </a:r>
            <a:endParaRPr lang="zh-CN" altLang="en-US" sz="3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5</a:t>
            </a:r>
            <a:r>
              <a:rPr lang="zh-CN" altLang="en-US" b="1" dirty="0" smtClean="0">
                <a:solidFill>
                  <a:srgbClr val="C00000"/>
                </a:solidFill>
              </a:rPr>
              <a:t>章  存货</a:t>
            </a:r>
            <a:endParaRPr lang="zh-CN" altLang="en-US" dirty="0"/>
          </a:p>
        </p:txBody>
      </p:sp>
      <p:sp>
        <p:nvSpPr>
          <p:cNvPr id="3" name="内容占位符 2"/>
          <p:cNvSpPr>
            <a:spLocks noGrp="1"/>
          </p:cNvSpPr>
          <p:nvPr>
            <p:ph idx="1"/>
          </p:nvPr>
        </p:nvSpPr>
        <p:spPr/>
        <p:txBody>
          <a:bodyPr/>
          <a:lstStyle/>
          <a:p>
            <a:pPr>
              <a:buNone/>
            </a:pPr>
            <a:r>
              <a:rPr lang="zh-CN" altLang="en-US" b="1" dirty="0" smtClean="0"/>
              <a:t>     </a:t>
            </a:r>
            <a:r>
              <a:rPr lang="zh-CN" altLang="en-US" b="1" dirty="0" smtClean="0">
                <a:solidFill>
                  <a:srgbClr val="C00000"/>
                </a:solidFill>
              </a:rPr>
              <a:t>在附注中，还应披露以下信息：</a:t>
            </a:r>
            <a:endParaRPr lang="en-US" altLang="zh-CN" b="1" dirty="0" smtClean="0">
              <a:solidFill>
                <a:srgbClr val="C00000"/>
              </a:solidFill>
            </a:endParaRPr>
          </a:p>
          <a:p>
            <a:pPr>
              <a:buNone/>
            </a:pPr>
            <a:r>
              <a:rPr lang="en-US" altLang="zh-CN" b="1" dirty="0" smtClean="0"/>
              <a:t>  1.</a:t>
            </a:r>
            <a:r>
              <a:rPr lang="zh-CN" altLang="en-US" b="1" dirty="0" smtClean="0"/>
              <a:t>各类存货的期初和期末账面价值；</a:t>
            </a:r>
            <a:endParaRPr lang="en-US" altLang="zh-CN" b="1" dirty="0" smtClean="0"/>
          </a:p>
          <a:p>
            <a:pPr>
              <a:buNone/>
            </a:pPr>
            <a:r>
              <a:rPr lang="en-US" altLang="zh-CN" b="1" dirty="0" smtClean="0"/>
              <a:t>  2.</a:t>
            </a:r>
            <a:r>
              <a:rPr lang="zh-CN" altLang="en-US" b="1" dirty="0" smtClean="0"/>
              <a:t>发出存货成本所采用的方法；</a:t>
            </a:r>
            <a:endParaRPr lang="en-US" altLang="zh-CN" b="1" dirty="0" smtClean="0"/>
          </a:p>
          <a:p>
            <a:pPr marL="0" indent="0">
              <a:buNone/>
            </a:pPr>
            <a:r>
              <a:rPr lang="en-US" altLang="zh-CN" b="1" dirty="0" smtClean="0"/>
              <a:t>  3.</a:t>
            </a:r>
            <a:r>
              <a:rPr lang="zh-CN" altLang="en-US" b="1" dirty="0" smtClean="0"/>
              <a:t>存货可变现净值的确定依据，跌价准备的计提方法，当期计提的跌价准备金额，当期转回的跌价准备金额。</a:t>
            </a:r>
            <a:endParaRPr lang="en-US" altLang="zh-CN" b="1" dirty="0" smtClean="0"/>
          </a:p>
          <a:p>
            <a:pPr>
              <a:buNone/>
            </a:pPr>
            <a:r>
              <a:rPr lang="en-US" altLang="zh-CN" b="1" dirty="0" smtClean="0"/>
              <a:t>  4.</a:t>
            </a:r>
            <a:r>
              <a:rPr lang="zh-CN" altLang="en-US" b="1" dirty="0" smtClean="0"/>
              <a:t>用于担保的存货账面价值。</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5</a:t>
            </a:r>
            <a:r>
              <a:rPr lang="zh-CN" altLang="en-US" b="1" dirty="0" smtClean="0">
                <a:solidFill>
                  <a:srgbClr val="C00000"/>
                </a:solidFill>
              </a:rPr>
              <a:t>章  存货</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b="1" dirty="0" smtClean="0">
                <a:solidFill>
                  <a:srgbClr val="C00000"/>
                </a:solidFill>
              </a:rPr>
              <a:t> 5.4 </a:t>
            </a:r>
            <a:r>
              <a:rPr lang="zh-CN" altLang="en-US" b="1" dirty="0" smtClean="0">
                <a:solidFill>
                  <a:srgbClr val="C00000"/>
                </a:solidFill>
              </a:rPr>
              <a:t>如何对存货项目进行具体分析</a:t>
            </a:r>
            <a:endParaRPr lang="en-US" altLang="zh-CN" b="1" dirty="0" smtClean="0">
              <a:solidFill>
                <a:srgbClr val="C00000"/>
              </a:solidFill>
            </a:endParaRPr>
          </a:p>
          <a:p>
            <a:pPr marL="0" indent="0">
              <a:buNone/>
            </a:pPr>
            <a:r>
              <a:rPr lang="zh-CN" altLang="en-US" sz="3000" b="1" dirty="0" smtClean="0"/>
              <a:t>     存货是企业非常重要的经济资源，占资产的比重比较大。存货过多，往往意味着商品积压，面临着严重的财务风险。过多的存货，会占用企业大量资金，企业会增加负债的规模，使财务费用上升；另外，若发生跌价，计提的存货跌价准备会增加企业的费用，影响企业的业绩。所以迅猛增加的存货往往预示着业绩风险。存货项目往往会成为企业利润的调节器。</a:t>
            </a:r>
            <a:endParaRPr lang="en-US" altLang="zh-CN" sz="3000" b="1" dirty="0" smtClean="0"/>
          </a:p>
          <a:p>
            <a:pPr>
              <a:buNone/>
            </a:pPr>
            <a:r>
              <a:rPr lang="zh-CN" altLang="en-US" sz="3000" b="1" dirty="0" smtClean="0"/>
              <a:t>     </a:t>
            </a:r>
            <a:r>
              <a:rPr lang="zh-CN" altLang="en-US" sz="3000" b="1" dirty="0" smtClean="0">
                <a:solidFill>
                  <a:srgbClr val="C00000"/>
                </a:solidFill>
              </a:rPr>
              <a:t>如何判断企业存货过多？</a:t>
            </a:r>
            <a:endParaRPr lang="en-US" altLang="zh-CN" sz="3000" b="1" dirty="0" smtClean="0">
              <a:solidFill>
                <a:srgbClr val="C00000"/>
              </a:solidFill>
            </a:endParaRPr>
          </a:p>
          <a:p>
            <a:pPr>
              <a:buNone/>
            </a:pPr>
            <a:r>
              <a:rPr lang="zh-CN" altLang="en-US" sz="3000" b="1" dirty="0" smtClean="0"/>
              <a:t>主要通过</a:t>
            </a:r>
            <a:r>
              <a:rPr lang="zh-CN" altLang="en-US" sz="3000" b="1" dirty="0" smtClean="0">
                <a:solidFill>
                  <a:srgbClr val="FF0000"/>
                </a:solidFill>
              </a:rPr>
              <a:t>比较分析、结构分析、比率分析</a:t>
            </a:r>
            <a:r>
              <a:rPr lang="zh-CN" altLang="en-US" sz="3000" b="1" dirty="0" smtClean="0"/>
              <a:t>等方法。</a:t>
            </a:r>
            <a:endParaRPr lang="zh-CN" altLang="en-US" sz="3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5</a:t>
            </a:r>
            <a:r>
              <a:rPr lang="zh-CN" altLang="en-US" b="1" dirty="0" smtClean="0">
                <a:solidFill>
                  <a:srgbClr val="C00000"/>
                </a:solidFill>
              </a:rPr>
              <a:t>章  存货</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b="1" dirty="0" smtClean="0"/>
              <a:t>     </a:t>
            </a:r>
            <a:r>
              <a:rPr lang="zh-CN" altLang="en-US" b="1" dirty="0" smtClean="0">
                <a:solidFill>
                  <a:srgbClr val="C00000"/>
                </a:solidFill>
              </a:rPr>
              <a:t>比较分析</a:t>
            </a:r>
            <a:r>
              <a:rPr lang="zh-CN" altLang="en-US" b="1" dirty="0" smtClean="0"/>
              <a:t>：</a:t>
            </a:r>
            <a:r>
              <a:rPr lang="zh-CN" altLang="en-US" sz="3000" b="1" dirty="0" smtClean="0"/>
              <a:t>就是将存货的变化与营业收入的变化加以比较。一般来说，存货与营业收入规模存在着一定的正相关。若存货的增长率明显高于营业收入的比率，则说明存货过多。</a:t>
            </a:r>
            <a:endParaRPr lang="en-US" altLang="zh-CN" sz="3000" b="1" dirty="0" smtClean="0"/>
          </a:p>
          <a:p>
            <a:pPr marL="0" indent="0">
              <a:buNone/>
            </a:pPr>
            <a:r>
              <a:rPr lang="zh-CN" altLang="en-US" b="1" dirty="0" smtClean="0"/>
              <a:t>    </a:t>
            </a:r>
            <a:r>
              <a:rPr lang="zh-CN" altLang="en-US" b="1" dirty="0" smtClean="0">
                <a:solidFill>
                  <a:srgbClr val="C00000"/>
                </a:solidFill>
              </a:rPr>
              <a:t>结构分析</a:t>
            </a:r>
            <a:r>
              <a:rPr lang="zh-CN" altLang="en-US" b="1" dirty="0" smtClean="0"/>
              <a:t>：</a:t>
            </a:r>
            <a:r>
              <a:rPr lang="zh-CN" altLang="en-US" sz="3000" b="1" dirty="0" smtClean="0"/>
              <a:t>将企业的存货占总资产的比例与同行业一般水平进行比较，若该比率明显超过同行业一般水平，说明存货过多。</a:t>
            </a:r>
            <a:endParaRPr lang="en-US" altLang="zh-CN" sz="3000" b="1" dirty="0" smtClean="0"/>
          </a:p>
          <a:p>
            <a:pPr marL="0" indent="0">
              <a:buNone/>
            </a:pPr>
            <a:r>
              <a:rPr lang="zh-CN" altLang="en-US" b="1" dirty="0" smtClean="0"/>
              <a:t>    </a:t>
            </a:r>
            <a:r>
              <a:rPr lang="zh-CN" altLang="en-US" b="1" dirty="0" smtClean="0">
                <a:solidFill>
                  <a:srgbClr val="C00000"/>
                </a:solidFill>
              </a:rPr>
              <a:t>比率分析</a:t>
            </a:r>
            <a:r>
              <a:rPr lang="zh-CN" altLang="en-US" b="1" dirty="0" smtClean="0"/>
              <a:t>：</a:t>
            </a:r>
            <a:r>
              <a:rPr lang="zh-CN" altLang="en-US" sz="3000" b="1" dirty="0" smtClean="0"/>
              <a:t>将企业的存货周转率与同行业一般水平进行比较。若比率明显低于同行业一般水平，说明存货过多，周转过慢。</a:t>
            </a:r>
            <a:endParaRPr lang="en-US" altLang="zh-CN" sz="3000" b="1" dirty="0" smtClean="0"/>
          </a:p>
          <a:p>
            <a:pPr>
              <a:buNone/>
            </a:pPr>
            <a:r>
              <a:rPr lang="zh-CN" altLang="en-US" b="1" dirty="0" smtClean="0"/>
              <a:t>     </a:t>
            </a:r>
            <a:r>
              <a:rPr lang="zh-CN" altLang="en-US" b="1" dirty="0" smtClean="0">
                <a:solidFill>
                  <a:srgbClr val="FF0000"/>
                </a:solidFill>
              </a:rPr>
              <a:t>存货周转率</a:t>
            </a:r>
            <a:r>
              <a:rPr lang="en-US" altLang="zh-CN" b="1" dirty="0" smtClean="0">
                <a:solidFill>
                  <a:srgbClr val="FF0000"/>
                </a:solidFill>
              </a:rPr>
              <a:t>=</a:t>
            </a:r>
            <a:r>
              <a:rPr lang="zh-CN" altLang="en-US" b="1" dirty="0" smtClean="0">
                <a:solidFill>
                  <a:srgbClr val="FF0000"/>
                </a:solidFill>
              </a:rPr>
              <a:t>主营业务收入</a:t>
            </a:r>
            <a:r>
              <a:rPr lang="en-US" altLang="zh-CN" b="1" dirty="0" smtClean="0">
                <a:solidFill>
                  <a:srgbClr val="FF0000"/>
                </a:solidFill>
              </a:rPr>
              <a:t>÷</a:t>
            </a:r>
            <a:r>
              <a:rPr lang="zh-CN" altLang="en-US" b="1" dirty="0" smtClean="0">
                <a:solidFill>
                  <a:srgbClr val="FF0000"/>
                </a:solidFill>
              </a:rPr>
              <a:t>存货的平均余额</a:t>
            </a:r>
            <a:endParaRPr lang="en-US" altLang="zh-CN" b="1" dirty="0" smtClean="0">
              <a:solidFill>
                <a:srgbClr val="FF0000"/>
              </a:solidFill>
            </a:endParaRPr>
          </a:p>
          <a:p>
            <a:pPr>
              <a:buNone/>
            </a:pPr>
            <a:endParaRPr lang="en-US" altLang="zh-CN" b="1" dirty="0" smtClean="0">
              <a:solidFill>
                <a:srgbClr val="FF0000"/>
              </a:solidFill>
            </a:endParaRPr>
          </a:p>
          <a:p>
            <a:pPr>
              <a:buNone/>
            </a:pPr>
            <a:r>
              <a:rPr lang="zh-CN" altLang="en-US" b="1" dirty="0" smtClean="0">
                <a:solidFill>
                  <a:srgbClr val="7030A0"/>
                </a:solidFill>
              </a:rPr>
              <a:t>    </a:t>
            </a:r>
            <a:r>
              <a:rPr lang="zh-CN" altLang="en-US" b="1" i="1" dirty="0" smtClean="0">
                <a:solidFill>
                  <a:srgbClr val="7030A0"/>
                </a:solidFill>
              </a:rPr>
              <a:t>案例分析</a:t>
            </a:r>
            <a:endParaRPr lang="zh-CN" altLang="en-US" b="1" i="1" dirty="0">
              <a:solidFill>
                <a:srgbClr val="7030A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1666</Words>
  <Application>Microsoft Office PowerPoint</Application>
  <PresentationFormat>全屏显示(4:3)</PresentationFormat>
  <Paragraphs>73</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第5章  存货</vt:lpstr>
      <vt:lpstr>第5章  存货</vt:lpstr>
      <vt:lpstr>第5章  存货</vt:lpstr>
      <vt:lpstr>第5章  存货</vt:lpstr>
      <vt:lpstr>第5章  存货</vt:lpstr>
      <vt:lpstr>第5章  存货</vt:lpstr>
      <vt:lpstr>第5章  存货</vt:lpstr>
      <vt:lpstr>第5章  存货</vt:lpstr>
      <vt:lpstr>第5章  存货</vt:lpstr>
      <vt:lpstr>第5章  存货</vt:lpstr>
      <vt:lpstr>第5章  存货</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dc:creator>
  <cp:lastModifiedBy>l</cp:lastModifiedBy>
  <cp:revision>38</cp:revision>
  <dcterms:created xsi:type="dcterms:W3CDTF">2011-09-23T08:46:05Z</dcterms:created>
  <dcterms:modified xsi:type="dcterms:W3CDTF">2012-03-05T03:24:39Z</dcterms:modified>
</cp:coreProperties>
</file>