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072EA7-B937-432E-860A-0896A0C148FA}" type="datetimeFigureOut">
              <a:rPr lang="zh-CN" altLang="en-US" smtClean="0"/>
              <a:pPr/>
              <a:t>2011/11/20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3082E-A1FA-49F9-8346-8F5B75C94DB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72EA7-B937-432E-860A-0896A0C148FA}" type="datetimeFigureOut">
              <a:rPr lang="zh-CN" altLang="en-US" smtClean="0"/>
              <a:pPr/>
              <a:t>2011/11/20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3082E-A1FA-49F9-8346-8F5B75C94DB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b="1" dirty="0">
              <a:solidFill>
                <a:srgbClr val="C00000"/>
              </a:solidFill>
            </a:endParaRPr>
          </a:p>
        </p:txBody>
      </p:sp>
      <p:sp>
        <p:nvSpPr>
          <p:cNvPr id="3" name="内容占位符 2"/>
          <p:cNvSpPr>
            <a:spLocks noGrp="1"/>
          </p:cNvSpPr>
          <p:nvPr>
            <p:ph idx="1"/>
          </p:nvPr>
        </p:nvSpPr>
        <p:spPr/>
        <p:txBody>
          <a:bodyPr>
            <a:normAutofit fontScale="77500" lnSpcReduction="20000"/>
          </a:bodyPr>
          <a:lstStyle/>
          <a:p>
            <a:pPr>
              <a:buNone/>
            </a:pPr>
            <a:r>
              <a:rPr lang="en-US" altLang="zh-CN" sz="3600" b="1" dirty="0" smtClean="0">
                <a:solidFill>
                  <a:srgbClr val="C00000"/>
                </a:solidFill>
              </a:rPr>
              <a:t> 6.1  </a:t>
            </a:r>
            <a:r>
              <a:rPr lang="zh-CN" altLang="en-US" sz="3600" b="1" dirty="0" smtClean="0">
                <a:solidFill>
                  <a:srgbClr val="C00000"/>
                </a:solidFill>
              </a:rPr>
              <a:t>固定资产的概念</a:t>
            </a:r>
            <a:endParaRPr lang="en-US" altLang="zh-CN" sz="3600" b="1" dirty="0" smtClean="0">
              <a:solidFill>
                <a:srgbClr val="C00000"/>
              </a:solidFill>
            </a:endParaRPr>
          </a:p>
          <a:p>
            <a:pPr marL="0" indent="0">
              <a:buNone/>
            </a:pPr>
            <a:r>
              <a:rPr lang="zh-CN" altLang="en-US" sz="3100" b="1" dirty="0" smtClean="0"/>
              <a:t>      固定资产是指同时具有以下特征的有形资产：为生产商品、提供劳务、出租或经营管理二持有；使用寿命超过一个会计年度。</a:t>
            </a:r>
            <a:endParaRPr lang="en-US" altLang="zh-CN" sz="3100" b="1" dirty="0" smtClean="0"/>
          </a:p>
          <a:p>
            <a:pPr>
              <a:buNone/>
            </a:pPr>
            <a:r>
              <a:rPr lang="en-US" altLang="zh-CN" sz="3600" b="1" dirty="0" smtClean="0">
                <a:solidFill>
                  <a:srgbClr val="C00000"/>
                </a:solidFill>
              </a:rPr>
              <a:t> 6.2  </a:t>
            </a:r>
            <a:r>
              <a:rPr lang="zh-CN" altLang="en-US" sz="3600" b="1" dirty="0" smtClean="0">
                <a:solidFill>
                  <a:srgbClr val="C00000"/>
                </a:solidFill>
              </a:rPr>
              <a:t>固定资产的计价方法</a:t>
            </a:r>
            <a:endParaRPr lang="en-US" altLang="zh-CN" sz="3600" b="1" dirty="0" smtClean="0">
              <a:solidFill>
                <a:srgbClr val="C00000"/>
              </a:solidFill>
            </a:endParaRPr>
          </a:p>
          <a:p>
            <a:pPr>
              <a:buNone/>
            </a:pPr>
            <a:r>
              <a:rPr lang="zh-CN" altLang="en-US" sz="3100" b="1" dirty="0" smtClean="0">
                <a:solidFill>
                  <a:srgbClr val="FF0000"/>
                </a:solidFill>
              </a:rPr>
              <a:t>（一）历史成本（原始价值）</a:t>
            </a:r>
            <a:endParaRPr lang="en-US" altLang="zh-CN" sz="3100" b="1" dirty="0" smtClean="0">
              <a:solidFill>
                <a:srgbClr val="FF0000"/>
              </a:solidFill>
            </a:endParaRPr>
          </a:p>
          <a:p>
            <a:pPr>
              <a:buNone/>
            </a:pPr>
            <a:r>
              <a:rPr lang="en-US" altLang="zh-CN" sz="3100" b="1" dirty="0" smtClean="0"/>
              <a:t>     1. </a:t>
            </a:r>
            <a:r>
              <a:rPr lang="zh-CN" altLang="en-US" sz="3100" b="1" dirty="0" smtClean="0">
                <a:solidFill>
                  <a:srgbClr val="7030A0"/>
                </a:solidFill>
              </a:rPr>
              <a:t>外购：</a:t>
            </a:r>
            <a:r>
              <a:rPr lang="zh-CN" altLang="en-US" sz="3100" b="1" dirty="0" smtClean="0"/>
              <a:t>买价、税费、运输费、装卸费、安装费等。</a:t>
            </a:r>
            <a:endParaRPr lang="en-US" altLang="zh-CN" sz="3100" b="1" dirty="0" smtClean="0"/>
          </a:p>
          <a:p>
            <a:pPr marL="0" indent="0">
              <a:buNone/>
            </a:pPr>
            <a:r>
              <a:rPr lang="en-US" altLang="zh-CN" sz="3100" b="1" dirty="0" smtClean="0"/>
              <a:t>     2. </a:t>
            </a:r>
            <a:r>
              <a:rPr lang="zh-CN" altLang="en-US" sz="3100" b="1" dirty="0" smtClean="0">
                <a:solidFill>
                  <a:srgbClr val="7030A0"/>
                </a:solidFill>
              </a:rPr>
              <a:t>自行建造</a:t>
            </a:r>
            <a:r>
              <a:rPr lang="zh-CN" altLang="en-US" sz="3100" b="1" dirty="0" smtClean="0"/>
              <a:t>：建造过程中发生的全部支出，包括建造过程中发生借款的利息，即利息的资本化。</a:t>
            </a:r>
            <a:endParaRPr lang="en-US" altLang="zh-CN" sz="3100" b="1" dirty="0" smtClean="0"/>
          </a:p>
          <a:p>
            <a:pPr>
              <a:buNone/>
            </a:pPr>
            <a:r>
              <a:rPr lang="en-US" altLang="zh-CN" sz="3100" b="1" dirty="0" smtClean="0"/>
              <a:t>     3. </a:t>
            </a:r>
            <a:r>
              <a:rPr lang="zh-CN" altLang="en-US" sz="3100" b="1" dirty="0" smtClean="0">
                <a:solidFill>
                  <a:srgbClr val="7030A0"/>
                </a:solidFill>
              </a:rPr>
              <a:t>投资者投入</a:t>
            </a:r>
            <a:r>
              <a:rPr lang="zh-CN" altLang="en-US" sz="3100" b="1" dirty="0" smtClean="0"/>
              <a:t>：按合同或协议约定的价值（公允价值）</a:t>
            </a:r>
            <a:endParaRPr lang="en-US" altLang="zh-CN" sz="3100" b="1" dirty="0" smtClean="0"/>
          </a:p>
          <a:p>
            <a:pPr marL="0" indent="0">
              <a:buNone/>
            </a:pPr>
            <a:r>
              <a:rPr lang="en-US" altLang="zh-CN" sz="3100" b="1" dirty="0" smtClean="0"/>
              <a:t>     4. </a:t>
            </a:r>
            <a:r>
              <a:rPr lang="zh-CN" altLang="en-US" sz="3100" b="1" dirty="0" smtClean="0">
                <a:solidFill>
                  <a:srgbClr val="7030A0"/>
                </a:solidFill>
              </a:rPr>
              <a:t>融资租入</a:t>
            </a:r>
            <a:r>
              <a:rPr lang="zh-CN" altLang="en-US" sz="3100" b="1" dirty="0" smtClean="0"/>
              <a:t>：按其公允价值与最低租赁付款额现值两者中的较低者入账。</a:t>
            </a:r>
            <a:endParaRPr lang="en-US" altLang="zh-CN" sz="3100" b="1" dirty="0" smtClean="0"/>
          </a:p>
          <a:p>
            <a:pPr>
              <a:buNone/>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a:xfrm>
            <a:off x="571472" y="1142984"/>
            <a:ext cx="8229600" cy="4525963"/>
          </a:xfrm>
        </p:spPr>
        <p:txBody>
          <a:bodyPr>
            <a:noAutofit/>
          </a:bodyPr>
          <a:lstStyle/>
          <a:p>
            <a:pPr>
              <a:buNone/>
            </a:pPr>
            <a:r>
              <a:rPr lang="en-US" altLang="zh-CN" sz="2800" b="1" dirty="0" smtClean="0">
                <a:solidFill>
                  <a:srgbClr val="C00000"/>
                </a:solidFill>
              </a:rPr>
              <a:t>  6.6.3  </a:t>
            </a:r>
            <a:r>
              <a:rPr lang="zh-CN" altLang="en-US" sz="2800" b="1" dirty="0" smtClean="0">
                <a:solidFill>
                  <a:srgbClr val="C00000"/>
                </a:solidFill>
              </a:rPr>
              <a:t>固定资产减值的会计处理</a:t>
            </a:r>
            <a:endParaRPr lang="en-US" altLang="zh-CN" sz="2800" b="1" dirty="0" smtClean="0">
              <a:solidFill>
                <a:srgbClr val="C00000"/>
              </a:solidFill>
            </a:endParaRPr>
          </a:p>
          <a:p>
            <a:pPr>
              <a:buNone/>
            </a:pPr>
            <a:r>
              <a:rPr lang="zh-CN" altLang="en-US" sz="2400" b="1" dirty="0" smtClean="0"/>
              <a:t>        借：资产减值损失</a:t>
            </a:r>
            <a:r>
              <a:rPr lang="en-US" altLang="zh-CN" sz="2400" b="1" dirty="0" smtClean="0"/>
              <a:t>—</a:t>
            </a:r>
            <a:r>
              <a:rPr lang="zh-CN" altLang="en-US" sz="2400" b="1" dirty="0" smtClean="0"/>
              <a:t>计提的固定资产减值准备</a:t>
            </a:r>
            <a:endParaRPr lang="en-US" altLang="zh-CN" sz="2400" b="1" dirty="0" smtClean="0"/>
          </a:p>
          <a:p>
            <a:pPr>
              <a:buNone/>
            </a:pPr>
            <a:r>
              <a:rPr lang="zh-CN" altLang="en-US" sz="2400" b="1" dirty="0" smtClean="0"/>
              <a:t>           贷：固定资产减值准备</a:t>
            </a:r>
            <a:endParaRPr lang="en-US" altLang="zh-CN" sz="2400" b="1" dirty="0" smtClean="0"/>
          </a:p>
          <a:p>
            <a:pPr>
              <a:buNone/>
            </a:pPr>
            <a:r>
              <a:rPr lang="zh-CN" altLang="en-US" sz="2400" b="1" dirty="0" smtClean="0"/>
              <a:t>         </a:t>
            </a:r>
            <a:r>
              <a:rPr lang="zh-CN" altLang="en-US" sz="2400" b="1" i="1" dirty="0" smtClean="0">
                <a:solidFill>
                  <a:srgbClr val="7030A0"/>
                </a:solidFill>
              </a:rPr>
              <a:t>一旦计提，不得转回。</a:t>
            </a:r>
            <a:endParaRPr lang="en-US" altLang="zh-CN" sz="2400" b="1" i="1" dirty="0" smtClean="0">
              <a:solidFill>
                <a:srgbClr val="7030A0"/>
              </a:solidFill>
            </a:endParaRPr>
          </a:p>
          <a:p>
            <a:pPr>
              <a:buNone/>
            </a:pPr>
            <a:r>
              <a:rPr lang="en-US" altLang="zh-CN" sz="2800" b="1" dirty="0" smtClean="0">
                <a:solidFill>
                  <a:srgbClr val="C00000"/>
                </a:solidFill>
              </a:rPr>
              <a:t> 6.7  </a:t>
            </a:r>
            <a:r>
              <a:rPr lang="zh-CN" altLang="en-US" sz="2800" b="1" dirty="0" smtClean="0">
                <a:solidFill>
                  <a:srgbClr val="C00000"/>
                </a:solidFill>
              </a:rPr>
              <a:t>固定资产的披露</a:t>
            </a:r>
            <a:endParaRPr lang="en-US" altLang="zh-CN" sz="2800" b="1" dirty="0" smtClean="0">
              <a:solidFill>
                <a:srgbClr val="C00000"/>
              </a:solidFill>
            </a:endParaRPr>
          </a:p>
          <a:p>
            <a:pPr>
              <a:buNone/>
            </a:pPr>
            <a:r>
              <a:rPr lang="en-US" altLang="zh-CN" sz="2000" b="1" dirty="0" smtClean="0"/>
              <a:t>   1.  </a:t>
            </a:r>
            <a:r>
              <a:rPr lang="zh-CN" altLang="en-US" sz="2000" b="1" dirty="0" smtClean="0"/>
              <a:t>固定资产的确认条件、分类、计量基础和折旧方法；</a:t>
            </a:r>
            <a:endParaRPr lang="en-US" altLang="zh-CN" sz="2000" b="1" dirty="0" smtClean="0"/>
          </a:p>
          <a:p>
            <a:pPr>
              <a:buNone/>
            </a:pPr>
            <a:r>
              <a:rPr lang="en-US" altLang="zh-CN" sz="2000" b="1" dirty="0" smtClean="0"/>
              <a:t>   2.  </a:t>
            </a:r>
            <a:r>
              <a:rPr lang="zh-CN" altLang="en-US" sz="2000" b="1" dirty="0" smtClean="0"/>
              <a:t>各类固定资产的使用寿命、预计净残值和折旧率</a:t>
            </a:r>
            <a:endParaRPr lang="en-US" altLang="zh-CN" sz="2000" b="1" dirty="0" smtClean="0"/>
          </a:p>
          <a:p>
            <a:pPr marL="0" indent="0">
              <a:buNone/>
            </a:pPr>
            <a:r>
              <a:rPr lang="en-US" altLang="zh-CN" sz="2000" b="1" dirty="0" smtClean="0"/>
              <a:t>   3.  </a:t>
            </a:r>
            <a:r>
              <a:rPr lang="zh-CN" altLang="en-US" sz="2000" b="1" dirty="0" smtClean="0"/>
              <a:t>各类固定资产的期初和期末原价、累计折旧额及固定资产减值准备累计金额；</a:t>
            </a:r>
            <a:endParaRPr lang="en-US" altLang="zh-CN" sz="2000" b="1" dirty="0" smtClean="0"/>
          </a:p>
          <a:p>
            <a:pPr>
              <a:buNone/>
            </a:pPr>
            <a:r>
              <a:rPr lang="en-US" altLang="zh-CN" sz="2000" b="1" dirty="0" smtClean="0"/>
              <a:t>   4.  </a:t>
            </a:r>
            <a:r>
              <a:rPr lang="zh-CN" altLang="en-US" sz="2000" b="1" dirty="0" smtClean="0"/>
              <a:t>当期确认的折旧费用；</a:t>
            </a:r>
            <a:endParaRPr lang="en-US" altLang="zh-CN" sz="2000" b="1" dirty="0" smtClean="0"/>
          </a:p>
          <a:p>
            <a:pPr>
              <a:buNone/>
            </a:pPr>
            <a:r>
              <a:rPr lang="en-US" altLang="zh-CN" sz="2000" b="1" dirty="0" smtClean="0"/>
              <a:t>   5.  </a:t>
            </a:r>
            <a:r>
              <a:rPr lang="zh-CN" altLang="en-US" sz="2000" b="1" dirty="0" smtClean="0"/>
              <a:t>对固定资产所有权的限制及其金额和用于担保的固定资产账面价值；</a:t>
            </a:r>
            <a:endParaRPr lang="en-US" altLang="zh-CN" sz="2000" b="1" dirty="0" smtClean="0"/>
          </a:p>
          <a:p>
            <a:pPr marL="0" indent="0">
              <a:buNone/>
            </a:pPr>
            <a:r>
              <a:rPr lang="en-US" altLang="zh-CN" sz="2000" b="1" dirty="0" smtClean="0"/>
              <a:t>   6.  </a:t>
            </a:r>
            <a:r>
              <a:rPr lang="zh-CN" altLang="en-US" sz="2000" b="1" dirty="0" smtClean="0"/>
              <a:t>准备处置的固定资产名称、账面价值、公允价值、预计处置费用和预计处置时间等。</a:t>
            </a:r>
            <a:endParaRPr lang="zh-CN" alt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C00000"/>
                </a:solidFill>
              </a:rPr>
              <a:t>6.8  </a:t>
            </a:r>
            <a:r>
              <a:rPr lang="zh-CN" altLang="en-US" b="1" dirty="0" smtClean="0">
                <a:solidFill>
                  <a:srgbClr val="C00000"/>
                </a:solidFill>
              </a:rPr>
              <a:t>如何对固定资产项目进行分析</a:t>
            </a:r>
            <a:endParaRPr lang="en-US" altLang="zh-CN" b="1" dirty="0" smtClean="0">
              <a:solidFill>
                <a:srgbClr val="C00000"/>
              </a:solidFill>
            </a:endParaRPr>
          </a:p>
          <a:p>
            <a:pPr marL="0" indent="0">
              <a:buNone/>
            </a:pPr>
            <a:r>
              <a:rPr lang="zh-CN" altLang="en-US" sz="3000" b="1" dirty="0" smtClean="0"/>
              <a:t>     企业的固定资产是从事长期发展的物质基础，代表着企业的装备水平。</a:t>
            </a:r>
            <a:endParaRPr lang="en-US" altLang="zh-CN" sz="3000" b="1" dirty="0" smtClean="0"/>
          </a:p>
          <a:p>
            <a:pPr>
              <a:buNone/>
            </a:pPr>
            <a:r>
              <a:rPr lang="en-US" altLang="zh-CN" sz="3000" b="1" dirty="0" smtClean="0">
                <a:solidFill>
                  <a:srgbClr val="7030A0"/>
                </a:solidFill>
              </a:rPr>
              <a:t>  1.  </a:t>
            </a:r>
            <a:r>
              <a:rPr lang="zh-CN" altLang="en-US" sz="3000" b="1" dirty="0" smtClean="0">
                <a:solidFill>
                  <a:srgbClr val="7030A0"/>
                </a:solidFill>
              </a:rPr>
              <a:t>判断固定资产综合成新率</a:t>
            </a:r>
            <a:endParaRPr lang="en-US" altLang="zh-CN" sz="3000" b="1" dirty="0" smtClean="0">
              <a:solidFill>
                <a:srgbClr val="7030A0"/>
              </a:solidFill>
            </a:endParaRPr>
          </a:p>
          <a:p>
            <a:pPr marL="0" indent="0">
              <a:buNone/>
            </a:pPr>
            <a:r>
              <a:rPr lang="zh-CN" altLang="en-US" sz="3000" b="1" dirty="0" smtClean="0"/>
              <a:t>   </a:t>
            </a:r>
            <a:r>
              <a:rPr lang="zh-CN" altLang="en-US" sz="3000" b="1" dirty="0" smtClean="0">
                <a:solidFill>
                  <a:srgbClr val="002060"/>
                </a:solidFill>
              </a:rPr>
              <a:t>固定资产的综合成新率</a:t>
            </a:r>
            <a:r>
              <a:rPr lang="en-US" altLang="zh-CN" sz="3000" b="1" dirty="0" smtClean="0">
                <a:solidFill>
                  <a:srgbClr val="002060"/>
                </a:solidFill>
              </a:rPr>
              <a:t>=</a:t>
            </a:r>
            <a:r>
              <a:rPr lang="zh-CN" altLang="en-US" sz="3000" b="1" dirty="0" smtClean="0">
                <a:solidFill>
                  <a:srgbClr val="002060"/>
                </a:solidFill>
              </a:rPr>
              <a:t>（固定资产原值</a:t>
            </a:r>
            <a:r>
              <a:rPr lang="en-US" altLang="zh-CN" sz="3000" b="1" dirty="0" smtClean="0">
                <a:solidFill>
                  <a:srgbClr val="002060"/>
                </a:solidFill>
              </a:rPr>
              <a:t>–</a:t>
            </a:r>
            <a:r>
              <a:rPr lang="zh-CN" altLang="en-US" sz="3000" b="1" dirty="0" smtClean="0">
                <a:solidFill>
                  <a:srgbClr val="002060"/>
                </a:solidFill>
              </a:rPr>
              <a:t>累计折旧）</a:t>
            </a:r>
            <a:r>
              <a:rPr lang="en-US" altLang="zh-CN" sz="3000" b="1" dirty="0" smtClean="0">
                <a:solidFill>
                  <a:srgbClr val="002060"/>
                </a:solidFill>
              </a:rPr>
              <a:t>÷</a:t>
            </a:r>
            <a:r>
              <a:rPr lang="zh-CN" altLang="en-US" sz="3000" b="1" dirty="0" smtClean="0">
                <a:solidFill>
                  <a:srgbClr val="002060"/>
                </a:solidFill>
              </a:rPr>
              <a:t>固定资产原值</a:t>
            </a:r>
            <a:endParaRPr lang="en-US" altLang="zh-CN" sz="3000" b="1" dirty="0" smtClean="0">
              <a:solidFill>
                <a:srgbClr val="002060"/>
              </a:solidFill>
            </a:endParaRPr>
          </a:p>
          <a:p>
            <a:pPr>
              <a:buNone/>
            </a:pPr>
            <a:r>
              <a:rPr lang="en-US" altLang="zh-CN" sz="3000" b="1" dirty="0" smtClean="0"/>
              <a:t>  </a:t>
            </a:r>
            <a:r>
              <a:rPr lang="en-US" altLang="zh-CN" sz="3000" b="1" dirty="0" smtClean="0">
                <a:solidFill>
                  <a:srgbClr val="7030A0"/>
                </a:solidFill>
              </a:rPr>
              <a:t>2.  </a:t>
            </a:r>
            <a:r>
              <a:rPr lang="zh-CN" altLang="en-US" sz="3000" b="1" dirty="0" smtClean="0">
                <a:solidFill>
                  <a:srgbClr val="7030A0"/>
                </a:solidFill>
              </a:rPr>
              <a:t>判断固定资产周转速度快慢</a:t>
            </a:r>
            <a:endParaRPr lang="en-US" altLang="zh-CN" sz="3000" b="1" dirty="0" smtClean="0">
              <a:solidFill>
                <a:srgbClr val="7030A0"/>
              </a:solidFill>
            </a:endParaRPr>
          </a:p>
          <a:p>
            <a:pPr>
              <a:buNone/>
            </a:pPr>
            <a:r>
              <a:rPr lang="zh-CN" altLang="en-US" sz="3000" b="1" dirty="0" smtClean="0"/>
              <a:t>    </a:t>
            </a:r>
            <a:r>
              <a:rPr lang="zh-CN" altLang="en-US" sz="3000" b="1" dirty="0" smtClean="0">
                <a:solidFill>
                  <a:srgbClr val="002060"/>
                </a:solidFill>
              </a:rPr>
              <a:t>固定资产周转率</a:t>
            </a:r>
            <a:r>
              <a:rPr lang="en-US" altLang="zh-CN" sz="3000" b="1" dirty="0" smtClean="0">
                <a:solidFill>
                  <a:srgbClr val="002060"/>
                </a:solidFill>
              </a:rPr>
              <a:t>=</a:t>
            </a:r>
            <a:r>
              <a:rPr lang="zh-CN" altLang="en-US" sz="3000" b="1" dirty="0" smtClean="0">
                <a:solidFill>
                  <a:srgbClr val="002060"/>
                </a:solidFill>
              </a:rPr>
              <a:t>营业收入</a:t>
            </a:r>
            <a:r>
              <a:rPr lang="en-US" altLang="zh-CN" sz="3000" b="1" dirty="0" smtClean="0">
                <a:solidFill>
                  <a:srgbClr val="002060"/>
                </a:solidFill>
              </a:rPr>
              <a:t>÷</a:t>
            </a:r>
            <a:r>
              <a:rPr lang="zh-CN" altLang="en-US" sz="3000" b="1" dirty="0" smtClean="0">
                <a:solidFill>
                  <a:srgbClr val="002060"/>
                </a:solidFill>
              </a:rPr>
              <a:t>固定资产平均余额</a:t>
            </a:r>
            <a:endParaRPr lang="en-US" altLang="zh-CN" sz="3000" b="1" dirty="0" smtClean="0">
              <a:solidFill>
                <a:srgbClr val="002060"/>
              </a:solidFill>
            </a:endParaRPr>
          </a:p>
          <a:p>
            <a:pPr marL="0" indent="0">
              <a:buNone/>
            </a:pPr>
            <a:r>
              <a:rPr lang="zh-CN" altLang="en-US" sz="3000" b="1" dirty="0" smtClean="0"/>
              <a:t>    若该比例明显低于同行业平均水平，则说明固定资产的周转速度较慢，资产的闲置率较高。</a:t>
            </a:r>
            <a:endParaRPr lang="en-US" altLang="zh-CN" sz="3000" b="1" dirty="0" smtClean="0"/>
          </a:p>
          <a:p>
            <a:pPr>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b="1" dirty="0" smtClean="0">
                <a:solidFill>
                  <a:srgbClr val="7030A0"/>
                </a:solidFill>
              </a:rPr>
              <a:t>  3.  </a:t>
            </a:r>
            <a:r>
              <a:rPr lang="zh-CN" altLang="en-US" b="1" dirty="0" smtClean="0">
                <a:solidFill>
                  <a:srgbClr val="7030A0"/>
                </a:solidFill>
              </a:rPr>
              <a:t>判断固定资产的结构是否合理</a:t>
            </a:r>
            <a:endParaRPr lang="en-US" altLang="zh-CN" b="1" dirty="0" smtClean="0">
              <a:solidFill>
                <a:srgbClr val="7030A0"/>
              </a:solidFill>
            </a:endParaRPr>
          </a:p>
          <a:p>
            <a:pPr>
              <a:buNone/>
            </a:pPr>
            <a:r>
              <a:rPr lang="zh-CN" altLang="en-US" b="1" dirty="0" smtClean="0"/>
              <a:t>     </a:t>
            </a:r>
            <a:r>
              <a:rPr lang="zh-CN" altLang="en-US" b="1" dirty="0" smtClean="0">
                <a:solidFill>
                  <a:srgbClr val="002060"/>
                </a:solidFill>
              </a:rPr>
              <a:t>固定资产占总资产的比重</a:t>
            </a:r>
            <a:r>
              <a:rPr lang="en-US" altLang="zh-CN" b="1" dirty="0" smtClean="0">
                <a:solidFill>
                  <a:srgbClr val="002060"/>
                </a:solidFill>
              </a:rPr>
              <a:t>=</a:t>
            </a:r>
            <a:r>
              <a:rPr lang="zh-CN" altLang="en-US" b="1" dirty="0" smtClean="0">
                <a:solidFill>
                  <a:srgbClr val="002060"/>
                </a:solidFill>
              </a:rPr>
              <a:t>固定资产</a:t>
            </a:r>
            <a:r>
              <a:rPr lang="en-US" altLang="zh-CN" b="1" dirty="0" smtClean="0">
                <a:solidFill>
                  <a:srgbClr val="002060"/>
                </a:solidFill>
              </a:rPr>
              <a:t>÷</a:t>
            </a:r>
            <a:r>
              <a:rPr lang="zh-CN" altLang="en-US" b="1" dirty="0" smtClean="0">
                <a:solidFill>
                  <a:srgbClr val="002060"/>
                </a:solidFill>
              </a:rPr>
              <a:t>总资产</a:t>
            </a:r>
            <a:endParaRPr lang="en-US" altLang="zh-CN" b="1" dirty="0" smtClean="0">
              <a:solidFill>
                <a:srgbClr val="002060"/>
              </a:solidFill>
            </a:endParaRPr>
          </a:p>
          <a:p>
            <a:pPr marL="0" indent="0">
              <a:buNone/>
            </a:pPr>
            <a:r>
              <a:rPr lang="zh-CN" altLang="en-US" b="1" dirty="0" smtClean="0"/>
              <a:t>     一般来说，每个行业都由其独特的固定资产结构。金融企业固定资产在总资产所占比重偏低；制造型企业的固定资产通常为厂房、机器设备等，有相当部分的资产是存货和应收款项等，因此，其固定资产占总资产比重适中；而电力企业主要盈利资产是电厂机组，所以固定资产占总资产的比重非常高。</a:t>
            </a:r>
            <a:endParaRPr lang="en-US" altLang="zh-CN" b="1" dirty="0" smtClean="0"/>
          </a:p>
          <a:p>
            <a:pPr>
              <a:buNone/>
            </a:pPr>
            <a:r>
              <a:rPr lang="en-US" altLang="zh-CN" b="1" dirty="0" smtClean="0">
                <a:solidFill>
                  <a:srgbClr val="7030A0"/>
                </a:solidFill>
              </a:rPr>
              <a:t>  4.  </a:t>
            </a:r>
            <a:r>
              <a:rPr lang="zh-CN" altLang="en-US" b="1" dirty="0" smtClean="0">
                <a:solidFill>
                  <a:srgbClr val="7030A0"/>
                </a:solidFill>
              </a:rPr>
              <a:t>仔细阅读报表附注</a:t>
            </a:r>
            <a:endParaRPr lang="en-US" altLang="zh-CN" b="1" dirty="0" smtClean="0">
              <a:solidFill>
                <a:srgbClr val="7030A0"/>
              </a:solidFill>
            </a:endParaRPr>
          </a:p>
          <a:p>
            <a:pPr marL="0" indent="0">
              <a:buNone/>
            </a:pPr>
            <a:r>
              <a:rPr lang="zh-CN" altLang="en-US" b="1" dirty="0" smtClean="0"/>
              <a:t>    如折旧方法、减值准备的计提等，来判断企业业绩的变化，究竟是实际经营状况发生的变化，还是固定资产核算方式的变化引起的。</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400" b="1" dirty="0" smtClean="0"/>
              <a:t>      5. </a:t>
            </a:r>
            <a:r>
              <a:rPr lang="zh-CN" altLang="en-US" sz="2400" b="1" dirty="0" smtClean="0">
                <a:solidFill>
                  <a:srgbClr val="7030A0"/>
                </a:solidFill>
              </a:rPr>
              <a:t>改扩建</a:t>
            </a:r>
            <a:r>
              <a:rPr lang="zh-CN" altLang="en-US" sz="2400" b="1" dirty="0" smtClean="0"/>
              <a:t>：按改扩建前的账面价值，加上改扩建成本，减去改扩建变价收入。</a:t>
            </a:r>
            <a:endParaRPr lang="en-US" altLang="zh-CN" sz="2400" b="1" dirty="0" smtClean="0"/>
          </a:p>
          <a:p>
            <a:pPr marL="0" indent="0">
              <a:buNone/>
            </a:pPr>
            <a:r>
              <a:rPr lang="en-US" altLang="zh-CN" sz="2400" b="1" dirty="0" smtClean="0"/>
              <a:t>      6. </a:t>
            </a:r>
            <a:r>
              <a:rPr lang="zh-CN" altLang="en-US" sz="2400" b="1" dirty="0" smtClean="0">
                <a:solidFill>
                  <a:srgbClr val="7030A0"/>
                </a:solidFill>
              </a:rPr>
              <a:t>接受捐赠</a:t>
            </a:r>
            <a:r>
              <a:rPr lang="zh-CN" altLang="en-US" sz="2400" b="1" dirty="0" smtClean="0"/>
              <a:t>：若有凭据，按其金额加上相关税费。若无，按其市场价格评估计价，或预计未来现金流量现值。</a:t>
            </a:r>
            <a:endParaRPr lang="en-US" altLang="zh-CN" sz="2400" b="1" dirty="0" smtClean="0"/>
          </a:p>
          <a:p>
            <a:pPr>
              <a:buNone/>
            </a:pPr>
            <a:r>
              <a:rPr lang="en-US" altLang="zh-CN" sz="2400" b="1" dirty="0" smtClean="0"/>
              <a:t>      7. </a:t>
            </a:r>
            <a:r>
              <a:rPr lang="zh-CN" altLang="en-US" sz="2400" b="1" dirty="0" smtClean="0">
                <a:solidFill>
                  <a:srgbClr val="7030A0"/>
                </a:solidFill>
              </a:rPr>
              <a:t>企业合并取得</a:t>
            </a:r>
            <a:r>
              <a:rPr lang="zh-CN" altLang="en-US" sz="2400" b="1" dirty="0" smtClean="0"/>
              <a:t>：按合并时对方的账面价值。</a:t>
            </a:r>
            <a:endParaRPr lang="en-US" altLang="zh-CN" sz="2400" b="1" dirty="0" smtClean="0"/>
          </a:p>
          <a:p>
            <a:pPr marL="0" indent="0">
              <a:buNone/>
            </a:pPr>
            <a:r>
              <a:rPr lang="en-US" altLang="zh-CN" sz="2400" b="1" dirty="0" smtClean="0"/>
              <a:t>      8. </a:t>
            </a:r>
            <a:r>
              <a:rPr lang="zh-CN" altLang="en-US" sz="2400" b="1" dirty="0" smtClean="0">
                <a:solidFill>
                  <a:srgbClr val="7030A0"/>
                </a:solidFill>
              </a:rPr>
              <a:t>非货币性资产交换取得</a:t>
            </a:r>
            <a:r>
              <a:rPr lang="zh-CN" altLang="en-US" sz="2400" b="1" dirty="0" smtClean="0"/>
              <a:t>：若有商业性质且公允价值能可靠计量，以其公允价值加上相应税费。否则，以换出资产的账面价值加上相应税费作为换入资产的价值。</a:t>
            </a:r>
            <a:endParaRPr lang="en-US" altLang="zh-CN" sz="2400" b="1" dirty="0" smtClean="0"/>
          </a:p>
          <a:p>
            <a:pPr marL="0" indent="0">
              <a:buNone/>
            </a:pPr>
            <a:r>
              <a:rPr lang="en-US" altLang="zh-CN" sz="2400" b="1" dirty="0" smtClean="0"/>
              <a:t>      9. </a:t>
            </a:r>
            <a:r>
              <a:rPr lang="zh-CN" altLang="en-US" sz="2400" b="1" dirty="0" smtClean="0">
                <a:solidFill>
                  <a:srgbClr val="7030A0"/>
                </a:solidFill>
              </a:rPr>
              <a:t>企业接受的债务人以非现金资产抵债发生取得的固定资产，或以应收债权换入固定资产</a:t>
            </a:r>
            <a:r>
              <a:rPr lang="zh-CN" altLang="en-US" sz="2400" b="1" dirty="0" smtClean="0"/>
              <a:t>，按其公允价值入账。</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en-US" b="1" dirty="0" smtClean="0"/>
              <a:t> </a:t>
            </a:r>
            <a:r>
              <a:rPr lang="zh-CN" altLang="en-US" b="1" dirty="0" smtClean="0">
                <a:solidFill>
                  <a:srgbClr val="FF0000"/>
                </a:solidFill>
              </a:rPr>
              <a:t>（二）重置价值</a:t>
            </a:r>
            <a:endParaRPr lang="en-US" altLang="zh-CN" b="1" dirty="0" smtClean="0">
              <a:solidFill>
                <a:srgbClr val="FF0000"/>
              </a:solidFill>
            </a:endParaRPr>
          </a:p>
          <a:p>
            <a:pPr marL="0" indent="0">
              <a:buNone/>
            </a:pPr>
            <a:r>
              <a:rPr lang="zh-CN" altLang="en-US" b="1" dirty="0" smtClean="0"/>
              <a:t>       盘盈固定资产、法定固定资产重估、企业产权变动（如合资、联营、股份制改造）</a:t>
            </a:r>
            <a:endParaRPr lang="en-US" altLang="zh-CN" b="1" dirty="0" smtClean="0"/>
          </a:p>
          <a:p>
            <a:pPr>
              <a:buNone/>
            </a:pPr>
            <a:r>
              <a:rPr lang="en-US" altLang="zh-CN" b="1" dirty="0" smtClean="0">
                <a:solidFill>
                  <a:srgbClr val="C00000"/>
                </a:solidFill>
              </a:rPr>
              <a:t> </a:t>
            </a:r>
            <a:r>
              <a:rPr lang="en-US" altLang="zh-CN" sz="3600" b="1" dirty="0" smtClean="0">
                <a:solidFill>
                  <a:srgbClr val="C00000"/>
                </a:solidFill>
              </a:rPr>
              <a:t>6.3  </a:t>
            </a:r>
            <a:r>
              <a:rPr lang="zh-CN" altLang="en-US" sz="3600" b="1" dirty="0" smtClean="0">
                <a:solidFill>
                  <a:srgbClr val="C00000"/>
                </a:solidFill>
              </a:rPr>
              <a:t>固定资产增加和减少的核算</a:t>
            </a:r>
            <a:endParaRPr lang="en-US" altLang="zh-CN" sz="3600" b="1" dirty="0" smtClean="0">
              <a:solidFill>
                <a:srgbClr val="C00000"/>
              </a:solidFill>
            </a:endParaRPr>
          </a:p>
          <a:p>
            <a:pPr marL="0" indent="0">
              <a:buNone/>
            </a:pPr>
            <a:r>
              <a:rPr lang="zh-CN" altLang="en-US" b="1" dirty="0" smtClean="0"/>
              <a:t>       账户：固定资产、在建工程、工程物资、累计折旧、固定资产清理。</a:t>
            </a:r>
            <a:endParaRPr lang="en-US" altLang="zh-CN" b="1" dirty="0" smtClean="0"/>
          </a:p>
          <a:p>
            <a:pPr>
              <a:buNone/>
            </a:pPr>
            <a:r>
              <a:rPr lang="en-US" altLang="zh-CN" sz="3600" b="1" dirty="0" smtClean="0">
                <a:solidFill>
                  <a:srgbClr val="C00000"/>
                </a:solidFill>
              </a:rPr>
              <a:t> 6.4  </a:t>
            </a:r>
            <a:r>
              <a:rPr lang="zh-CN" altLang="en-US" sz="3600" b="1" dirty="0" smtClean="0">
                <a:solidFill>
                  <a:srgbClr val="C00000"/>
                </a:solidFill>
              </a:rPr>
              <a:t>固定资产租赁</a:t>
            </a:r>
            <a:endParaRPr lang="en-US" altLang="zh-CN" sz="3600" b="1" dirty="0" smtClean="0">
              <a:solidFill>
                <a:srgbClr val="C00000"/>
              </a:solidFill>
            </a:endParaRPr>
          </a:p>
          <a:p>
            <a:pPr>
              <a:buNone/>
            </a:pPr>
            <a:r>
              <a:rPr lang="en-US" altLang="zh-CN" b="1" dirty="0" smtClean="0"/>
              <a:t>    </a:t>
            </a:r>
            <a:r>
              <a:rPr lang="en-US" altLang="zh-CN" b="1" dirty="0" smtClean="0">
                <a:solidFill>
                  <a:srgbClr val="FF0000"/>
                </a:solidFill>
              </a:rPr>
              <a:t>1.  </a:t>
            </a:r>
            <a:r>
              <a:rPr lang="zh-CN" altLang="en-US" b="1" dirty="0" smtClean="0">
                <a:solidFill>
                  <a:srgbClr val="FF0000"/>
                </a:solidFill>
              </a:rPr>
              <a:t>经营租赁</a:t>
            </a:r>
            <a:endParaRPr lang="en-US" altLang="zh-CN" b="1" dirty="0" smtClean="0">
              <a:solidFill>
                <a:srgbClr val="FF0000"/>
              </a:solidFill>
            </a:endParaRPr>
          </a:p>
          <a:p>
            <a:pPr marL="0" indent="0">
              <a:buNone/>
            </a:pPr>
            <a:r>
              <a:rPr lang="zh-CN" altLang="en-US" b="1" dirty="0" smtClean="0"/>
              <a:t>   只需支付租金，租入的固定资产不会出现在资产负债表中，是表外融资方式，不会影响企业的资本结构。</a:t>
            </a:r>
            <a:endParaRPr lang="en-US" altLang="zh-CN" b="1" dirty="0" smtClean="0"/>
          </a:p>
          <a:p>
            <a:pPr>
              <a:buNone/>
            </a:pPr>
            <a:r>
              <a:rPr lang="en-US" altLang="zh-CN" b="1" dirty="0" smtClean="0"/>
              <a:t>    </a:t>
            </a:r>
            <a:r>
              <a:rPr lang="en-US" altLang="zh-CN" b="1" dirty="0" smtClean="0">
                <a:solidFill>
                  <a:srgbClr val="FF0000"/>
                </a:solidFill>
              </a:rPr>
              <a:t>2.  </a:t>
            </a:r>
            <a:r>
              <a:rPr lang="zh-CN" altLang="en-US" b="1" dirty="0" smtClean="0">
                <a:solidFill>
                  <a:srgbClr val="FF0000"/>
                </a:solidFill>
              </a:rPr>
              <a:t>融资租入</a:t>
            </a:r>
            <a:endParaRPr lang="en-US" altLang="zh-CN" b="1" dirty="0" smtClean="0">
              <a:solidFill>
                <a:srgbClr val="FF0000"/>
              </a:solidFill>
            </a:endParaRPr>
          </a:p>
          <a:p>
            <a:pPr>
              <a:buNone/>
            </a:pPr>
            <a:r>
              <a:rPr lang="zh-CN" altLang="en-US" b="1" dirty="0" smtClean="0"/>
              <a:t>   视作自有固定资产，计提折旧，将租赁费计入长期负债。</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solidFill>
                  <a:srgbClr val="C00000"/>
                </a:solidFill>
              </a:rPr>
              <a:t>    融资租入固定资产的核算</a:t>
            </a:r>
            <a:endParaRPr lang="en-US" altLang="zh-CN" b="1" dirty="0" smtClean="0">
              <a:solidFill>
                <a:srgbClr val="C00000"/>
              </a:solidFill>
            </a:endParaRPr>
          </a:p>
          <a:p>
            <a:pPr>
              <a:buNone/>
            </a:pPr>
            <a:r>
              <a:rPr lang="zh-CN" altLang="en-US" b="1" dirty="0" smtClean="0"/>
              <a:t>            </a:t>
            </a:r>
            <a:r>
              <a:rPr lang="zh-CN" altLang="en-US" sz="2800" b="1" dirty="0" smtClean="0"/>
              <a:t>在租赁日，按租赁资产的</a:t>
            </a:r>
            <a:r>
              <a:rPr lang="zh-CN" altLang="en-US" sz="2800" b="1" dirty="0" smtClean="0">
                <a:solidFill>
                  <a:srgbClr val="7030A0"/>
                </a:solidFill>
              </a:rPr>
              <a:t>公允价值与最低租赁付款额的现值</a:t>
            </a:r>
            <a:r>
              <a:rPr lang="zh-CN" altLang="en-US" sz="2800" b="1" dirty="0" smtClean="0"/>
              <a:t>两者中</a:t>
            </a:r>
            <a:r>
              <a:rPr lang="zh-CN" altLang="en-US" sz="2800" b="1" dirty="0" smtClean="0">
                <a:solidFill>
                  <a:srgbClr val="7030A0"/>
                </a:solidFill>
              </a:rPr>
              <a:t>较低者</a:t>
            </a:r>
            <a:r>
              <a:rPr lang="zh-CN" altLang="en-US" sz="2800" b="1" dirty="0" smtClean="0"/>
              <a:t>作为入账价值，借记“固定资产”；按最低租赁付款额，贷记“长期应付款</a:t>
            </a:r>
            <a:r>
              <a:rPr lang="en-US" altLang="zh-CN" sz="2800" b="1" dirty="0" smtClean="0"/>
              <a:t>	—</a:t>
            </a:r>
            <a:r>
              <a:rPr lang="zh-CN" altLang="en-US" sz="2800" b="1" dirty="0" smtClean="0"/>
              <a:t>应付融资租赁款”；按其差额，借记“未确认融资费用”。未确认融资费用应当在租赁期内进行分摊，采用</a:t>
            </a:r>
            <a:r>
              <a:rPr lang="zh-CN" altLang="en-US" sz="2800" b="1" dirty="0" smtClean="0">
                <a:solidFill>
                  <a:srgbClr val="7030A0"/>
                </a:solidFill>
              </a:rPr>
              <a:t>实际利率法</a:t>
            </a:r>
            <a:r>
              <a:rPr lang="zh-CN" altLang="en-US" sz="2800" b="1" dirty="0" smtClean="0"/>
              <a:t>，来确认当期的融资费用。</a:t>
            </a:r>
            <a:endParaRPr lang="en-US" altLang="zh-CN" sz="2800" b="1" dirty="0" smtClean="0"/>
          </a:p>
          <a:p>
            <a:pPr>
              <a:buNone/>
            </a:pPr>
            <a:r>
              <a:rPr lang="zh-CN" altLang="en-US" sz="2800" b="1" dirty="0" smtClean="0"/>
              <a:t>     </a:t>
            </a:r>
            <a:r>
              <a:rPr lang="zh-CN" altLang="en-US" sz="2800" b="1" dirty="0" smtClean="0">
                <a:solidFill>
                  <a:srgbClr val="C00000"/>
                </a:solidFill>
              </a:rPr>
              <a:t>举例见</a:t>
            </a:r>
            <a:r>
              <a:rPr lang="en-US" altLang="zh-CN" sz="2800" b="1" dirty="0" smtClean="0">
                <a:solidFill>
                  <a:srgbClr val="C00000"/>
                </a:solidFill>
              </a:rPr>
              <a:t>P152</a:t>
            </a:r>
            <a:endParaRPr lang="zh-CN" altLang="en-US" sz="2800"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a:xfrm>
            <a:off x="428596" y="1643050"/>
            <a:ext cx="8229600" cy="4525963"/>
          </a:xfrm>
        </p:spPr>
        <p:txBody>
          <a:bodyPr>
            <a:noAutofit/>
          </a:bodyPr>
          <a:lstStyle/>
          <a:p>
            <a:pPr>
              <a:buNone/>
            </a:pPr>
            <a:r>
              <a:rPr lang="en-US" altLang="zh-CN" sz="2800" b="1" dirty="0" smtClean="0">
                <a:solidFill>
                  <a:srgbClr val="C00000"/>
                </a:solidFill>
              </a:rPr>
              <a:t>6.5  </a:t>
            </a:r>
            <a:r>
              <a:rPr lang="zh-CN" altLang="en-US" sz="2800" b="1" dirty="0" smtClean="0">
                <a:solidFill>
                  <a:srgbClr val="C00000"/>
                </a:solidFill>
              </a:rPr>
              <a:t>固定资产折旧的计算方法</a:t>
            </a:r>
            <a:endParaRPr lang="en-US" altLang="zh-CN" sz="2800" b="1" dirty="0" smtClean="0">
              <a:solidFill>
                <a:srgbClr val="C00000"/>
              </a:solidFill>
            </a:endParaRPr>
          </a:p>
          <a:p>
            <a:pPr>
              <a:buNone/>
            </a:pPr>
            <a:r>
              <a:rPr lang="en-US" altLang="zh-CN" sz="2800" b="1" dirty="0" smtClean="0">
                <a:solidFill>
                  <a:srgbClr val="FF0000"/>
                </a:solidFill>
              </a:rPr>
              <a:t>   1. </a:t>
            </a:r>
            <a:r>
              <a:rPr lang="zh-CN" altLang="en-US" sz="2800" b="1" dirty="0" smtClean="0">
                <a:solidFill>
                  <a:srgbClr val="FF0000"/>
                </a:solidFill>
              </a:rPr>
              <a:t>影响折旧的因素</a:t>
            </a:r>
            <a:endParaRPr lang="en-US" altLang="zh-CN" sz="2800" b="1" dirty="0" smtClean="0">
              <a:solidFill>
                <a:srgbClr val="FF0000"/>
              </a:solidFill>
            </a:endParaRPr>
          </a:p>
          <a:p>
            <a:pPr>
              <a:buNone/>
            </a:pPr>
            <a:r>
              <a:rPr lang="zh-CN" altLang="en-US" sz="2800" b="1" dirty="0" smtClean="0"/>
              <a:t>     计提折旧的基数：原始成本、预计净残值、使用寿命。</a:t>
            </a:r>
            <a:endParaRPr lang="en-US" altLang="zh-CN" sz="2800" b="1" dirty="0" smtClean="0"/>
          </a:p>
          <a:p>
            <a:pPr>
              <a:buNone/>
            </a:pPr>
            <a:r>
              <a:rPr lang="en-US" altLang="zh-CN" sz="2800" b="1" dirty="0" smtClean="0">
                <a:solidFill>
                  <a:srgbClr val="FF0000"/>
                </a:solidFill>
              </a:rPr>
              <a:t>   2. </a:t>
            </a:r>
            <a:r>
              <a:rPr lang="zh-CN" altLang="en-US" sz="2800" b="1" dirty="0" smtClean="0">
                <a:solidFill>
                  <a:srgbClr val="FF0000"/>
                </a:solidFill>
              </a:rPr>
              <a:t>计提折旧的范围</a:t>
            </a:r>
            <a:endParaRPr lang="en-US" altLang="zh-CN" sz="2800" b="1" dirty="0" smtClean="0">
              <a:solidFill>
                <a:srgbClr val="FF0000"/>
              </a:solidFill>
            </a:endParaRPr>
          </a:p>
          <a:p>
            <a:pPr marL="0" indent="0">
              <a:buNone/>
            </a:pPr>
            <a:r>
              <a:rPr lang="zh-CN" altLang="en-US" sz="2800" b="1" dirty="0" smtClean="0"/>
              <a:t>     企业应对所有固定资产计提折旧，已提足折旧的仍在使用的和土地除外。当月增加的固定资产，从下月开始计提；当月减少的，当月仍提。</a:t>
            </a:r>
            <a:r>
              <a:rPr lang="zh-CN" altLang="en-US" sz="2800" b="1" i="1" dirty="0" smtClean="0">
                <a:solidFill>
                  <a:srgbClr val="7030A0"/>
                </a:solidFill>
              </a:rPr>
              <a:t>（按月初余额计提）</a:t>
            </a:r>
            <a:endParaRPr lang="en-US" altLang="zh-CN" sz="2800" b="1" i="1" dirty="0" smtClean="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FF0000"/>
                </a:solidFill>
              </a:rPr>
              <a:t>  3. </a:t>
            </a:r>
            <a:r>
              <a:rPr lang="zh-CN" altLang="en-US" b="1" dirty="0" smtClean="0">
                <a:solidFill>
                  <a:srgbClr val="FF0000"/>
                </a:solidFill>
              </a:rPr>
              <a:t>计提折旧的方法</a:t>
            </a:r>
            <a:endParaRPr lang="en-US" altLang="zh-CN" b="1" dirty="0" smtClean="0">
              <a:solidFill>
                <a:srgbClr val="FF0000"/>
              </a:solidFill>
            </a:endParaRPr>
          </a:p>
          <a:p>
            <a:pPr>
              <a:buNone/>
            </a:pPr>
            <a:r>
              <a:rPr lang="en-US" altLang="zh-CN" b="1" dirty="0" smtClean="0">
                <a:solidFill>
                  <a:srgbClr val="7030A0"/>
                </a:solidFill>
              </a:rPr>
              <a:t>    </a:t>
            </a:r>
            <a:r>
              <a:rPr lang="zh-CN" altLang="zh-CN" b="1" dirty="0" smtClean="0">
                <a:solidFill>
                  <a:srgbClr val="7030A0"/>
                </a:solidFill>
              </a:rPr>
              <a:t>①</a:t>
            </a:r>
            <a:r>
              <a:rPr lang="zh-CN" altLang="en-US" b="1" dirty="0" smtClean="0">
                <a:solidFill>
                  <a:srgbClr val="7030A0"/>
                </a:solidFill>
              </a:rPr>
              <a:t>年限平均法</a:t>
            </a:r>
            <a:endParaRPr lang="en-US" altLang="zh-CN" b="1" dirty="0" smtClean="0">
              <a:solidFill>
                <a:srgbClr val="7030A0"/>
              </a:solidFill>
            </a:endParaRPr>
          </a:p>
          <a:p>
            <a:pPr marL="0" indent="0">
              <a:buNone/>
            </a:pPr>
            <a:r>
              <a:rPr lang="zh-CN" altLang="en-US" b="1" dirty="0" smtClean="0"/>
              <a:t>     </a:t>
            </a:r>
            <a:r>
              <a:rPr lang="zh-CN" altLang="en-US" b="1" dirty="0" smtClean="0">
                <a:solidFill>
                  <a:srgbClr val="002060"/>
                </a:solidFill>
              </a:rPr>
              <a:t>年固定资产折旧额</a:t>
            </a:r>
            <a:r>
              <a:rPr lang="en-US" altLang="zh-CN" b="1" dirty="0" smtClean="0">
                <a:solidFill>
                  <a:srgbClr val="002060"/>
                </a:solidFill>
              </a:rPr>
              <a:t>=</a:t>
            </a:r>
            <a:r>
              <a:rPr lang="zh-CN" altLang="en-US" b="1" dirty="0" smtClean="0">
                <a:solidFill>
                  <a:srgbClr val="002060"/>
                </a:solidFill>
              </a:rPr>
              <a:t>（资产原值</a:t>
            </a:r>
            <a:r>
              <a:rPr lang="en-US" altLang="zh-CN" b="1" dirty="0" smtClean="0">
                <a:solidFill>
                  <a:srgbClr val="002060"/>
                </a:solidFill>
              </a:rPr>
              <a:t>–</a:t>
            </a:r>
            <a:r>
              <a:rPr lang="zh-CN" altLang="en-US" b="1" dirty="0" smtClean="0">
                <a:solidFill>
                  <a:srgbClr val="002060"/>
                </a:solidFill>
              </a:rPr>
              <a:t>预计净残值</a:t>
            </a:r>
            <a:r>
              <a:rPr lang="zh-CN" altLang="en-US" b="1" dirty="0" smtClean="0">
                <a:solidFill>
                  <a:srgbClr val="002060"/>
                </a:solidFill>
              </a:rPr>
              <a:t>）</a:t>
            </a:r>
            <a:r>
              <a:rPr lang="en-US" altLang="zh-CN" b="1" dirty="0" smtClean="0">
                <a:solidFill>
                  <a:srgbClr val="002060"/>
                </a:solidFill>
              </a:rPr>
              <a:t>÷</a:t>
            </a:r>
            <a:r>
              <a:rPr lang="zh-CN" altLang="en-US" b="1" dirty="0" smtClean="0">
                <a:solidFill>
                  <a:srgbClr val="002060"/>
                </a:solidFill>
              </a:rPr>
              <a:t>预计</a:t>
            </a:r>
            <a:r>
              <a:rPr lang="zh-CN" altLang="en-US" b="1" dirty="0" smtClean="0">
                <a:solidFill>
                  <a:srgbClr val="002060"/>
                </a:solidFill>
              </a:rPr>
              <a:t>使用年限</a:t>
            </a:r>
            <a:endParaRPr lang="en-US" altLang="zh-CN" b="1" dirty="0" smtClean="0">
              <a:solidFill>
                <a:srgbClr val="002060"/>
              </a:solidFill>
            </a:endParaRPr>
          </a:p>
          <a:p>
            <a:pPr marL="0" indent="0">
              <a:buNone/>
            </a:pPr>
            <a:r>
              <a:rPr lang="zh-CN" altLang="en-US" b="1" dirty="0" smtClean="0">
                <a:solidFill>
                  <a:srgbClr val="002060"/>
                </a:solidFill>
              </a:rPr>
              <a:t>     或：年折旧额</a:t>
            </a:r>
            <a:r>
              <a:rPr lang="en-US" altLang="zh-CN" b="1" dirty="0" smtClean="0">
                <a:solidFill>
                  <a:srgbClr val="002060"/>
                </a:solidFill>
              </a:rPr>
              <a:t>=</a:t>
            </a:r>
            <a:r>
              <a:rPr lang="zh-CN" altLang="en-US" b="1" dirty="0" smtClean="0">
                <a:solidFill>
                  <a:srgbClr val="002060"/>
                </a:solidFill>
              </a:rPr>
              <a:t>（资产原值</a:t>
            </a:r>
            <a:r>
              <a:rPr lang="en-US" altLang="zh-CN" b="1" dirty="0" smtClean="0">
                <a:solidFill>
                  <a:srgbClr val="002060"/>
                </a:solidFill>
              </a:rPr>
              <a:t>–</a:t>
            </a:r>
            <a:r>
              <a:rPr lang="zh-CN" altLang="en-US" b="1" dirty="0" smtClean="0">
                <a:solidFill>
                  <a:srgbClr val="002060"/>
                </a:solidFill>
              </a:rPr>
              <a:t>预计净残值）</a:t>
            </a:r>
            <a:r>
              <a:rPr lang="en-US" altLang="zh-CN" b="1" dirty="0" smtClean="0">
                <a:solidFill>
                  <a:srgbClr val="002060"/>
                </a:solidFill>
              </a:rPr>
              <a:t> ×</a:t>
            </a:r>
            <a:r>
              <a:rPr lang="zh-CN" altLang="en-US" b="1" dirty="0" smtClean="0">
                <a:solidFill>
                  <a:srgbClr val="002060"/>
                </a:solidFill>
              </a:rPr>
              <a:t>年折旧额</a:t>
            </a:r>
            <a:endParaRPr lang="en-US" altLang="zh-CN" b="1" dirty="0" smtClean="0">
              <a:solidFill>
                <a:srgbClr val="002060"/>
              </a:solidFill>
            </a:endParaRPr>
          </a:p>
          <a:p>
            <a:pPr>
              <a:buNone/>
            </a:pPr>
            <a:r>
              <a:rPr lang="zh-CN" altLang="en-US" b="1" dirty="0" smtClean="0">
                <a:solidFill>
                  <a:srgbClr val="002060"/>
                </a:solidFill>
              </a:rPr>
              <a:t>     年折旧额</a:t>
            </a:r>
            <a:r>
              <a:rPr lang="en-US" altLang="zh-CN" b="1" dirty="0" smtClean="0">
                <a:solidFill>
                  <a:srgbClr val="002060"/>
                </a:solidFill>
              </a:rPr>
              <a:t>=1÷</a:t>
            </a:r>
            <a:r>
              <a:rPr lang="zh-CN" altLang="en-US" b="1" dirty="0" smtClean="0">
                <a:solidFill>
                  <a:srgbClr val="002060"/>
                </a:solidFill>
              </a:rPr>
              <a:t>固定资产预计使用年限</a:t>
            </a:r>
            <a:r>
              <a:rPr lang="en-US" altLang="zh-CN" b="1" dirty="0" smtClean="0">
                <a:solidFill>
                  <a:srgbClr val="002060"/>
                </a:solidFill>
              </a:rPr>
              <a:t>× 100%</a:t>
            </a:r>
          </a:p>
          <a:p>
            <a:pPr>
              <a:buNone/>
            </a:pPr>
            <a:r>
              <a:rPr lang="zh-CN" altLang="en-US" b="1" dirty="0" smtClean="0">
                <a:solidFill>
                  <a:srgbClr val="7030A0"/>
                </a:solidFill>
              </a:rPr>
              <a:t>   ②工作量法</a:t>
            </a:r>
            <a:endParaRPr lang="en-US" altLang="zh-CN" b="1" dirty="0" smtClean="0">
              <a:solidFill>
                <a:srgbClr val="7030A0"/>
              </a:solidFill>
            </a:endParaRPr>
          </a:p>
          <a:p>
            <a:pPr marL="0" indent="0">
              <a:buNone/>
            </a:pPr>
            <a:r>
              <a:rPr lang="zh-CN" altLang="en-US" b="1" dirty="0" smtClean="0"/>
              <a:t>    </a:t>
            </a:r>
            <a:r>
              <a:rPr lang="zh-CN" altLang="en-US" b="1" dirty="0" smtClean="0">
                <a:solidFill>
                  <a:srgbClr val="002060"/>
                </a:solidFill>
              </a:rPr>
              <a:t>单位工作量法应提取得折旧额</a:t>
            </a:r>
            <a:r>
              <a:rPr lang="en-US" altLang="zh-CN" b="1" dirty="0" smtClean="0">
                <a:solidFill>
                  <a:srgbClr val="002060"/>
                </a:solidFill>
              </a:rPr>
              <a:t>=</a:t>
            </a:r>
            <a:r>
              <a:rPr lang="zh-CN" altLang="en-US" b="1" dirty="0" smtClean="0">
                <a:solidFill>
                  <a:srgbClr val="002060"/>
                </a:solidFill>
              </a:rPr>
              <a:t>（资产原值</a:t>
            </a:r>
            <a:r>
              <a:rPr lang="en-US" altLang="zh-CN" b="1" dirty="0" smtClean="0">
                <a:solidFill>
                  <a:srgbClr val="002060"/>
                </a:solidFill>
              </a:rPr>
              <a:t>–</a:t>
            </a:r>
            <a:r>
              <a:rPr lang="zh-CN" altLang="en-US" b="1" dirty="0" smtClean="0">
                <a:solidFill>
                  <a:srgbClr val="002060"/>
                </a:solidFill>
              </a:rPr>
              <a:t>预计净残值）</a:t>
            </a:r>
            <a:r>
              <a:rPr lang="en-US" altLang="zh-CN" b="1" dirty="0" smtClean="0">
                <a:solidFill>
                  <a:srgbClr val="002060"/>
                </a:solidFill>
              </a:rPr>
              <a:t> ×</a:t>
            </a:r>
            <a:r>
              <a:rPr lang="zh-CN" altLang="en-US" b="1" dirty="0" smtClean="0">
                <a:solidFill>
                  <a:srgbClr val="002060"/>
                </a:solidFill>
              </a:rPr>
              <a:t>预计总工作量</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b="1" dirty="0" smtClean="0">
                <a:solidFill>
                  <a:srgbClr val="7030A0"/>
                </a:solidFill>
              </a:rPr>
              <a:t>   ③双倍余额递减法</a:t>
            </a:r>
            <a:endParaRPr lang="en-US" altLang="zh-CN" b="1" dirty="0" smtClean="0">
              <a:solidFill>
                <a:srgbClr val="7030A0"/>
              </a:solidFill>
            </a:endParaRPr>
          </a:p>
          <a:p>
            <a:pPr marL="0" indent="0">
              <a:buNone/>
            </a:pPr>
            <a:r>
              <a:rPr lang="zh-CN" altLang="en-US" sz="3000" b="1" dirty="0" smtClean="0"/>
              <a:t>    不考虑固定资产净残值，根据每期期初固定资产账面余额和双倍的直线法折旧率计算固定资产折旧。</a:t>
            </a:r>
            <a:endParaRPr lang="en-US" altLang="zh-CN" sz="3000" b="1" dirty="0" smtClean="0"/>
          </a:p>
          <a:p>
            <a:pPr>
              <a:buNone/>
            </a:pPr>
            <a:r>
              <a:rPr lang="zh-CN" altLang="en-US" sz="3000" b="1" dirty="0" smtClean="0"/>
              <a:t>     </a:t>
            </a:r>
            <a:r>
              <a:rPr lang="zh-CN" altLang="en-US" sz="3000" b="1" dirty="0" smtClean="0">
                <a:solidFill>
                  <a:srgbClr val="002060"/>
                </a:solidFill>
              </a:rPr>
              <a:t>年折旧率</a:t>
            </a:r>
            <a:r>
              <a:rPr lang="en-US" altLang="zh-CN" sz="3000" b="1" dirty="0" smtClean="0">
                <a:solidFill>
                  <a:srgbClr val="002060"/>
                </a:solidFill>
              </a:rPr>
              <a:t>=2÷</a:t>
            </a:r>
            <a:r>
              <a:rPr lang="zh-CN" altLang="en-US" sz="3000" b="1" dirty="0" smtClean="0">
                <a:solidFill>
                  <a:srgbClr val="002060"/>
                </a:solidFill>
              </a:rPr>
              <a:t>预计使用年限</a:t>
            </a:r>
            <a:r>
              <a:rPr lang="en-US" altLang="zh-CN" sz="3000" b="1" dirty="0" smtClean="0">
                <a:solidFill>
                  <a:srgbClr val="002060"/>
                </a:solidFill>
              </a:rPr>
              <a:t>×100%</a:t>
            </a:r>
          </a:p>
          <a:p>
            <a:pPr>
              <a:buNone/>
            </a:pPr>
            <a:r>
              <a:rPr lang="zh-CN" altLang="en-US" sz="3000" b="1" dirty="0" smtClean="0">
                <a:solidFill>
                  <a:srgbClr val="002060"/>
                </a:solidFill>
              </a:rPr>
              <a:t>     月折旧率</a:t>
            </a:r>
            <a:r>
              <a:rPr lang="en-US" altLang="zh-CN" sz="3000" b="1" dirty="0" smtClean="0">
                <a:solidFill>
                  <a:srgbClr val="002060"/>
                </a:solidFill>
              </a:rPr>
              <a:t>=</a:t>
            </a:r>
            <a:r>
              <a:rPr lang="zh-CN" altLang="en-US" sz="3000" b="1" dirty="0" smtClean="0">
                <a:solidFill>
                  <a:srgbClr val="002060"/>
                </a:solidFill>
              </a:rPr>
              <a:t>年折旧率</a:t>
            </a:r>
            <a:r>
              <a:rPr lang="en-US" altLang="zh-CN" sz="3000" b="1" dirty="0" smtClean="0">
                <a:solidFill>
                  <a:srgbClr val="002060"/>
                </a:solidFill>
              </a:rPr>
              <a:t>÷12</a:t>
            </a:r>
          </a:p>
          <a:p>
            <a:pPr>
              <a:buNone/>
            </a:pPr>
            <a:r>
              <a:rPr lang="zh-CN" altLang="en-US" sz="3000" b="1" dirty="0" smtClean="0">
                <a:solidFill>
                  <a:srgbClr val="002060"/>
                </a:solidFill>
              </a:rPr>
              <a:t>     月折旧额</a:t>
            </a:r>
            <a:r>
              <a:rPr lang="en-US" altLang="zh-CN" sz="3000" b="1" dirty="0" smtClean="0">
                <a:solidFill>
                  <a:srgbClr val="002060"/>
                </a:solidFill>
              </a:rPr>
              <a:t>=</a:t>
            </a:r>
            <a:r>
              <a:rPr lang="zh-CN" altLang="en-US" sz="3000" b="1" dirty="0" smtClean="0">
                <a:solidFill>
                  <a:srgbClr val="002060"/>
                </a:solidFill>
              </a:rPr>
              <a:t>固定资产账面净值</a:t>
            </a:r>
            <a:r>
              <a:rPr lang="en-US" altLang="zh-CN" sz="3000" b="1" dirty="0" smtClean="0">
                <a:solidFill>
                  <a:srgbClr val="002060"/>
                </a:solidFill>
              </a:rPr>
              <a:t>×</a:t>
            </a:r>
            <a:r>
              <a:rPr lang="zh-CN" altLang="en-US" sz="3000" b="1" dirty="0" smtClean="0">
                <a:solidFill>
                  <a:srgbClr val="002060"/>
                </a:solidFill>
              </a:rPr>
              <a:t>月折旧率</a:t>
            </a:r>
            <a:endParaRPr lang="en-US" altLang="zh-CN" sz="3000" b="1" dirty="0" smtClean="0">
              <a:solidFill>
                <a:srgbClr val="002060"/>
              </a:solidFill>
            </a:endParaRPr>
          </a:p>
          <a:p>
            <a:pPr marL="0" indent="0">
              <a:buNone/>
            </a:pPr>
            <a:r>
              <a:rPr lang="zh-CN" altLang="en-US" sz="3000" b="1" dirty="0" smtClean="0"/>
              <a:t>     </a:t>
            </a:r>
            <a:r>
              <a:rPr lang="zh-CN" altLang="en-US" sz="3000" b="1" dirty="0" smtClean="0">
                <a:solidFill>
                  <a:srgbClr val="7030A0"/>
                </a:solidFill>
              </a:rPr>
              <a:t>当该法下计提折旧小于直线法所计提的折旧时，改为直线法计提。</a:t>
            </a:r>
            <a:endParaRPr lang="zh-CN" altLang="en-US" sz="3000" b="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7030A0"/>
                </a:solidFill>
              </a:rPr>
              <a:t>  ④年数总和法</a:t>
            </a:r>
            <a:endParaRPr lang="en-US" altLang="zh-CN" b="1" dirty="0" smtClean="0">
              <a:solidFill>
                <a:srgbClr val="7030A0"/>
              </a:solidFill>
            </a:endParaRPr>
          </a:p>
          <a:p>
            <a:pPr marL="0" indent="0">
              <a:buNone/>
              <a:tabLst>
                <a:tab pos="182563" algn="l"/>
              </a:tabLst>
            </a:pPr>
            <a:r>
              <a:rPr lang="zh-CN" altLang="en-US" sz="2800" b="1" dirty="0" smtClean="0"/>
              <a:t>     将固定资产的计提基数乘以一个逐年递减的分数计算每年的折旧额。</a:t>
            </a:r>
            <a:endParaRPr lang="en-US" altLang="zh-CN" sz="2800" b="1" dirty="0" smtClean="0"/>
          </a:p>
          <a:p>
            <a:pPr marL="0" indent="0">
              <a:buNone/>
            </a:pPr>
            <a:r>
              <a:rPr lang="zh-CN" altLang="en-US" sz="2800" b="1" dirty="0" smtClean="0"/>
              <a:t>     </a:t>
            </a:r>
            <a:r>
              <a:rPr lang="zh-CN" altLang="en-US" sz="2800" b="1" dirty="0" smtClean="0">
                <a:solidFill>
                  <a:srgbClr val="002060"/>
                </a:solidFill>
              </a:rPr>
              <a:t>年折旧率</a:t>
            </a:r>
            <a:r>
              <a:rPr lang="en-US" altLang="zh-CN" sz="2800" b="1" dirty="0" smtClean="0">
                <a:solidFill>
                  <a:srgbClr val="002060"/>
                </a:solidFill>
              </a:rPr>
              <a:t>=</a:t>
            </a:r>
            <a:r>
              <a:rPr lang="zh-CN" altLang="en-US" sz="2800" b="1" dirty="0" smtClean="0">
                <a:solidFill>
                  <a:srgbClr val="002060"/>
                </a:solidFill>
              </a:rPr>
              <a:t>尚可使用年数</a:t>
            </a:r>
            <a:r>
              <a:rPr lang="en-US" altLang="zh-CN" sz="2800" b="1" dirty="0" smtClean="0">
                <a:solidFill>
                  <a:srgbClr val="002060"/>
                </a:solidFill>
              </a:rPr>
              <a:t>÷</a:t>
            </a:r>
            <a:r>
              <a:rPr lang="zh-CN" altLang="en-US" sz="2800" b="1" dirty="0" smtClean="0">
                <a:solidFill>
                  <a:srgbClr val="002060"/>
                </a:solidFill>
              </a:rPr>
              <a:t>预计使用年限的年数总和</a:t>
            </a:r>
            <a:r>
              <a:rPr lang="en-US" altLang="zh-CN" sz="2800" b="1" dirty="0" smtClean="0">
                <a:solidFill>
                  <a:srgbClr val="002060"/>
                </a:solidFill>
              </a:rPr>
              <a:t>×100%</a:t>
            </a:r>
          </a:p>
          <a:p>
            <a:pPr>
              <a:buNone/>
            </a:pPr>
            <a:r>
              <a:rPr lang="zh-CN" altLang="en-US" sz="2800" b="1" dirty="0" smtClean="0">
                <a:solidFill>
                  <a:srgbClr val="002060"/>
                </a:solidFill>
              </a:rPr>
              <a:t>     月折旧率</a:t>
            </a:r>
            <a:r>
              <a:rPr lang="en-US" altLang="zh-CN" sz="2800" b="1" dirty="0" smtClean="0">
                <a:solidFill>
                  <a:srgbClr val="002060"/>
                </a:solidFill>
              </a:rPr>
              <a:t>=</a:t>
            </a:r>
            <a:r>
              <a:rPr lang="zh-CN" altLang="en-US" sz="2800" b="1" dirty="0" smtClean="0">
                <a:solidFill>
                  <a:srgbClr val="002060"/>
                </a:solidFill>
              </a:rPr>
              <a:t>年折旧率</a:t>
            </a:r>
            <a:r>
              <a:rPr lang="en-US" altLang="zh-CN" sz="2800" b="1" dirty="0" smtClean="0">
                <a:solidFill>
                  <a:srgbClr val="002060"/>
                </a:solidFill>
              </a:rPr>
              <a:t>÷12</a:t>
            </a:r>
          </a:p>
          <a:p>
            <a:pPr marL="0" indent="0">
              <a:buNone/>
            </a:pPr>
            <a:r>
              <a:rPr lang="zh-CN" altLang="en-US" sz="2800" b="1" dirty="0" smtClean="0">
                <a:solidFill>
                  <a:srgbClr val="002060"/>
                </a:solidFill>
              </a:rPr>
              <a:t>     月折旧额</a:t>
            </a:r>
            <a:r>
              <a:rPr lang="en-US" altLang="zh-CN" sz="2800" b="1" dirty="0" smtClean="0">
                <a:solidFill>
                  <a:srgbClr val="002060"/>
                </a:solidFill>
              </a:rPr>
              <a:t>=</a:t>
            </a:r>
            <a:r>
              <a:rPr lang="zh-CN" altLang="en-US" sz="2800" b="1" dirty="0" smtClean="0">
                <a:solidFill>
                  <a:srgbClr val="002060"/>
                </a:solidFill>
              </a:rPr>
              <a:t>（固定资产原值</a:t>
            </a:r>
            <a:r>
              <a:rPr lang="en-US" altLang="zh-CN" sz="2800" b="1" dirty="0" smtClean="0">
                <a:solidFill>
                  <a:srgbClr val="002060"/>
                </a:solidFill>
              </a:rPr>
              <a:t>–</a:t>
            </a:r>
            <a:r>
              <a:rPr lang="zh-CN" altLang="en-US" sz="2800" b="1" dirty="0" smtClean="0">
                <a:solidFill>
                  <a:srgbClr val="002060"/>
                </a:solidFill>
              </a:rPr>
              <a:t>预计净残值）</a:t>
            </a:r>
            <a:r>
              <a:rPr lang="en-US" altLang="zh-CN" sz="2800" b="1" dirty="0" smtClean="0">
                <a:solidFill>
                  <a:srgbClr val="002060"/>
                </a:solidFill>
              </a:rPr>
              <a:t>×</a:t>
            </a:r>
            <a:r>
              <a:rPr lang="zh-CN" altLang="en-US" sz="2800" b="1" dirty="0" smtClean="0">
                <a:solidFill>
                  <a:srgbClr val="002060"/>
                </a:solidFill>
              </a:rPr>
              <a:t>月折旧率</a:t>
            </a:r>
            <a:endParaRPr lang="zh-CN" altLang="en-US" sz="2800" b="1"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6</a:t>
            </a:r>
            <a:r>
              <a:rPr lang="zh-CN" altLang="en-US" b="1" dirty="0" smtClean="0">
                <a:solidFill>
                  <a:srgbClr val="C00000"/>
                </a:solidFill>
              </a:rPr>
              <a:t>章  固定资产</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C00000"/>
                </a:solidFill>
              </a:rPr>
              <a:t>  6.6  </a:t>
            </a:r>
            <a:r>
              <a:rPr lang="zh-CN" altLang="en-US" b="1" dirty="0" smtClean="0">
                <a:solidFill>
                  <a:srgbClr val="C00000"/>
                </a:solidFill>
              </a:rPr>
              <a:t>固定资产期末计价</a:t>
            </a:r>
            <a:endParaRPr lang="en-US" altLang="zh-CN" b="1" dirty="0" smtClean="0">
              <a:solidFill>
                <a:srgbClr val="C00000"/>
              </a:solidFill>
            </a:endParaRPr>
          </a:p>
          <a:p>
            <a:pPr>
              <a:buNone/>
            </a:pPr>
            <a:r>
              <a:rPr lang="en-US" altLang="zh-CN" b="1" dirty="0" smtClean="0"/>
              <a:t>    </a:t>
            </a:r>
            <a:r>
              <a:rPr lang="en-US" altLang="zh-CN" b="1" dirty="0" smtClean="0">
                <a:solidFill>
                  <a:srgbClr val="C00000"/>
                </a:solidFill>
              </a:rPr>
              <a:t>6.6.1  </a:t>
            </a:r>
            <a:r>
              <a:rPr lang="zh-CN" altLang="en-US" b="1" dirty="0" smtClean="0">
                <a:solidFill>
                  <a:srgbClr val="C00000"/>
                </a:solidFill>
              </a:rPr>
              <a:t>固定资产减值的判断标准</a:t>
            </a:r>
            <a:endParaRPr lang="en-US" altLang="zh-CN" b="1" dirty="0" smtClean="0">
              <a:solidFill>
                <a:srgbClr val="C00000"/>
              </a:solidFill>
            </a:endParaRPr>
          </a:p>
          <a:p>
            <a:pPr marL="0" indent="0">
              <a:buNone/>
            </a:pPr>
            <a:r>
              <a:rPr lang="zh-CN" altLang="en-US" b="1" dirty="0" smtClean="0"/>
              <a:t>    </a:t>
            </a:r>
            <a:r>
              <a:rPr lang="zh-CN" altLang="en-US" sz="3000" b="1" dirty="0" smtClean="0"/>
              <a:t>企业应在资产负债表日判断资产是否存在可能发生减值的迹象。</a:t>
            </a:r>
            <a:endParaRPr lang="en-US" altLang="zh-CN" sz="3000" b="1" dirty="0" smtClean="0"/>
          </a:p>
          <a:p>
            <a:pPr>
              <a:buNone/>
            </a:pPr>
            <a:r>
              <a:rPr lang="en-US" altLang="zh-CN" b="1" dirty="0" smtClean="0">
                <a:solidFill>
                  <a:srgbClr val="C00000"/>
                </a:solidFill>
              </a:rPr>
              <a:t>    6.6.2  </a:t>
            </a:r>
            <a:r>
              <a:rPr lang="zh-CN" altLang="en-US" b="1" dirty="0" smtClean="0">
                <a:solidFill>
                  <a:srgbClr val="C00000"/>
                </a:solidFill>
              </a:rPr>
              <a:t>固定资产可收回金额的确定</a:t>
            </a:r>
            <a:endParaRPr lang="en-US" altLang="zh-CN" b="1" dirty="0" smtClean="0">
              <a:solidFill>
                <a:srgbClr val="C00000"/>
              </a:solidFill>
            </a:endParaRPr>
          </a:p>
          <a:p>
            <a:pPr marL="0" indent="0">
              <a:buNone/>
            </a:pPr>
            <a:r>
              <a:rPr lang="zh-CN" altLang="en-US" b="1" dirty="0" smtClean="0"/>
              <a:t>     </a:t>
            </a:r>
            <a:r>
              <a:rPr lang="zh-CN" altLang="en-US" sz="3000" b="1" dirty="0" smtClean="0"/>
              <a:t>固定资产存在减值迹象的，应当估计其可收回金额。</a:t>
            </a:r>
            <a:endParaRPr lang="en-US" altLang="zh-CN" sz="3000" b="1" dirty="0" smtClean="0"/>
          </a:p>
          <a:p>
            <a:pPr marL="0" indent="0">
              <a:buNone/>
            </a:pPr>
            <a:r>
              <a:rPr lang="zh-CN" altLang="en-US" sz="3000" b="1" dirty="0" smtClean="0"/>
              <a:t>     </a:t>
            </a:r>
            <a:r>
              <a:rPr lang="zh-CN" altLang="en-US" sz="3000" b="1" dirty="0" smtClean="0">
                <a:solidFill>
                  <a:srgbClr val="002060"/>
                </a:solidFill>
              </a:rPr>
              <a:t>固定资产可收回金额</a:t>
            </a:r>
            <a:r>
              <a:rPr lang="en-US" altLang="zh-CN" sz="3000" b="1" dirty="0" smtClean="0">
                <a:solidFill>
                  <a:srgbClr val="002060"/>
                </a:solidFill>
              </a:rPr>
              <a:t>=Max</a:t>
            </a:r>
            <a:r>
              <a:rPr lang="zh-CN" altLang="en-US" sz="3000" b="1" dirty="0" smtClean="0">
                <a:solidFill>
                  <a:srgbClr val="002060"/>
                </a:solidFill>
              </a:rPr>
              <a:t>（公允价值─处置费用，预计的未来现金流量现值）</a:t>
            </a:r>
            <a:endParaRPr lang="zh-CN" altLang="en-US" sz="3000" b="1" dirty="0">
              <a:solidFill>
                <a:srgbClr val="00206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1298</Words>
  <Application>Microsoft Office PowerPoint</Application>
  <PresentationFormat>全屏显示(4:3)</PresentationFormat>
  <Paragraphs>89</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第6章  固定资产</vt:lpstr>
      <vt:lpstr>第6章  固定资产</vt:lpstr>
      <vt:lpstr>第6章  固定资产</vt:lpstr>
      <vt:lpstr>第6章  固定资产</vt:lpstr>
      <vt:lpstr>第6章  固定资产</vt:lpstr>
      <vt:lpstr>第6章  固定资产</vt:lpstr>
      <vt:lpstr>第6章  固定资产</vt:lpstr>
      <vt:lpstr>第6章  固定资产</vt:lpstr>
      <vt:lpstr>第6章  固定资产</vt:lpstr>
      <vt:lpstr>第6章  固定资产</vt:lpstr>
      <vt:lpstr>第6章  固定资产</vt:lpstr>
      <vt:lpstr>第6章  固定资产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固定资产</dc:title>
  <dc:creator>l</dc:creator>
  <cp:lastModifiedBy>l</cp:lastModifiedBy>
  <cp:revision>31</cp:revision>
  <dcterms:created xsi:type="dcterms:W3CDTF">2011-10-13T07:35:54Z</dcterms:created>
  <dcterms:modified xsi:type="dcterms:W3CDTF">2011-11-20T09:46:17Z</dcterms:modified>
</cp:coreProperties>
</file>