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590"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57AB006-0C6C-426B-8C07-44A53F6EC8DB}" type="datetimeFigureOut">
              <a:rPr lang="zh-CN" altLang="en-US" smtClean="0"/>
              <a:pPr/>
              <a:t>2011/12/15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42404A-7545-4F62-841E-D759E72C5C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57AB006-0C6C-426B-8C07-44A53F6EC8DB}" type="datetimeFigureOut">
              <a:rPr lang="zh-CN" altLang="en-US" smtClean="0"/>
              <a:pPr/>
              <a:t>2011/12/15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42404A-7545-4F62-841E-D759E72C5C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57AB006-0C6C-426B-8C07-44A53F6EC8DB}" type="datetimeFigureOut">
              <a:rPr lang="zh-CN" altLang="en-US" smtClean="0"/>
              <a:pPr/>
              <a:t>2011/12/15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42404A-7545-4F62-841E-D759E72C5C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57AB006-0C6C-426B-8C07-44A53F6EC8DB}" type="datetimeFigureOut">
              <a:rPr lang="zh-CN" altLang="en-US" smtClean="0"/>
              <a:pPr/>
              <a:t>2011/12/15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42404A-7545-4F62-841E-D759E72C5C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57AB006-0C6C-426B-8C07-44A53F6EC8DB}" type="datetimeFigureOut">
              <a:rPr lang="zh-CN" altLang="en-US" smtClean="0"/>
              <a:pPr/>
              <a:t>2011/12/15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42404A-7545-4F62-841E-D759E72C5C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57AB006-0C6C-426B-8C07-44A53F6EC8DB}" type="datetimeFigureOut">
              <a:rPr lang="zh-CN" altLang="en-US" smtClean="0"/>
              <a:pPr/>
              <a:t>2011/12/15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42404A-7545-4F62-841E-D759E72C5C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57AB006-0C6C-426B-8C07-44A53F6EC8DB}" type="datetimeFigureOut">
              <a:rPr lang="zh-CN" altLang="en-US" smtClean="0"/>
              <a:pPr/>
              <a:t>2011/12/15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42404A-7545-4F62-841E-D759E72C5C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57AB006-0C6C-426B-8C07-44A53F6EC8DB}" type="datetimeFigureOut">
              <a:rPr lang="zh-CN" altLang="en-US" smtClean="0"/>
              <a:pPr/>
              <a:t>2011/12/15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42404A-7545-4F62-841E-D759E72C5C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57AB006-0C6C-426B-8C07-44A53F6EC8DB}" type="datetimeFigureOut">
              <a:rPr lang="zh-CN" altLang="en-US" smtClean="0"/>
              <a:pPr/>
              <a:t>2011/12/15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42404A-7545-4F62-841E-D759E72C5C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57AB006-0C6C-426B-8C07-44A53F6EC8DB}" type="datetimeFigureOut">
              <a:rPr lang="zh-CN" altLang="en-US" smtClean="0"/>
              <a:pPr/>
              <a:t>2011/12/15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42404A-7545-4F62-841E-D759E72C5C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57AB006-0C6C-426B-8C07-44A53F6EC8DB}" type="datetimeFigureOut">
              <a:rPr lang="zh-CN" altLang="en-US" smtClean="0"/>
              <a:pPr/>
              <a:t>2011/12/15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42404A-7545-4F62-841E-D759E72C5C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7AB006-0C6C-426B-8C07-44A53F6EC8DB}" type="datetimeFigureOut">
              <a:rPr lang="zh-CN" altLang="en-US" smtClean="0"/>
              <a:pPr/>
              <a:t>2011/12/15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2404A-7545-4F62-841E-D759E72C5C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7</a:t>
            </a:r>
            <a:r>
              <a:rPr lang="zh-CN" altLang="en-US" b="1" dirty="0" smtClean="0">
                <a:solidFill>
                  <a:srgbClr val="C00000"/>
                </a:solidFill>
              </a:rPr>
              <a:t>章   </a:t>
            </a:r>
            <a:r>
              <a:rPr lang="zh-CN" altLang="en-US" b="1" dirty="0" smtClean="0">
                <a:solidFill>
                  <a:srgbClr val="C00000"/>
                </a:solidFill>
              </a:rPr>
              <a:t>无形资产和其他资产</a:t>
            </a:r>
            <a:endParaRPr lang="zh-CN" altLang="en-US" b="1" dirty="0">
              <a:solidFill>
                <a:srgbClr val="C00000"/>
              </a:solidFill>
            </a:endParaRPr>
          </a:p>
        </p:txBody>
      </p:sp>
      <p:sp>
        <p:nvSpPr>
          <p:cNvPr id="3" name="内容占位符 2"/>
          <p:cNvSpPr>
            <a:spLocks noGrp="1"/>
          </p:cNvSpPr>
          <p:nvPr>
            <p:ph idx="1"/>
          </p:nvPr>
        </p:nvSpPr>
        <p:spPr/>
        <p:txBody>
          <a:bodyPr>
            <a:normAutofit fontScale="85000" lnSpcReduction="20000"/>
          </a:bodyPr>
          <a:lstStyle/>
          <a:p>
            <a:pPr>
              <a:buNone/>
            </a:pPr>
            <a:r>
              <a:rPr lang="en-US" altLang="zh-CN" b="1" dirty="0" smtClean="0">
                <a:solidFill>
                  <a:srgbClr val="C00000"/>
                </a:solidFill>
              </a:rPr>
              <a:t>7.1  </a:t>
            </a:r>
            <a:r>
              <a:rPr lang="zh-CN" altLang="en-US" b="1" dirty="0" smtClean="0">
                <a:solidFill>
                  <a:srgbClr val="C00000"/>
                </a:solidFill>
              </a:rPr>
              <a:t>无形资产概述</a:t>
            </a:r>
            <a:endParaRPr lang="en-US" altLang="zh-CN" b="1" dirty="0" smtClean="0">
              <a:solidFill>
                <a:srgbClr val="C00000"/>
              </a:solidFill>
            </a:endParaRPr>
          </a:p>
          <a:p>
            <a:pPr>
              <a:buNone/>
            </a:pPr>
            <a:r>
              <a:rPr lang="en-US" altLang="zh-CN" b="1" dirty="0"/>
              <a:t> </a:t>
            </a:r>
            <a:r>
              <a:rPr lang="en-US" altLang="zh-CN" b="1" dirty="0" smtClean="0"/>
              <a:t> </a:t>
            </a:r>
            <a:r>
              <a:rPr lang="en-US" altLang="zh-CN" b="1" dirty="0" smtClean="0">
                <a:solidFill>
                  <a:srgbClr val="C00000"/>
                </a:solidFill>
              </a:rPr>
              <a:t>7.1.1  </a:t>
            </a:r>
            <a:r>
              <a:rPr lang="zh-CN" altLang="en-US" b="1" dirty="0" smtClean="0">
                <a:solidFill>
                  <a:srgbClr val="C00000"/>
                </a:solidFill>
              </a:rPr>
              <a:t>无形资产概念</a:t>
            </a:r>
            <a:endParaRPr lang="en-US" altLang="zh-CN" b="1" dirty="0" smtClean="0">
              <a:solidFill>
                <a:srgbClr val="C00000"/>
              </a:solidFill>
            </a:endParaRPr>
          </a:p>
          <a:p>
            <a:pPr marL="0" indent="0">
              <a:buNone/>
            </a:pPr>
            <a:r>
              <a:rPr lang="zh-CN" altLang="en-US" b="1" dirty="0" smtClean="0"/>
              <a:t>     无形资产是企业拥有或控制的没有实物形态的可辨认非货币性资产。包括：专利权、非专利技术、商标权、著作权、土地使用权、特许权等。</a:t>
            </a:r>
            <a:endParaRPr lang="en-US" altLang="zh-CN" b="1" dirty="0" smtClean="0"/>
          </a:p>
          <a:p>
            <a:pPr>
              <a:buNone/>
            </a:pPr>
            <a:r>
              <a:rPr lang="zh-CN" altLang="en-US" b="1" dirty="0" smtClean="0"/>
              <a:t>     </a:t>
            </a:r>
            <a:r>
              <a:rPr lang="zh-CN" altLang="en-US" b="1" dirty="0" smtClean="0">
                <a:solidFill>
                  <a:srgbClr val="C00000"/>
                </a:solidFill>
              </a:rPr>
              <a:t>特征：</a:t>
            </a:r>
            <a:endParaRPr lang="en-US" altLang="zh-CN" b="1" dirty="0" smtClean="0">
              <a:solidFill>
                <a:srgbClr val="C00000"/>
              </a:solidFill>
            </a:endParaRPr>
          </a:p>
          <a:p>
            <a:pPr>
              <a:buNone/>
            </a:pPr>
            <a:r>
              <a:rPr lang="en-US" altLang="zh-CN" b="1" dirty="0" smtClean="0"/>
              <a:t>     1.</a:t>
            </a:r>
            <a:r>
              <a:rPr lang="zh-CN" altLang="en-US" b="1" dirty="0" smtClean="0"/>
              <a:t>不具有实物形态。</a:t>
            </a:r>
            <a:endParaRPr lang="en-US" altLang="zh-CN" b="1" dirty="0" smtClean="0"/>
          </a:p>
          <a:p>
            <a:pPr>
              <a:buNone/>
            </a:pPr>
            <a:r>
              <a:rPr lang="en-US" altLang="zh-CN" b="1" dirty="0" smtClean="0"/>
              <a:t>     2.</a:t>
            </a:r>
            <a:r>
              <a:rPr lang="zh-CN" altLang="en-US" b="1" dirty="0" smtClean="0"/>
              <a:t>可辨认性：能区别于其他资产可单独辨认。</a:t>
            </a:r>
            <a:endParaRPr lang="en-US" altLang="zh-CN" b="1" dirty="0" smtClean="0"/>
          </a:p>
          <a:p>
            <a:pPr>
              <a:buNone/>
            </a:pPr>
            <a:r>
              <a:rPr lang="en-US" altLang="zh-CN" b="1" dirty="0" smtClean="0"/>
              <a:t>     3.</a:t>
            </a:r>
            <a:r>
              <a:rPr lang="zh-CN" altLang="en-US" b="1" dirty="0" smtClean="0"/>
              <a:t>属于非货币资产。</a:t>
            </a:r>
            <a:endParaRPr lang="en-US" altLang="zh-CN" b="1" dirty="0" smtClean="0"/>
          </a:p>
          <a:p>
            <a:pPr marL="0" indent="0">
              <a:buNone/>
            </a:pPr>
            <a:r>
              <a:rPr lang="zh-CN" altLang="en-US" b="1" dirty="0" smtClean="0"/>
              <a:t>     非货币资产指企业持有的非货币资金和将以固定或可确定的金额收取的其他资产。</a:t>
            </a:r>
            <a:endParaRPr lang="zh-CN" alt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7</a:t>
            </a:r>
            <a:r>
              <a:rPr lang="zh-CN" altLang="en-US" b="1" dirty="0" smtClean="0">
                <a:solidFill>
                  <a:srgbClr val="C00000"/>
                </a:solidFill>
              </a:rPr>
              <a:t>章   </a:t>
            </a:r>
            <a:r>
              <a:rPr lang="zh-CN" altLang="en-US" b="1" dirty="0" smtClean="0">
                <a:solidFill>
                  <a:srgbClr val="C00000"/>
                </a:solidFill>
              </a:rPr>
              <a:t>无形资产和其他资产</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b="1" dirty="0" smtClean="0"/>
              <a:t> </a:t>
            </a:r>
            <a:r>
              <a:rPr lang="en-US" altLang="zh-CN" sz="3500" b="1" dirty="0" smtClean="0">
                <a:solidFill>
                  <a:srgbClr val="C00000"/>
                </a:solidFill>
              </a:rPr>
              <a:t>7.1.2  </a:t>
            </a:r>
            <a:r>
              <a:rPr lang="zh-CN" altLang="en-US" sz="3500" b="1" dirty="0" smtClean="0">
                <a:solidFill>
                  <a:srgbClr val="C00000"/>
                </a:solidFill>
              </a:rPr>
              <a:t>无形资产的内容与分类</a:t>
            </a:r>
            <a:endParaRPr lang="en-US" altLang="zh-CN" sz="3500" b="1" dirty="0" smtClean="0">
              <a:solidFill>
                <a:srgbClr val="C00000"/>
              </a:solidFill>
            </a:endParaRPr>
          </a:p>
          <a:p>
            <a:pPr marL="0" indent="0">
              <a:buNone/>
            </a:pPr>
            <a:r>
              <a:rPr lang="en-US" altLang="zh-CN" b="1" dirty="0" smtClean="0"/>
              <a:t>      </a:t>
            </a:r>
            <a:r>
              <a:rPr lang="en-US" altLang="zh-CN" b="1" dirty="0" smtClean="0">
                <a:solidFill>
                  <a:srgbClr val="C00000"/>
                </a:solidFill>
              </a:rPr>
              <a:t>1.</a:t>
            </a:r>
            <a:r>
              <a:rPr lang="zh-CN" altLang="en-US" b="1" dirty="0" smtClean="0">
                <a:solidFill>
                  <a:srgbClr val="C00000"/>
                </a:solidFill>
              </a:rPr>
              <a:t>内容：</a:t>
            </a:r>
            <a:r>
              <a:rPr lang="zh-CN" altLang="en-US" b="1" dirty="0" smtClean="0"/>
              <a:t>专利权、非专利技术、商标权、著作权、土地使用权、特许权等。</a:t>
            </a:r>
            <a:endParaRPr lang="en-US" altLang="zh-CN" b="1" dirty="0" smtClean="0"/>
          </a:p>
          <a:p>
            <a:pPr>
              <a:buNone/>
            </a:pPr>
            <a:r>
              <a:rPr lang="en-US" altLang="zh-CN" b="1" dirty="0" smtClean="0"/>
              <a:t>      </a:t>
            </a:r>
            <a:r>
              <a:rPr lang="en-US" altLang="zh-CN" b="1" dirty="0" smtClean="0">
                <a:solidFill>
                  <a:srgbClr val="C00000"/>
                </a:solidFill>
              </a:rPr>
              <a:t>2.</a:t>
            </a:r>
            <a:r>
              <a:rPr lang="zh-CN" altLang="en-US" b="1" dirty="0" smtClean="0">
                <a:solidFill>
                  <a:srgbClr val="C00000"/>
                </a:solidFill>
              </a:rPr>
              <a:t>分类：</a:t>
            </a:r>
            <a:endParaRPr lang="en-US" altLang="zh-CN" b="1" dirty="0" smtClean="0">
              <a:solidFill>
                <a:srgbClr val="C00000"/>
              </a:solidFill>
            </a:endParaRPr>
          </a:p>
          <a:p>
            <a:pPr marL="0" indent="0">
              <a:buNone/>
            </a:pPr>
            <a:r>
              <a:rPr lang="en-US" altLang="zh-CN" b="1" dirty="0" smtClean="0"/>
              <a:t>     </a:t>
            </a:r>
            <a:r>
              <a:rPr lang="zh-CN" altLang="zh-CN" b="1" dirty="0" smtClean="0"/>
              <a:t>①</a:t>
            </a:r>
            <a:r>
              <a:rPr lang="zh-CN" altLang="en-US" b="1" dirty="0" smtClean="0"/>
              <a:t>根据使用寿命划分：使用寿命有限的无形资产：专利权、专营权、著作权、土地使用权。</a:t>
            </a:r>
            <a:endParaRPr lang="en-US" altLang="zh-CN" b="1" dirty="0" smtClean="0"/>
          </a:p>
          <a:p>
            <a:pPr>
              <a:buNone/>
            </a:pPr>
            <a:r>
              <a:rPr lang="zh-CN" altLang="en-US" b="1" dirty="0" smtClean="0"/>
              <a:t>使用寿命不确定的无形资产。</a:t>
            </a:r>
            <a:endParaRPr lang="en-US" altLang="zh-CN" b="1" dirty="0" smtClean="0"/>
          </a:p>
          <a:p>
            <a:pPr marL="0" indent="0">
              <a:buNone/>
            </a:pPr>
            <a:r>
              <a:rPr lang="en-US" altLang="zh-CN" b="1" dirty="0" smtClean="0"/>
              <a:t>     </a:t>
            </a:r>
            <a:r>
              <a:rPr lang="zh-CN" altLang="zh-CN" b="1" dirty="0" smtClean="0"/>
              <a:t>②</a:t>
            </a:r>
            <a:r>
              <a:rPr lang="zh-CN" altLang="en-US" b="1" dirty="0" smtClean="0"/>
              <a:t>按取得渠道分：购入、自创、投资者投资转入、接受捐赠。</a:t>
            </a:r>
            <a:endParaRPr lang="zh-CN" alt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7</a:t>
            </a:r>
            <a:r>
              <a:rPr lang="zh-CN" altLang="en-US" b="1" dirty="0" smtClean="0">
                <a:solidFill>
                  <a:srgbClr val="C00000"/>
                </a:solidFill>
              </a:rPr>
              <a:t>章   </a:t>
            </a:r>
            <a:r>
              <a:rPr lang="zh-CN" altLang="en-US" b="1" dirty="0" smtClean="0">
                <a:solidFill>
                  <a:srgbClr val="C00000"/>
                </a:solidFill>
              </a:rPr>
              <a:t>无形资产和其他资产</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en-US" altLang="zh-CN" b="1" dirty="0" smtClean="0"/>
              <a:t> </a:t>
            </a:r>
            <a:r>
              <a:rPr lang="en-US" altLang="zh-CN" sz="3500" b="1" dirty="0" smtClean="0">
                <a:solidFill>
                  <a:srgbClr val="C00000"/>
                </a:solidFill>
              </a:rPr>
              <a:t>7.1.3 </a:t>
            </a:r>
            <a:r>
              <a:rPr lang="zh-CN" altLang="en-US" sz="3500" b="1" dirty="0" smtClean="0">
                <a:solidFill>
                  <a:srgbClr val="C00000"/>
                </a:solidFill>
              </a:rPr>
              <a:t>无形资产的确认与计量</a:t>
            </a:r>
            <a:endParaRPr lang="en-US" altLang="zh-CN" sz="3500" b="1" dirty="0" smtClean="0">
              <a:solidFill>
                <a:srgbClr val="C00000"/>
              </a:solidFill>
            </a:endParaRPr>
          </a:p>
          <a:p>
            <a:pPr>
              <a:buNone/>
            </a:pPr>
            <a:r>
              <a:rPr lang="en-US" altLang="zh-CN" b="1" dirty="0"/>
              <a:t> </a:t>
            </a:r>
            <a:r>
              <a:rPr lang="en-US" altLang="zh-CN" b="1" dirty="0" smtClean="0"/>
              <a:t>    </a:t>
            </a:r>
            <a:r>
              <a:rPr lang="en-US" altLang="zh-CN" b="1" dirty="0" smtClean="0">
                <a:solidFill>
                  <a:srgbClr val="C00000"/>
                </a:solidFill>
              </a:rPr>
              <a:t>1. </a:t>
            </a:r>
            <a:r>
              <a:rPr lang="zh-CN" altLang="en-US" b="1" dirty="0" smtClean="0">
                <a:solidFill>
                  <a:srgbClr val="C00000"/>
                </a:solidFill>
              </a:rPr>
              <a:t>确认</a:t>
            </a:r>
            <a:endParaRPr lang="en-US" altLang="zh-CN" b="1" dirty="0" smtClean="0">
              <a:solidFill>
                <a:srgbClr val="C00000"/>
              </a:solidFill>
            </a:endParaRPr>
          </a:p>
          <a:p>
            <a:pPr marL="0" indent="0">
              <a:buNone/>
            </a:pPr>
            <a:r>
              <a:rPr lang="zh-CN" altLang="en-US" b="1" dirty="0" smtClean="0"/>
              <a:t>     满足以下两个条件，企业才能加以确认：①该资产产生的经济利益很可能流入企业；②该资产的成本能够可靠地计量。</a:t>
            </a:r>
            <a:endParaRPr lang="en-US" altLang="zh-CN" b="1" dirty="0" smtClean="0"/>
          </a:p>
          <a:p>
            <a:pPr>
              <a:buNone/>
            </a:pPr>
            <a:r>
              <a:rPr lang="en-US" altLang="zh-CN" b="1" dirty="0" smtClean="0"/>
              <a:t>     </a:t>
            </a:r>
            <a:r>
              <a:rPr lang="en-US" altLang="zh-CN" b="1" dirty="0" smtClean="0">
                <a:solidFill>
                  <a:srgbClr val="C00000"/>
                </a:solidFill>
              </a:rPr>
              <a:t>2.</a:t>
            </a:r>
            <a:r>
              <a:rPr lang="zh-CN" altLang="en-US" b="1" dirty="0" smtClean="0">
                <a:solidFill>
                  <a:srgbClr val="C00000"/>
                </a:solidFill>
              </a:rPr>
              <a:t>无形资产的初始计量</a:t>
            </a:r>
            <a:endParaRPr lang="en-US" altLang="zh-CN" b="1" dirty="0" smtClean="0">
              <a:solidFill>
                <a:srgbClr val="C00000"/>
              </a:solidFill>
            </a:endParaRPr>
          </a:p>
          <a:p>
            <a:pPr marL="0" indent="0">
              <a:buNone/>
            </a:pPr>
            <a:r>
              <a:rPr lang="en-US" altLang="zh-CN" b="1" dirty="0" smtClean="0"/>
              <a:t>     </a:t>
            </a:r>
            <a:r>
              <a:rPr lang="zh-CN" altLang="zh-CN" b="1" dirty="0" smtClean="0"/>
              <a:t>①</a:t>
            </a:r>
            <a:r>
              <a:rPr lang="zh-CN" altLang="en-US" b="1" dirty="0" smtClean="0"/>
              <a:t>外购：购买价款、相关税费以及直接归属于使该资产达到预定用途而发生的其他支出。</a:t>
            </a:r>
            <a:endParaRPr lang="en-US" altLang="zh-CN" b="1" dirty="0" smtClean="0"/>
          </a:p>
          <a:p>
            <a:pPr marL="0" indent="0">
              <a:buNone/>
            </a:pPr>
            <a:r>
              <a:rPr lang="zh-CN" altLang="en-US" b="1" dirty="0" smtClean="0"/>
              <a:t>     ②自行开发：经过研究和开发两个阶段。研究费用，计入当期损益；开发费用，予以资本化。</a:t>
            </a:r>
            <a:endParaRPr lang="zh-CN" alt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7</a:t>
            </a:r>
            <a:r>
              <a:rPr lang="zh-CN" altLang="en-US" b="1" dirty="0" smtClean="0">
                <a:solidFill>
                  <a:srgbClr val="C00000"/>
                </a:solidFill>
              </a:rPr>
              <a:t>章   </a:t>
            </a:r>
            <a:r>
              <a:rPr lang="zh-CN" altLang="en-US" b="1" dirty="0" smtClean="0">
                <a:solidFill>
                  <a:srgbClr val="C00000"/>
                </a:solidFill>
              </a:rPr>
              <a:t>无形资产和其他资产</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zh-CN" altLang="en-US" b="1" dirty="0" smtClean="0"/>
              <a:t>    ③投资者投入，以投资合同或协议约定的价值作为成本。</a:t>
            </a:r>
            <a:endParaRPr lang="en-US" altLang="zh-CN" b="1" dirty="0" smtClean="0"/>
          </a:p>
          <a:p>
            <a:pPr marL="0" indent="0">
              <a:buNone/>
            </a:pPr>
            <a:r>
              <a:rPr lang="zh-CN" altLang="en-US" b="1" dirty="0" smtClean="0"/>
              <a:t>    ④通过非货币性资产交换取得：换出资产的公允价值加上支付的补价和相关税费。</a:t>
            </a:r>
            <a:endParaRPr lang="en-US" altLang="zh-CN" b="1" dirty="0" smtClean="0"/>
          </a:p>
          <a:p>
            <a:pPr>
              <a:buNone/>
            </a:pPr>
            <a:r>
              <a:rPr lang="zh-CN" altLang="en-US" b="1" dirty="0" smtClean="0"/>
              <a:t>    ⑤债务重组取得：以其公允价值入账。</a:t>
            </a:r>
            <a:endParaRPr lang="en-US" altLang="zh-CN" b="1" dirty="0" smtClean="0"/>
          </a:p>
          <a:p>
            <a:pPr>
              <a:buNone/>
            </a:pPr>
            <a:r>
              <a:rPr lang="zh-CN" altLang="en-US" b="1" dirty="0" smtClean="0"/>
              <a:t>    ⑥政府补助取得：以公允价值入账。</a:t>
            </a:r>
            <a:endParaRPr lang="en-US" altLang="zh-CN" b="1" dirty="0" smtClean="0"/>
          </a:p>
          <a:p>
            <a:pPr marL="0" indent="0">
              <a:buNone/>
            </a:pPr>
            <a:r>
              <a:rPr lang="zh-CN" altLang="en-US" b="1" dirty="0" smtClean="0"/>
              <a:t>    ⑦合并取得：</a:t>
            </a:r>
            <a:endParaRPr lang="en-US" altLang="zh-CN" b="1" dirty="0" smtClean="0"/>
          </a:p>
          <a:p>
            <a:pPr marL="0" indent="0">
              <a:buNone/>
            </a:pPr>
            <a:r>
              <a:rPr lang="en-US" altLang="zh-CN" b="1" dirty="0"/>
              <a:t> </a:t>
            </a:r>
            <a:r>
              <a:rPr lang="en-US" altLang="zh-CN" b="1" dirty="0" smtClean="0"/>
              <a:t>     a.</a:t>
            </a:r>
            <a:r>
              <a:rPr lang="zh-CN" altLang="en-US" b="1" dirty="0" smtClean="0"/>
              <a:t>同一控制下的吸收合并：按被合并企业无形资产的账面价值。</a:t>
            </a:r>
            <a:endParaRPr lang="en-US" altLang="zh-CN" b="1" dirty="0" smtClean="0"/>
          </a:p>
          <a:p>
            <a:pPr>
              <a:buNone/>
            </a:pPr>
            <a:r>
              <a:rPr lang="en-US" altLang="zh-CN" b="1" dirty="0" smtClean="0"/>
              <a:t>      b.</a:t>
            </a:r>
            <a:r>
              <a:rPr lang="zh-CN" altLang="en-US" b="1" dirty="0" smtClean="0"/>
              <a:t>非同一控制下地合并：按其公允价值入账。</a:t>
            </a:r>
          </a:p>
          <a:p>
            <a:pPr>
              <a:buNone/>
            </a:pP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7</a:t>
            </a:r>
            <a:r>
              <a:rPr lang="zh-CN" altLang="en-US" b="1" dirty="0" smtClean="0">
                <a:solidFill>
                  <a:srgbClr val="C00000"/>
                </a:solidFill>
              </a:rPr>
              <a:t>章   </a:t>
            </a:r>
            <a:r>
              <a:rPr lang="zh-CN" altLang="en-US" b="1" dirty="0" smtClean="0">
                <a:solidFill>
                  <a:srgbClr val="C00000"/>
                </a:solidFill>
              </a:rPr>
              <a:t>无形资产和其他资产</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en-US" altLang="zh-CN" b="1" dirty="0" smtClean="0"/>
              <a:t>    3. </a:t>
            </a:r>
            <a:r>
              <a:rPr lang="zh-CN" altLang="en-US" b="1" dirty="0" smtClean="0"/>
              <a:t>无形资产的摊销</a:t>
            </a:r>
            <a:endParaRPr lang="en-US" altLang="zh-CN" b="1" dirty="0" smtClean="0"/>
          </a:p>
          <a:p>
            <a:pPr>
              <a:buNone/>
            </a:pPr>
            <a:r>
              <a:rPr lang="zh-CN" altLang="en-US" b="1" dirty="0" smtClean="0"/>
              <a:t>   设置</a:t>
            </a:r>
            <a:r>
              <a:rPr lang="zh-CN" altLang="en-US" b="1" dirty="0" smtClean="0">
                <a:solidFill>
                  <a:srgbClr val="C00000"/>
                </a:solidFill>
              </a:rPr>
              <a:t>“累计摊销”</a:t>
            </a:r>
            <a:r>
              <a:rPr lang="zh-CN" altLang="en-US" b="1" dirty="0" smtClean="0"/>
              <a:t>账户，是无形资产账户的抵减账户。</a:t>
            </a:r>
            <a:endParaRPr lang="en-US" altLang="zh-CN" b="1" dirty="0" smtClean="0"/>
          </a:p>
          <a:p>
            <a:pPr>
              <a:buNone/>
            </a:pPr>
            <a:r>
              <a:rPr lang="zh-CN" altLang="en-US" b="1" dirty="0" smtClean="0"/>
              <a:t>    </a:t>
            </a:r>
            <a:r>
              <a:rPr lang="zh-CN" altLang="en-US" b="1" dirty="0" smtClean="0">
                <a:solidFill>
                  <a:srgbClr val="7030A0"/>
                </a:solidFill>
              </a:rPr>
              <a:t>借：管理费用</a:t>
            </a:r>
            <a:endParaRPr lang="en-US" altLang="zh-CN" b="1" dirty="0" smtClean="0">
              <a:solidFill>
                <a:srgbClr val="7030A0"/>
              </a:solidFill>
            </a:endParaRPr>
          </a:p>
          <a:p>
            <a:pPr>
              <a:buNone/>
            </a:pPr>
            <a:r>
              <a:rPr lang="zh-CN" altLang="en-US" b="1" dirty="0" smtClean="0">
                <a:solidFill>
                  <a:srgbClr val="7030A0"/>
                </a:solidFill>
              </a:rPr>
              <a:t>       贷：累计摊销</a:t>
            </a:r>
            <a:endParaRPr lang="en-US" altLang="zh-CN" b="1" dirty="0" smtClean="0">
              <a:solidFill>
                <a:srgbClr val="7030A0"/>
              </a:solidFill>
            </a:endParaRPr>
          </a:p>
          <a:p>
            <a:pPr>
              <a:buNone/>
            </a:pPr>
            <a:r>
              <a:rPr lang="en-US" altLang="zh-CN" b="1" dirty="0" smtClean="0"/>
              <a:t> </a:t>
            </a:r>
            <a:r>
              <a:rPr lang="en-US" altLang="zh-CN" b="1" dirty="0" smtClean="0">
                <a:solidFill>
                  <a:srgbClr val="C00000"/>
                </a:solidFill>
              </a:rPr>
              <a:t>7.1.4  </a:t>
            </a:r>
            <a:r>
              <a:rPr lang="zh-CN" altLang="en-US" b="1" dirty="0" smtClean="0">
                <a:solidFill>
                  <a:srgbClr val="C00000"/>
                </a:solidFill>
              </a:rPr>
              <a:t>无形资产的处置</a:t>
            </a:r>
            <a:endParaRPr lang="en-US" altLang="zh-CN" b="1" dirty="0" smtClean="0">
              <a:solidFill>
                <a:srgbClr val="C00000"/>
              </a:solidFill>
            </a:endParaRPr>
          </a:p>
          <a:p>
            <a:pPr marL="0" indent="0">
              <a:buNone/>
            </a:pPr>
            <a:r>
              <a:rPr lang="en-US" altLang="zh-CN" b="1" dirty="0" smtClean="0"/>
              <a:t>     </a:t>
            </a:r>
            <a:r>
              <a:rPr lang="en-US" altLang="zh-CN" b="1" dirty="0" smtClean="0">
                <a:solidFill>
                  <a:srgbClr val="7030A0"/>
                </a:solidFill>
              </a:rPr>
              <a:t>1.</a:t>
            </a:r>
            <a:r>
              <a:rPr lang="zh-CN" altLang="en-US" b="1" dirty="0" smtClean="0">
                <a:solidFill>
                  <a:srgbClr val="7030A0"/>
                </a:solidFill>
              </a:rPr>
              <a:t>出售：</a:t>
            </a:r>
            <a:r>
              <a:rPr lang="zh-CN" altLang="en-US" b="1" dirty="0" smtClean="0"/>
              <a:t>将取得的价款与该无形资产账面价值的差额计入当期损益。计入：营业外收入或营业外支出。</a:t>
            </a:r>
            <a:endParaRPr lang="en-US" altLang="zh-CN" b="1" dirty="0" smtClean="0"/>
          </a:p>
          <a:p>
            <a:pPr marL="0" indent="0">
              <a:buNone/>
            </a:pPr>
            <a:r>
              <a:rPr lang="en-US" altLang="zh-CN" b="1" dirty="0" smtClean="0"/>
              <a:t>     </a:t>
            </a:r>
            <a:r>
              <a:rPr lang="en-US" altLang="zh-CN" b="1" dirty="0" smtClean="0">
                <a:solidFill>
                  <a:srgbClr val="7030A0"/>
                </a:solidFill>
              </a:rPr>
              <a:t>2.</a:t>
            </a:r>
            <a:r>
              <a:rPr lang="zh-CN" altLang="en-US" b="1" dirty="0" smtClean="0">
                <a:solidFill>
                  <a:srgbClr val="7030A0"/>
                </a:solidFill>
              </a:rPr>
              <a:t>出租：</a:t>
            </a:r>
            <a:r>
              <a:rPr lang="zh-CN" altLang="en-US" b="1" dirty="0" smtClean="0"/>
              <a:t>取得的收入计入“其他业务收入”，发生的成本耗费，计入“其他业务支出”。</a:t>
            </a:r>
            <a:endParaRPr lang="en-US" altLang="zh-CN" b="1" dirty="0" smtClean="0"/>
          </a:p>
          <a:p>
            <a:pPr marL="0" indent="0">
              <a:buNone/>
            </a:pPr>
            <a:r>
              <a:rPr lang="en-US" altLang="zh-CN" b="1" dirty="0" smtClean="0"/>
              <a:t>     </a:t>
            </a:r>
            <a:r>
              <a:rPr lang="en-US" altLang="zh-CN" b="1" dirty="0" smtClean="0">
                <a:solidFill>
                  <a:srgbClr val="7030A0"/>
                </a:solidFill>
              </a:rPr>
              <a:t>3.</a:t>
            </a:r>
            <a:r>
              <a:rPr lang="zh-CN" altLang="en-US" b="1" dirty="0" smtClean="0">
                <a:solidFill>
                  <a:srgbClr val="7030A0"/>
                </a:solidFill>
              </a:rPr>
              <a:t>报废：</a:t>
            </a:r>
            <a:r>
              <a:rPr lang="zh-CN" altLang="en-US" b="1" dirty="0" smtClean="0"/>
              <a:t>将其账面价值转作当期损益，计入“营业外支出”。</a:t>
            </a:r>
            <a:endParaRPr lang="zh-CN" alt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7</a:t>
            </a:r>
            <a:r>
              <a:rPr lang="zh-CN" altLang="en-US" b="1" dirty="0" smtClean="0">
                <a:solidFill>
                  <a:srgbClr val="C00000"/>
                </a:solidFill>
              </a:rPr>
              <a:t>章   </a:t>
            </a:r>
            <a:r>
              <a:rPr lang="zh-CN" altLang="en-US" b="1" dirty="0" smtClean="0">
                <a:solidFill>
                  <a:srgbClr val="C00000"/>
                </a:solidFill>
              </a:rPr>
              <a:t>无形资产和其他资产</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en-US" altLang="zh-CN" b="1" dirty="0" smtClean="0">
                <a:solidFill>
                  <a:srgbClr val="C00000"/>
                </a:solidFill>
              </a:rPr>
              <a:t>  </a:t>
            </a:r>
            <a:r>
              <a:rPr lang="en-US" altLang="zh-CN" sz="3500" b="1" dirty="0" smtClean="0">
                <a:solidFill>
                  <a:srgbClr val="C00000"/>
                </a:solidFill>
              </a:rPr>
              <a:t>7.1.5  </a:t>
            </a:r>
            <a:r>
              <a:rPr lang="zh-CN" altLang="en-US" sz="3500" b="1" dirty="0" smtClean="0">
                <a:solidFill>
                  <a:srgbClr val="C00000"/>
                </a:solidFill>
              </a:rPr>
              <a:t>无形资产的减值</a:t>
            </a:r>
            <a:endParaRPr lang="en-US" altLang="zh-CN" sz="3500" b="1" dirty="0" smtClean="0">
              <a:solidFill>
                <a:srgbClr val="C00000"/>
              </a:solidFill>
            </a:endParaRPr>
          </a:p>
          <a:p>
            <a:pPr marL="0" indent="0">
              <a:buNone/>
            </a:pPr>
            <a:r>
              <a:rPr lang="zh-CN" altLang="en-US" b="1" dirty="0" smtClean="0"/>
              <a:t>     企业应于每年年末对其无形资产的账面价值进行检查。若发现有减值现象，则应对无形资产的可收回金额进行估计，将其账面价值超过可收回金额的部分确认为减值准备。</a:t>
            </a:r>
            <a:endParaRPr lang="en-US" altLang="zh-CN" b="1" dirty="0" smtClean="0"/>
          </a:p>
          <a:p>
            <a:pPr>
              <a:buNone/>
            </a:pPr>
            <a:r>
              <a:rPr lang="zh-CN" altLang="en-US" b="1" dirty="0" smtClean="0"/>
              <a:t>     设置</a:t>
            </a:r>
            <a:r>
              <a:rPr lang="zh-CN" altLang="en-US" b="1" dirty="0" smtClean="0">
                <a:solidFill>
                  <a:srgbClr val="C00000"/>
                </a:solidFill>
              </a:rPr>
              <a:t>“无形资产减值准备”</a:t>
            </a:r>
            <a:r>
              <a:rPr lang="zh-CN" altLang="en-US" b="1" dirty="0" smtClean="0"/>
              <a:t>账户。</a:t>
            </a:r>
            <a:endParaRPr lang="en-US" altLang="zh-CN" b="1" dirty="0" smtClean="0"/>
          </a:p>
          <a:p>
            <a:pPr>
              <a:buNone/>
            </a:pPr>
            <a:r>
              <a:rPr lang="zh-CN" altLang="en-US" b="1" dirty="0" smtClean="0">
                <a:solidFill>
                  <a:srgbClr val="7030A0"/>
                </a:solidFill>
              </a:rPr>
              <a:t>       借：资产减值损失</a:t>
            </a:r>
            <a:endParaRPr lang="en-US" altLang="zh-CN" b="1" dirty="0" smtClean="0">
              <a:solidFill>
                <a:srgbClr val="7030A0"/>
              </a:solidFill>
            </a:endParaRPr>
          </a:p>
          <a:p>
            <a:pPr>
              <a:buNone/>
            </a:pPr>
            <a:r>
              <a:rPr lang="zh-CN" altLang="en-US" b="1" dirty="0" smtClean="0">
                <a:solidFill>
                  <a:srgbClr val="7030A0"/>
                </a:solidFill>
              </a:rPr>
              <a:t>          贷：无形资产减值准备</a:t>
            </a:r>
            <a:endParaRPr lang="en-US" altLang="zh-CN" b="1" dirty="0" smtClean="0">
              <a:solidFill>
                <a:srgbClr val="7030A0"/>
              </a:solidFill>
            </a:endParaRPr>
          </a:p>
          <a:p>
            <a:pPr marL="0" indent="0">
              <a:buNone/>
            </a:pPr>
            <a:r>
              <a:rPr lang="en-US" altLang="zh-CN" b="1" dirty="0"/>
              <a:t> </a:t>
            </a:r>
            <a:r>
              <a:rPr lang="en-US" altLang="zh-CN" b="1" dirty="0" smtClean="0"/>
              <a:t>    </a:t>
            </a:r>
            <a:r>
              <a:rPr lang="zh-CN" altLang="en-US" b="1" dirty="0" smtClean="0"/>
              <a:t>无形资产减值准备一经确认，在以后的会计期间不得转回。</a:t>
            </a:r>
            <a:endParaRPr lang="zh-CN" alt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7</a:t>
            </a:r>
            <a:r>
              <a:rPr lang="zh-CN" altLang="en-US" b="1" dirty="0" smtClean="0">
                <a:solidFill>
                  <a:srgbClr val="C00000"/>
                </a:solidFill>
              </a:rPr>
              <a:t>章   </a:t>
            </a:r>
            <a:r>
              <a:rPr lang="zh-CN" altLang="en-US" b="1" dirty="0" smtClean="0">
                <a:solidFill>
                  <a:srgbClr val="C00000"/>
                </a:solidFill>
              </a:rPr>
              <a:t>无形资产和其他资产</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en-US" altLang="zh-CN" b="1" dirty="0" smtClean="0"/>
              <a:t> </a:t>
            </a:r>
            <a:r>
              <a:rPr lang="en-US" altLang="zh-CN" sz="3800" b="1" dirty="0" smtClean="0">
                <a:solidFill>
                  <a:srgbClr val="C00000"/>
                </a:solidFill>
              </a:rPr>
              <a:t>7.2 </a:t>
            </a:r>
            <a:r>
              <a:rPr lang="zh-CN" altLang="en-US" sz="3800" b="1" dirty="0" smtClean="0">
                <a:solidFill>
                  <a:srgbClr val="C00000"/>
                </a:solidFill>
              </a:rPr>
              <a:t>其他资产</a:t>
            </a:r>
            <a:endParaRPr lang="en-US" altLang="zh-CN" sz="3800" b="1" dirty="0" smtClean="0">
              <a:solidFill>
                <a:srgbClr val="C00000"/>
              </a:solidFill>
            </a:endParaRPr>
          </a:p>
          <a:p>
            <a:pPr>
              <a:buNone/>
            </a:pPr>
            <a:r>
              <a:rPr lang="zh-CN" altLang="en-US" b="1" dirty="0" smtClean="0"/>
              <a:t>     主要指：长期待摊费用、其他长期资产等。</a:t>
            </a:r>
            <a:endParaRPr lang="en-US" altLang="zh-CN" b="1" dirty="0" smtClean="0"/>
          </a:p>
          <a:p>
            <a:pPr marL="0" indent="0">
              <a:buNone/>
            </a:pPr>
            <a:r>
              <a:rPr lang="zh-CN" altLang="en-US" b="1" dirty="0" smtClean="0"/>
              <a:t>     </a:t>
            </a:r>
            <a:r>
              <a:rPr lang="zh-CN" altLang="en-US" b="1" dirty="0" smtClean="0">
                <a:solidFill>
                  <a:srgbClr val="C00000"/>
                </a:solidFill>
              </a:rPr>
              <a:t>长期待摊费用</a:t>
            </a:r>
            <a:r>
              <a:rPr lang="zh-CN" altLang="en-US" b="1" dirty="0" smtClean="0"/>
              <a:t>：指摊销期在一年以上的各项费用。如：固定资产大修理支出、固定资产的改良支出等。</a:t>
            </a:r>
            <a:endParaRPr lang="en-US" altLang="zh-CN" b="1" dirty="0"/>
          </a:p>
          <a:p>
            <a:pPr>
              <a:buNone/>
            </a:pPr>
            <a:r>
              <a:rPr lang="zh-CN" altLang="en-US" b="1" dirty="0" smtClean="0"/>
              <a:t>     长期待摊费用的</a:t>
            </a:r>
            <a:r>
              <a:rPr lang="zh-CN" altLang="en-US" b="1" dirty="0" smtClean="0">
                <a:solidFill>
                  <a:srgbClr val="C00000"/>
                </a:solidFill>
              </a:rPr>
              <a:t>特点</a:t>
            </a:r>
            <a:r>
              <a:rPr lang="zh-CN" altLang="en-US" b="1" dirty="0" smtClean="0"/>
              <a:t>：</a:t>
            </a:r>
            <a:endParaRPr lang="en-US" altLang="zh-CN" b="1" dirty="0" smtClean="0"/>
          </a:p>
          <a:p>
            <a:pPr>
              <a:buNone/>
            </a:pPr>
            <a:r>
              <a:rPr lang="en-US" altLang="zh-CN" b="1" dirty="0" smtClean="0"/>
              <a:t>     1.</a:t>
            </a:r>
            <a:r>
              <a:rPr lang="zh-CN" altLang="en-US" b="1" dirty="0" smtClean="0"/>
              <a:t>没有实物形态。</a:t>
            </a:r>
            <a:endParaRPr lang="en-US" altLang="zh-CN" b="1" dirty="0" smtClean="0"/>
          </a:p>
          <a:p>
            <a:pPr marL="0" indent="0">
              <a:buNone/>
            </a:pPr>
            <a:r>
              <a:rPr lang="en-US" altLang="zh-CN" b="1" dirty="0" smtClean="0"/>
              <a:t>     2.</a:t>
            </a:r>
            <a:r>
              <a:rPr lang="zh-CN" altLang="en-US" b="1" dirty="0" smtClean="0"/>
              <a:t>本身没有交换价值，不能用于转让，也不能用于偿还债务。</a:t>
            </a:r>
            <a:endParaRPr lang="en-US" altLang="zh-CN" b="1" dirty="0" smtClean="0"/>
          </a:p>
          <a:p>
            <a:pPr>
              <a:buNone/>
            </a:pPr>
            <a:r>
              <a:rPr lang="en-US" altLang="zh-CN" b="1" dirty="0" smtClean="0"/>
              <a:t>     3.</a:t>
            </a:r>
            <a:r>
              <a:rPr lang="zh-CN" altLang="en-US" b="1" dirty="0" smtClean="0"/>
              <a:t>其本质就是费用，只是受益期超过一年，需分期摊销。</a:t>
            </a:r>
            <a:endParaRPr lang="en-US" altLang="zh-CN" b="1" dirty="0" smtClean="0"/>
          </a:p>
          <a:p>
            <a:pPr marL="0" indent="0">
              <a:buNone/>
            </a:pPr>
            <a:r>
              <a:rPr lang="zh-CN" altLang="en-US" b="1" dirty="0" smtClean="0">
                <a:solidFill>
                  <a:srgbClr val="C00000"/>
                </a:solidFill>
              </a:rPr>
              <a:t>     其他长期资产</a:t>
            </a:r>
            <a:r>
              <a:rPr lang="zh-CN" altLang="en-US" b="1" dirty="0" smtClean="0"/>
              <a:t>：国家批准储备的特种物资，银行冻结存款，诉讼中的财产。</a:t>
            </a:r>
            <a:endParaRPr lang="en-US" altLang="zh-CN" b="1" dirty="0" smtClean="0"/>
          </a:p>
          <a:p>
            <a:pPr>
              <a:buNone/>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dirty="0" smtClean="0">
                <a:solidFill>
                  <a:srgbClr val="C00000"/>
                </a:solidFill>
              </a:rPr>
              <a:t>7</a:t>
            </a:r>
            <a:r>
              <a:rPr lang="zh-CN" altLang="en-US" b="1" dirty="0" smtClean="0">
                <a:solidFill>
                  <a:srgbClr val="C00000"/>
                </a:solidFill>
              </a:rPr>
              <a:t>章   </a:t>
            </a:r>
            <a:r>
              <a:rPr lang="zh-CN" altLang="en-US" b="1" dirty="0" smtClean="0">
                <a:solidFill>
                  <a:srgbClr val="C00000"/>
                </a:solidFill>
              </a:rPr>
              <a:t>无形资产和其他资产</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en-US" altLang="zh-CN" sz="4100" b="1" dirty="0" smtClean="0">
                <a:solidFill>
                  <a:srgbClr val="C00000"/>
                </a:solidFill>
              </a:rPr>
              <a:t>7.3 </a:t>
            </a:r>
            <a:r>
              <a:rPr lang="zh-CN" altLang="en-US" sz="4100" b="1" dirty="0" smtClean="0">
                <a:solidFill>
                  <a:srgbClr val="C00000"/>
                </a:solidFill>
              </a:rPr>
              <a:t>无形资产及其他资产的披露</a:t>
            </a:r>
            <a:endParaRPr lang="en-US" altLang="zh-CN" sz="4100" b="1" dirty="0" smtClean="0">
              <a:solidFill>
                <a:srgbClr val="C00000"/>
              </a:solidFill>
            </a:endParaRPr>
          </a:p>
          <a:p>
            <a:pPr>
              <a:buNone/>
            </a:pPr>
            <a:r>
              <a:rPr lang="en-US" altLang="zh-CN" b="1" dirty="0" smtClean="0">
                <a:solidFill>
                  <a:srgbClr val="C00000"/>
                </a:solidFill>
              </a:rPr>
              <a:t>  7.3.1 </a:t>
            </a:r>
            <a:r>
              <a:rPr lang="zh-CN" altLang="en-US" b="1" dirty="0" smtClean="0">
                <a:solidFill>
                  <a:srgbClr val="C00000"/>
                </a:solidFill>
              </a:rPr>
              <a:t>无形资产的披露</a:t>
            </a:r>
            <a:endParaRPr lang="en-US" altLang="zh-CN" b="1" dirty="0" smtClean="0">
              <a:solidFill>
                <a:srgbClr val="C00000"/>
              </a:solidFill>
            </a:endParaRPr>
          </a:p>
          <a:p>
            <a:pPr>
              <a:buNone/>
            </a:pPr>
            <a:r>
              <a:rPr lang="en-US" altLang="zh-CN" b="1" dirty="0"/>
              <a:t> </a:t>
            </a:r>
            <a:r>
              <a:rPr lang="en-US" altLang="zh-CN" b="1" dirty="0" smtClean="0"/>
              <a:t>     </a:t>
            </a:r>
            <a:r>
              <a:rPr lang="zh-CN" altLang="en-US" b="1" dirty="0" smtClean="0"/>
              <a:t>在资产负债表中，将无形资产以净值列报。</a:t>
            </a:r>
            <a:endParaRPr lang="en-US" altLang="zh-CN" b="1" dirty="0" smtClean="0"/>
          </a:p>
          <a:p>
            <a:pPr marL="0" indent="0">
              <a:buNone/>
            </a:pPr>
            <a:r>
              <a:rPr lang="zh-CN" altLang="en-US" b="1" dirty="0" smtClean="0"/>
              <a:t> </a:t>
            </a:r>
            <a:r>
              <a:rPr lang="zh-CN" altLang="en-US" b="1" dirty="0" smtClean="0">
                <a:solidFill>
                  <a:srgbClr val="7030A0"/>
                </a:solidFill>
              </a:rPr>
              <a:t>即无形资产的原价减去累计摊销减去已提减值准备后的余额。</a:t>
            </a:r>
            <a:r>
              <a:rPr lang="zh-CN" altLang="en-US" b="1" dirty="0" smtClean="0"/>
              <a:t>同时在附注中披露以下信息。</a:t>
            </a:r>
            <a:endParaRPr lang="en-US" altLang="zh-CN" b="1" dirty="0" smtClean="0"/>
          </a:p>
          <a:p>
            <a:pPr marL="0" indent="0">
              <a:buNone/>
            </a:pPr>
            <a:r>
              <a:rPr lang="en-US" altLang="zh-CN" b="1" dirty="0" smtClean="0"/>
              <a:t>      1.</a:t>
            </a:r>
            <a:r>
              <a:rPr lang="zh-CN" altLang="en-US" b="1" dirty="0" smtClean="0"/>
              <a:t>无形资产的期初和期末账面余额、累计摊销额以及减值准备累计金额。</a:t>
            </a:r>
            <a:endParaRPr lang="en-US" altLang="zh-CN" b="1" dirty="0" smtClean="0"/>
          </a:p>
          <a:p>
            <a:pPr marL="0" indent="0">
              <a:buNone/>
            </a:pPr>
            <a:r>
              <a:rPr lang="en-US" altLang="zh-CN" b="1" dirty="0" smtClean="0"/>
              <a:t>      2.</a:t>
            </a:r>
            <a:r>
              <a:rPr lang="zh-CN" altLang="en-US" b="1" dirty="0" smtClean="0"/>
              <a:t>使用寿命有限的无形资产，其使用寿命的估计情况；使用寿命不确定的无形资产，其寿命不确定的评定标准。</a:t>
            </a:r>
            <a:endParaRPr lang="en-US" altLang="zh-CN" b="1" dirty="0" smtClean="0"/>
          </a:p>
          <a:p>
            <a:pPr>
              <a:buNone/>
            </a:pPr>
            <a:r>
              <a:rPr lang="en-US" altLang="zh-CN" b="1" dirty="0" smtClean="0"/>
              <a:t>      3.</a:t>
            </a:r>
            <a:r>
              <a:rPr lang="zh-CN" altLang="en-US" b="1" dirty="0" smtClean="0"/>
              <a:t>无形资产的摊销方法。</a:t>
            </a:r>
            <a:endParaRPr lang="en-US" altLang="zh-CN" b="1" dirty="0" smtClean="0"/>
          </a:p>
          <a:p>
            <a:pPr>
              <a:buNone/>
            </a:pPr>
            <a:r>
              <a:rPr lang="en-US" altLang="zh-CN" b="1" dirty="0" smtClean="0"/>
              <a:t>      4.</a:t>
            </a:r>
            <a:r>
              <a:rPr lang="zh-CN" altLang="en-US" b="1" dirty="0" smtClean="0"/>
              <a:t>用于担保的无形资产账面价值、当期摊销额等情况。</a:t>
            </a:r>
            <a:endParaRPr lang="en-US" altLang="zh-CN" b="1" dirty="0" smtClean="0"/>
          </a:p>
          <a:p>
            <a:pPr>
              <a:buNone/>
            </a:pPr>
            <a:r>
              <a:rPr lang="en-US" altLang="zh-CN" b="1" dirty="0" smtClean="0"/>
              <a:t>      5.</a:t>
            </a:r>
            <a:r>
              <a:rPr lang="zh-CN" altLang="en-US" b="1" dirty="0" smtClean="0"/>
              <a:t>计入当期损益和确认为无形资产的研究开发支出金额。</a:t>
            </a:r>
            <a:endParaRPr lang="zh-CN" alt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第</a:t>
            </a:r>
            <a:r>
              <a:rPr lang="en-US" altLang="zh-CN" b="1" smtClean="0">
                <a:solidFill>
                  <a:srgbClr val="C00000"/>
                </a:solidFill>
              </a:rPr>
              <a:t>7</a:t>
            </a:r>
            <a:r>
              <a:rPr lang="zh-CN" altLang="en-US" b="1" smtClean="0">
                <a:solidFill>
                  <a:srgbClr val="C00000"/>
                </a:solidFill>
              </a:rPr>
              <a:t>章   </a:t>
            </a:r>
            <a:r>
              <a:rPr lang="zh-CN" altLang="en-US" b="1" dirty="0" smtClean="0">
                <a:solidFill>
                  <a:srgbClr val="C00000"/>
                </a:solidFill>
              </a:rPr>
              <a:t>无形资产和其他资产</a:t>
            </a:r>
            <a:endParaRPr lang="zh-CN" altLang="en-US" dirty="0"/>
          </a:p>
        </p:txBody>
      </p:sp>
      <p:sp>
        <p:nvSpPr>
          <p:cNvPr id="3" name="内容占位符 2"/>
          <p:cNvSpPr>
            <a:spLocks noGrp="1"/>
          </p:cNvSpPr>
          <p:nvPr>
            <p:ph idx="1"/>
          </p:nvPr>
        </p:nvSpPr>
        <p:spPr/>
        <p:txBody>
          <a:bodyPr>
            <a:normAutofit fontScale="55000" lnSpcReduction="20000"/>
          </a:bodyPr>
          <a:lstStyle/>
          <a:p>
            <a:pPr>
              <a:buNone/>
            </a:pPr>
            <a:r>
              <a:rPr lang="en-US" altLang="zh-CN" sz="5100" b="1" dirty="0" smtClean="0">
                <a:solidFill>
                  <a:srgbClr val="C00000"/>
                </a:solidFill>
              </a:rPr>
              <a:t>7.3.2 </a:t>
            </a:r>
            <a:r>
              <a:rPr lang="zh-CN" altLang="en-US" sz="5100" b="1" dirty="0" smtClean="0">
                <a:solidFill>
                  <a:srgbClr val="C00000"/>
                </a:solidFill>
              </a:rPr>
              <a:t>其他资产的披露</a:t>
            </a:r>
            <a:endParaRPr lang="en-US" altLang="zh-CN" sz="5100" b="1" dirty="0" smtClean="0">
              <a:solidFill>
                <a:srgbClr val="C00000"/>
              </a:solidFill>
            </a:endParaRPr>
          </a:p>
          <a:p>
            <a:pPr marL="0" indent="0">
              <a:buNone/>
            </a:pPr>
            <a:r>
              <a:rPr lang="zh-CN" altLang="en-US" sz="3800" b="1" dirty="0" smtClean="0"/>
              <a:t>      按其账户的期末余额列示，同时在报表附注中披露各类其他资产的期末和期初账面价值。</a:t>
            </a:r>
            <a:endParaRPr lang="en-US" altLang="zh-CN" sz="3800" b="1" dirty="0" smtClean="0"/>
          </a:p>
          <a:p>
            <a:pPr>
              <a:buNone/>
            </a:pPr>
            <a:r>
              <a:rPr lang="zh-CN" altLang="en-US" sz="5800" b="1" dirty="0" smtClean="0">
                <a:solidFill>
                  <a:srgbClr val="C00000"/>
                </a:solidFill>
              </a:rPr>
              <a:t>案例</a:t>
            </a:r>
            <a:endParaRPr lang="en-US" altLang="zh-CN" sz="5800" b="1" dirty="0" smtClean="0">
              <a:solidFill>
                <a:srgbClr val="C00000"/>
              </a:solidFill>
            </a:endParaRPr>
          </a:p>
          <a:p>
            <a:pPr marL="0" indent="0">
              <a:buNone/>
            </a:pPr>
            <a:r>
              <a:rPr lang="zh-CN" altLang="en-US" sz="3800" b="1" dirty="0" smtClean="0"/>
              <a:t>      我国著名的黄金生产企业</a:t>
            </a:r>
            <a:r>
              <a:rPr lang="en-US" altLang="zh-CN" sz="3800" b="1" dirty="0" smtClean="0"/>
              <a:t>—</a:t>
            </a:r>
            <a:r>
              <a:rPr lang="zh-CN" altLang="en-US" sz="3800" b="1" dirty="0" smtClean="0"/>
              <a:t>中金黄金（</a:t>
            </a:r>
            <a:r>
              <a:rPr lang="en-US" altLang="zh-CN" sz="3800" b="1" dirty="0" smtClean="0"/>
              <a:t>600489</a:t>
            </a:r>
            <a:r>
              <a:rPr lang="zh-CN" altLang="en-US" sz="3800" b="1" dirty="0" smtClean="0"/>
              <a:t>），</a:t>
            </a:r>
            <a:r>
              <a:rPr lang="en-US" altLang="zh-CN" sz="3800" b="1" dirty="0" smtClean="0"/>
              <a:t>2009</a:t>
            </a:r>
            <a:r>
              <a:rPr lang="zh-CN" altLang="en-US" sz="3800" b="1" dirty="0" smtClean="0"/>
              <a:t>年拥有无形资产</a:t>
            </a:r>
            <a:r>
              <a:rPr lang="en-US" altLang="zh-CN" sz="3800" b="1" dirty="0" smtClean="0"/>
              <a:t>20</a:t>
            </a:r>
            <a:r>
              <a:rPr lang="zh-CN" altLang="en-US" sz="3800" b="1" dirty="0" smtClean="0"/>
              <a:t>多亿，几乎占到该公司净资产的一半，其中以采矿权为主，这一无形资产的账面价值从</a:t>
            </a:r>
            <a:r>
              <a:rPr lang="en-US" altLang="zh-CN" sz="3800" b="1" dirty="0" smtClean="0"/>
              <a:t>2007</a:t>
            </a:r>
            <a:r>
              <a:rPr lang="zh-CN" altLang="en-US" sz="3800" b="1" dirty="0" smtClean="0"/>
              <a:t>年就基本未变。但是在这</a:t>
            </a:r>
            <a:r>
              <a:rPr lang="en-US" altLang="zh-CN" sz="3800" b="1" dirty="0" smtClean="0"/>
              <a:t>3</a:t>
            </a:r>
            <a:r>
              <a:rPr lang="zh-CN" altLang="en-US" sz="3800" b="1" dirty="0" smtClean="0"/>
              <a:t>年间国际黄金市场却风云变幻，在金融危机造成的投资者恐慌和美国经济衰退美元贬值的双重刺激下，激发了市场对于黄金的避险需求，黄金价格也从</a:t>
            </a:r>
            <a:r>
              <a:rPr lang="en-US" altLang="zh-CN" sz="3800" b="1" dirty="0" smtClean="0"/>
              <a:t>800</a:t>
            </a:r>
            <a:r>
              <a:rPr lang="zh-CN" altLang="en-US" sz="3800" b="1" dirty="0" smtClean="0"/>
              <a:t>美元每盎司一路上涨到</a:t>
            </a:r>
            <a:r>
              <a:rPr lang="en-US" altLang="zh-CN" sz="3800" b="1" dirty="0" smtClean="0"/>
              <a:t>1200</a:t>
            </a:r>
            <a:r>
              <a:rPr lang="zh-CN" altLang="en-US" sz="3800" b="1" dirty="0" smtClean="0"/>
              <a:t>美元每盎司。在这样的市场环境下，含有大量黄金采矿权的价值势必随之上涨。但这个价值的增加不会体现在公司的资产负债表上，更不会体现在净利润中。如果投资者注意到这一点的话，便有机会从中获取巨额利润。中金黄金的股价从</a:t>
            </a:r>
            <a:r>
              <a:rPr lang="en-US" altLang="zh-CN" sz="3800" b="1" dirty="0" smtClean="0"/>
              <a:t>2007</a:t>
            </a:r>
            <a:r>
              <a:rPr lang="zh-CN" altLang="en-US" sz="3800" b="1" dirty="0" smtClean="0"/>
              <a:t>年初的</a:t>
            </a:r>
            <a:r>
              <a:rPr lang="en-US" altLang="zh-CN" sz="3800" b="1" dirty="0" smtClean="0"/>
              <a:t>17</a:t>
            </a:r>
            <a:r>
              <a:rPr lang="zh-CN" altLang="en-US" sz="3800" b="1" dirty="0" smtClean="0"/>
              <a:t>元左右，上涨到</a:t>
            </a:r>
            <a:r>
              <a:rPr lang="en-US" altLang="zh-CN" sz="3800" b="1" dirty="0" smtClean="0"/>
              <a:t>2010</a:t>
            </a:r>
            <a:r>
              <a:rPr lang="zh-CN" altLang="en-US" sz="3800" b="1" dirty="0" smtClean="0"/>
              <a:t>年的</a:t>
            </a:r>
            <a:r>
              <a:rPr lang="en-US" altLang="zh-CN" sz="3800" b="1" dirty="0" smtClean="0"/>
              <a:t>140</a:t>
            </a:r>
            <a:r>
              <a:rPr lang="zh-CN" altLang="en-US" sz="3800" b="1" dirty="0" smtClean="0"/>
              <a:t>元（复权），涨幅高达</a:t>
            </a:r>
            <a:r>
              <a:rPr lang="en-US" altLang="zh-CN" sz="3800" b="1" dirty="0" smtClean="0"/>
              <a:t>7</a:t>
            </a:r>
            <a:r>
              <a:rPr lang="zh-CN" altLang="en-US" sz="3800" b="1" dirty="0" smtClean="0"/>
              <a:t>倍多。</a:t>
            </a:r>
            <a:endParaRPr lang="zh-CN" altLang="en-US" sz="3800" b="1"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1169</Words>
  <Application>Microsoft Office PowerPoint</Application>
  <PresentationFormat>全屏显示(4:3)</PresentationFormat>
  <Paragraphs>71</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Office 主题</vt:lpstr>
      <vt:lpstr>第7章   无形资产和其他资产</vt:lpstr>
      <vt:lpstr>第7章   无形资产和其他资产</vt:lpstr>
      <vt:lpstr>第7章   无形资产和其他资产</vt:lpstr>
      <vt:lpstr>第7章   无形资产和其他资产</vt:lpstr>
      <vt:lpstr>第7章   无形资产和其他资产</vt:lpstr>
      <vt:lpstr>第7章   无形资产和其他资产</vt:lpstr>
      <vt:lpstr>第7章   无形资产和其他资产</vt:lpstr>
      <vt:lpstr>第7章   无形资产和其他资产</vt:lpstr>
      <vt:lpstr>第7章   无形资产和其他资产</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无形资产和其他资产</dc:title>
  <dc:creator>l</dc:creator>
  <cp:lastModifiedBy>l</cp:lastModifiedBy>
  <cp:revision>23</cp:revision>
  <dcterms:created xsi:type="dcterms:W3CDTF">2011-11-17T06:11:48Z</dcterms:created>
  <dcterms:modified xsi:type="dcterms:W3CDTF">2011-12-15T10:09:15Z</dcterms:modified>
</cp:coreProperties>
</file>