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7" r:id="rId9"/>
    <p:sldId id="263" r:id="rId10"/>
    <p:sldId id="264" r:id="rId11"/>
    <p:sldId id="265" r:id="rId12"/>
    <p:sldId id="266" r:id="rId13"/>
    <p:sldId id="268" r:id="rId14"/>
    <p:sldId id="279" r:id="rId15"/>
    <p:sldId id="269" r:id="rId16"/>
    <p:sldId id="270" r:id="rId17"/>
    <p:sldId id="271" r:id="rId18"/>
    <p:sldId id="272" r:id="rId19"/>
    <p:sldId id="273" r:id="rId20"/>
    <p:sldId id="274" r:id="rId21"/>
    <p:sldId id="275" r:id="rId22"/>
    <p:sldId id="276" r:id="rId23"/>
    <p:sldId id="277" r:id="rId24"/>
    <p:sldId id="278" r:id="rId25"/>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9" d="100"/>
          <a:sy n="109" d="100"/>
        </p:scale>
        <p:origin x="-1590" y="-7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1A216BF1-DE39-4F3E-B4FB-54B4EDCF9F8D}" type="datetimeFigureOut">
              <a:rPr lang="zh-CN" altLang="en-US" smtClean="0"/>
              <a:pPr/>
              <a:t>2011/12/15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93F1EC1-978E-4B88-99F7-D1F9882366F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A216BF1-DE39-4F3E-B4FB-54B4EDCF9F8D}" type="datetimeFigureOut">
              <a:rPr lang="zh-CN" altLang="en-US" smtClean="0"/>
              <a:pPr/>
              <a:t>2011/12/15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93F1EC1-978E-4B88-99F7-D1F9882366F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A216BF1-DE39-4F3E-B4FB-54B4EDCF9F8D}" type="datetimeFigureOut">
              <a:rPr lang="zh-CN" altLang="en-US" smtClean="0"/>
              <a:pPr/>
              <a:t>2011/12/15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93F1EC1-978E-4B88-99F7-D1F9882366F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A216BF1-DE39-4F3E-B4FB-54B4EDCF9F8D}" type="datetimeFigureOut">
              <a:rPr lang="zh-CN" altLang="en-US" smtClean="0"/>
              <a:pPr/>
              <a:t>2011/12/15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93F1EC1-978E-4B88-99F7-D1F9882366F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1A216BF1-DE39-4F3E-B4FB-54B4EDCF9F8D}" type="datetimeFigureOut">
              <a:rPr lang="zh-CN" altLang="en-US" smtClean="0"/>
              <a:pPr/>
              <a:t>2011/12/15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93F1EC1-978E-4B88-99F7-D1F9882366F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1A216BF1-DE39-4F3E-B4FB-54B4EDCF9F8D}" type="datetimeFigureOut">
              <a:rPr lang="zh-CN" altLang="en-US" smtClean="0"/>
              <a:pPr/>
              <a:t>2011/12/15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93F1EC1-978E-4B88-99F7-D1F9882366F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1A216BF1-DE39-4F3E-B4FB-54B4EDCF9F8D}" type="datetimeFigureOut">
              <a:rPr lang="zh-CN" altLang="en-US" smtClean="0"/>
              <a:pPr/>
              <a:t>2011/12/15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93F1EC1-978E-4B88-99F7-D1F9882366F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1A216BF1-DE39-4F3E-B4FB-54B4EDCF9F8D}" type="datetimeFigureOut">
              <a:rPr lang="zh-CN" altLang="en-US" smtClean="0"/>
              <a:pPr/>
              <a:t>2011/12/15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D93F1EC1-978E-4B88-99F7-D1F9882366F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A216BF1-DE39-4F3E-B4FB-54B4EDCF9F8D}" type="datetimeFigureOut">
              <a:rPr lang="zh-CN" altLang="en-US" smtClean="0"/>
              <a:pPr/>
              <a:t>2011/12/15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93F1EC1-978E-4B88-99F7-D1F9882366F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1A216BF1-DE39-4F3E-B4FB-54B4EDCF9F8D}" type="datetimeFigureOut">
              <a:rPr lang="zh-CN" altLang="en-US" smtClean="0"/>
              <a:pPr/>
              <a:t>2011/12/15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93F1EC1-978E-4B88-99F7-D1F9882366F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1A216BF1-DE39-4F3E-B4FB-54B4EDCF9F8D}" type="datetimeFigureOut">
              <a:rPr lang="zh-CN" altLang="en-US" smtClean="0"/>
              <a:pPr/>
              <a:t>2011/12/15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93F1EC1-978E-4B88-99F7-D1F9882366F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216BF1-DE39-4F3E-B4FB-54B4EDCF9F8D}" type="datetimeFigureOut">
              <a:rPr lang="zh-CN" altLang="en-US" smtClean="0"/>
              <a:pPr/>
              <a:t>2011/12/15</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93F1EC1-978E-4B88-99F7-D1F9882366F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smtClean="0"/>
              <a:t>  </a:t>
            </a:r>
            <a:r>
              <a:rPr lang="zh-CN" altLang="en-US" b="1" dirty="0" smtClean="0">
                <a:solidFill>
                  <a:srgbClr val="C00000"/>
                </a:solidFill>
              </a:rPr>
              <a:t>第</a:t>
            </a:r>
            <a:r>
              <a:rPr lang="en-US" altLang="zh-CN" b="1" dirty="0" smtClean="0">
                <a:solidFill>
                  <a:srgbClr val="C00000"/>
                </a:solidFill>
              </a:rPr>
              <a:t>8</a:t>
            </a:r>
            <a:r>
              <a:rPr lang="zh-CN" altLang="en-US" b="1" dirty="0" smtClean="0">
                <a:solidFill>
                  <a:srgbClr val="C00000"/>
                </a:solidFill>
              </a:rPr>
              <a:t>章  投资</a:t>
            </a:r>
            <a:endParaRPr lang="zh-CN" altLang="en-US" b="1" dirty="0">
              <a:solidFill>
                <a:srgbClr val="C00000"/>
              </a:solidFill>
            </a:endParaRPr>
          </a:p>
        </p:txBody>
      </p:sp>
      <p:sp>
        <p:nvSpPr>
          <p:cNvPr id="5" name="内容占位符 4"/>
          <p:cNvSpPr>
            <a:spLocks noGrp="1"/>
          </p:cNvSpPr>
          <p:nvPr>
            <p:ph idx="1"/>
          </p:nvPr>
        </p:nvSpPr>
        <p:spPr/>
        <p:txBody>
          <a:bodyPr>
            <a:normAutofit fontScale="77500" lnSpcReduction="20000"/>
          </a:bodyPr>
          <a:lstStyle/>
          <a:p>
            <a:pPr>
              <a:buNone/>
            </a:pPr>
            <a:r>
              <a:rPr lang="en-US" altLang="zh-CN" sz="4100" b="1" dirty="0" smtClean="0">
                <a:solidFill>
                  <a:srgbClr val="C00000"/>
                </a:solidFill>
              </a:rPr>
              <a:t>8</a:t>
            </a:r>
            <a:r>
              <a:rPr lang="en-US" altLang="zh-CN" sz="4100" b="1" dirty="0" smtClean="0">
                <a:solidFill>
                  <a:srgbClr val="C00000"/>
                </a:solidFill>
              </a:rPr>
              <a:t>.1  </a:t>
            </a:r>
            <a:r>
              <a:rPr lang="zh-CN" altLang="en-US" sz="4100" b="1" dirty="0" smtClean="0">
                <a:solidFill>
                  <a:srgbClr val="C00000"/>
                </a:solidFill>
              </a:rPr>
              <a:t>投资的概述</a:t>
            </a:r>
            <a:endParaRPr lang="en-US" altLang="zh-CN" sz="4100" b="1" dirty="0" smtClean="0">
              <a:solidFill>
                <a:srgbClr val="C00000"/>
              </a:solidFill>
            </a:endParaRPr>
          </a:p>
          <a:p>
            <a:pPr>
              <a:buNone/>
            </a:pPr>
            <a:r>
              <a:rPr lang="en-US" altLang="zh-CN" b="1" dirty="0" smtClean="0"/>
              <a:t>   </a:t>
            </a:r>
            <a:r>
              <a:rPr lang="en-US" altLang="zh-CN" b="1" dirty="0" smtClean="0">
                <a:solidFill>
                  <a:srgbClr val="C00000"/>
                </a:solidFill>
              </a:rPr>
              <a:t>1. </a:t>
            </a:r>
            <a:r>
              <a:rPr lang="zh-CN" altLang="en-US" b="1" dirty="0" smtClean="0">
                <a:solidFill>
                  <a:srgbClr val="C00000"/>
                </a:solidFill>
              </a:rPr>
              <a:t>按投资的性质分类</a:t>
            </a:r>
            <a:endParaRPr lang="en-US" altLang="zh-CN" b="1" dirty="0" smtClean="0">
              <a:solidFill>
                <a:srgbClr val="C00000"/>
              </a:solidFill>
            </a:endParaRPr>
          </a:p>
          <a:p>
            <a:pPr>
              <a:buNone/>
            </a:pPr>
            <a:r>
              <a:rPr lang="zh-CN" altLang="en-US" b="1" dirty="0" smtClean="0"/>
              <a:t>      权益性投资：为获取另一企业的股权所作的投资。</a:t>
            </a:r>
            <a:endParaRPr lang="en-US" altLang="zh-CN" b="1" dirty="0" smtClean="0"/>
          </a:p>
          <a:p>
            <a:pPr>
              <a:buNone/>
            </a:pPr>
            <a:r>
              <a:rPr lang="zh-CN" altLang="en-US" b="1" dirty="0" smtClean="0"/>
              <a:t>      债权性投资：为获取债权所作的投资。</a:t>
            </a:r>
            <a:endParaRPr lang="en-US" altLang="zh-CN" b="1" dirty="0" smtClean="0"/>
          </a:p>
          <a:p>
            <a:pPr marL="0" indent="0">
              <a:buNone/>
            </a:pPr>
            <a:r>
              <a:rPr lang="zh-CN" altLang="en-US" b="1" dirty="0" smtClean="0"/>
              <a:t>      混合性投资：既有权益性投资，又有债权性投资的性质。如优先股股票。</a:t>
            </a:r>
            <a:endParaRPr lang="en-US" altLang="zh-CN" b="1" dirty="0" smtClean="0"/>
          </a:p>
          <a:p>
            <a:pPr>
              <a:buNone/>
            </a:pPr>
            <a:r>
              <a:rPr lang="en-US" altLang="zh-CN" b="1" dirty="0" smtClean="0"/>
              <a:t>   </a:t>
            </a:r>
            <a:r>
              <a:rPr lang="en-US" altLang="zh-CN" b="1" dirty="0" smtClean="0">
                <a:solidFill>
                  <a:srgbClr val="C00000"/>
                </a:solidFill>
              </a:rPr>
              <a:t>2. </a:t>
            </a:r>
            <a:r>
              <a:rPr lang="zh-CN" altLang="en-US" b="1" dirty="0" smtClean="0">
                <a:solidFill>
                  <a:srgbClr val="C00000"/>
                </a:solidFill>
              </a:rPr>
              <a:t>按投资的目的分类</a:t>
            </a:r>
            <a:endParaRPr lang="en-US" altLang="zh-CN" b="1" dirty="0" smtClean="0">
              <a:solidFill>
                <a:srgbClr val="C00000"/>
              </a:solidFill>
            </a:endParaRPr>
          </a:p>
          <a:p>
            <a:pPr marL="0" indent="0">
              <a:buNone/>
            </a:pPr>
            <a:r>
              <a:rPr lang="zh-CN" altLang="en-US" b="1" dirty="0" smtClean="0"/>
              <a:t>      </a:t>
            </a:r>
            <a:r>
              <a:rPr lang="zh-CN" altLang="en-US" b="1" dirty="0" smtClean="0">
                <a:solidFill>
                  <a:srgbClr val="FF0000"/>
                </a:solidFill>
              </a:rPr>
              <a:t>交易性金融资产</a:t>
            </a:r>
            <a:r>
              <a:rPr lang="zh-CN" altLang="en-US" b="1" dirty="0" smtClean="0"/>
              <a:t>：企业为了近期内出售而持有的金融资产。</a:t>
            </a:r>
            <a:endParaRPr lang="en-US" altLang="zh-CN" b="1" dirty="0" smtClean="0"/>
          </a:p>
          <a:p>
            <a:pPr marL="0" indent="0">
              <a:buNone/>
            </a:pPr>
            <a:r>
              <a:rPr lang="zh-CN" altLang="en-US" b="1" dirty="0" smtClean="0"/>
              <a:t>      </a:t>
            </a:r>
            <a:r>
              <a:rPr lang="zh-CN" altLang="en-US" b="1" dirty="0" smtClean="0">
                <a:solidFill>
                  <a:srgbClr val="FF0000"/>
                </a:solidFill>
              </a:rPr>
              <a:t>持有至到期投资</a:t>
            </a:r>
            <a:r>
              <a:rPr lang="zh-CN" altLang="en-US" b="1" dirty="0" smtClean="0"/>
              <a:t>：指到期日固定、回收金额固定或可确定，且企业有明确意图和能力持有至到期的非衍生金融资产。如国债、金融债券等。</a:t>
            </a:r>
            <a:endParaRPr lang="en-US" altLang="zh-CN" b="1" dirty="0" smtClean="0"/>
          </a:p>
          <a:p>
            <a:pPr>
              <a:buNone/>
            </a:pPr>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rgbClr val="C00000"/>
                </a:solidFill>
              </a:rPr>
              <a:t>第</a:t>
            </a:r>
            <a:r>
              <a:rPr lang="en-US" altLang="zh-CN" b="1" dirty="0" smtClean="0">
                <a:solidFill>
                  <a:srgbClr val="C00000"/>
                </a:solidFill>
              </a:rPr>
              <a:t>8</a:t>
            </a:r>
            <a:r>
              <a:rPr lang="zh-CN" altLang="en-US" b="1" dirty="0" smtClean="0">
                <a:solidFill>
                  <a:srgbClr val="C00000"/>
                </a:solidFill>
              </a:rPr>
              <a:t>章  投资</a:t>
            </a:r>
            <a:endParaRPr lang="zh-CN" altLang="en-US" dirty="0"/>
          </a:p>
        </p:txBody>
      </p:sp>
      <p:sp>
        <p:nvSpPr>
          <p:cNvPr id="3" name="内容占位符 2"/>
          <p:cNvSpPr>
            <a:spLocks noGrp="1"/>
          </p:cNvSpPr>
          <p:nvPr>
            <p:ph idx="1"/>
          </p:nvPr>
        </p:nvSpPr>
        <p:spPr/>
        <p:txBody>
          <a:bodyPr>
            <a:normAutofit fontScale="85000" lnSpcReduction="10000"/>
          </a:bodyPr>
          <a:lstStyle/>
          <a:p>
            <a:pPr>
              <a:buNone/>
            </a:pPr>
            <a:r>
              <a:rPr lang="en-US" altLang="zh-CN" sz="3800" b="1" dirty="0" smtClean="0">
                <a:solidFill>
                  <a:srgbClr val="C00000"/>
                </a:solidFill>
              </a:rPr>
              <a:t>8</a:t>
            </a:r>
            <a:r>
              <a:rPr lang="en-US" altLang="zh-CN" sz="3800" b="1" dirty="0" smtClean="0">
                <a:solidFill>
                  <a:srgbClr val="C00000"/>
                </a:solidFill>
              </a:rPr>
              <a:t>.4 </a:t>
            </a:r>
            <a:r>
              <a:rPr lang="zh-CN" altLang="en-US" sz="3800" b="1" dirty="0" smtClean="0">
                <a:solidFill>
                  <a:srgbClr val="C00000"/>
                </a:solidFill>
              </a:rPr>
              <a:t>可供出售金融资产</a:t>
            </a:r>
            <a:endParaRPr lang="en-US" altLang="zh-CN" sz="3800" b="1" dirty="0" smtClean="0">
              <a:solidFill>
                <a:srgbClr val="C00000"/>
              </a:solidFill>
            </a:endParaRPr>
          </a:p>
          <a:p>
            <a:pPr marL="0" indent="0">
              <a:buNone/>
            </a:pPr>
            <a:r>
              <a:rPr lang="zh-CN" altLang="en-US" b="1" dirty="0" smtClean="0"/>
              <a:t>     指初始确认时即被指定为可供出售的非衍生金融资产。指企业没有划分为以公允价值计量且其变动计入当期损益的金融资产、持有至到期投资、贷款和应收款项以外的金融资产。</a:t>
            </a:r>
            <a:endParaRPr lang="en-US" altLang="zh-CN" b="1" dirty="0" smtClean="0"/>
          </a:p>
          <a:p>
            <a:pPr marL="0" indent="0">
              <a:buNone/>
            </a:pPr>
            <a:r>
              <a:rPr lang="zh-CN" altLang="en-US" b="1" dirty="0" smtClean="0"/>
              <a:t>     如：企业购入的在活跃市场上没有报价的股票、债券和基金等。</a:t>
            </a:r>
            <a:endParaRPr lang="en-US" altLang="zh-CN" b="1" dirty="0" smtClean="0"/>
          </a:p>
          <a:p>
            <a:pPr marL="0" indent="0">
              <a:buNone/>
            </a:pPr>
            <a:r>
              <a:rPr lang="en-US" altLang="zh-CN" b="1" dirty="0" smtClean="0"/>
              <a:t>     </a:t>
            </a:r>
            <a:r>
              <a:rPr lang="en-US" altLang="zh-CN" b="1" dirty="0" smtClean="0">
                <a:solidFill>
                  <a:srgbClr val="C00000"/>
                </a:solidFill>
              </a:rPr>
              <a:t>1.</a:t>
            </a:r>
            <a:r>
              <a:rPr lang="zh-CN" altLang="en-US" b="1" dirty="0" smtClean="0">
                <a:solidFill>
                  <a:srgbClr val="C00000"/>
                </a:solidFill>
              </a:rPr>
              <a:t>取得：</a:t>
            </a:r>
            <a:r>
              <a:rPr lang="zh-CN" altLang="en-US" b="1" dirty="0" smtClean="0"/>
              <a:t>按取得该金融资产的</a:t>
            </a:r>
            <a:r>
              <a:rPr lang="zh-CN" altLang="en-US" b="1" dirty="0" smtClean="0">
                <a:solidFill>
                  <a:srgbClr val="7030A0"/>
                </a:solidFill>
              </a:rPr>
              <a:t>公允价值和相关交易费用之和</a:t>
            </a:r>
            <a:r>
              <a:rPr lang="zh-CN" altLang="en-US" b="1" dirty="0" smtClean="0"/>
              <a:t>作为初始确认金额。若支付的价款中含有已到付息期但尚未领取的债券利息或已宣告发放但尚未发放的现金股利，应单独确认为应收项目。</a:t>
            </a:r>
            <a:endParaRPr lang="en-US" altLang="zh-CN" b="1" dirty="0" smtClean="0"/>
          </a:p>
          <a:p>
            <a:endParaRPr lang="zh-CN"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rgbClr val="C00000"/>
                </a:solidFill>
              </a:rPr>
              <a:t>第</a:t>
            </a:r>
            <a:r>
              <a:rPr lang="en-US" altLang="zh-CN" b="1" dirty="0" smtClean="0">
                <a:solidFill>
                  <a:srgbClr val="C00000"/>
                </a:solidFill>
              </a:rPr>
              <a:t>8</a:t>
            </a:r>
            <a:r>
              <a:rPr lang="zh-CN" altLang="en-US" b="1" dirty="0" smtClean="0">
                <a:solidFill>
                  <a:srgbClr val="C00000"/>
                </a:solidFill>
              </a:rPr>
              <a:t>章  投资</a:t>
            </a:r>
            <a:endParaRPr lang="zh-CN" altLang="en-US" dirty="0"/>
          </a:p>
        </p:txBody>
      </p:sp>
      <p:sp>
        <p:nvSpPr>
          <p:cNvPr id="3" name="内容占位符 2"/>
          <p:cNvSpPr>
            <a:spLocks noGrp="1"/>
          </p:cNvSpPr>
          <p:nvPr>
            <p:ph idx="1"/>
          </p:nvPr>
        </p:nvSpPr>
        <p:spPr/>
        <p:txBody>
          <a:bodyPr>
            <a:normAutofit fontScale="92500" lnSpcReduction="20000"/>
          </a:bodyPr>
          <a:lstStyle/>
          <a:p>
            <a:pPr>
              <a:buNone/>
            </a:pPr>
            <a:r>
              <a:rPr lang="en-US" altLang="zh-CN" b="1" dirty="0" smtClean="0">
                <a:solidFill>
                  <a:srgbClr val="C00000"/>
                </a:solidFill>
              </a:rPr>
              <a:t>2.</a:t>
            </a:r>
            <a:r>
              <a:rPr lang="zh-CN" altLang="en-US" b="1" dirty="0" smtClean="0">
                <a:solidFill>
                  <a:srgbClr val="C00000"/>
                </a:solidFill>
              </a:rPr>
              <a:t>持有期间收到发放的股利和利息</a:t>
            </a:r>
            <a:endParaRPr lang="en-US" altLang="zh-CN" b="1" dirty="0" smtClean="0">
              <a:solidFill>
                <a:srgbClr val="C00000"/>
              </a:solidFill>
            </a:endParaRPr>
          </a:p>
          <a:p>
            <a:pPr marL="0" indent="0">
              <a:buNone/>
            </a:pPr>
            <a:r>
              <a:rPr lang="zh-CN" altLang="en-US" b="1" dirty="0" smtClean="0"/>
              <a:t>    若是企业债券，处理同“持有至到期投资”，若是股票股利，直接计入投资收益。</a:t>
            </a:r>
            <a:endParaRPr lang="en-US" altLang="zh-CN" b="1" dirty="0" smtClean="0"/>
          </a:p>
          <a:p>
            <a:pPr>
              <a:buNone/>
            </a:pPr>
            <a:r>
              <a:rPr lang="en-US" altLang="zh-CN" b="1" dirty="0" smtClean="0">
                <a:solidFill>
                  <a:srgbClr val="C00000"/>
                </a:solidFill>
              </a:rPr>
              <a:t>3.</a:t>
            </a:r>
            <a:r>
              <a:rPr lang="zh-CN" altLang="en-US" b="1" dirty="0" smtClean="0">
                <a:solidFill>
                  <a:srgbClr val="C00000"/>
                </a:solidFill>
              </a:rPr>
              <a:t>期末计价</a:t>
            </a:r>
            <a:endParaRPr lang="en-US" altLang="zh-CN" b="1" dirty="0" smtClean="0">
              <a:solidFill>
                <a:srgbClr val="C00000"/>
              </a:solidFill>
            </a:endParaRPr>
          </a:p>
          <a:p>
            <a:pPr marL="0" indent="0">
              <a:buNone/>
            </a:pPr>
            <a:r>
              <a:rPr lang="zh-CN" altLang="en-US" b="1" dirty="0" smtClean="0"/>
              <a:t>    期末，可供出售金融资产应以公允价值计量，且其公允价值变动计入资本公积</a:t>
            </a:r>
            <a:r>
              <a:rPr lang="en-US" altLang="zh-CN" b="1" dirty="0" smtClean="0"/>
              <a:t>—</a:t>
            </a:r>
            <a:r>
              <a:rPr lang="zh-CN" altLang="en-US" b="1" dirty="0" smtClean="0"/>
              <a:t>其他资本公积。</a:t>
            </a:r>
            <a:endParaRPr lang="en-US" altLang="zh-CN" b="1" dirty="0" smtClean="0"/>
          </a:p>
          <a:p>
            <a:pPr marL="0" indent="0">
              <a:buNone/>
            </a:pPr>
            <a:r>
              <a:rPr lang="en-US" altLang="zh-CN" b="1" dirty="0" smtClean="0">
                <a:solidFill>
                  <a:srgbClr val="C00000"/>
                </a:solidFill>
              </a:rPr>
              <a:t>4.</a:t>
            </a:r>
            <a:r>
              <a:rPr lang="zh-CN" altLang="en-US" b="1" dirty="0" smtClean="0">
                <a:solidFill>
                  <a:srgbClr val="C00000"/>
                </a:solidFill>
              </a:rPr>
              <a:t>出售</a:t>
            </a:r>
            <a:endParaRPr lang="en-US" altLang="zh-CN" b="1" dirty="0" smtClean="0">
              <a:solidFill>
                <a:srgbClr val="C00000"/>
              </a:solidFill>
            </a:endParaRPr>
          </a:p>
          <a:p>
            <a:pPr marL="0" indent="0">
              <a:buNone/>
            </a:pPr>
            <a:r>
              <a:rPr lang="zh-CN" altLang="en-US" b="1" dirty="0" smtClean="0"/>
              <a:t>    将出售的价款与该金融资产账面价值之间的差额计入</a:t>
            </a:r>
            <a:r>
              <a:rPr lang="zh-CN" altLang="en-US" b="1" dirty="0" smtClean="0">
                <a:solidFill>
                  <a:srgbClr val="7030A0"/>
                </a:solidFill>
              </a:rPr>
              <a:t>投资收益</a:t>
            </a:r>
            <a:r>
              <a:rPr lang="zh-CN" altLang="en-US" b="1" dirty="0" smtClean="0"/>
              <a:t>。同时，将原先计入资本公积中的公允价值变动累计额转出，计入投资收益。</a:t>
            </a:r>
            <a:endParaRPr lang="zh-CN" altLang="en-US" b="1"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rgbClr val="C00000"/>
                </a:solidFill>
              </a:rPr>
              <a:t>第</a:t>
            </a:r>
            <a:r>
              <a:rPr lang="en-US" altLang="zh-CN" b="1" dirty="0" smtClean="0">
                <a:solidFill>
                  <a:srgbClr val="C00000"/>
                </a:solidFill>
              </a:rPr>
              <a:t>8</a:t>
            </a:r>
            <a:r>
              <a:rPr lang="zh-CN" altLang="en-US" b="1" dirty="0" smtClean="0">
                <a:solidFill>
                  <a:srgbClr val="C00000"/>
                </a:solidFill>
              </a:rPr>
              <a:t>章  投资</a:t>
            </a:r>
            <a:endParaRPr lang="zh-CN" altLang="en-US" dirty="0"/>
          </a:p>
        </p:txBody>
      </p:sp>
      <p:sp>
        <p:nvSpPr>
          <p:cNvPr id="3" name="内容占位符 2"/>
          <p:cNvSpPr>
            <a:spLocks noGrp="1"/>
          </p:cNvSpPr>
          <p:nvPr>
            <p:ph idx="1"/>
          </p:nvPr>
        </p:nvSpPr>
        <p:spPr/>
        <p:txBody>
          <a:bodyPr>
            <a:normAutofit/>
          </a:bodyPr>
          <a:lstStyle/>
          <a:p>
            <a:pPr>
              <a:buNone/>
            </a:pPr>
            <a:r>
              <a:rPr lang="en-US" altLang="zh-CN" b="1" dirty="0" smtClean="0">
                <a:solidFill>
                  <a:srgbClr val="C00000"/>
                </a:solidFill>
              </a:rPr>
              <a:t>5.</a:t>
            </a:r>
            <a:r>
              <a:rPr lang="zh-CN" altLang="en-US" b="1" dirty="0" smtClean="0">
                <a:solidFill>
                  <a:srgbClr val="C00000"/>
                </a:solidFill>
              </a:rPr>
              <a:t>可供出售金融资产的减值</a:t>
            </a:r>
            <a:endParaRPr lang="en-US" altLang="zh-CN" b="1" dirty="0" smtClean="0">
              <a:solidFill>
                <a:srgbClr val="C00000"/>
              </a:solidFill>
            </a:endParaRPr>
          </a:p>
          <a:p>
            <a:pPr marL="0" indent="0">
              <a:buNone/>
            </a:pPr>
            <a:r>
              <a:rPr lang="zh-CN" altLang="en-US" b="1" dirty="0" smtClean="0"/>
              <a:t>   分析判断可供出售金融资产是否减值，应当注重该金融资产公允价值是否持续下降。若发生较大幅度减值下降或预期该种下降趋势属于非暂时性的 ，可确认为减值。</a:t>
            </a:r>
            <a:endParaRPr lang="en-US" altLang="zh-CN" b="1" dirty="0" smtClean="0"/>
          </a:p>
          <a:p>
            <a:pPr>
              <a:buNone/>
            </a:pPr>
            <a:r>
              <a:rPr lang="zh-CN" altLang="en-US" b="1" dirty="0" smtClean="0"/>
              <a:t>   借：资产减值损失</a:t>
            </a:r>
            <a:endParaRPr lang="en-US" altLang="zh-CN" b="1" dirty="0" smtClean="0"/>
          </a:p>
          <a:p>
            <a:pPr>
              <a:buNone/>
            </a:pPr>
            <a:r>
              <a:rPr lang="zh-CN" altLang="en-US" b="1" dirty="0" smtClean="0"/>
              <a:t>     贷：资本公积</a:t>
            </a:r>
            <a:r>
              <a:rPr lang="en-US" altLang="zh-CN" b="1" dirty="0" smtClean="0"/>
              <a:t>—</a:t>
            </a:r>
            <a:r>
              <a:rPr lang="zh-CN" altLang="en-US" b="1" dirty="0" smtClean="0"/>
              <a:t>其他资本公积</a:t>
            </a:r>
            <a:endParaRPr lang="en-US" altLang="zh-CN" b="1" dirty="0" smtClean="0"/>
          </a:p>
          <a:p>
            <a:pPr>
              <a:buNone/>
            </a:pPr>
            <a:r>
              <a:rPr lang="zh-CN" altLang="en-US" b="1" dirty="0" smtClean="0"/>
              <a:t>              可供出售金融资产</a:t>
            </a:r>
            <a:r>
              <a:rPr lang="en-US" altLang="zh-CN" b="1" dirty="0" smtClean="0"/>
              <a:t>—</a:t>
            </a:r>
            <a:r>
              <a:rPr lang="zh-CN" altLang="en-US" b="1" dirty="0" smtClean="0"/>
              <a:t>公允价值变动</a:t>
            </a:r>
            <a:endParaRPr lang="en-US" altLang="zh-CN" b="1" dirty="0" smtClean="0"/>
          </a:p>
          <a:p>
            <a:endParaRPr lang="en-US" altLang="zh-CN" dirty="0" smtClean="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rgbClr val="C00000"/>
                </a:solidFill>
              </a:rPr>
              <a:t>第</a:t>
            </a:r>
            <a:r>
              <a:rPr lang="en-US" altLang="zh-CN" b="1" dirty="0" smtClean="0">
                <a:solidFill>
                  <a:srgbClr val="C00000"/>
                </a:solidFill>
              </a:rPr>
              <a:t>8</a:t>
            </a:r>
            <a:r>
              <a:rPr lang="zh-CN" altLang="en-US" b="1" dirty="0" smtClean="0">
                <a:solidFill>
                  <a:srgbClr val="C00000"/>
                </a:solidFill>
              </a:rPr>
              <a:t>章  投资</a:t>
            </a:r>
            <a:endParaRPr lang="zh-CN" altLang="en-US" dirty="0"/>
          </a:p>
        </p:txBody>
      </p:sp>
      <p:sp>
        <p:nvSpPr>
          <p:cNvPr id="3" name="内容占位符 2"/>
          <p:cNvSpPr>
            <a:spLocks noGrp="1"/>
          </p:cNvSpPr>
          <p:nvPr>
            <p:ph idx="1"/>
          </p:nvPr>
        </p:nvSpPr>
        <p:spPr>
          <a:xfrm>
            <a:off x="395536" y="1196752"/>
            <a:ext cx="8229600" cy="4525963"/>
          </a:xfrm>
        </p:spPr>
        <p:txBody>
          <a:bodyPr>
            <a:noAutofit/>
          </a:bodyPr>
          <a:lstStyle/>
          <a:p>
            <a:pPr>
              <a:buNone/>
            </a:pPr>
            <a:r>
              <a:rPr lang="zh-CN" altLang="en-US" sz="2400" b="1" dirty="0" smtClean="0"/>
              <a:t>   </a:t>
            </a:r>
            <a:r>
              <a:rPr lang="zh-CN" altLang="en-US" sz="2400" b="1" dirty="0" smtClean="0">
                <a:solidFill>
                  <a:srgbClr val="7030A0"/>
                </a:solidFill>
              </a:rPr>
              <a:t>已确认减值损失后其公允价值又上升</a:t>
            </a:r>
            <a:endParaRPr lang="en-US" altLang="zh-CN" sz="2400" b="1" dirty="0" smtClean="0">
              <a:solidFill>
                <a:srgbClr val="7030A0"/>
              </a:solidFill>
            </a:endParaRPr>
          </a:p>
          <a:p>
            <a:pPr>
              <a:buNone/>
            </a:pPr>
            <a:r>
              <a:rPr lang="zh-CN" altLang="en-US" sz="2400" b="1" dirty="0" smtClean="0"/>
              <a:t>      借：可供出售金融资产</a:t>
            </a:r>
            <a:r>
              <a:rPr lang="en-US" altLang="zh-CN" sz="2400" b="1" dirty="0" smtClean="0"/>
              <a:t>—</a:t>
            </a:r>
            <a:r>
              <a:rPr lang="zh-CN" altLang="en-US" sz="2400" b="1" dirty="0" smtClean="0"/>
              <a:t>公允价值变动</a:t>
            </a:r>
            <a:endParaRPr lang="en-US" altLang="zh-CN" sz="2400" b="1" dirty="0" smtClean="0"/>
          </a:p>
          <a:p>
            <a:pPr>
              <a:buNone/>
            </a:pPr>
            <a:r>
              <a:rPr lang="zh-CN" altLang="en-US" sz="2400" b="1" dirty="0" smtClean="0"/>
              <a:t>        贷：资产减值损失</a:t>
            </a:r>
            <a:endParaRPr lang="en-US" altLang="zh-CN" sz="2400" b="1" dirty="0" smtClean="0"/>
          </a:p>
          <a:p>
            <a:pPr>
              <a:buNone/>
            </a:pPr>
            <a:r>
              <a:rPr lang="zh-CN" altLang="en-US" sz="2400" b="1" dirty="0" smtClean="0"/>
              <a:t>   </a:t>
            </a:r>
            <a:r>
              <a:rPr lang="zh-CN" altLang="en-US" sz="2400" b="1" dirty="0" smtClean="0">
                <a:solidFill>
                  <a:srgbClr val="7030A0"/>
                </a:solidFill>
              </a:rPr>
              <a:t>若可供出售金融资产是股票的</a:t>
            </a:r>
            <a:endParaRPr lang="en-US" altLang="zh-CN" sz="2400" b="1" dirty="0" smtClean="0">
              <a:solidFill>
                <a:srgbClr val="7030A0"/>
              </a:solidFill>
            </a:endParaRPr>
          </a:p>
          <a:p>
            <a:pPr>
              <a:buNone/>
            </a:pPr>
            <a:r>
              <a:rPr lang="zh-CN" altLang="en-US" sz="2400" b="1" dirty="0" smtClean="0"/>
              <a:t>      借：可供出售金融资产</a:t>
            </a:r>
            <a:r>
              <a:rPr lang="en-US" altLang="zh-CN" sz="2400" b="1" dirty="0" smtClean="0"/>
              <a:t>—</a:t>
            </a:r>
            <a:r>
              <a:rPr lang="zh-CN" altLang="en-US" sz="2400" b="1" dirty="0" smtClean="0"/>
              <a:t>公允价值变动</a:t>
            </a:r>
            <a:endParaRPr lang="en-US" altLang="zh-CN" sz="2400" b="1" dirty="0" smtClean="0"/>
          </a:p>
          <a:p>
            <a:pPr>
              <a:buNone/>
            </a:pPr>
            <a:r>
              <a:rPr lang="zh-CN" altLang="en-US" sz="2400" b="1" dirty="0" smtClean="0"/>
              <a:t>         贷：资本公积</a:t>
            </a:r>
            <a:r>
              <a:rPr lang="en-US" altLang="zh-CN" sz="2400" b="1" dirty="0" smtClean="0"/>
              <a:t>—</a:t>
            </a:r>
            <a:r>
              <a:rPr lang="zh-CN" altLang="en-US" sz="2400" b="1" dirty="0" smtClean="0"/>
              <a:t>其他资本公积</a:t>
            </a:r>
            <a:endParaRPr lang="en-US" altLang="zh-CN" sz="2400" b="1" dirty="0" smtClean="0"/>
          </a:p>
          <a:p>
            <a:pPr>
              <a:buNone/>
            </a:pPr>
            <a:r>
              <a:rPr lang="en-US" altLang="zh-CN" sz="2800" b="1" dirty="0" smtClean="0">
                <a:solidFill>
                  <a:srgbClr val="C00000"/>
                </a:solidFill>
              </a:rPr>
              <a:t>6.</a:t>
            </a:r>
            <a:r>
              <a:rPr lang="zh-CN" altLang="en-US" sz="2800" b="1" dirty="0" smtClean="0">
                <a:solidFill>
                  <a:srgbClr val="C00000"/>
                </a:solidFill>
              </a:rPr>
              <a:t>在报表中的列示</a:t>
            </a:r>
            <a:endParaRPr lang="en-US" altLang="zh-CN" sz="2800" b="1" dirty="0" smtClean="0">
              <a:solidFill>
                <a:srgbClr val="C00000"/>
              </a:solidFill>
            </a:endParaRPr>
          </a:p>
          <a:p>
            <a:pPr marL="0" indent="0">
              <a:buNone/>
            </a:pPr>
            <a:r>
              <a:rPr lang="zh-CN" altLang="en-US" sz="2400" b="1" dirty="0" smtClean="0"/>
              <a:t>     在资产负债表中，可供出售金融资产按其期末金额列示，反映企业持有的可供出售金融资产的</a:t>
            </a:r>
            <a:r>
              <a:rPr lang="zh-CN" altLang="en-US" sz="2400" b="1" dirty="0" smtClean="0">
                <a:solidFill>
                  <a:srgbClr val="7030A0"/>
                </a:solidFill>
              </a:rPr>
              <a:t>公允价值</a:t>
            </a:r>
            <a:r>
              <a:rPr lang="zh-CN" altLang="en-US" sz="2400" b="1" dirty="0" smtClean="0"/>
              <a:t>。同时，在附注中披露：可供出售金融资产的种类和划分的依据，公允价值的确定依据，每一类可供出售金融资产在年初和年末的公允价值。</a:t>
            </a:r>
            <a:endParaRPr lang="zh-CN" altLang="en-US" sz="2400" b="1"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rgbClr val="C00000"/>
                </a:solidFill>
              </a:rPr>
              <a:t>第</a:t>
            </a:r>
            <a:r>
              <a:rPr lang="en-US" altLang="zh-CN" b="1" dirty="0" smtClean="0">
                <a:solidFill>
                  <a:srgbClr val="C00000"/>
                </a:solidFill>
              </a:rPr>
              <a:t>8</a:t>
            </a:r>
            <a:r>
              <a:rPr lang="zh-CN" altLang="en-US" b="1" dirty="0" smtClean="0">
                <a:solidFill>
                  <a:srgbClr val="C00000"/>
                </a:solidFill>
              </a:rPr>
              <a:t>章  投资</a:t>
            </a:r>
            <a:endParaRPr lang="zh-CN" altLang="en-US" dirty="0"/>
          </a:p>
        </p:txBody>
      </p:sp>
      <p:sp>
        <p:nvSpPr>
          <p:cNvPr id="3" name="内容占位符 2"/>
          <p:cNvSpPr>
            <a:spLocks noGrp="1"/>
          </p:cNvSpPr>
          <p:nvPr>
            <p:ph idx="1"/>
          </p:nvPr>
        </p:nvSpPr>
        <p:spPr>
          <a:xfrm>
            <a:off x="539552" y="1628800"/>
            <a:ext cx="8229600" cy="4525963"/>
          </a:xfrm>
        </p:spPr>
        <p:txBody>
          <a:bodyPr>
            <a:normAutofit lnSpcReduction="10000"/>
          </a:bodyPr>
          <a:lstStyle/>
          <a:p>
            <a:pPr marL="0" indent="0">
              <a:buNone/>
            </a:pPr>
            <a:r>
              <a:rPr lang="zh-CN" altLang="en-US" b="1" dirty="0" smtClean="0"/>
              <a:t>    企业持有可供出售金融资产的目的是为了长期获利。这类资产期末公允价值与期初数值的差额将计入</a:t>
            </a:r>
            <a:r>
              <a:rPr lang="zh-CN" altLang="en-US" b="1" dirty="0" smtClean="0">
                <a:solidFill>
                  <a:srgbClr val="7030A0"/>
                </a:solidFill>
              </a:rPr>
              <a:t>资本公积</a:t>
            </a:r>
            <a:r>
              <a:rPr lang="zh-CN" altLang="en-US" b="1" dirty="0" smtClean="0"/>
              <a:t>，</a:t>
            </a:r>
            <a:r>
              <a:rPr lang="zh-CN" altLang="en-US" b="1" dirty="0" smtClean="0">
                <a:solidFill>
                  <a:srgbClr val="7030A0"/>
                </a:solidFill>
              </a:rPr>
              <a:t>直接增减企业当期所有者权益，而不会体现在损益表的投资收益和净利润中</a:t>
            </a:r>
            <a:r>
              <a:rPr lang="zh-CN" altLang="en-US" b="1" dirty="0" smtClean="0"/>
              <a:t>，直到该企业将这笔投资卖出时，才将已计入资本公积中的金额转入投资收益和当期利润中。因此，</a:t>
            </a:r>
            <a:r>
              <a:rPr lang="zh-CN" altLang="en-US" b="1" dirty="0" smtClean="0">
                <a:solidFill>
                  <a:srgbClr val="FF0000"/>
                </a:solidFill>
              </a:rPr>
              <a:t>企业持有的可供出售金额资产公允价值的不断，将会影响企业的净资产金额，而不会改变企业当年利润水平。</a:t>
            </a:r>
            <a:endParaRPr lang="zh-CN" altLang="en-US" b="1" dirty="0">
              <a:solidFill>
                <a:srgbClr val="FF000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rgbClr val="C00000"/>
                </a:solidFill>
              </a:rPr>
              <a:t>第</a:t>
            </a:r>
            <a:r>
              <a:rPr lang="en-US" altLang="zh-CN" b="1" dirty="0" smtClean="0">
                <a:solidFill>
                  <a:srgbClr val="C00000"/>
                </a:solidFill>
              </a:rPr>
              <a:t>8</a:t>
            </a:r>
            <a:r>
              <a:rPr lang="zh-CN" altLang="en-US" b="1" dirty="0" smtClean="0">
                <a:solidFill>
                  <a:srgbClr val="C00000"/>
                </a:solidFill>
              </a:rPr>
              <a:t>章  投资</a:t>
            </a:r>
            <a:endParaRPr lang="zh-CN" altLang="en-US" dirty="0"/>
          </a:p>
        </p:txBody>
      </p:sp>
      <p:sp>
        <p:nvSpPr>
          <p:cNvPr id="3" name="内容占位符 2"/>
          <p:cNvSpPr>
            <a:spLocks noGrp="1"/>
          </p:cNvSpPr>
          <p:nvPr>
            <p:ph idx="1"/>
          </p:nvPr>
        </p:nvSpPr>
        <p:spPr/>
        <p:txBody>
          <a:bodyPr>
            <a:normAutofit fontScale="85000" lnSpcReduction="20000"/>
          </a:bodyPr>
          <a:lstStyle/>
          <a:p>
            <a:pPr>
              <a:buNone/>
            </a:pPr>
            <a:r>
              <a:rPr lang="en-US" altLang="zh-CN" sz="3800" b="1" dirty="0" smtClean="0">
                <a:solidFill>
                  <a:srgbClr val="C00000"/>
                </a:solidFill>
              </a:rPr>
              <a:t>8</a:t>
            </a:r>
            <a:r>
              <a:rPr lang="en-US" altLang="zh-CN" sz="3800" b="1" dirty="0" smtClean="0">
                <a:solidFill>
                  <a:srgbClr val="C00000"/>
                </a:solidFill>
              </a:rPr>
              <a:t>.5 </a:t>
            </a:r>
            <a:r>
              <a:rPr lang="zh-CN" altLang="en-US" sz="3800" b="1" dirty="0" smtClean="0">
                <a:solidFill>
                  <a:srgbClr val="C00000"/>
                </a:solidFill>
              </a:rPr>
              <a:t>长期股权投资</a:t>
            </a:r>
            <a:endParaRPr lang="en-US" altLang="zh-CN" sz="3800" b="1" dirty="0" smtClean="0">
              <a:solidFill>
                <a:srgbClr val="C00000"/>
              </a:solidFill>
            </a:endParaRPr>
          </a:p>
          <a:p>
            <a:pPr>
              <a:buNone/>
            </a:pPr>
            <a:r>
              <a:rPr lang="zh-CN" altLang="en-US" b="1" dirty="0" smtClean="0"/>
              <a:t> 包括：</a:t>
            </a:r>
            <a:endParaRPr lang="en-US" altLang="zh-CN" b="1" dirty="0" smtClean="0"/>
          </a:p>
          <a:p>
            <a:pPr marL="0" indent="0">
              <a:buNone/>
            </a:pPr>
            <a:r>
              <a:rPr lang="en-US" altLang="zh-CN" b="1" dirty="0" smtClean="0"/>
              <a:t>    1.</a:t>
            </a:r>
            <a:r>
              <a:rPr lang="zh-CN" altLang="en-US" b="1" dirty="0" smtClean="0"/>
              <a:t>企业持有的能够对被投资单位实施控制的权益性投资，即对子公司投资。</a:t>
            </a:r>
            <a:endParaRPr lang="en-US" altLang="zh-CN" b="1" dirty="0" smtClean="0"/>
          </a:p>
          <a:p>
            <a:pPr marL="0" indent="0">
              <a:buNone/>
            </a:pPr>
            <a:r>
              <a:rPr lang="en-US" altLang="zh-CN" b="1" dirty="0" smtClean="0"/>
              <a:t>    2.</a:t>
            </a:r>
            <a:r>
              <a:rPr lang="zh-CN" altLang="en-US" b="1" dirty="0" smtClean="0"/>
              <a:t>企业持有的能够与其他合营方一同对被投资单位实施共同控制的权益性投资，即对合营企业投资。</a:t>
            </a:r>
            <a:endParaRPr lang="en-US" altLang="zh-CN" b="1" dirty="0" smtClean="0"/>
          </a:p>
          <a:p>
            <a:pPr marL="0" indent="0">
              <a:buNone/>
            </a:pPr>
            <a:r>
              <a:rPr lang="en-US" altLang="zh-CN" b="1" dirty="0" smtClean="0"/>
              <a:t>    3.</a:t>
            </a:r>
            <a:r>
              <a:rPr lang="zh-CN" altLang="en-US" b="1" dirty="0" smtClean="0"/>
              <a:t>企业持有的能够对被投资单位施加重大影响的权益性投资，即对联营企业投资。</a:t>
            </a:r>
            <a:endParaRPr lang="en-US" altLang="zh-CN" b="1" dirty="0" smtClean="0"/>
          </a:p>
          <a:p>
            <a:pPr marL="0" indent="0">
              <a:buNone/>
            </a:pPr>
            <a:r>
              <a:rPr lang="en-US" altLang="zh-CN" b="1" dirty="0" smtClean="0"/>
              <a:t>    4.</a:t>
            </a:r>
            <a:r>
              <a:rPr lang="zh-CN" altLang="en-US" b="1" dirty="0" smtClean="0"/>
              <a:t>企业对被投资单位不具有控制、共同控制或重大影响，且在活跃市场中没有报价、公允价值不能可靠计量的权益性投资。</a:t>
            </a:r>
            <a:endParaRPr lang="zh-CN" altLang="en-US" b="1"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rgbClr val="C00000"/>
                </a:solidFill>
              </a:rPr>
              <a:t>第</a:t>
            </a:r>
            <a:r>
              <a:rPr lang="en-US" altLang="zh-CN" b="1" dirty="0" smtClean="0">
                <a:solidFill>
                  <a:srgbClr val="C00000"/>
                </a:solidFill>
              </a:rPr>
              <a:t>8</a:t>
            </a:r>
            <a:r>
              <a:rPr lang="zh-CN" altLang="en-US" b="1" dirty="0" smtClean="0">
                <a:solidFill>
                  <a:srgbClr val="C00000"/>
                </a:solidFill>
              </a:rPr>
              <a:t>章  投资</a:t>
            </a:r>
            <a:endParaRPr lang="zh-CN" altLang="en-US" dirty="0"/>
          </a:p>
        </p:txBody>
      </p:sp>
      <p:sp>
        <p:nvSpPr>
          <p:cNvPr id="3" name="内容占位符 2"/>
          <p:cNvSpPr>
            <a:spLocks noGrp="1"/>
          </p:cNvSpPr>
          <p:nvPr>
            <p:ph idx="1"/>
          </p:nvPr>
        </p:nvSpPr>
        <p:spPr/>
        <p:txBody>
          <a:bodyPr>
            <a:normAutofit fontScale="85000" lnSpcReduction="20000"/>
          </a:bodyPr>
          <a:lstStyle/>
          <a:p>
            <a:pPr marL="0" indent="0">
              <a:buNone/>
            </a:pPr>
            <a:r>
              <a:rPr lang="zh-CN" altLang="en-US" b="1" dirty="0" smtClean="0">
                <a:solidFill>
                  <a:srgbClr val="7030A0"/>
                </a:solidFill>
              </a:rPr>
              <a:t>  （一）初始投资成本：</a:t>
            </a:r>
            <a:r>
              <a:rPr lang="zh-CN" altLang="en-US" b="1" dirty="0" smtClean="0"/>
              <a:t>按</a:t>
            </a:r>
            <a:r>
              <a:rPr lang="zh-CN" altLang="en-US" b="1" dirty="0" smtClean="0">
                <a:solidFill>
                  <a:srgbClr val="FF0000"/>
                </a:solidFill>
              </a:rPr>
              <a:t>实际支付的价款</a:t>
            </a:r>
            <a:r>
              <a:rPr lang="zh-CN" altLang="en-US" b="1" dirty="0" smtClean="0"/>
              <a:t>作为初始投资成本。</a:t>
            </a:r>
            <a:endParaRPr lang="en-US" altLang="zh-CN" b="1" dirty="0" smtClean="0"/>
          </a:p>
          <a:p>
            <a:pPr marL="0" indent="0">
              <a:buNone/>
            </a:pPr>
            <a:r>
              <a:rPr lang="zh-CN" altLang="en-US" b="1" dirty="0" smtClean="0"/>
              <a:t>     实际支付的价款或对价中包含的已宣告发放但尚未发放的现金股利或利润，应作为应收项目处理，不构成投资成本。</a:t>
            </a:r>
            <a:endParaRPr lang="en-US" altLang="zh-CN" b="1" dirty="0" smtClean="0"/>
          </a:p>
          <a:p>
            <a:pPr>
              <a:buNone/>
            </a:pPr>
            <a:r>
              <a:rPr lang="zh-CN" altLang="en-US" b="1" dirty="0" smtClean="0">
                <a:solidFill>
                  <a:srgbClr val="7030A0"/>
                </a:solidFill>
              </a:rPr>
              <a:t>  （二）持有期间</a:t>
            </a:r>
            <a:endParaRPr lang="en-US" altLang="zh-CN" b="1" dirty="0" smtClean="0">
              <a:solidFill>
                <a:srgbClr val="7030A0"/>
              </a:solidFill>
            </a:endParaRPr>
          </a:p>
          <a:p>
            <a:pPr>
              <a:buNone/>
            </a:pPr>
            <a:r>
              <a:rPr lang="en-US" altLang="zh-CN" b="1" dirty="0" smtClean="0">
                <a:solidFill>
                  <a:srgbClr val="FF0000"/>
                </a:solidFill>
              </a:rPr>
              <a:t>     1.</a:t>
            </a:r>
            <a:r>
              <a:rPr lang="zh-CN" altLang="en-US" b="1" dirty="0" smtClean="0">
                <a:solidFill>
                  <a:srgbClr val="FF0000"/>
                </a:solidFill>
              </a:rPr>
              <a:t>成本法</a:t>
            </a:r>
            <a:endParaRPr lang="en-US" altLang="zh-CN" b="1" dirty="0" smtClean="0">
              <a:solidFill>
                <a:srgbClr val="FF0000"/>
              </a:solidFill>
            </a:endParaRPr>
          </a:p>
          <a:p>
            <a:pPr marL="0" indent="0">
              <a:buNone/>
            </a:pPr>
            <a:r>
              <a:rPr lang="zh-CN" altLang="en-US" b="1" dirty="0" smtClean="0"/>
              <a:t>     除非出现长期股权投资减值损失或清算性股利，否则，长期股权投资的</a:t>
            </a:r>
            <a:r>
              <a:rPr lang="zh-CN" altLang="en-US" b="1" dirty="0" smtClean="0">
                <a:solidFill>
                  <a:srgbClr val="FF0000"/>
                </a:solidFill>
              </a:rPr>
              <a:t>账面价值一直锁定在其最初购入时所确认的初始投资成本上，不再变动直至出售。</a:t>
            </a:r>
            <a:r>
              <a:rPr lang="zh-CN" altLang="en-US" b="1" dirty="0" smtClean="0"/>
              <a:t>持有期间被投资企业宣布发放的现金股利应当确认为当期的投资收益。</a:t>
            </a:r>
            <a:endParaRPr lang="zh-CN" altLang="en-US" b="1"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rgbClr val="C00000"/>
                </a:solidFill>
              </a:rPr>
              <a:t>第</a:t>
            </a:r>
            <a:r>
              <a:rPr lang="en-US" altLang="zh-CN" b="1" dirty="0" smtClean="0">
                <a:solidFill>
                  <a:srgbClr val="C00000"/>
                </a:solidFill>
              </a:rPr>
              <a:t>8</a:t>
            </a:r>
            <a:r>
              <a:rPr lang="zh-CN" altLang="en-US" b="1" dirty="0" smtClean="0">
                <a:solidFill>
                  <a:srgbClr val="C00000"/>
                </a:solidFill>
              </a:rPr>
              <a:t>章  投资</a:t>
            </a:r>
            <a:endParaRPr lang="zh-CN" altLang="en-US" dirty="0"/>
          </a:p>
        </p:txBody>
      </p:sp>
      <p:sp>
        <p:nvSpPr>
          <p:cNvPr id="3" name="内容占位符 2"/>
          <p:cNvSpPr>
            <a:spLocks noGrp="1"/>
          </p:cNvSpPr>
          <p:nvPr>
            <p:ph idx="1"/>
          </p:nvPr>
        </p:nvSpPr>
        <p:spPr/>
        <p:txBody>
          <a:bodyPr>
            <a:normAutofit fontScale="85000" lnSpcReduction="10000"/>
          </a:bodyPr>
          <a:lstStyle/>
          <a:p>
            <a:pPr>
              <a:buNone/>
            </a:pPr>
            <a:r>
              <a:rPr lang="en-US" altLang="zh-CN" b="1" dirty="0" smtClean="0"/>
              <a:t> </a:t>
            </a:r>
            <a:r>
              <a:rPr lang="en-US" altLang="zh-CN" b="1" dirty="0" smtClean="0">
                <a:solidFill>
                  <a:srgbClr val="FF0000"/>
                </a:solidFill>
              </a:rPr>
              <a:t>2. </a:t>
            </a:r>
            <a:r>
              <a:rPr lang="zh-CN" altLang="en-US" b="1" dirty="0" smtClean="0">
                <a:solidFill>
                  <a:srgbClr val="FF0000"/>
                </a:solidFill>
              </a:rPr>
              <a:t>权益法</a:t>
            </a:r>
            <a:endParaRPr lang="en-US" altLang="zh-CN" b="1" dirty="0" smtClean="0">
              <a:solidFill>
                <a:srgbClr val="FF0000"/>
              </a:solidFill>
            </a:endParaRPr>
          </a:p>
          <a:p>
            <a:pPr marL="0" indent="0">
              <a:buNone/>
            </a:pPr>
            <a:r>
              <a:rPr lang="zh-CN" altLang="en-US" b="1" dirty="0" smtClean="0"/>
              <a:t>     ①投资</a:t>
            </a:r>
            <a:r>
              <a:rPr lang="zh-CN" altLang="en-US" b="1" dirty="0" smtClean="0">
                <a:solidFill>
                  <a:srgbClr val="FF0000"/>
                </a:solidFill>
              </a:rPr>
              <a:t>最初以初始投资成本</a:t>
            </a:r>
            <a:r>
              <a:rPr lang="zh-CN" altLang="en-US" b="1" dirty="0" smtClean="0"/>
              <a:t>计量，但长期股权投资的初始投资成本小于投资时按持股比例应享有被投资企业可辨认净资产公允价值份额时，其差额应计入当期权益，同时调整长期股权投资的成本。</a:t>
            </a:r>
            <a:endParaRPr lang="en-US" altLang="zh-CN" b="1" dirty="0" smtClean="0"/>
          </a:p>
          <a:p>
            <a:pPr marL="0" indent="0">
              <a:buNone/>
            </a:pPr>
            <a:r>
              <a:rPr lang="zh-CN" altLang="en-US" b="1" dirty="0" smtClean="0"/>
              <a:t>     ②在持有长期股权投资期间，</a:t>
            </a:r>
            <a:r>
              <a:rPr lang="zh-CN" altLang="en-US" b="1" dirty="0" smtClean="0">
                <a:solidFill>
                  <a:srgbClr val="FF0000"/>
                </a:solidFill>
              </a:rPr>
              <a:t>要根据投资企业享有被投资企业所有者权益份额的变动对长期股权投资的账面价值进行调整。</a:t>
            </a:r>
            <a:endParaRPr lang="en-US" altLang="zh-CN" b="1" dirty="0" smtClean="0">
              <a:solidFill>
                <a:srgbClr val="FF0000"/>
              </a:solidFill>
            </a:endParaRPr>
          </a:p>
          <a:p>
            <a:pPr marL="0" indent="0">
              <a:buNone/>
            </a:pPr>
            <a:r>
              <a:rPr lang="zh-CN" altLang="en-US" b="1" dirty="0" smtClean="0"/>
              <a:t>     ③对于被投资企业的利润分配，投资企业应将按持股比例享有的部分冲减长期股权投资，而不作为投资收益确认。</a:t>
            </a:r>
            <a:endParaRPr lang="zh-CN" altLang="en-US" b="1"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rgbClr val="C00000"/>
                </a:solidFill>
              </a:rPr>
              <a:t>第</a:t>
            </a:r>
            <a:r>
              <a:rPr lang="en-US" altLang="zh-CN" b="1" dirty="0" smtClean="0">
                <a:solidFill>
                  <a:srgbClr val="C00000"/>
                </a:solidFill>
              </a:rPr>
              <a:t>8</a:t>
            </a:r>
            <a:r>
              <a:rPr lang="zh-CN" altLang="en-US" b="1" dirty="0" smtClean="0">
                <a:solidFill>
                  <a:srgbClr val="C00000"/>
                </a:solidFill>
              </a:rPr>
              <a:t>章  投资</a:t>
            </a:r>
            <a:endParaRPr lang="zh-CN" altLang="en-US" dirty="0"/>
          </a:p>
        </p:txBody>
      </p:sp>
      <p:sp>
        <p:nvSpPr>
          <p:cNvPr id="3" name="内容占位符 2"/>
          <p:cNvSpPr>
            <a:spLocks noGrp="1"/>
          </p:cNvSpPr>
          <p:nvPr>
            <p:ph idx="1"/>
          </p:nvPr>
        </p:nvSpPr>
        <p:spPr/>
        <p:txBody>
          <a:bodyPr>
            <a:normAutofit fontScale="92500" lnSpcReduction="20000"/>
          </a:bodyPr>
          <a:lstStyle/>
          <a:p>
            <a:pPr>
              <a:buNone/>
            </a:pPr>
            <a:r>
              <a:rPr lang="en-US" altLang="zh-CN" b="1" dirty="0" smtClean="0">
                <a:solidFill>
                  <a:srgbClr val="C00000"/>
                </a:solidFill>
              </a:rPr>
              <a:t>3.</a:t>
            </a:r>
            <a:r>
              <a:rPr lang="zh-CN" altLang="en-US" b="1" dirty="0" smtClean="0">
                <a:solidFill>
                  <a:srgbClr val="C00000"/>
                </a:solidFill>
              </a:rPr>
              <a:t>成本法和权益法的优缺点比较</a:t>
            </a:r>
            <a:endParaRPr lang="en-US" altLang="zh-CN" b="1" dirty="0" smtClean="0">
              <a:solidFill>
                <a:srgbClr val="C00000"/>
              </a:solidFill>
            </a:endParaRPr>
          </a:p>
          <a:p>
            <a:pPr marL="0" indent="0">
              <a:buNone/>
            </a:pPr>
            <a:r>
              <a:rPr lang="zh-CN" altLang="en-US" b="1" dirty="0" smtClean="0">
                <a:solidFill>
                  <a:srgbClr val="7030A0"/>
                </a:solidFill>
              </a:rPr>
              <a:t>     成本法：</a:t>
            </a:r>
            <a:r>
              <a:rPr lang="zh-CN" altLang="en-US" b="1" dirty="0" smtClean="0"/>
              <a:t>操作简便，但不能如实反映企业的长期股权投资价值</a:t>
            </a:r>
            <a:r>
              <a:rPr lang="en-US" altLang="zh-CN" b="1" dirty="0" smtClean="0"/>
              <a:t>.</a:t>
            </a:r>
            <a:r>
              <a:rPr lang="zh-CN" altLang="en-US" b="1" dirty="0" smtClean="0"/>
              <a:t>但当被投资企业有盈利的话，该方法比较稳健。若投资企业能对被投资企业的利润分配政策施加重要影响或控制，则成本法易被投资企业用来操纵自身的投资收益和利润。</a:t>
            </a:r>
            <a:endParaRPr lang="en-US" altLang="zh-CN" b="1" dirty="0" smtClean="0"/>
          </a:p>
          <a:p>
            <a:pPr marL="0" indent="0">
              <a:buNone/>
            </a:pPr>
            <a:r>
              <a:rPr lang="zh-CN" altLang="en-US" b="1" dirty="0" smtClean="0">
                <a:solidFill>
                  <a:srgbClr val="7030A0"/>
                </a:solidFill>
              </a:rPr>
              <a:t>     权益法：</a:t>
            </a:r>
            <a:r>
              <a:rPr lang="zh-CN" altLang="en-US" b="1" dirty="0" smtClean="0"/>
              <a:t>符合经济实质重于法律形式原则，能如实反映企业长期股权投资的价值，但操作比较复杂。当被投资企业盈利的话，显得不够稳健；但若被投资企业亏损时，则显得稳健。权益法不易被企业用来操纵利润。</a:t>
            </a:r>
            <a:endParaRPr lang="en-US" altLang="zh-CN" b="1" dirty="0" smtClean="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rgbClr val="C00000"/>
                </a:solidFill>
              </a:rPr>
              <a:t>第</a:t>
            </a:r>
            <a:r>
              <a:rPr lang="en-US" altLang="zh-CN" b="1" dirty="0" smtClean="0">
                <a:solidFill>
                  <a:srgbClr val="C00000"/>
                </a:solidFill>
              </a:rPr>
              <a:t>8</a:t>
            </a:r>
            <a:r>
              <a:rPr lang="zh-CN" altLang="en-US" b="1" dirty="0" smtClean="0">
                <a:solidFill>
                  <a:srgbClr val="C00000"/>
                </a:solidFill>
              </a:rPr>
              <a:t>章  投资</a:t>
            </a:r>
            <a:endParaRPr lang="zh-CN" altLang="en-US" dirty="0"/>
          </a:p>
        </p:txBody>
      </p:sp>
      <p:sp>
        <p:nvSpPr>
          <p:cNvPr id="3" name="内容占位符 2"/>
          <p:cNvSpPr>
            <a:spLocks noGrp="1"/>
          </p:cNvSpPr>
          <p:nvPr>
            <p:ph idx="1"/>
          </p:nvPr>
        </p:nvSpPr>
        <p:spPr/>
        <p:txBody>
          <a:bodyPr>
            <a:normAutofit fontScale="85000" lnSpcReduction="20000"/>
          </a:bodyPr>
          <a:lstStyle/>
          <a:p>
            <a:pPr>
              <a:buNone/>
            </a:pPr>
            <a:r>
              <a:rPr lang="zh-CN" altLang="en-US" b="1" dirty="0" smtClean="0">
                <a:solidFill>
                  <a:srgbClr val="7030A0"/>
                </a:solidFill>
              </a:rPr>
              <a:t>（三）减值准备的计提</a:t>
            </a:r>
            <a:endParaRPr lang="en-US" altLang="zh-CN" b="1" dirty="0" smtClean="0">
              <a:solidFill>
                <a:srgbClr val="7030A0"/>
              </a:solidFill>
            </a:endParaRPr>
          </a:p>
          <a:p>
            <a:pPr marL="0" indent="0">
              <a:buNone/>
            </a:pPr>
            <a:r>
              <a:rPr lang="zh-CN" altLang="en-US" b="1" dirty="0" smtClean="0"/>
              <a:t>     按成本法核算的，在活跃市场中没有报价，公允价值不能可靠计量的长期股权投资，将</a:t>
            </a:r>
            <a:r>
              <a:rPr lang="zh-CN" altLang="en-US" b="1" dirty="0" smtClean="0">
                <a:solidFill>
                  <a:srgbClr val="FF0000"/>
                </a:solidFill>
              </a:rPr>
              <a:t>其账面价值与其未来现金流量现值之间的差额确认为减值损失，计入当期损益，且不得转回。</a:t>
            </a:r>
            <a:endParaRPr lang="en-US" altLang="zh-CN" b="1" dirty="0" smtClean="0">
              <a:solidFill>
                <a:srgbClr val="FF0000"/>
              </a:solidFill>
            </a:endParaRPr>
          </a:p>
          <a:p>
            <a:pPr marL="0" indent="0">
              <a:buNone/>
            </a:pPr>
            <a:r>
              <a:rPr lang="zh-CN" altLang="en-US" b="1" dirty="0" smtClean="0"/>
              <a:t>     按权益法核算的，先评估长期股权投资的</a:t>
            </a:r>
            <a:r>
              <a:rPr lang="zh-CN" altLang="en-US" b="1" dirty="0" smtClean="0">
                <a:solidFill>
                  <a:srgbClr val="FF0000"/>
                </a:solidFill>
              </a:rPr>
              <a:t>可收回金额（即该长期股权投资的未来现金流量的现值与立即出售该长期股权投资所带来的净现金流入者较高者），</a:t>
            </a:r>
            <a:r>
              <a:rPr lang="zh-CN" altLang="en-US" b="1" dirty="0" smtClean="0"/>
              <a:t>把可收回金额与其账面价值进行比较，若可收回金额低于其账面价值，则确认为减值损失，</a:t>
            </a:r>
            <a:r>
              <a:rPr lang="zh-CN" altLang="en-US" b="1" dirty="0" smtClean="0">
                <a:solidFill>
                  <a:srgbClr val="FF0000"/>
                </a:solidFill>
              </a:rPr>
              <a:t>且不得转回。</a:t>
            </a:r>
            <a:endParaRPr lang="en-US" altLang="zh-CN" b="1" dirty="0" smtClean="0">
              <a:solidFill>
                <a:srgbClr val="FF0000"/>
              </a:solidFill>
            </a:endParaRPr>
          </a:p>
          <a:p>
            <a:pPr>
              <a:buNone/>
            </a:pPr>
            <a:r>
              <a:rPr lang="zh-CN" altLang="en-US" b="1" dirty="0" smtClean="0"/>
              <a:t>     借：资产减值损失</a:t>
            </a:r>
            <a:endParaRPr lang="en-US" altLang="zh-CN" b="1" dirty="0" smtClean="0"/>
          </a:p>
          <a:p>
            <a:pPr>
              <a:buNone/>
            </a:pPr>
            <a:r>
              <a:rPr lang="zh-CN" altLang="en-US" b="1" dirty="0" smtClean="0"/>
              <a:t>        贷：长期股权投资减值准备</a:t>
            </a:r>
            <a:endParaRPr lang="zh-CN" altLang="en-US" b="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rgbClr val="C00000"/>
                </a:solidFill>
              </a:rPr>
              <a:t>第</a:t>
            </a:r>
            <a:r>
              <a:rPr lang="en-US" altLang="zh-CN" b="1" dirty="0" smtClean="0">
                <a:solidFill>
                  <a:srgbClr val="C00000"/>
                </a:solidFill>
              </a:rPr>
              <a:t>8</a:t>
            </a:r>
            <a:r>
              <a:rPr lang="zh-CN" altLang="en-US" b="1" dirty="0" smtClean="0">
                <a:solidFill>
                  <a:srgbClr val="C00000"/>
                </a:solidFill>
              </a:rPr>
              <a:t>章  投资</a:t>
            </a:r>
            <a:endParaRPr lang="zh-CN" altLang="en-US" dirty="0"/>
          </a:p>
        </p:txBody>
      </p:sp>
      <p:sp>
        <p:nvSpPr>
          <p:cNvPr id="3" name="内容占位符 2"/>
          <p:cNvSpPr>
            <a:spLocks noGrp="1"/>
          </p:cNvSpPr>
          <p:nvPr>
            <p:ph idx="1"/>
          </p:nvPr>
        </p:nvSpPr>
        <p:spPr/>
        <p:txBody>
          <a:bodyPr>
            <a:normAutofit fontScale="92500" lnSpcReduction="10000"/>
          </a:bodyPr>
          <a:lstStyle/>
          <a:p>
            <a:pPr marL="0" indent="0">
              <a:buNone/>
            </a:pPr>
            <a:r>
              <a:rPr lang="zh-CN" altLang="en-US" b="1" dirty="0" smtClean="0"/>
              <a:t>    </a:t>
            </a:r>
            <a:r>
              <a:rPr lang="zh-CN" altLang="en-US" b="1" dirty="0" smtClean="0">
                <a:solidFill>
                  <a:srgbClr val="FF0000"/>
                </a:solidFill>
              </a:rPr>
              <a:t>可供出售的金融资产</a:t>
            </a:r>
            <a:r>
              <a:rPr lang="zh-CN" altLang="en-US" b="1" dirty="0" smtClean="0"/>
              <a:t>：对于公允价值能够可靠计量的金融资产，企业可以将其直接指定为可供出售的金融资产。如活跃市场上有报价的股票投资、债权投资等。</a:t>
            </a:r>
            <a:endParaRPr lang="en-US" altLang="zh-CN" b="1" dirty="0" smtClean="0"/>
          </a:p>
          <a:p>
            <a:pPr marL="0" indent="0">
              <a:buNone/>
            </a:pPr>
            <a:r>
              <a:rPr lang="zh-CN" altLang="en-US" b="1" dirty="0" smtClean="0"/>
              <a:t>    </a:t>
            </a:r>
            <a:r>
              <a:rPr lang="zh-CN" altLang="en-US" b="1" dirty="0" smtClean="0">
                <a:solidFill>
                  <a:srgbClr val="FF0000"/>
                </a:solidFill>
              </a:rPr>
              <a:t>长期股权投资</a:t>
            </a:r>
            <a:r>
              <a:rPr lang="zh-CN" altLang="en-US" b="1" dirty="0" smtClean="0"/>
              <a:t>：长期持有，不准备随时出售，投资企业作为被投资单位的股东，按所持股份比例享有权益并承担责任。</a:t>
            </a:r>
            <a:endParaRPr lang="en-US" altLang="zh-CN" b="1" dirty="0" smtClean="0"/>
          </a:p>
          <a:p>
            <a:pPr marL="0" indent="0">
              <a:buNone/>
            </a:pPr>
            <a:r>
              <a:rPr lang="zh-CN" altLang="en-US" b="1" dirty="0" smtClean="0"/>
              <a:t>    </a:t>
            </a:r>
            <a:r>
              <a:rPr lang="zh-CN" altLang="en-US" b="1" dirty="0" smtClean="0">
                <a:solidFill>
                  <a:srgbClr val="FF0000"/>
                </a:solidFill>
              </a:rPr>
              <a:t>投资性房地产</a:t>
            </a:r>
            <a:r>
              <a:rPr lang="zh-CN" altLang="en-US" b="1" dirty="0" smtClean="0"/>
              <a:t>：指为赚取租金或资本增值，或两者兼而有之而持有房地产。包括：已出租或持有的土地使用权、建筑物等。</a:t>
            </a:r>
            <a:endParaRPr lang="zh-CN" altLang="en-US" b="1"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rgbClr val="C00000"/>
                </a:solidFill>
              </a:rPr>
              <a:t>第</a:t>
            </a:r>
            <a:r>
              <a:rPr lang="en-US" altLang="zh-CN" b="1" dirty="0" smtClean="0">
                <a:solidFill>
                  <a:srgbClr val="C00000"/>
                </a:solidFill>
              </a:rPr>
              <a:t>8</a:t>
            </a:r>
            <a:r>
              <a:rPr lang="zh-CN" altLang="en-US" b="1" dirty="0" smtClean="0">
                <a:solidFill>
                  <a:srgbClr val="C00000"/>
                </a:solidFill>
              </a:rPr>
              <a:t>章  投资</a:t>
            </a:r>
            <a:endParaRPr lang="zh-CN" altLang="en-US" dirty="0"/>
          </a:p>
        </p:txBody>
      </p:sp>
      <p:sp>
        <p:nvSpPr>
          <p:cNvPr id="3" name="内容占位符 2"/>
          <p:cNvSpPr>
            <a:spLocks noGrp="1"/>
          </p:cNvSpPr>
          <p:nvPr>
            <p:ph idx="1"/>
          </p:nvPr>
        </p:nvSpPr>
        <p:spPr/>
        <p:txBody>
          <a:bodyPr>
            <a:normAutofit fontScale="85000" lnSpcReduction="20000"/>
          </a:bodyPr>
          <a:lstStyle/>
          <a:p>
            <a:pPr>
              <a:buNone/>
            </a:pPr>
            <a:r>
              <a:rPr lang="zh-CN" altLang="en-US" b="1" dirty="0" smtClean="0">
                <a:solidFill>
                  <a:srgbClr val="7030A0"/>
                </a:solidFill>
              </a:rPr>
              <a:t>（四）长期股权投资的出售</a:t>
            </a:r>
            <a:endParaRPr lang="en-US" altLang="zh-CN" b="1" dirty="0" smtClean="0">
              <a:solidFill>
                <a:srgbClr val="7030A0"/>
              </a:solidFill>
            </a:endParaRPr>
          </a:p>
          <a:p>
            <a:pPr marL="0" indent="0">
              <a:buNone/>
            </a:pPr>
            <a:r>
              <a:rPr lang="zh-CN" altLang="en-US" b="1" dirty="0" smtClean="0"/>
              <a:t>     将其账面价值（长期股权投资的账面价值减去计提的减值准备）与实际取得的价款的差额确认为</a:t>
            </a:r>
            <a:r>
              <a:rPr lang="zh-CN" altLang="en-US" b="1" dirty="0" smtClean="0">
                <a:solidFill>
                  <a:srgbClr val="FF0000"/>
                </a:solidFill>
              </a:rPr>
              <a:t>投资收益（损失）</a:t>
            </a:r>
            <a:r>
              <a:rPr lang="zh-CN" altLang="en-US" b="1" dirty="0" smtClean="0"/>
              <a:t>。采用权益法核算的，因被投资单位除净损益以外所有者权益的其他变动而计入所有者权益的，处置该项投资时应将原计入所有者权益的部分按相应比例转入当期损益。</a:t>
            </a:r>
            <a:endParaRPr lang="en-US" altLang="zh-CN" b="1" dirty="0" smtClean="0"/>
          </a:p>
          <a:p>
            <a:pPr>
              <a:buNone/>
            </a:pPr>
            <a:r>
              <a:rPr lang="zh-CN" altLang="en-US" b="1" dirty="0" smtClean="0">
                <a:solidFill>
                  <a:srgbClr val="7030A0"/>
                </a:solidFill>
              </a:rPr>
              <a:t>（五）长期股权投资在资产负债表上的列示</a:t>
            </a:r>
            <a:endParaRPr lang="en-US" altLang="zh-CN" b="1" dirty="0" smtClean="0">
              <a:solidFill>
                <a:srgbClr val="7030A0"/>
              </a:solidFill>
            </a:endParaRPr>
          </a:p>
          <a:p>
            <a:pPr marL="0" indent="0">
              <a:buNone/>
            </a:pPr>
            <a:r>
              <a:rPr lang="zh-CN" altLang="en-US" b="1" dirty="0" smtClean="0"/>
              <a:t>     列示的金额为</a:t>
            </a:r>
            <a:r>
              <a:rPr lang="zh-CN" altLang="en-US" b="1" dirty="0" smtClean="0">
                <a:solidFill>
                  <a:srgbClr val="FF0000"/>
                </a:solidFill>
              </a:rPr>
              <a:t>其账面价值减去相应的减值准备后的金额</a:t>
            </a:r>
            <a:r>
              <a:rPr lang="zh-CN" altLang="en-US" b="1" dirty="0" smtClean="0"/>
              <a:t>。还应在报表附注中披露长期股权投资的会计处理方法、具体项目、相关信息（名称、注册地、业务性质、持股比例、表决权比例等）。</a:t>
            </a:r>
            <a:endParaRPr lang="zh-CN" altLang="en-US" b="1"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rgbClr val="C00000"/>
                </a:solidFill>
              </a:rPr>
              <a:t>第</a:t>
            </a:r>
            <a:r>
              <a:rPr lang="en-US" altLang="zh-CN" b="1" dirty="0" smtClean="0">
                <a:solidFill>
                  <a:srgbClr val="C00000"/>
                </a:solidFill>
              </a:rPr>
              <a:t>8</a:t>
            </a:r>
            <a:r>
              <a:rPr lang="zh-CN" altLang="en-US" b="1" dirty="0" smtClean="0">
                <a:solidFill>
                  <a:srgbClr val="C00000"/>
                </a:solidFill>
              </a:rPr>
              <a:t>章  投资</a:t>
            </a:r>
            <a:endParaRPr lang="zh-CN" altLang="en-US" dirty="0"/>
          </a:p>
        </p:txBody>
      </p:sp>
      <p:sp>
        <p:nvSpPr>
          <p:cNvPr id="3" name="内容占位符 2"/>
          <p:cNvSpPr>
            <a:spLocks noGrp="1"/>
          </p:cNvSpPr>
          <p:nvPr>
            <p:ph idx="1"/>
          </p:nvPr>
        </p:nvSpPr>
        <p:spPr/>
        <p:txBody>
          <a:bodyPr>
            <a:normAutofit fontScale="85000" lnSpcReduction="20000"/>
          </a:bodyPr>
          <a:lstStyle/>
          <a:p>
            <a:pPr>
              <a:buNone/>
            </a:pPr>
            <a:r>
              <a:rPr lang="en-US" altLang="zh-CN" sz="3800" b="1" dirty="0" smtClean="0">
                <a:solidFill>
                  <a:srgbClr val="C00000"/>
                </a:solidFill>
              </a:rPr>
              <a:t>8</a:t>
            </a:r>
            <a:r>
              <a:rPr lang="en-US" altLang="zh-CN" sz="3800" b="1" dirty="0" smtClean="0">
                <a:solidFill>
                  <a:srgbClr val="C00000"/>
                </a:solidFill>
              </a:rPr>
              <a:t>.6</a:t>
            </a:r>
            <a:r>
              <a:rPr lang="zh-CN" altLang="en-US" sz="3800" b="1" dirty="0" smtClean="0">
                <a:solidFill>
                  <a:srgbClr val="C00000"/>
                </a:solidFill>
              </a:rPr>
              <a:t>投资</a:t>
            </a:r>
            <a:r>
              <a:rPr lang="zh-CN" altLang="en-US" sz="3800" b="1" dirty="0" smtClean="0">
                <a:solidFill>
                  <a:srgbClr val="C00000"/>
                </a:solidFill>
              </a:rPr>
              <a:t>性房地产</a:t>
            </a:r>
            <a:endParaRPr lang="en-US" altLang="zh-CN" sz="3800" b="1" dirty="0" smtClean="0">
              <a:solidFill>
                <a:srgbClr val="C00000"/>
              </a:solidFill>
            </a:endParaRPr>
          </a:p>
          <a:p>
            <a:pPr marL="0" indent="0">
              <a:buNone/>
            </a:pPr>
            <a:r>
              <a:rPr lang="zh-CN" altLang="en-US" b="1" dirty="0" smtClean="0"/>
              <a:t>    是指为赚取租金或资本增值，或者两者兼而有之而持有的房地产。应当能够单独计量和出售。包括：已出租的土地使用权，持有并准备增值后转让的土地使用权、已出租的建筑物。</a:t>
            </a:r>
            <a:endParaRPr lang="en-US" altLang="zh-CN" b="1" dirty="0" smtClean="0"/>
          </a:p>
          <a:p>
            <a:pPr>
              <a:buNone/>
            </a:pPr>
            <a:r>
              <a:rPr lang="en-US" altLang="zh-CN" b="1" dirty="0" smtClean="0"/>
              <a:t>  </a:t>
            </a:r>
            <a:r>
              <a:rPr lang="en-US" altLang="zh-CN" b="1" dirty="0" smtClean="0">
                <a:solidFill>
                  <a:srgbClr val="7030A0"/>
                </a:solidFill>
              </a:rPr>
              <a:t>1.</a:t>
            </a:r>
            <a:r>
              <a:rPr lang="zh-CN" altLang="en-US" b="1" dirty="0" smtClean="0">
                <a:solidFill>
                  <a:srgbClr val="7030A0"/>
                </a:solidFill>
              </a:rPr>
              <a:t>初始计量</a:t>
            </a:r>
            <a:endParaRPr lang="en-US" altLang="zh-CN" b="1" dirty="0" smtClean="0">
              <a:solidFill>
                <a:srgbClr val="7030A0"/>
              </a:solidFill>
            </a:endParaRPr>
          </a:p>
          <a:p>
            <a:pPr>
              <a:buNone/>
            </a:pPr>
            <a:r>
              <a:rPr lang="zh-CN" altLang="en-US" b="1" dirty="0" smtClean="0"/>
              <a:t>  按</a:t>
            </a:r>
            <a:r>
              <a:rPr lang="zh-CN" altLang="en-US" b="1" dirty="0" smtClean="0">
                <a:solidFill>
                  <a:srgbClr val="FF0000"/>
                </a:solidFill>
              </a:rPr>
              <a:t>成本</a:t>
            </a:r>
            <a:r>
              <a:rPr lang="zh-CN" altLang="en-US" b="1" dirty="0" smtClean="0"/>
              <a:t>进行初始计量</a:t>
            </a:r>
            <a:endParaRPr lang="en-US" altLang="zh-CN" b="1" dirty="0" smtClean="0"/>
          </a:p>
          <a:p>
            <a:pPr marL="0" indent="0">
              <a:buNone/>
            </a:pPr>
            <a:r>
              <a:rPr lang="en-US" altLang="zh-CN" b="1" dirty="0" smtClean="0"/>
              <a:t>   </a:t>
            </a:r>
            <a:r>
              <a:rPr lang="zh-CN" altLang="zh-CN" b="1" dirty="0" smtClean="0"/>
              <a:t>①</a:t>
            </a:r>
            <a:r>
              <a:rPr lang="zh-CN" altLang="en-US" b="1" dirty="0" smtClean="0"/>
              <a:t>外购：成本包括购买价、相关税费和可直接归属于该资产的其他支出。</a:t>
            </a:r>
            <a:endParaRPr lang="en-US" altLang="zh-CN" b="1" dirty="0" smtClean="0"/>
          </a:p>
          <a:p>
            <a:pPr marL="0" indent="0">
              <a:buNone/>
            </a:pPr>
            <a:r>
              <a:rPr lang="zh-CN" altLang="en-US" b="1" dirty="0" smtClean="0"/>
              <a:t>   ②自行建造，成本包括土地开发费、建筑成本、包装成本、资本化的借款利息、其他费用等。</a:t>
            </a:r>
            <a:endParaRPr lang="en-US" altLang="zh-CN" b="1" dirty="0" smtClean="0"/>
          </a:p>
          <a:p>
            <a:endParaRPr lang="zh-CN" alt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rgbClr val="C00000"/>
                </a:solidFill>
              </a:rPr>
              <a:t>第</a:t>
            </a:r>
            <a:r>
              <a:rPr lang="en-US" altLang="zh-CN" b="1" dirty="0" smtClean="0">
                <a:solidFill>
                  <a:srgbClr val="C00000"/>
                </a:solidFill>
              </a:rPr>
              <a:t>8</a:t>
            </a:r>
            <a:r>
              <a:rPr lang="zh-CN" altLang="en-US" b="1" dirty="0" smtClean="0">
                <a:solidFill>
                  <a:srgbClr val="C00000"/>
                </a:solidFill>
              </a:rPr>
              <a:t>章  投资</a:t>
            </a:r>
            <a:endParaRPr lang="zh-CN" altLang="en-US" dirty="0"/>
          </a:p>
        </p:txBody>
      </p:sp>
      <p:sp>
        <p:nvSpPr>
          <p:cNvPr id="3" name="内容占位符 2"/>
          <p:cNvSpPr>
            <a:spLocks noGrp="1"/>
          </p:cNvSpPr>
          <p:nvPr>
            <p:ph idx="1"/>
          </p:nvPr>
        </p:nvSpPr>
        <p:spPr/>
        <p:txBody>
          <a:bodyPr>
            <a:normAutofit fontScale="77500" lnSpcReduction="20000"/>
          </a:bodyPr>
          <a:lstStyle/>
          <a:p>
            <a:pPr>
              <a:buNone/>
            </a:pPr>
            <a:r>
              <a:rPr lang="en-US" altLang="zh-CN" b="1" dirty="0" smtClean="0">
                <a:solidFill>
                  <a:srgbClr val="7030A0"/>
                </a:solidFill>
              </a:rPr>
              <a:t>2.</a:t>
            </a:r>
            <a:r>
              <a:rPr lang="zh-CN" altLang="en-US" b="1" dirty="0" smtClean="0">
                <a:solidFill>
                  <a:srgbClr val="7030A0"/>
                </a:solidFill>
              </a:rPr>
              <a:t>后续计量（在资产负债表日）</a:t>
            </a:r>
            <a:endParaRPr lang="en-US" altLang="zh-CN" b="1" dirty="0" smtClean="0">
              <a:solidFill>
                <a:srgbClr val="7030A0"/>
              </a:solidFill>
            </a:endParaRPr>
          </a:p>
          <a:p>
            <a:pPr marL="0" indent="0">
              <a:buNone/>
            </a:pPr>
            <a:r>
              <a:rPr lang="en-US" altLang="zh-CN" b="1" dirty="0" smtClean="0">
                <a:solidFill>
                  <a:srgbClr val="7030A0"/>
                </a:solidFill>
              </a:rPr>
              <a:t>     </a:t>
            </a:r>
            <a:r>
              <a:rPr lang="zh-CN" altLang="zh-CN" b="1" dirty="0" smtClean="0">
                <a:solidFill>
                  <a:srgbClr val="7030A0"/>
                </a:solidFill>
              </a:rPr>
              <a:t>①</a:t>
            </a:r>
            <a:r>
              <a:rPr lang="zh-CN" altLang="en-US" b="1" dirty="0" smtClean="0">
                <a:solidFill>
                  <a:srgbClr val="7030A0"/>
                </a:solidFill>
              </a:rPr>
              <a:t>成本模式。</a:t>
            </a:r>
            <a:r>
              <a:rPr lang="zh-CN" altLang="en-US" b="1" dirty="0" smtClean="0"/>
              <a:t>采用成本模式计量的建筑物，比照固定资产</a:t>
            </a:r>
            <a:r>
              <a:rPr lang="zh-CN" altLang="en-US" b="1" dirty="0" smtClean="0">
                <a:solidFill>
                  <a:srgbClr val="FF0000"/>
                </a:solidFill>
              </a:rPr>
              <a:t>计提折旧</a:t>
            </a:r>
            <a:r>
              <a:rPr lang="zh-CN" altLang="en-US" b="1" dirty="0" smtClean="0"/>
              <a:t>。土地使用权，比照无形资产</a:t>
            </a:r>
            <a:r>
              <a:rPr lang="zh-CN" altLang="en-US" b="1" dirty="0" smtClean="0">
                <a:solidFill>
                  <a:srgbClr val="FF0000"/>
                </a:solidFill>
              </a:rPr>
              <a:t>进行摊销</a:t>
            </a:r>
            <a:r>
              <a:rPr lang="zh-CN" altLang="en-US" b="1" dirty="0" smtClean="0"/>
              <a:t>，还要考虑投资性房地产的减值来重新确定其入账价值。</a:t>
            </a:r>
            <a:endParaRPr lang="en-US" altLang="zh-CN" b="1" dirty="0" smtClean="0"/>
          </a:p>
          <a:p>
            <a:pPr>
              <a:buNone/>
            </a:pPr>
            <a:r>
              <a:rPr lang="zh-CN" altLang="en-US" b="1" dirty="0" smtClean="0"/>
              <a:t>     </a:t>
            </a:r>
            <a:r>
              <a:rPr lang="zh-CN" altLang="en-US" b="1" dirty="0" smtClean="0">
                <a:solidFill>
                  <a:srgbClr val="7030A0"/>
                </a:solidFill>
              </a:rPr>
              <a:t>②公允价值模式。</a:t>
            </a:r>
            <a:r>
              <a:rPr lang="zh-CN" altLang="en-US" b="1" dirty="0" smtClean="0"/>
              <a:t>应当同时满足下列条件：</a:t>
            </a:r>
            <a:endParaRPr lang="en-US" altLang="zh-CN" b="1" dirty="0" smtClean="0"/>
          </a:p>
          <a:p>
            <a:pPr marL="0" indent="0">
              <a:buNone/>
            </a:pPr>
            <a:r>
              <a:rPr lang="zh-CN" altLang="en-US" b="1" dirty="0" smtClean="0"/>
              <a:t>     投资性房地产所在地有活跃的房地产交易市场；企业能够从房地产交易市场上取得同类或者类似房地产的市场价格及其相关信息，从而对投资性房地产的公允价值作出合理的估计。</a:t>
            </a:r>
            <a:endParaRPr lang="en-US" altLang="zh-CN" b="1" dirty="0" smtClean="0"/>
          </a:p>
          <a:p>
            <a:pPr marL="0" indent="0">
              <a:buNone/>
            </a:pPr>
            <a:r>
              <a:rPr lang="zh-CN" altLang="en-US" b="1" dirty="0" smtClean="0"/>
              <a:t>     采用公允价值模式计量，</a:t>
            </a:r>
            <a:r>
              <a:rPr lang="zh-CN" altLang="en-US" b="1" dirty="0" smtClean="0">
                <a:solidFill>
                  <a:srgbClr val="FF0000"/>
                </a:solidFill>
              </a:rPr>
              <a:t>不计提折旧或摊销</a:t>
            </a:r>
            <a:r>
              <a:rPr lang="zh-CN" altLang="en-US" b="1" dirty="0" smtClean="0"/>
              <a:t>，在资产负债表日以</a:t>
            </a:r>
            <a:r>
              <a:rPr lang="zh-CN" altLang="en-US" b="1" dirty="0" smtClean="0">
                <a:solidFill>
                  <a:srgbClr val="FF0000"/>
                </a:solidFill>
              </a:rPr>
              <a:t>其公允价值对其账面价值进行调整，差额计入当期损益。</a:t>
            </a:r>
            <a:endParaRPr lang="zh-CN" altLang="en-US" b="1" dirty="0">
              <a:solidFill>
                <a:srgbClr val="FF0000"/>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rgbClr val="C00000"/>
                </a:solidFill>
              </a:rPr>
              <a:t>第</a:t>
            </a:r>
            <a:r>
              <a:rPr lang="en-US" altLang="zh-CN" b="1" dirty="0" smtClean="0">
                <a:solidFill>
                  <a:srgbClr val="C00000"/>
                </a:solidFill>
              </a:rPr>
              <a:t>8</a:t>
            </a:r>
            <a:r>
              <a:rPr lang="zh-CN" altLang="en-US" b="1" dirty="0" smtClean="0">
                <a:solidFill>
                  <a:srgbClr val="C00000"/>
                </a:solidFill>
              </a:rPr>
              <a:t>章  投资</a:t>
            </a:r>
            <a:endParaRPr lang="zh-CN" altLang="en-US" dirty="0"/>
          </a:p>
        </p:txBody>
      </p:sp>
      <p:sp>
        <p:nvSpPr>
          <p:cNvPr id="3" name="内容占位符 2"/>
          <p:cNvSpPr>
            <a:spLocks noGrp="1"/>
          </p:cNvSpPr>
          <p:nvPr>
            <p:ph idx="1"/>
          </p:nvPr>
        </p:nvSpPr>
        <p:spPr/>
        <p:txBody>
          <a:bodyPr>
            <a:normAutofit fontScale="70000" lnSpcReduction="20000"/>
          </a:bodyPr>
          <a:lstStyle/>
          <a:p>
            <a:pPr>
              <a:buNone/>
            </a:pPr>
            <a:r>
              <a:rPr lang="en-US" altLang="zh-CN" sz="4000" b="1" dirty="0" smtClean="0">
                <a:solidFill>
                  <a:srgbClr val="7030A0"/>
                </a:solidFill>
              </a:rPr>
              <a:t>3.</a:t>
            </a:r>
            <a:r>
              <a:rPr lang="zh-CN" altLang="en-US" sz="4000" b="1" dirty="0" smtClean="0">
                <a:solidFill>
                  <a:srgbClr val="7030A0"/>
                </a:solidFill>
              </a:rPr>
              <a:t>成本模式下的减值问题</a:t>
            </a:r>
            <a:endParaRPr lang="en-US" altLang="zh-CN" sz="4000" b="1" dirty="0" smtClean="0">
              <a:solidFill>
                <a:srgbClr val="7030A0"/>
              </a:solidFill>
            </a:endParaRPr>
          </a:p>
          <a:p>
            <a:pPr marL="0" indent="0">
              <a:buNone/>
            </a:pPr>
            <a:r>
              <a:rPr lang="zh-CN" altLang="en-US" b="1" dirty="0" smtClean="0"/>
              <a:t>     资产负债表日，如投资性房地产的</a:t>
            </a:r>
            <a:r>
              <a:rPr lang="zh-CN" altLang="en-US" b="1" dirty="0" smtClean="0">
                <a:solidFill>
                  <a:srgbClr val="FF0000"/>
                </a:solidFill>
              </a:rPr>
              <a:t>可收回金额低于账面价值</a:t>
            </a:r>
            <a:r>
              <a:rPr lang="zh-CN" altLang="en-US" b="1" dirty="0" smtClean="0"/>
              <a:t>，应确认减值损失，计提减值准备。投资性房地产的</a:t>
            </a:r>
            <a:r>
              <a:rPr lang="zh-CN" altLang="en-US" b="1" dirty="0" smtClean="0">
                <a:solidFill>
                  <a:srgbClr val="FF0000"/>
                </a:solidFill>
              </a:rPr>
              <a:t>减值损失一经确认，不得转回。</a:t>
            </a:r>
            <a:endParaRPr lang="en-US" altLang="zh-CN" b="1" dirty="0" smtClean="0">
              <a:solidFill>
                <a:srgbClr val="FF0000"/>
              </a:solidFill>
            </a:endParaRPr>
          </a:p>
          <a:p>
            <a:pPr>
              <a:buNone/>
            </a:pPr>
            <a:r>
              <a:rPr lang="en-US" altLang="zh-CN" sz="4000" b="1" dirty="0" smtClean="0">
                <a:solidFill>
                  <a:srgbClr val="7030A0"/>
                </a:solidFill>
              </a:rPr>
              <a:t>4.</a:t>
            </a:r>
            <a:r>
              <a:rPr lang="zh-CN" altLang="en-US" sz="4000" b="1" dirty="0" smtClean="0">
                <a:solidFill>
                  <a:srgbClr val="7030A0"/>
                </a:solidFill>
              </a:rPr>
              <a:t>处置</a:t>
            </a:r>
            <a:endParaRPr lang="en-US" altLang="zh-CN" sz="4000" b="1" dirty="0" smtClean="0">
              <a:solidFill>
                <a:srgbClr val="7030A0"/>
              </a:solidFill>
            </a:endParaRPr>
          </a:p>
          <a:p>
            <a:pPr marL="0" indent="0">
              <a:buNone/>
            </a:pPr>
            <a:r>
              <a:rPr lang="zh-CN" altLang="en-US" b="1" dirty="0" smtClean="0"/>
              <a:t>     将其处置收入扣除其账面价值和相关税费后的金额计入</a:t>
            </a:r>
            <a:r>
              <a:rPr lang="zh-CN" altLang="en-US" b="1" dirty="0" smtClean="0">
                <a:solidFill>
                  <a:srgbClr val="FF0000"/>
                </a:solidFill>
              </a:rPr>
              <a:t>当期损益。</a:t>
            </a:r>
            <a:endParaRPr lang="en-US" altLang="zh-CN" b="1" dirty="0" smtClean="0">
              <a:solidFill>
                <a:srgbClr val="FF0000"/>
              </a:solidFill>
            </a:endParaRPr>
          </a:p>
          <a:p>
            <a:pPr>
              <a:buNone/>
            </a:pPr>
            <a:r>
              <a:rPr lang="en-US" altLang="zh-CN" sz="4000" b="1" dirty="0" smtClean="0">
                <a:solidFill>
                  <a:srgbClr val="7030A0"/>
                </a:solidFill>
              </a:rPr>
              <a:t>5.</a:t>
            </a:r>
            <a:r>
              <a:rPr lang="zh-CN" altLang="en-US" sz="4000" b="1" dirty="0" smtClean="0">
                <a:solidFill>
                  <a:srgbClr val="7030A0"/>
                </a:solidFill>
              </a:rPr>
              <a:t>计量模式的转换</a:t>
            </a:r>
            <a:endParaRPr lang="en-US" altLang="zh-CN" sz="4000" b="1" dirty="0" smtClean="0">
              <a:solidFill>
                <a:srgbClr val="7030A0"/>
              </a:solidFill>
            </a:endParaRPr>
          </a:p>
          <a:p>
            <a:pPr marL="0" indent="0">
              <a:buNone/>
            </a:pPr>
            <a:r>
              <a:rPr lang="zh-CN" altLang="en-US" b="1" dirty="0" smtClean="0"/>
              <a:t>     计量一经确定，不得随意变更。只有确凿证据表明企业有能力按公允价值进行计量，可允许企业从成本模式变为公允价值模式。应当作为会计政策变更，将其公允价值与账面价值的差额，调整期初留存收益。但不得从公允价值模式转为成本模式。</a:t>
            </a:r>
            <a:endParaRPr lang="zh-CN" altLang="en-US" b="1"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rgbClr val="C00000"/>
                </a:solidFill>
              </a:rPr>
              <a:t>第</a:t>
            </a:r>
            <a:r>
              <a:rPr lang="en-US" altLang="zh-CN" b="1" dirty="0" smtClean="0">
                <a:solidFill>
                  <a:srgbClr val="C00000"/>
                </a:solidFill>
              </a:rPr>
              <a:t>8</a:t>
            </a:r>
            <a:r>
              <a:rPr lang="zh-CN" altLang="en-US" b="1" smtClean="0">
                <a:solidFill>
                  <a:srgbClr val="C00000"/>
                </a:solidFill>
              </a:rPr>
              <a:t>章  </a:t>
            </a:r>
            <a:r>
              <a:rPr lang="zh-CN" altLang="en-US" b="1" dirty="0" smtClean="0">
                <a:solidFill>
                  <a:srgbClr val="C00000"/>
                </a:solidFill>
              </a:rPr>
              <a:t>投资</a:t>
            </a:r>
            <a:endParaRPr lang="zh-CN" altLang="en-US" dirty="0"/>
          </a:p>
        </p:txBody>
      </p:sp>
      <p:sp>
        <p:nvSpPr>
          <p:cNvPr id="3" name="内容占位符 2"/>
          <p:cNvSpPr>
            <a:spLocks noGrp="1"/>
          </p:cNvSpPr>
          <p:nvPr>
            <p:ph idx="1"/>
          </p:nvPr>
        </p:nvSpPr>
        <p:spPr/>
        <p:txBody>
          <a:bodyPr>
            <a:normAutofit fontScale="77500" lnSpcReduction="20000"/>
          </a:bodyPr>
          <a:lstStyle/>
          <a:p>
            <a:pPr>
              <a:buNone/>
            </a:pPr>
            <a:r>
              <a:rPr lang="en-US" altLang="zh-CN" sz="3600" b="1" dirty="0" smtClean="0">
                <a:solidFill>
                  <a:srgbClr val="7030A0"/>
                </a:solidFill>
              </a:rPr>
              <a:t>6.</a:t>
            </a:r>
            <a:r>
              <a:rPr lang="zh-CN" altLang="en-US" sz="3600" b="1" dirty="0" smtClean="0">
                <a:solidFill>
                  <a:srgbClr val="7030A0"/>
                </a:solidFill>
              </a:rPr>
              <a:t>在报表中的披露</a:t>
            </a:r>
            <a:endParaRPr lang="en-US" altLang="zh-CN" sz="3600" b="1" dirty="0" smtClean="0">
              <a:solidFill>
                <a:srgbClr val="7030A0"/>
              </a:solidFill>
            </a:endParaRPr>
          </a:p>
          <a:p>
            <a:pPr marL="0" indent="0">
              <a:buNone/>
            </a:pPr>
            <a:r>
              <a:rPr lang="zh-CN" altLang="en-US" b="1" dirty="0" smtClean="0"/>
              <a:t>     </a:t>
            </a:r>
            <a:r>
              <a:rPr lang="zh-CN" altLang="en-US" b="1" dirty="0" smtClean="0">
                <a:solidFill>
                  <a:srgbClr val="FF0000"/>
                </a:solidFill>
              </a:rPr>
              <a:t>成本模式：</a:t>
            </a:r>
            <a:r>
              <a:rPr lang="zh-CN" altLang="en-US" b="1" dirty="0" smtClean="0"/>
              <a:t>将“投资性房地产”科目余额，减去其计提的折旧或摊销后的</a:t>
            </a:r>
            <a:r>
              <a:rPr lang="zh-CN" altLang="en-US" b="1" dirty="0" smtClean="0">
                <a:solidFill>
                  <a:srgbClr val="FF0000"/>
                </a:solidFill>
              </a:rPr>
              <a:t>净额</a:t>
            </a:r>
            <a:r>
              <a:rPr lang="zh-CN" altLang="en-US" b="1" dirty="0" smtClean="0"/>
              <a:t>填列。若计提了减值准备，还应减去减值准备的期末余额。</a:t>
            </a:r>
            <a:endParaRPr lang="en-US" altLang="zh-CN" b="1" dirty="0" smtClean="0"/>
          </a:p>
          <a:p>
            <a:pPr marL="0" indent="0">
              <a:buNone/>
            </a:pPr>
            <a:r>
              <a:rPr lang="zh-CN" altLang="en-US" b="1" dirty="0" smtClean="0"/>
              <a:t>     </a:t>
            </a:r>
            <a:r>
              <a:rPr lang="zh-CN" altLang="en-US" b="1" dirty="0" smtClean="0">
                <a:solidFill>
                  <a:srgbClr val="FF0000"/>
                </a:solidFill>
              </a:rPr>
              <a:t>公允价值模式：</a:t>
            </a:r>
            <a:r>
              <a:rPr lang="zh-CN" altLang="en-US" b="1" dirty="0" smtClean="0"/>
              <a:t>直接根据“投资性房地产”科目的期末余额填列，反映其</a:t>
            </a:r>
            <a:r>
              <a:rPr lang="zh-CN" altLang="en-US" b="1" dirty="0" smtClean="0">
                <a:solidFill>
                  <a:srgbClr val="FF0000"/>
                </a:solidFill>
              </a:rPr>
              <a:t>公允价值。</a:t>
            </a:r>
            <a:endParaRPr lang="en-US" altLang="zh-CN" b="1" dirty="0" smtClean="0">
              <a:solidFill>
                <a:srgbClr val="FF0000"/>
              </a:solidFill>
            </a:endParaRPr>
          </a:p>
          <a:p>
            <a:pPr>
              <a:buNone/>
            </a:pPr>
            <a:r>
              <a:rPr lang="zh-CN" altLang="en-US" b="1" dirty="0" smtClean="0"/>
              <a:t>      同时，还应在报表附注中披露以下信息：</a:t>
            </a:r>
            <a:endParaRPr lang="en-US" altLang="zh-CN" b="1" dirty="0" smtClean="0"/>
          </a:p>
          <a:p>
            <a:pPr marL="0" indent="0">
              <a:buNone/>
            </a:pPr>
            <a:r>
              <a:rPr lang="zh-CN" altLang="en-US" b="1" dirty="0" smtClean="0"/>
              <a:t>      投资性房地产的种类、金额和计量模式；采用成本模式的，投资性房地产的折旧或摊销，减值准备的计提情况；采用公允价值模式的公允价值的确定依据和方法，以及公允价值变动对损益的影响；房地产转换情况、理由，以及对损益或所有者权益的影响；处置投资性房地产及其对损益的影响。</a:t>
            </a:r>
            <a:endParaRPr lang="zh-CN" altLang="en-US"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rgbClr val="C00000"/>
                </a:solidFill>
              </a:rPr>
              <a:t>第</a:t>
            </a:r>
            <a:r>
              <a:rPr lang="en-US" altLang="zh-CN" b="1" dirty="0" smtClean="0">
                <a:solidFill>
                  <a:srgbClr val="C00000"/>
                </a:solidFill>
              </a:rPr>
              <a:t>8</a:t>
            </a:r>
            <a:r>
              <a:rPr lang="zh-CN" altLang="en-US" b="1" dirty="0" smtClean="0">
                <a:solidFill>
                  <a:srgbClr val="C00000"/>
                </a:solidFill>
              </a:rPr>
              <a:t>章  投资</a:t>
            </a:r>
            <a:endParaRPr lang="zh-CN" altLang="en-US" dirty="0"/>
          </a:p>
        </p:txBody>
      </p:sp>
      <p:sp>
        <p:nvSpPr>
          <p:cNvPr id="3" name="内容占位符 2"/>
          <p:cNvSpPr>
            <a:spLocks noGrp="1"/>
          </p:cNvSpPr>
          <p:nvPr>
            <p:ph idx="1"/>
          </p:nvPr>
        </p:nvSpPr>
        <p:spPr/>
        <p:txBody>
          <a:bodyPr>
            <a:normAutofit fontScale="92500" lnSpcReduction="10000"/>
          </a:bodyPr>
          <a:lstStyle/>
          <a:p>
            <a:pPr>
              <a:buNone/>
            </a:pPr>
            <a:r>
              <a:rPr lang="en-US" altLang="zh-CN" b="1" dirty="0" smtClean="0">
                <a:solidFill>
                  <a:srgbClr val="C00000"/>
                </a:solidFill>
              </a:rPr>
              <a:t>8</a:t>
            </a:r>
            <a:r>
              <a:rPr lang="en-US" altLang="zh-CN" b="1" dirty="0" smtClean="0">
                <a:solidFill>
                  <a:srgbClr val="C00000"/>
                </a:solidFill>
              </a:rPr>
              <a:t>.2  </a:t>
            </a:r>
            <a:r>
              <a:rPr lang="zh-CN" altLang="en-US" b="1" dirty="0" smtClean="0">
                <a:solidFill>
                  <a:srgbClr val="C00000"/>
                </a:solidFill>
              </a:rPr>
              <a:t>交易性金融资产</a:t>
            </a:r>
            <a:endParaRPr lang="en-US" altLang="zh-CN" b="1" dirty="0" smtClean="0">
              <a:solidFill>
                <a:srgbClr val="C00000"/>
              </a:solidFill>
            </a:endParaRPr>
          </a:p>
          <a:p>
            <a:pPr marL="0" indent="0">
              <a:buNone/>
            </a:pPr>
            <a:r>
              <a:rPr lang="en-US" altLang="zh-CN" b="1" dirty="0" smtClean="0">
                <a:solidFill>
                  <a:srgbClr val="C00000"/>
                </a:solidFill>
              </a:rPr>
              <a:t>    1.</a:t>
            </a:r>
            <a:r>
              <a:rPr lang="zh-CN" altLang="en-US" b="1" dirty="0" smtClean="0">
                <a:solidFill>
                  <a:srgbClr val="C00000"/>
                </a:solidFill>
              </a:rPr>
              <a:t>概念：</a:t>
            </a:r>
            <a:r>
              <a:rPr lang="zh-CN" altLang="en-US" b="1" dirty="0" smtClean="0"/>
              <a:t>企业为了近期内出售而持有的金融资产。如股票、债券、基金、权证等，属于流动资产。</a:t>
            </a:r>
            <a:endParaRPr lang="en-US" altLang="zh-CN" b="1" dirty="0" smtClean="0"/>
          </a:p>
          <a:p>
            <a:pPr marL="0" indent="0">
              <a:buNone/>
            </a:pPr>
            <a:r>
              <a:rPr lang="en-US" altLang="zh-CN" b="1" dirty="0" smtClean="0">
                <a:solidFill>
                  <a:srgbClr val="C00000"/>
                </a:solidFill>
              </a:rPr>
              <a:t>    2.</a:t>
            </a:r>
            <a:r>
              <a:rPr lang="zh-CN" altLang="en-US" b="1" dirty="0" smtClean="0">
                <a:solidFill>
                  <a:srgbClr val="C00000"/>
                </a:solidFill>
              </a:rPr>
              <a:t>初始计价：</a:t>
            </a:r>
            <a:r>
              <a:rPr lang="zh-CN" altLang="en-US" b="1" dirty="0" smtClean="0"/>
              <a:t>按取得时的</a:t>
            </a:r>
            <a:r>
              <a:rPr lang="zh-CN" altLang="en-US" b="1" dirty="0" smtClean="0">
                <a:solidFill>
                  <a:srgbClr val="7030A0"/>
                </a:solidFill>
              </a:rPr>
              <a:t>公允价值</a:t>
            </a:r>
            <a:r>
              <a:rPr lang="zh-CN" altLang="en-US" b="1" dirty="0" smtClean="0"/>
              <a:t>作为初始金额，交易费用计入当期投资收益。如所持有的价款中含有已宣告发放但尚未发放的股利或未领取的利息，应确认为应收利息，不计入初始成本。</a:t>
            </a:r>
            <a:endParaRPr lang="en-US" altLang="zh-CN" b="1" dirty="0" smtClean="0"/>
          </a:p>
          <a:p>
            <a:pPr marL="0" indent="0">
              <a:buNone/>
            </a:pPr>
            <a:r>
              <a:rPr lang="zh-CN" altLang="en-US" b="1" dirty="0" smtClean="0"/>
              <a:t>    持有期间获取的</a:t>
            </a:r>
            <a:r>
              <a:rPr lang="zh-CN" altLang="en-US" b="1" dirty="0" smtClean="0">
                <a:solidFill>
                  <a:srgbClr val="7030A0"/>
                </a:solidFill>
              </a:rPr>
              <a:t>现金股利或利息，确认为投资收益。</a:t>
            </a:r>
            <a:endParaRPr lang="zh-CN" altLang="en-US" b="1" dirty="0">
              <a:solidFill>
                <a:srgbClr val="7030A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rgbClr val="C00000"/>
                </a:solidFill>
              </a:rPr>
              <a:t>第</a:t>
            </a:r>
            <a:r>
              <a:rPr lang="en-US" altLang="zh-CN" b="1" dirty="0" smtClean="0">
                <a:solidFill>
                  <a:srgbClr val="C00000"/>
                </a:solidFill>
              </a:rPr>
              <a:t>8</a:t>
            </a:r>
            <a:r>
              <a:rPr lang="zh-CN" altLang="en-US" b="1" dirty="0" smtClean="0">
                <a:solidFill>
                  <a:srgbClr val="C00000"/>
                </a:solidFill>
              </a:rPr>
              <a:t>章  投资</a:t>
            </a:r>
            <a:endParaRPr lang="zh-CN" altLang="en-US" dirty="0"/>
          </a:p>
        </p:txBody>
      </p:sp>
      <p:sp>
        <p:nvSpPr>
          <p:cNvPr id="3" name="内容占位符 2"/>
          <p:cNvSpPr>
            <a:spLocks noGrp="1"/>
          </p:cNvSpPr>
          <p:nvPr>
            <p:ph idx="1"/>
          </p:nvPr>
        </p:nvSpPr>
        <p:spPr/>
        <p:txBody>
          <a:bodyPr>
            <a:normAutofit/>
          </a:bodyPr>
          <a:lstStyle/>
          <a:p>
            <a:pPr marL="0" indent="0">
              <a:buNone/>
            </a:pPr>
            <a:r>
              <a:rPr lang="en-US" altLang="zh-CN" b="1" dirty="0" smtClean="0">
                <a:solidFill>
                  <a:srgbClr val="C00000"/>
                </a:solidFill>
              </a:rPr>
              <a:t> </a:t>
            </a:r>
            <a:r>
              <a:rPr lang="en-US" altLang="zh-CN" b="1" dirty="0" smtClean="0">
                <a:solidFill>
                  <a:srgbClr val="C00000"/>
                </a:solidFill>
              </a:rPr>
              <a:t>3</a:t>
            </a:r>
            <a:r>
              <a:rPr lang="en-US" altLang="zh-CN" b="1" dirty="0" smtClean="0">
                <a:solidFill>
                  <a:srgbClr val="C00000"/>
                </a:solidFill>
              </a:rPr>
              <a:t>.</a:t>
            </a:r>
            <a:r>
              <a:rPr lang="zh-CN" altLang="en-US" b="1" dirty="0" smtClean="0">
                <a:solidFill>
                  <a:srgbClr val="C00000"/>
                </a:solidFill>
              </a:rPr>
              <a:t>期末计价：</a:t>
            </a:r>
            <a:r>
              <a:rPr lang="zh-CN" altLang="en-US" b="1" dirty="0" smtClean="0"/>
              <a:t>按其</a:t>
            </a:r>
            <a:r>
              <a:rPr lang="zh-CN" altLang="en-US" b="1" dirty="0" smtClean="0">
                <a:solidFill>
                  <a:srgbClr val="7030A0"/>
                </a:solidFill>
              </a:rPr>
              <a:t>公允价值</a:t>
            </a:r>
            <a:r>
              <a:rPr lang="zh-CN" altLang="en-US" b="1" dirty="0" smtClean="0"/>
              <a:t>计量，并将公允价值与账面价值差额计入当期损益“公允价值变动损益”。</a:t>
            </a:r>
            <a:endParaRPr lang="en-US" altLang="zh-CN" b="1" dirty="0" smtClean="0"/>
          </a:p>
          <a:p>
            <a:pPr marL="0" indent="0">
              <a:buNone/>
            </a:pPr>
            <a:r>
              <a:rPr lang="en-US" altLang="zh-CN" b="1" dirty="0" smtClean="0">
                <a:solidFill>
                  <a:srgbClr val="C00000"/>
                </a:solidFill>
              </a:rPr>
              <a:t> </a:t>
            </a:r>
            <a:r>
              <a:rPr lang="en-US" altLang="zh-CN" b="1" dirty="0" smtClean="0">
                <a:solidFill>
                  <a:srgbClr val="C00000"/>
                </a:solidFill>
              </a:rPr>
              <a:t>4</a:t>
            </a:r>
            <a:r>
              <a:rPr lang="en-US" altLang="zh-CN" b="1" dirty="0" smtClean="0">
                <a:solidFill>
                  <a:srgbClr val="C00000"/>
                </a:solidFill>
              </a:rPr>
              <a:t>.</a:t>
            </a:r>
            <a:r>
              <a:rPr lang="zh-CN" altLang="en-US" b="1" dirty="0" smtClean="0">
                <a:solidFill>
                  <a:srgbClr val="C00000"/>
                </a:solidFill>
              </a:rPr>
              <a:t>处置：</a:t>
            </a:r>
            <a:r>
              <a:rPr lang="zh-CN" altLang="en-US" b="1" dirty="0" smtClean="0"/>
              <a:t>出售时，将出售的收入与其账面价值的差额（扣除交易成本）确认为投资收益。</a:t>
            </a:r>
            <a:endParaRPr lang="en-US" altLang="zh-CN" b="1" dirty="0" smtClean="0"/>
          </a:p>
          <a:p>
            <a:pPr>
              <a:buNone/>
            </a:pPr>
            <a:r>
              <a:rPr lang="en-US" altLang="zh-CN" b="1" dirty="0" smtClean="0">
                <a:solidFill>
                  <a:srgbClr val="C00000"/>
                </a:solidFill>
              </a:rPr>
              <a:t> 5</a:t>
            </a:r>
            <a:r>
              <a:rPr lang="en-US" altLang="zh-CN" b="1" dirty="0" smtClean="0">
                <a:solidFill>
                  <a:srgbClr val="C00000"/>
                </a:solidFill>
              </a:rPr>
              <a:t>.</a:t>
            </a:r>
            <a:r>
              <a:rPr lang="zh-CN" altLang="en-US" b="1" dirty="0" smtClean="0">
                <a:solidFill>
                  <a:srgbClr val="C00000"/>
                </a:solidFill>
              </a:rPr>
              <a:t>在资产负债表上的列示</a:t>
            </a:r>
            <a:endParaRPr lang="en-US" altLang="zh-CN" b="1" dirty="0" smtClean="0">
              <a:solidFill>
                <a:srgbClr val="C00000"/>
              </a:solidFill>
            </a:endParaRPr>
          </a:p>
          <a:p>
            <a:pPr marL="0" indent="0">
              <a:buNone/>
            </a:pPr>
            <a:r>
              <a:rPr lang="zh-CN" altLang="en-US" b="1" dirty="0" smtClean="0"/>
              <a:t>    以其账面价值（亦在编表日的公允价值）列报于流动资产中。</a:t>
            </a:r>
            <a:endParaRPr lang="zh-CN" altLang="en-US" b="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rgbClr val="C00000"/>
                </a:solidFill>
              </a:rPr>
              <a:t>第</a:t>
            </a:r>
            <a:r>
              <a:rPr lang="en-US" altLang="zh-CN" b="1" dirty="0" smtClean="0">
                <a:solidFill>
                  <a:srgbClr val="C00000"/>
                </a:solidFill>
              </a:rPr>
              <a:t>8</a:t>
            </a:r>
            <a:r>
              <a:rPr lang="zh-CN" altLang="en-US" b="1" dirty="0" smtClean="0">
                <a:solidFill>
                  <a:srgbClr val="C00000"/>
                </a:solidFill>
              </a:rPr>
              <a:t>章  投资</a:t>
            </a:r>
            <a:endParaRPr lang="zh-CN" altLang="en-US" dirty="0"/>
          </a:p>
        </p:txBody>
      </p:sp>
      <p:sp>
        <p:nvSpPr>
          <p:cNvPr id="3" name="内容占位符 2"/>
          <p:cNvSpPr>
            <a:spLocks noGrp="1"/>
          </p:cNvSpPr>
          <p:nvPr>
            <p:ph idx="1"/>
          </p:nvPr>
        </p:nvSpPr>
        <p:spPr/>
        <p:txBody>
          <a:bodyPr>
            <a:normAutofit fontScale="92500" lnSpcReduction="20000"/>
          </a:bodyPr>
          <a:lstStyle/>
          <a:p>
            <a:pPr>
              <a:buNone/>
            </a:pPr>
            <a:r>
              <a:rPr lang="en-US" altLang="zh-CN" b="1" dirty="0" smtClean="0">
                <a:solidFill>
                  <a:srgbClr val="C00000"/>
                </a:solidFill>
              </a:rPr>
              <a:t>8</a:t>
            </a:r>
            <a:r>
              <a:rPr lang="en-US" altLang="zh-CN" b="1" dirty="0" smtClean="0">
                <a:solidFill>
                  <a:srgbClr val="C00000"/>
                </a:solidFill>
              </a:rPr>
              <a:t>.3  </a:t>
            </a:r>
            <a:r>
              <a:rPr lang="zh-CN" altLang="en-US" b="1" dirty="0" smtClean="0">
                <a:solidFill>
                  <a:srgbClr val="C00000"/>
                </a:solidFill>
              </a:rPr>
              <a:t>持有至到期投资</a:t>
            </a:r>
            <a:endParaRPr lang="en-US" altLang="zh-CN" b="1" dirty="0" smtClean="0">
              <a:solidFill>
                <a:srgbClr val="C00000"/>
              </a:solidFill>
            </a:endParaRPr>
          </a:p>
          <a:p>
            <a:pPr marL="0" indent="0">
              <a:buNone/>
            </a:pPr>
            <a:r>
              <a:rPr lang="zh-CN" altLang="en-US" b="1" dirty="0" smtClean="0"/>
              <a:t>     指到期日固定、回收金额固定或可确定，且企业有明确意图和能力持有至到期的非衍生金融资产。通常指企业购入其他企业发行的债券或其他的长期债权（国债、金融债券等）。</a:t>
            </a:r>
            <a:endParaRPr lang="en-US" altLang="zh-CN" b="1" dirty="0" smtClean="0"/>
          </a:p>
          <a:p>
            <a:pPr>
              <a:buNone/>
            </a:pPr>
            <a:r>
              <a:rPr lang="en-US" altLang="zh-CN" b="1" dirty="0" smtClean="0">
                <a:solidFill>
                  <a:srgbClr val="C00000"/>
                </a:solidFill>
              </a:rPr>
              <a:t>1.</a:t>
            </a:r>
            <a:r>
              <a:rPr lang="zh-CN" altLang="en-US" b="1" dirty="0" smtClean="0">
                <a:solidFill>
                  <a:srgbClr val="C00000"/>
                </a:solidFill>
              </a:rPr>
              <a:t>初始计价</a:t>
            </a:r>
            <a:endParaRPr lang="en-US" altLang="zh-CN" b="1" dirty="0" smtClean="0">
              <a:solidFill>
                <a:srgbClr val="C00000"/>
              </a:solidFill>
            </a:endParaRPr>
          </a:p>
          <a:p>
            <a:pPr marL="0" indent="0">
              <a:buNone/>
            </a:pPr>
            <a:r>
              <a:rPr lang="zh-CN" altLang="en-US" b="1" dirty="0" smtClean="0"/>
              <a:t>    按购入日的</a:t>
            </a:r>
            <a:r>
              <a:rPr lang="zh-CN" altLang="en-US" b="1" dirty="0" smtClean="0">
                <a:solidFill>
                  <a:srgbClr val="7030A0"/>
                </a:solidFill>
              </a:rPr>
              <a:t>公允价值</a:t>
            </a:r>
            <a:r>
              <a:rPr lang="zh-CN" altLang="en-US" b="1" dirty="0" smtClean="0"/>
              <a:t>计量，相关交易费用计入其初始成本。</a:t>
            </a:r>
            <a:endParaRPr lang="en-US" altLang="zh-CN" b="1" dirty="0"/>
          </a:p>
          <a:p>
            <a:pPr>
              <a:buNone/>
            </a:pPr>
            <a:r>
              <a:rPr lang="en-US" altLang="zh-CN" b="1" dirty="0" smtClean="0">
                <a:solidFill>
                  <a:srgbClr val="C00000"/>
                </a:solidFill>
              </a:rPr>
              <a:t>2.</a:t>
            </a:r>
            <a:r>
              <a:rPr lang="zh-CN" altLang="en-US" b="1" dirty="0" smtClean="0">
                <a:solidFill>
                  <a:srgbClr val="C00000"/>
                </a:solidFill>
              </a:rPr>
              <a:t>持有期间的计价</a:t>
            </a:r>
            <a:endParaRPr lang="en-US" altLang="zh-CN" b="1" dirty="0" smtClean="0">
              <a:solidFill>
                <a:srgbClr val="C00000"/>
              </a:solidFill>
            </a:endParaRPr>
          </a:p>
          <a:p>
            <a:pPr>
              <a:buNone/>
            </a:pPr>
            <a:r>
              <a:rPr lang="zh-CN" altLang="en-US" b="1" dirty="0" smtClean="0"/>
              <a:t>   应采用</a:t>
            </a:r>
            <a:r>
              <a:rPr lang="zh-CN" altLang="en-US" b="1" dirty="0" smtClean="0">
                <a:solidFill>
                  <a:srgbClr val="7030A0"/>
                </a:solidFill>
              </a:rPr>
              <a:t>实际利率法</a:t>
            </a:r>
            <a:r>
              <a:rPr lang="zh-CN" altLang="en-US" b="1" dirty="0" smtClean="0"/>
              <a:t>，按</a:t>
            </a:r>
            <a:r>
              <a:rPr lang="zh-CN" altLang="en-US" b="1" dirty="0" smtClean="0">
                <a:solidFill>
                  <a:srgbClr val="7030A0"/>
                </a:solidFill>
              </a:rPr>
              <a:t>摊余成本</a:t>
            </a:r>
            <a:r>
              <a:rPr lang="zh-CN" altLang="en-US" b="1" dirty="0" smtClean="0"/>
              <a:t>计量。</a:t>
            </a:r>
            <a:endParaRPr lang="en-US" altLang="zh-CN" b="1" dirty="0" smtClean="0"/>
          </a:p>
          <a:p>
            <a:endParaRPr lang="zh-C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rgbClr val="C00000"/>
                </a:solidFill>
              </a:rPr>
              <a:t>第</a:t>
            </a:r>
            <a:r>
              <a:rPr lang="en-US" altLang="zh-CN" b="1" dirty="0" smtClean="0">
                <a:solidFill>
                  <a:srgbClr val="C00000"/>
                </a:solidFill>
              </a:rPr>
              <a:t>8</a:t>
            </a:r>
            <a:r>
              <a:rPr lang="zh-CN" altLang="en-US" b="1" dirty="0" smtClean="0">
                <a:solidFill>
                  <a:srgbClr val="C00000"/>
                </a:solidFill>
              </a:rPr>
              <a:t>章  投资</a:t>
            </a:r>
            <a:endParaRPr lang="zh-CN" altLang="en-US" dirty="0"/>
          </a:p>
        </p:txBody>
      </p:sp>
      <p:sp>
        <p:nvSpPr>
          <p:cNvPr id="3" name="内容占位符 2"/>
          <p:cNvSpPr>
            <a:spLocks noGrp="1"/>
          </p:cNvSpPr>
          <p:nvPr>
            <p:ph idx="1"/>
          </p:nvPr>
        </p:nvSpPr>
        <p:spPr/>
        <p:txBody>
          <a:bodyPr>
            <a:normAutofit fontScale="92500" lnSpcReduction="20000"/>
          </a:bodyPr>
          <a:lstStyle/>
          <a:p>
            <a:pPr marL="0" indent="0">
              <a:buNone/>
            </a:pPr>
            <a:r>
              <a:rPr lang="zh-CN" altLang="en-US" b="1" dirty="0" smtClean="0"/>
              <a:t>     在持有期间，企业应按应收的利息确认为该期的投资收益。对于到期一次还本付息或分期付息的债券，应在持有期间记录应收而未收到的利息。企业还需要摊销折价或溢价，并计入投资收益中确定为真正的投资收益。</a:t>
            </a:r>
            <a:endParaRPr lang="en-US" altLang="zh-CN" b="1" dirty="0" smtClean="0"/>
          </a:p>
          <a:p>
            <a:pPr marL="0" indent="0">
              <a:buNone/>
            </a:pPr>
            <a:r>
              <a:rPr lang="zh-CN" altLang="en-US" b="1" dirty="0" smtClean="0">
                <a:solidFill>
                  <a:srgbClr val="7030A0"/>
                </a:solidFill>
              </a:rPr>
              <a:t>    摊</a:t>
            </a:r>
            <a:r>
              <a:rPr lang="zh-CN" altLang="en-US" b="1" dirty="0">
                <a:solidFill>
                  <a:srgbClr val="7030A0"/>
                </a:solidFill>
              </a:rPr>
              <a:t>余</a:t>
            </a:r>
            <a:r>
              <a:rPr lang="zh-CN" altLang="en-US" b="1" dirty="0" smtClean="0">
                <a:solidFill>
                  <a:srgbClr val="7030A0"/>
                </a:solidFill>
              </a:rPr>
              <a:t>成本</a:t>
            </a:r>
            <a:r>
              <a:rPr lang="en-US" altLang="zh-CN" b="1" dirty="0" smtClean="0">
                <a:solidFill>
                  <a:srgbClr val="7030A0"/>
                </a:solidFill>
              </a:rPr>
              <a:t>=</a:t>
            </a:r>
            <a:r>
              <a:rPr lang="zh-CN" altLang="en-US" b="1" dirty="0" smtClean="0">
                <a:solidFill>
                  <a:srgbClr val="7030A0"/>
                </a:solidFill>
              </a:rPr>
              <a:t>持有至到期投资的账面价值</a:t>
            </a:r>
            <a:r>
              <a:rPr lang="en-US" altLang="zh-CN" b="1" dirty="0" smtClean="0">
                <a:solidFill>
                  <a:srgbClr val="7030A0"/>
                </a:solidFill>
              </a:rPr>
              <a:t>—</a:t>
            </a:r>
            <a:r>
              <a:rPr lang="zh-CN" altLang="en-US" b="1" dirty="0" smtClean="0">
                <a:solidFill>
                  <a:srgbClr val="7030A0"/>
                </a:solidFill>
              </a:rPr>
              <a:t>尚未摊销的折价或溢价</a:t>
            </a:r>
            <a:r>
              <a:rPr lang="en-US" altLang="zh-CN" b="1" dirty="0" smtClean="0">
                <a:solidFill>
                  <a:srgbClr val="7030A0"/>
                </a:solidFill>
              </a:rPr>
              <a:t>—</a:t>
            </a:r>
            <a:r>
              <a:rPr lang="zh-CN" altLang="en-US" b="1" dirty="0" smtClean="0">
                <a:solidFill>
                  <a:srgbClr val="7030A0"/>
                </a:solidFill>
              </a:rPr>
              <a:t>减值损失</a:t>
            </a:r>
            <a:endParaRPr lang="en-US" altLang="zh-CN" b="1" dirty="0" smtClean="0">
              <a:solidFill>
                <a:srgbClr val="7030A0"/>
              </a:solidFill>
            </a:endParaRPr>
          </a:p>
          <a:p>
            <a:pPr marL="0" indent="0">
              <a:buNone/>
            </a:pPr>
            <a:r>
              <a:rPr lang="zh-CN" altLang="en-US" b="1" dirty="0" smtClean="0">
                <a:solidFill>
                  <a:srgbClr val="7030A0"/>
                </a:solidFill>
              </a:rPr>
              <a:t>    实际利率法：</a:t>
            </a:r>
            <a:r>
              <a:rPr lang="zh-CN" altLang="en-US" b="1" dirty="0" smtClean="0"/>
              <a:t>用实际利率（就是市场利率）去乘以持有至到期投资的摊余成本来计算各期的投资收益，然后以该金额减去票面利息（名义利息）而得出各期应予摊销的折价或溢价。</a:t>
            </a:r>
            <a:endParaRPr lang="zh-CN" altLang="en-US" b="1"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rgbClr val="C00000"/>
                </a:solidFill>
              </a:rPr>
              <a:t>第</a:t>
            </a:r>
            <a:r>
              <a:rPr lang="en-US" altLang="zh-CN" b="1" dirty="0" smtClean="0">
                <a:solidFill>
                  <a:srgbClr val="C00000"/>
                </a:solidFill>
              </a:rPr>
              <a:t>8</a:t>
            </a:r>
            <a:r>
              <a:rPr lang="zh-CN" altLang="en-US" b="1" dirty="0" smtClean="0">
                <a:solidFill>
                  <a:srgbClr val="C00000"/>
                </a:solidFill>
              </a:rPr>
              <a:t>章  投资</a:t>
            </a:r>
            <a:endParaRPr lang="zh-CN" altLang="en-US" dirty="0"/>
          </a:p>
        </p:txBody>
      </p:sp>
      <p:sp>
        <p:nvSpPr>
          <p:cNvPr id="3" name="内容占位符 2"/>
          <p:cNvSpPr>
            <a:spLocks noGrp="1"/>
          </p:cNvSpPr>
          <p:nvPr>
            <p:ph idx="1"/>
          </p:nvPr>
        </p:nvSpPr>
        <p:spPr/>
        <p:txBody>
          <a:bodyPr/>
          <a:lstStyle/>
          <a:p>
            <a:pPr>
              <a:buNone/>
            </a:pPr>
            <a:r>
              <a:rPr lang="en-US" altLang="zh-CN" b="1" dirty="0" smtClean="0">
                <a:solidFill>
                  <a:srgbClr val="C00000"/>
                </a:solidFill>
              </a:rPr>
              <a:t>3.</a:t>
            </a:r>
            <a:r>
              <a:rPr lang="zh-CN" altLang="en-US" b="1" dirty="0" smtClean="0">
                <a:solidFill>
                  <a:srgbClr val="C00000"/>
                </a:solidFill>
              </a:rPr>
              <a:t>出售“持有至到期投资”</a:t>
            </a:r>
            <a:endParaRPr lang="en-US" altLang="zh-CN" b="1" dirty="0" smtClean="0">
              <a:solidFill>
                <a:srgbClr val="C00000"/>
              </a:solidFill>
            </a:endParaRPr>
          </a:p>
          <a:p>
            <a:pPr marL="0" indent="0">
              <a:buNone/>
            </a:pPr>
            <a:r>
              <a:rPr lang="zh-CN" altLang="en-US" b="1" dirty="0" smtClean="0"/>
              <a:t>     将取得的价款与该投资账面价值之间的差额计入</a:t>
            </a:r>
            <a:r>
              <a:rPr lang="zh-CN" altLang="en-US" b="1" dirty="0" smtClean="0">
                <a:solidFill>
                  <a:srgbClr val="7030A0"/>
                </a:solidFill>
              </a:rPr>
              <a:t>投资收益</a:t>
            </a:r>
            <a:r>
              <a:rPr lang="zh-CN" altLang="en-US" b="1" dirty="0" smtClean="0"/>
              <a:t>。已计提减值准备的，应同时结转减值准备。</a:t>
            </a:r>
            <a:endParaRPr lang="en-US" altLang="zh-CN" b="1" dirty="0" smtClean="0"/>
          </a:p>
          <a:p>
            <a:pPr>
              <a:buNone/>
            </a:pPr>
            <a:r>
              <a:rPr lang="zh-CN" altLang="en-US" b="1" dirty="0" smtClean="0"/>
              <a:t>  借：银行存款</a:t>
            </a:r>
            <a:endParaRPr lang="en-US" altLang="zh-CN" b="1" dirty="0" smtClean="0"/>
          </a:p>
          <a:p>
            <a:pPr>
              <a:buNone/>
            </a:pPr>
            <a:r>
              <a:rPr lang="zh-CN" altLang="en-US" b="1" dirty="0" smtClean="0"/>
              <a:t>      贷：持有至到期投资</a:t>
            </a:r>
            <a:r>
              <a:rPr lang="en-US" altLang="zh-CN" b="1" dirty="0" smtClean="0"/>
              <a:t>―</a:t>
            </a:r>
            <a:r>
              <a:rPr lang="zh-CN" altLang="en-US" b="1" dirty="0" smtClean="0"/>
              <a:t>成本</a:t>
            </a:r>
            <a:endParaRPr lang="en-US" altLang="zh-CN" b="1" dirty="0" smtClean="0"/>
          </a:p>
          <a:p>
            <a:pPr>
              <a:buNone/>
            </a:pPr>
            <a:r>
              <a:rPr lang="en-US" altLang="zh-CN" b="1" dirty="0"/>
              <a:t> </a:t>
            </a:r>
            <a:r>
              <a:rPr lang="en-US" altLang="zh-CN" b="1" dirty="0" smtClean="0"/>
              <a:t>                                             ―</a:t>
            </a:r>
            <a:r>
              <a:rPr lang="zh-CN" altLang="en-US" b="1" dirty="0" smtClean="0"/>
              <a:t>利息调整</a:t>
            </a:r>
            <a:endParaRPr lang="en-US" altLang="zh-CN" b="1" dirty="0" smtClean="0"/>
          </a:p>
          <a:p>
            <a:pPr>
              <a:buNone/>
            </a:pPr>
            <a:r>
              <a:rPr lang="zh-CN" altLang="en-US" b="1" dirty="0" smtClean="0"/>
              <a:t>                                              </a:t>
            </a:r>
            <a:r>
              <a:rPr lang="en-US" altLang="zh-CN" b="1" dirty="0" smtClean="0"/>
              <a:t>―</a:t>
            </a:r>
            <a:r>
              <a:rPr lang="zh-CN" altLang="en-US" b="1" dirty="0" smtClean="0"/>
              <a:t>应计利息</a:t>
            </a:r>
            <a:endParaRPr lang="zh-CN" altLang="en-US" b="1"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rgbClr val="C00000"/>
                </a:solidFill>
              </a:rPr>
              <a:t>第</a:t>
            </a:r>
            <a:r>
              <a:rPr lang="en-US" altLang="zh-CN" b="1" dirty="0" smtClean="0">
                <a:solidFill>
                  <a:srgbClr val="C00000"/>
                </a:solidFill>
              </a:rPr>
              <a:t>8</a:t>
            </a:r>
            <a:r>
              <a:rPr lang="zh-CN" altLang="en-US" b="1" dirty="0" smtClean="0">
                <a:solidFill>
                  <a:srgbClr val="C00000"/>
                </a:solidFill>
              </a:rPr>
              <a:t>章  投资</a:t>
            </a:r>
            <a:endParaRPr lang="zh-CN" altLang="en-US" dirty="0"/>
          </a:p>
        </p:txBody>
      </p:sp>
      <p:sp>
        <p:nvSpPr>
          <p:cNvPr id="3" name="内容占位符 2"/>
          <p:cNvSpPr>
            <a:spLocks noGrp="1"/>
          </p:cNvSpPr>
          <p:nvPr>
            <p:ph idx="1"/>
          </p:nvPr>
        </p:nvSpPr>
        <p:spPr/>
        <p:txBody>
          <a:bodyPr>
            <a:normAutofit fontScale="77500" lnSpcReduction="20000"/>
          </a:bodyPr>
          <a:lstStyle/>
          <a:p>
            <a:pPr>
              <a:buNone/>
            </a:pPr>
            <a:r>
              <a:rPr lang="en-US" altLang="zh-CN" sz="3600" b="1" dirty="0" smtClean="0">
                <a:solidFill>
                  <a:srgbClr val="C00000"/>
                </a:solidFill>
              </a:rPr>
              <a:t>4. </a:t>
            </a:r>
            <a:r>
              <a:rPr lang="zh-CN" altLang="en-US" sz="3600" b="1" dirty="0" smtClean="0">
                <a:solidFill>
                  <a:srgbClr val="C00000"/>
                </a:solidFill>
              </a:rPr>
              <a:t>减值</a:t>
            </a:r>
            <a:endParaRPr lang="en-US" altLang="zh-CN" sz="3600" b="1" dirty="0" smtClean="0">
              <a:solidFill>
                <a:srgbClr val="C00000"/>
              </a:solidFill>
            </a:endParaRPr>
          </a:p>
          <a:p>
            <a:pPr marL="0" indent="0">
              <a:buNone/>
            </a:pPr>
            <a:r>
              <a:rPr lang="zh-CN" altLang="en-US" b="1" dirty="0" smtClean="0"/>
              <a:t>     有客观证据表明其发生了减值，应根据其</a:t>
            </a:r>
            <a:r>
              <a:rPr lang="zh-CN" altLang="en-US" b="1" dirty="0" smtClean="0">
                <a:solidFill>
                  <a:srgbClr val="7030A0"/>
                </a:solidFill>
              </a:rPr>
              <a:t>账面价值与预计未来现金流量现值</a:t>
            </a:r>
            <a:r>
              <a:rPr lang="zh-CN" altLang="en-US" b="1" dirty="0" smtClean="0"/>
              <a:t>之间的差额计算确认减值准备。</a:t>
            </a:r>
            <a:endParaRPr lang="en-US" altLang="zh-CN" b="1" dirty="0" smtClean="0"/>
          </a:p>
          <a:p>
            <a:pPr>
              <a:buNone/>
            </a:pPr>
            <a:r>
              <a:rPr lang="zh-CN" altLang="en-US" b="1" dirty="0" smtClean="0"/>
              <a:t>     设置</a:t>
            </a:r>
            <a:r>
              <a:rPr lang="zh-CN" altLang="en-US" b="1" dirty="0" smtClean="0">
                <a:solidFill>
                  <a:srgbClr val="7030A0"/>
                </a:solidFill>
              </a:rPr>
              <a:t>“持有至到期投资减值准备”</a:t>
            </a:r>
            <a:r>
              <a:rPr lang="zh-CN" altLang="en-US" b="1" dirty="0" smtClean="0"/>
              <a:t>科目。</a:t>
            </a:r>
            <a:endParaRPr lang="en-US" altLang="zh-CN" b="1" dirty="0" smtClean="0"/>
          </a:p>
          <a:p>
            <a:pPr>
              <a:buNone/>
            </a:pPr>
            <a:r>
              <a:rPr lang="zh-CN" altLang="en-US" b="1" dirty="0" smtClean="0"/>
              <a:t>在资产负债表日，若发生了减值。</a:t>
            </a:r>
            <a:endParaRPr lang="en-US" altLang="zh-CN" b="1" dirty="0" smtClean="0"/>
          </a:p>
          <a:p>
            <a:pPr>
              <a:buNone/>
            </a:pPr>
            <a:r>
              <a:rPr lang="zh-CN" altLang="en-US" b="1" dirty="0" smtClean="0"/>
              <a:t>     借：资产减值损失</a:t>
            </a:r>
            <a:endParaRPr lang="en-US" altLang="zh-CN" b="1" dirty="0" smtClean="0"/>
          </a:p>
          <a:p>
            <a:pPr>
              <a:buNone/>
            </a:pPr>
            <a:r>
              <a:rPr lang="zh-CN" altLang="en-US" b="1" dirty="0" smtClean="0"/>
              <a:t>       贷：持有至到期投资减值准备</a:t>
            </a:r>
            <a:endParaRPr lang="en-US" altLang="zh-CN" b="1" dirty="0" smtClean="0"/>
          </a:p>
          <a:p>
            <a:pPr marL="0" indent="0">
              <a:buNone/>
            </a:pPr>
            <a:r>
              <a:rPr lang="zh-CN" altLang="en-US" b="1" dirty="0" smtClean="0"/>
              <a:t>     已计提减值准备的持有至到期投资价值以后又恢复了，应在原已计提的减值准备金额内，按恢复增加的金额转回。</a:t>
            </a:r>
            <a:endParaRPr lang="en-US" altLang="zh-CN" b="1" dirty="0" smtClean="0"/>
          </a:p>
          <a:p>
            <a:pPr>
              <a:buNone/>
            </a:pPr>
            <a:r>
              <a:rPr lang="zh-CN" altLang="en-US" b="1" dirty="0" smtClean="0"/>
              <a:t>     借：持有至到期投资减值准备</a:t>
            </a:r>
            <a:endParaRPr lang="en-US" altLang="zh-CN" b="1" dirty="0" smtClean="0"/>
          </a:p>
          <a:p>
            <a:pPr>
              <a:buNone/>
            </a:pPr>
            <a:r>
              <a:rPr lang="zh-CN" altLang="en-US" b="1" dirty="0" smtClean="0"/>
              <a:t>       贷：资产减值损失</a:t>
            </a:r>
            <a:endParaRPr lang="zh-CN" altLang="en-US" b="1"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rgbClr val="C00000"/>
                </a:solidFill>
              </a:rPr>
              <a:t>第</a:t>
            </a:r>
            <a:r>
              <a:rPr lang="en-US" altLang="zh-CN" b="1" dirty="0" smtClean="0">
                <a:solidFill>
                  <a:srgbClr val="C00000"/>
                </a:solidFill>
              </a:rPr>
              <a:t>8</a:t>
            </a:r>
            <a:r>
              <a:rPr lang="zh-CN" altLang="en-US" b="1" dirty="0" smtClean="0">
                <a:solidFill>
                  <a:srgbClr val="C00000"/>
                </a:solidFill>
              </a:rPr>
              <a:t>章  投资</a:t>
            </a:r>
            <a:endParaRPr lang="zh-CN" altLang="en-US" dirty="0"/>
          </a:p>
        </p:txBody>
      </p:sp>
      <p:sp>
        <p:nvSpPr>
          <p:cNvPr id="3" name="内容占位符 2"/>
          <p:cNvSpPr>
            <a:spLocks noGrp="1"/>
          </p:cNvSpPr>
          <p:nvPr>
            <p:ph idx="1"/>
          </p:nvPr>
        </p:nvSpPr>
        <p:spPr>
          <a:xfrm>
            <a:off x="467544" y="1556792"/>
            <a:ext cx="8229600" cy="4525963"/>
          </a:xfrm>
        </p:spPr>
        <p:txBody>
          <a:bodyPr>
            <a:normAutofit fontScale="92500" lnSpcReduction="10000"/>
          </a:bodyPr>
          <a:lstStyle/>
          <a:p>
            <a:pPr>
              <a:buNone/>
            </a:pPr>
            <a:endParaRPr lang="en-US" altLang="zh-CN" dirty="0" smtClean="0"/>
          </a:p>
          <a:p>
            <a:pPr>
              <a:buNone/>
            </a:pPr>
            <a:r>
              <a:rPr lang="en-US" altLang="zh-CN" b="1" dirty="0" smtClean="0">
                <a:solidFill>
                  <a:srgbClr val="C00000"/>
                </a:solidFill>
              </a:rPr>
              <a:t>5.</a:t>
            </a:r>
            <a:r>
              <a:rPr lang="zh-CN" altLang="en-US" b="1" dirty="0" smtClean="0">
                <a:solidFill>
                  <a:srgbClr val="C00000"/>
                </a:solidFill>
              </a:rPr>
              <a:t>在资产负债表中的列示</a:t>
            </a:r>
            <a:endParaRPr lang="en-US" altLang="zh-CN" b="1" dirty="0" smtClean="0">
              <a:solidFill>
                <a:srgbClr val="C00000"/>
              </a:solidFill>
            </a:endParaRPr>
          </a:p>
          <a:p>
            <a:pPr marL="0" indent="0">
              <a:buNone/>
            </a:pPr>
            <a:r>
              <a:rPr lang="zh-CN" altLang="en-US" b="1" dirty="0" smtClean="0"/>
              <a:t>     根据“持有至到期投资”科目的期末余额减去“持有至到期投资减值准备”科目余额后的净额列示。</a:t>
            </a:r>
            <a:endParaRPr lang="en-US" altLang="zh-CN" b="1" dirty="0" smtClean="0"/>
          </a:p>
          <a:p>
            <a:pPr>
              <a:buNone/>
            </a:pPr>
            <a:r>
              <a:rPr lang="zh-CN" altLang="en-US" b="1" dirty="0" smtClean="0"/>
              <a:t>     同时，在附注中还应披露：</a:t>
            </a:r>
            <a:endParaRPr lang="en-US" altLang="zh-CN" b="1" dirty="0" smtClean="0"/>
          </a:p>
          <a:p>
            <a:pPr marL="0" indent="0">
              <a:buNone/>
            </a:pPr>
            <a:r>
              <a:rPr lang="zh-CN" altLang="en-US" b="1" dirty="0" smtClean="0"/>
              <a:t>     持有至到期投资的种类和划分依据，持有至到期投资年初和年末的账面余额，持有至到期投资减值准备的计提依据和计提方法。</a:t>
            </a:r>
            <a:endParaRPr lang="zh-CN" altLang="en-US" b="1" dirty="0"/>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393</TotalTime>
  <Words>2987</Words>
  <Application>Microsoft Office PowerPoint</Application>
  <PresentationFormat>全屏显示(4:3)</PresentationFormat>
  <Paragraphs>145</Paragraphs>
  <Slides>24</Slides>
  <Notes>0</Notes>
  <HiddenSlides>0</HiddenSlides>
  <MMClips>0</MMClips>
  <ScaleCrop>false</ScaleCrop>
  <HeadingPairs>
    <vt:vector size="4" baseType="variant">
      <vt:variant>
        <vt:lpstr>主题</vt:lpstr>
      </vt:variant>
      <vt:variant>
        <vt:i4>1</vt:i4>
      </vt:variant>
      <vt:variant>
        <vt:lpstr>幻灯片标题</vt:lpstr>
      </vt:variant>
      <vt:variant>
        <vt:i4>24</vt:i4>
      </vt:variant>
    </vt:vector>
  </HeadingPairs>
  <TitlesOfParts>
    <vt:vector size="25" baseType="lpstr">
      <vt:lpstr>Office 主题</vt:lpstr>
      <vt:lpstr>  第8章  投资</vt:lpstr>
      <vt:lpstr>第8章  投资</vt:lpstr>
      <vt:lpstr>第8章  投资</vt:lpstr>
      <vt:lpstr>第8章  投资</vt:lpstr>
      <vt:lpstr>第8章  投资</vt:lpstr>
      <vt:lpstr>第8章  投资</vt:lpstr>
      <vt:lpstr>第8章  投资</vt:lpstr>
      <vt:lpstr>第8章  投资</vt:lpstr>
      <vt:lpstr>第8章  投资</vt:lpstr>
      <vt:lpstr>第8章  投资</vt:lpstr>
      <vt:lpstr>第8章  投资</vt:lpstr>
      <vt:lpstr>第8章  投资</vt:lpstr>
      <vt:lpstr>第8章  投资</vt:lpstr>
      <vt:lpstr>第8章  投资</vt:lpstr>
      <vt:lpstr>第8章  投资</vt:lpstr>
      <vt:lpstr>第8章  投资</vt:lpstr>
      <vt:lpstr>第8章  投资</vt:lpstr>
      <vt:lpstr>第8章  投资</vt:lpstr>
      <vt:lpstr>第8章  投资</vt:lpstr>
      <vt:lpstr>第8章  投资</vt:lpstr>
      <vt:lpstr>第8章  投资</vt:lpstr>
      <vt:lpstr>第8章  投资</vt:lpstr>
      <vt:lpstr>第8章  投资</vt:lpstr>
      <vt:lpstr>第8章  投资</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第7章  投资</dc:title>
  <dc:creator>l</dc:creator>
  <cp:lastModifiedBy>l</cp:lastModifiedBy>
  <cp:revision>67</cp:revision>
  <dcterms:created xsi:type="dcterms:W3CDTF">2011-12-06T07:19:18Z</dcterms:created>
  <dcterms:modified xsi:type="dcterms:W3CDTF">2011-12-15T10:08:28Z</dcterms:modified>
</cp:coreProperties>
</file>