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5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EE73B1-6862-458C-94B1-C559B4849E1D}"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CD64F-D4CC-4C91-B783-DE7677DE8EF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E73B1-6862-458C-94B1-C559B4849E1D}" type="datetimeFigureOut">
              <a:rPr lang="zh-CN" altLang="en-US" smtClean="0"/>
              <a:pPr/>
              <a:t>2011/12/15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CD64F-D4CC-4C91-B783-DE7677DE8EF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b="1" dirty="0">
              <a:solidFill>
                <a:srgbClr val="C00000"/>
              </a:solidFill>
            </a:endParaRPr>
          </a:p>
        </p:txBody>
      </p:sp>
      <p:sp>
        <p:nvSpPr>
          <p:cNvPr id="5" name="内容占位符 4"/>
          <p:cNvSpPr>
            <a:spLocks noGrp="1"/>
          </p:cNvSpPr>
          <p:nvPr>
            <p:ph idx="1"/>
          </p:nvPr>
        </p:nvSpPr>
        <p:spPr/>
        <p:txBody>
          <a:bodyPr>
            <a:normAutofit fontScale="85000" lnSpcReduction="20000"/>
          </a:bodyPr>
          <a:lstStyle/>
          <a:p>
            <a:pPr>
              <a:buNone/>
            </a:pPr>
            <a:r>
              <a:rPr lang="en-US" altLang="zh-CN" sz="3800" b="1" dirty="0" smtClean="0">
                <a:solidFill>
                  <a:srgbClr val="C00000"/>
                </a:solidFill>
              </a:rPr>
              <a:t>9</a:t>
            </a:r>
            <a:r>
              <a:rPr lang="en-US" altLang="zh-CN" sz="3800" b="1" dirty="0" smtClean="0">
                <a:solidFill>
                  <a:srgbClr val="C00000"/>
                </a:solidFill>
              </a:rPr>
              <a:t>.1  </a:t>
            </a:r>
            <a:r>
              <a:rPr lang="zh-CN" altLang="en-US" sz="3800" b="1" dirty="0" smtClean="0">
                <a:solidFill>
                  <a:srgbClr val="C00000"/>
                </a:solidFill>
              </a:rPr>
              <a:t>概述</a:t>
            </a:r>
            <a:endParaRPr lang="en-US" altLang="zh-CN" sz="3800" b="1" dirty="0" smtClean="0">
              <a:solidFill>
                <a:srgbClr val="C00000"/>
              </a:solidFill>
            </a:endParaRPr>
          </a:p>
          <a:p>
            <a:pPr>
              <a:buNone/>
            </a:pPr>
            <a:r>
              <a:rPr lang="en-US" altLang="zh-CN" b="1" dirty="0" smtClean="0">
                <a:solidFill>
                  <a:srgbClr val="7030A0"/>
                </a:solidFill>
              </a:rPr>
              <a:t>  1.</a:t>
            </a:r>
            <a:r>
              <a:rPr lang="zh-CN" altLang="en-US" b="1" dirty="0" smtClean="0">
                <a:solidFill>
                  <a:srgbClr val="7030A0"/>
                </a:solidFill>
              </a:rPr>
              <a:t>概念</a:t>
            </a:r>
            <a:endParaRPr lang="en-US" altLang="zh-CN" b="1" dirty="0" smtClean="0">
              <a:solidFill>
                <a:srgbClr val="7030A0"/>
              </a:solidFill>
            </a:endParaRPr>
          </a:p>
          <a:p>
            <a:pPr marL="0" indent="0">
              <a:buNone/>
            </a:pPr>
            <a:r>
              <a:rPr lang="zh-CN" altLang="en-US" b="1" dirty="0" smtClean="0"/>
              <a:t>  负债是指企业过去的交易或事项形成的、预期会导致经济利益流出企业的现时义务。</a:t>
            </a:r>
            <a:endParaRPr lang="en-US" altLang="zh-CN" b="1" dirty="0" smtClean="0"/>
          </a:p>
          <a:p>
            <a:pPr>
              <a:buNone/>
            </a:pPr>
            <a:r>
              <a:rPr lang="en-US" altLang="zh-CN" b="1" dirty="0" smtClean="0">
                <a:solidFill>
                  <a:srgbClr val="7030A0"/>
                </a:solidFill>
              </a:rPr>
              <a:t>  2.</a:t>
            </a:r>
            <a:r>
              <a:rPr lang="zh-CN" altLang="en-US" b="1" dirty="0" smtClean="0">
                <a:solidFill>
                  <a:srgbClr val="7030A0"/>
                </a:solidFill>
              </a:rPr>
              <a:t>负债融资的意义及风险</a:t>
            </a:r>
            <a:endParaRPr lang="en-US" altLang="zh-CN" b="1" dirty="0" smtClean="0">
              <a:solidFill>
                <a:srgbClr val="7030A0"/>
              </a:solidFill>
            </a:endParaRPr>
          </a:p>
          <a:p>
            <a:pPr>
              <a:buNone/>
            </a:pPr>
            <a:r>
              <a:rPr lang="zh-CN" altLang="en-US" b="1" dirty="0" smtClean="0">
                <a:solidFill>
                  <a:srgbClr val="7030A0"/>
                </a:solidFill>
              </a:rPr>
              <a:t>  意义：</a:t>
            </a:r>
            <a:r>
              <a:rPr lang="zh-CN" altLang="en-US" b="1" dirty="0" smtClean="0"/>
              <a:t>①有利于企业抓住机会，迅速发展。</a:t>
            </a:r>
            <a:endParaRPr lang="en-US" altLang="zh-CN" b="1" dirty="0" smtClean="0"/>
          </a:p>
          <a:p>
            <a:pPr>
              <a:buNone/>
            </a:pPr>
            <a:r>
              <a:rPr lang="en-US" altLang="zh-CN" b="1" dirty="0" smtClean="0"/>
              <a:t>               </a:t>
            </a:r>
            <a:r>
              <a:rPr lang="zh-CN" altLang="en-US" b="1" dirty="0" smtClean="0"/>
              <a:t>②不会影响投资者对企业的控制。</a:t>
            </a:r>
            <a:endParaRPr lang="en-US" altLang="zh-CN" b="1" dirty="0" smtClean="0"/>
          </a:p>
          <a:p>
            <a:pPr>
              <a:buNone/>
            </a:pPr>
            <a:r>
              <a:rPr lang="zh-CN" altLang="en-US" b="1" dirty="0" smtClean="0"/>
              <a:t>               ③可以起到财务杠杆的作用。</a:t>
            </a:r>
            <a:endParaRPr lang="en-US" altLang="zh-CN" b="1" dirty="0" smtClean="0"/>
          </a:p>
          <a:p>
            <a:pPr marL="0" indent="0">
              <a:buNone/>
            </a:pPr>
            <a:r>
              <a:rPr lang="zh-CN" altLang="en-US" b="1" dirty="0" smtClean="0">
                <a:solidFill>
                  <a:srgbClr val="7030A0"/>
                </a:solidFill>
              </a:rPr>
              <a:t>  风险：</a:t>
            </a:r>
            <a:r>
              <a:rPr lang="zh-CN" altLang="en-US" b="1" dirty="0" smtClean="0"/>
              <a:t>①若总资产报酬率小于借款利率，则负债会变成企业沉重的包袱。</a:t>
            </a:r>
            <a:endParaRPr lang="en-US" altLang="zh-CN" b="1" dirty="0" smtClean="0"/>
          </a:p>
          <a:p>
            <a:pPr>
              <a:buNone/>
            </a:pPr>
            <a:r>
              <a:rPr lang="zh-CN" altLang="en-US" b="1" dirty="0" smtClean="0"/>
              <a:t>               ②过多使用负债会增加企业财务风险。</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altLang="zh-CN" b="1" dirty="0" smtClean="0"/>
              <a:t>  </a:t>
            </a:r>
            <a:r>
              <a:rPr lang="en-US" altLang="zh-CN" b="1" dirty="0" smtClean="0">
                <a:solidFill>
                  <a:srgbClr val="7030A0"/>
                </a:solidFill>
              </a:rPr>
              <a:t>2. </a:t>
            </a:r>
            <a:r>
              <a:rPr lang="zh-CN" altLang="en-US" b="1" dirty="0" smtClean="0">
                <a:solidFill>
                  <a:srgbClr val="7030A0"/>
                </a:solidFill>
              </a:rPr>
              <a:t>交易性金额负债</a:t>
            </a:r>
            <a:endParaRPr lang="en-US" altLang="zh-CN" b="1" dirty="0" smtClean="0">
              <a:solidFill>
                <a:srgbClr val="7030A0"/>
              </a:solidFill>
            </a:endParaRPr>
          </a:p>
          <a:p>
            <a:pPr marL="0" indent="0">
              <a:buNone/>
            </a:pPr>
            <a:r>
              <a:rPr lang="zh-CN" altLang="en-US" b="1" dirty="0" smtClean="0"/>
              <a:t>    在资产负债表中，交易性金融负债项目反映企业期末的公允价值。在附注中，还应披露其具体内容。</a:t>
            </a:r>
            <a:endParaRPr lang="en-US" altLang="zh-CN" b="1" dirty="0" smtClean="0"/>
          </a:p>
          <a:p>
            <a:pPr>
              <a:buNone/>
            </a:pPr>
            <a:r>
              <a:rPr lang="en-US" altLang="zh-CN" b="1" dirty="0" smtClean="0">
                <a:solidFill>
                  <a:srgbClr val="7030A0"/>
                </a:solidFill>
              </a:rPr>
              <a:t>  3. </a:t>
            </a:r>
            <a:r>
              <a:rPr lang="zh-CN" altLang="en-US" b="1" dirty="0" smtClean="0">
                <a:solidFill>
                  <a:srgbClr val="7030A0"/>
                </a:solidFill>
              </a:rPr>
              <a:t>应付票据的披露</a:t>
            </a:r>
            <a:endParaRPr lang="en-US" altLang="zh-CN" b="1" dirty="0" smtClean="0">
              <a:solidFill>
                <a:srgbClr val="7030A0"/>
              </a:solidFill>
            </a:endParaRPr>
          </a:p>
          <a:p>
            <a:pPr marL="0" indent="0">
              <a:buNone/>
            </a:pPr>
            <a:r>
              <a:rPr lang="zh-CN" altLang="en-US" b="1" dirty="0" smtClean="0"/>
              <a:t>    根据其账面余额填列。在附注中，披露其种类及关联企业。</a:t>
            </a:r>
            <a:endParaRPr lang="en-US" altLang="zh-CN" b="1" dirty="0" smtClean="0"/>
          </a:p>
          <a:p>
            <a:pPr>
              <a:buNone/>
            </a:pPr>
            <a:r>
              <a:rPr lang="en-US" altLang="zh-CN" b="1" dirty="0" smtClean="0"/>
              <a:t>  </a:t>
            </a:r>
            <a:r>
              <a:rPr lang="en-US" altLang="zh-CN" b="1" dirty="0" smtClean="0">
                <a:solidFill>
                  <a:srgbClr val="7030A0"/>
                </a:solidFill>
              </a:rPr>
              <a:t>4. </a:t>
            </a:r>
            <a:r>
              <a:rPr lang="zh-CN" altLang="en-US" b="1" dirty="0" smtClean="0">
                <a:solidFill>
                  <a:srgbClr val="7030A0"/>
                </a:solidFill>
              </a:rPr>
              <a:t>应付账款的披露</a:t>
            </a:r>
            <a:endParaRPr lang="en-US" altLang="zh-CN" b="1" dirty="0" smtClean="0">
              <a:solidFill>
                <a:srgbClr val="7030A0"/>
              </a:solidFill>
            </a:endParaRPr>
          </a:p>
          <a:p>
            <a:pPr marL="0" indent="0">
              <a:buNone/>
            </a:pPr>
            <a:r>
              <a:rPr lang="zh-CN" altLang="en-US" b="1" dirty="0" smtClean="0"/>
              <a:t>    根据该账户所属各明细账户的期末贷方余额合计数填列。若有借方余额的，放在“预付账款”项目内填列。在附注中，还应详细披露应付账款的账龄结构及相关往来企业的金额。</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altLang="zh-CN" b="1" dirty="0" smtClean="0">
                <a:solidFill>
                  <a:srgbClr val="7030A0"/>
                </a:solidFill>
              </a:rPr>
              <a:t>5.</a:t>
            </a:r>
            <a:r>
              <a:rPr lang="zh-CN" altLang="en-US" b="1" dirty="0" smtClean="0">
                <a:solidFill>
                  <a:srgbClr val="7030A0"/>
                </a:solidFill>
              </a:rPr>
              <a:t>预收账款的披露</a:t>
            </a:r>
            <a:endParaRPr lang="en-US" altLang="zh-CN" b="1" dirty="0" smtClean="0">
              <a:solidFill>
                <a:srgbClr val="7030A0"/>
              </a:solidFill>
            </a:endParaRPr>
          </a:p>
          <a:p>
            <a:pPr marL="0" indent="0">
              <a:buNone/>
            </a:pPr>
            <a:r>
              <a:rPr lang="zh-CN" altLang="en-US" b="1" dirty="0" smtClean="0"/>
              <a:t>    根据该账户所属各明细账户的期末贷方余额合计数填列，若有借方余额的，放在“应收账款”项目内填列。在附注中，还应详细披露关联企业的往来金额。</a:t>
            </a:r>
            <a:endParaRPr lang="en-US" altLang="zh-CN" b="1" dirty="0" smtClean="0"/>
          </a:p>
          <a:p>
            <a:pPr>
              <a:buNone/>
            </a:pPr>
            <a:r>
              <a:rPr lang="en-US" altLang="zh-CN" b="1" dirty="0" smtClean="0">
                <a:solidFill>
                  <a:srgbClr val="7030A0"/>
                </a:solidFill>
              </a:rPr>
              <a:t>6.</a:t>
            </a:r>
            <a:r>
              <a:rPr lang="zh-CN" altLang="en-US" b="1" dirty="0" smtClean="0">
                <a:solidFill>
                  <a:srgbClr val="7030A0"/>
                </a:solidFill>
              </a:rPr>
              <a:t>应付职工薪酬的披露</a:t>
            </a:r>
            <a:endParaRPr lang="en-US" altLang="zh-CN" b="1" dirty="0" smtClean="0">
              <a:solidFill>
                <a:srgbClr val="7030A0"/>
              </a:solidFill>
            </a:endParaRPr>
          </a:p>
          <a:p>
            <a:pPr>
              <a:buNone/>
            </a:pPr>
            <a:r>
              <a:rPr lang="en-US" altLang="zh-CN" b="1" dirty="0" smtClean="0">
                <a:solidFill>
                  <a:srgbClr val="7030A0"/>
                </a:solidFill>
              </a:rPr>
              <a:t>7.</a:t>
            </a:r>
            <a:r>
              <a:rPr lang="zh-CN" altLang="en-US" b="1" dirty="0" smtClean="0">
                <a:solidFill>
                  <a:srgbClr val="7030A0"/>
                </a:solidFill>
              </a:rPr>
              <a:t>非流动负债的披露</a:t>
            </a:r>
            <a:endParaRPr lang="en-US" altLang="zh-CN" b="1" dirty="0" smtClean="0">
              <a:solidFill>
                <a:srgbClr val="7030A0"/>
              </a:solidFill>
            </a:endParaRPr>
          </a:p>
          <a:p>
            <a:pPr marL="0" indent="0">
              <a:buNone/>
            </a:pPr>
            <a:r>
              <a:rPr lang="zh-CN" altLang="en-US" b="1" dirty="0" smtClean="0"/>
              <a:t>    按长期借款、应付债券、长期应付款、专项应付款、预计负债等顺序排列。同时，在附注中还应披露以下信息：长期借款的种类和金额；应付债券和长期应付款的内容和增减变动情况；预计负债的种类、形成原因、变动情况，未来经济利益流出不确定的说明等。借款费用的处理方法和依据。</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rmAutofit fontScale="85000" lnSpcReduction="10000"/>
          </a:bodyPr>
          <a:lstStyle/>
          <a:p>
            <a:pPr>
              <a:buNone/>
            </a:pPr>
            <a:r>
              <a:rPr lang="zh-CN" altLang="en-US" sz="3800" b="1" dirty="0" smtClean="0">
                <a:solidFill>
                  <a:srgbClr val="C00000"/>
                </a:solidFill>
              </a:rPr>
              <a:t>案例</a:t>
            </a:r>
            <a:endParaRPr lang="en-US" altLang="zh-CN" sz="3800" b="1" dirty="0" smtClean="0">
              <a:solidFill>
                <a:srgbClr val="C00000"/>
              </a:solidFill>
            </a:endParaRPr>
          </a:p>
          <a:p>
            <a:pPr>
              <a:buNone/>
            </a:pPr>
            <a:r>
              <a:rPr lang="zh-CN" altLang="en-US" b="1" dirty="0" smtClean="0"/>
              <a:t>                  </a:t>
            </a:r>
            <a:r>
              <a:rPr lang="zh-CN" altLang="en-US" b="1" dirty="0" smtClean="0">
                <a:solidFill>
                  <a:srgbClr val="FF0000"/>
                </a:solidFill>
              </a:rPr>
              <a:t>短贷长投资扼住“标王”的咽喉</a:t>
            </a:r>
            <a:endParaRPr lang="en-US" altLang="zh-CN" b="1" dirty="0" smtClean="0">
              <a:solidFill>
                <a:srgbClr val="FF0000"/>
              </a:solidFill>
            </a:endParaRPr>
          </a:p>
          <a:p>
            <a:pPr marL="0" indent="0">
              <a:buNone/>
            </a:pPr>
            <a:r>
              <a:rPr lang="zh-CN" altLang="en-US" b="1" dirty="0" smtClean="0"/>
              <a:t>     秦池酒厂是山东临胞县的一家白酒企业。</a:t>
            </a:r>
            <a:r>
              <a:rPr lang="en-US" altLang="zh-CN" b="1" dirty="0" smtClean="0"/>
              <a:t>1995</a:t>
            </a:r>
            <a:r>
              <a:rPr lang="zh-CN" altLang="en-US" b="1" dirty="0" smtClean="0"/>
              <a:t>年，该县人口</a:t>
            </a:r>
            <a:r>
              <a:rPr lang="en-US" altLang="zh-CN" b="1" dirty="0" smtClean="0"/>
              <a:t>88.7</a:t>
            </a:r>
            <a:r>
              <a:rPr lang="zh-CN" altLang="en-US" b="1" dirty="0" smtClean="0"/>
              <a:t>万人，人均收入</a:t>
            </a:r>
            <a:r>
              <a:rPr lang="en-US" altLang="zh-CN" b="1" dirty="0" smtClean="0"/>
              <a:t>1150</a:t>
            </a:r>
            <a:r>
              <a:rPr lang="zh-CN" altLang="en-US" b="1" dirty="0" smtClean="0"/>
              <a:t>元，低于山东省平均水平。</a:t>
            </a:r>
            <a:r>
              <a:rPr lang="en-US" altLang="zh-CN" b="1" dirty="0" smtClean="0"/>
              <a:t>1995</a:t>
            </a:r>
            <a:r>
              <a:rPr lang="zh-CN" altLang="en-US" b="1" dirty="0" smtClean="0"/>
              <a:t>年秦池酒厂厂长赴京参加第一届“标王”竞标，以</a:t>
            </a:r>
            <a:r>
              <a:rPr lang="en-US" altLang="zh-CN" b="1" dirty="0" smtClean="0"/>
              <a:t>6666</a:t>
            </a:r>
            <a:r>
              <a:rPr lang="zh-CN" altLang="en-US" b="1" dirty="0" smtClean="0"/>
              <a:t>万元的价格夺得中央电视台黄金时段广告“标王”后，引起轰动效应，秦池酒厂一夜成名，秦池白酒身价倍增。中标后的一个多月时间里，秦池酒厂就签订了销售合同</a:t>
            </a:r>
            <a:r>
              <a:rPr lang="en-US" altLang="zh-CN" b="1" dirty="0" smtClean="0"/>
              <a:t>4</a:t>
            </a:r>
            <a:r>
              <a:rPr lang="zh-CN" altLang="en-US" b="1" dirty="0" smtClean="0"/>
              <a:t>亿元；头两个月秦池酒厂销售收入就达</a:t>
            </a:r>
            <a:r>
              <a:rPr lang="en-US" altLang="zh-CN" b="1" dirty="0" smtClean="0"/>
              <a:t>2.18</a:t>
            </a:r>
            <a:r>
              <a:rPr lang="zh-CN" altLang="en-US" b="1" dirty="0" smtClean="0"/>
              <a:t>亿，实现利税</a:t>
            </a:r>
            <a:r>
              <a:rPr lang="en-US" altLang="zh-CN" b="1" dirty="0" smtClean="0"/>
              <a:t>6800</a:t>
            </a:r>
            <a:r>
              <a:rPr lang="zh-CN" altLang="en-US" b="1" dirty="0" smtClean="0"/>
              <a:t>万元，相当于秦池酒厂建厂以来</a:t>
            </a:r>
            <a:r>
              <a:rPr lang="en-US" altLang="zh-CN" b="1" dirty="0" smtClean="0"/>
              <a:t>55</a:t>
            </a:r>
            <a:r>
              <a:rPr lang="zh-CN" altLang="en-US" b="1" dirty="0" smtClean="0"/>
              <a:t>年的总和。</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b="1" dirty="0" smtClean="0"/>
              <a:t>     至</a:t>
            </a:r>
            <a:r>
              <a:rPr lang="en-US" altLang="zh-CN" b="1" dirty="0" smtClean="0"/>
              <a:t>6 </a:t>
            </a:r>
            <a:r>
              <a:rPr lang="zh-CN" altLang="en-US" b="1" dirty="0" smtClean="0"/>
              <a:t>月底，订货已排到了年底。</a:t>
            </a:r>
            <a:r>
              <a:rPr lang="en-US" altLang="zh-CN" b="1" dirty="0" smtClean="0"/>
              <a:t>1996</a:t>
            </a:r>
            <a:r>
              <a:rPr lang="zh-CN" altLang="en-US" b="1" dirty="0" smtClean="0"/>
              <a:t>年秦池酒厂的销售由</a:t>
            </a:r>
            <a:r>
              <a:rPr lang="en-US" altLang="zh-CN" b="1" dirty="0" smtClean="0"/>
              <a:t>1995</a:t>
            </a:r>
            <a:r>
              <a:rPr lang="zh-CN" altLang="en-US" b="1" dirty="0" smtClean="0"/>
              <a:t>年的</a:t>
            </a:r>
            <a:r>
              <a:rPr lang="en-US" altLang="zh-CN" b="1" dirty="0" smtClean="0"/>
              <a:t>7500</a:t>
            </a:r>
            <a:r>
              <a:rPr lang="zh-CN" altLang="en-US" b="1" dirty="0" smtClean="0"/>
              <a:t>万元一跃为</a:t>
            </a:r>
            <a:r>
              <a:rPr lang="en-US" altLang="zh-CN" b="1" dirty="0" smtClean="0"/>
              <a:t>9.5</a:t>
            </a:r>
            <a:r>
              <a:rPr lang="zh-CN" altLang="en-US" b="1" dirty="0" smtClean="0"/>
              <a:t>亿。</a:t>
            </a:r>
            <a:endParaRPr lang="en-US" altLang="zh-CN" b="1" dirty="0" smtClean="0"/>
          </a:p>
          <a:p>
            <a:pPr marL="0" indent="0">
              <a:buNone/>
            </a:pPr>
            <a:r>
              <a:rPr lang="en-US" altLang="zh-CN" b="1" dirty="0" smtClean="0"/>
              <a:t>     1996</a:t>
            </a:r>
            <a:r>
              <a:rPr lang="zh-CN" altLang="en-US" b="1" dirty="0" smtClean="0"/>
              <a:t>年</a:t>
            </a:r>
            <a:r>
              <a:rPr lang="en-US" altLang="zh-CN" b="1" dirty="0" smtClean="0"/>
              <a:t>11</a:t>
            </a:r>
            <a:r>
              <a:rPr lang="zh-CN" altLang="en-US" b="1" dirty="0" smtClean="0"/>
              <a:t>月秦池酒厂以</a:t>
            </a:r>
            <a:r>
              <a:rPr lang="en-US" altLang="zh-CN" b="1" dirty="0" smtClean="0"/>
              <a:t>3.2</a:t>
            </a:r>
            <a:r>
              <a:rPr lang="zh-CN" altLang="en-US" b="1" dirty="0" smtClean="0"/>
              <a:t>亿的天价买下了次年中央电视台黄金时段广告。然而，好景不长，</a:t>
            </a:r>
            <a:r>
              <a:rPr lang="en-US" altLang="zh-CN" b="1" dirty="0" smtClean="0"/>
              <a:t>1998</a:t>
            </a:r>
            <a:r>
              <a:rPr lang="zh-CN" altLang="en-US" b="1" dirty="0" smtClean="0"/>
              <a:t>年便传出了秦池酒厂生产经营陷入困境，出现大幅亏损的消息。</a:t>
            </a:r>
            <a:endParaRPr lang="en-US" altLang="zh-CN" b="1" dirty="0" smtClean="0"/>
          </a:p>
          <a:p>
            <a:pPr marL="0" indent="0">
              <a:buNone/>
            </a:pPr>
            <a:r>
              <a:rPr lang="zh-CN" altLang="en-US" b="1" dirty="0" smtClean="0"/>
              <a:t>    秦池酒厂一方面在扩大生产规模、提高生产能力，从而提高固定资产等长期资产比例的同时，使流动资产在总资产中的比例相应下降，由此降低了企业的流动能力和变现能力；另一方面，巨额广告支出和固定资产的投资所需资金要求企业通过银行贷款解决，按当时的银行政策，此类贷款往往为短期贷款，就造成</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smtClean="0">
                <a:solidFill>
                  <a:srgbClr val="C00000"/>
                </a:solidFill>
              </a:rPr>
              <a:t>章  </a:t>
            </a:r>
            <a:r>
              <a:rPr lang="zh-CN" altLang="en-US" b="1" dirty="0" smtClean="0">
                <a:solidFill>
                  <a:srgbClr val="C00000"/>
                </a:solidFill>
              </a:rPr>
              <a:t>负债</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t>了短期资金用在长期资产上，使企业的资产结构和资本结构都出现了很大地问题，形成了“短贷长投”，造成资金缺口。此时秦池酒厂出现的问题是：在流动资产相对不足而使企业生产资金短缺，年内到期的巨额银行贷款又要偿还，陷入了深深的财务困境中。</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solidFill>
                  <a:srgbClr val="7030A0"/>
                </a:solidFill>
              </a:rPr>
              <a:t>应考虑的因素：</a:t>
            </a:r>
            <a:endParaRPr lang="en-US" altLang="zh-CN" b="1" dirty="0" smtClean="0">
              <a:solidFill>
                <a:srgbClr val="7030A0"/>
              </a:solidFill>
            </a:endParaRPr>
          </a:p>
          <a:p>
            <a:pPr>
              <a:buNone/>
            </a:pPr>
            <a:r>
              <a:rPr lang="en-US" altLang="zh-CN" b="1" dirty="0" smtClean="0"/>
              <a:t>  </a:t>
            </a:r>
            <a:r>
              <a:rPr lang="zh-CN" altLang="zh-CN" b="1" dirty="0" smtClean="0"/>
              <a:t>①</a:t>
            </a:r>
            <a:r>
              <a:rPr lang="zh-CN" altLang="en-US" b="1" dirty="0" smtClean="0"/>
              <a:t>企业成长性与销售稳定性。</a:t>
            </a:r>
            <a:endParaRPr lang="en-US" altLang="zh-CN" b="1" dirty="0" smtClean="0"/>
          </a:p>
          <a:p>
            <a:pPr>
              <a:buNone/>
            </a:pPr>
            <a:r>
              <a:rPr lang="zh-CN" altLang="en-US" b="1" dirty="0" smtClean="0"/>
              <a:t>  ②企业的资产结构。</a:t>
            </a:r>
            <a:endParaRPr lang="en-US" altLang="zh-CN" b="1" dirty="0" smtClean="0"/>
          </a:p>
          <a:p>
            <a:pPr>
              <a:buNone/>
            </a:pPr>
            <a:r>
              <a:rPr lang="zh-CN" altLang="en-US" b="1" dirty="0" smtClean="0"/>
              <a:t>  ③企业偿债能力与现金流量。</a:t>
            </a:r>
            <a:endParaRPr lang="en-US" altLang="zh-CN" b="1" dirty="0" smtClean="0"/>
          </a:p>
          <a:p>
            <a:pPr>
              <a:buNone/>
            </a:pPr>
            <a:r>
              <a:rPr lang="zh-CN" altLang="en-US" b="1" dirty="0" smtClean="0"/>
              <a:t>  ④金融市场状况。</a:t>
            </a:r>
            <a:endParaRPr lang="en-US" altLang="zh-CN" b="1" dirty="0" smtClean="0"/>
          </a:p>
          <a:p>
            <a:pPr>
              <a:buNone/>
            </a:pPr>
            <a:r>
              <a:rPr lang="en-US" altLang="zh-CN" b="1" dirty="0" smtClean="0">
                <a:solidFill>
                  <a:srgbClr val="C00000"/>
                </a:solidFill>
              </a:rPr>
              <a:t>9</a:t>
            </a:r>
            <a:r>
              <a:rPr lang="en-US" altLang="zh-CN" b="1" dirty="0" smtClean="0">
                <a:solidFill>
                  <a:srgbClr val="C00000"/>
                </a:solidFill>
              </a:rPr>
              <a:t>.2  </a:t>
            </a:r>
            <a:r>
              <a:rPr lang="zh-CN" altLang="en-US" b="1" dirty="0" smtClean="0">
                <a:solidFill>
                  <a:srgbClr val="C00000"/>
                </a:solidFill>
              </a:rPr>
              <a:t>流动负债</a:t>
            </a:r>
            <a:endParaRPr lang="en-US" altLang="zh-CN" b="1" dirty="0" smtClean="0">
              <a:solidFill>
                <a:srgbClr val="C00000"/>
              </a:solidFill>
            </a:endParaRPr>
          </a:p>
          <a:p>
            <a:pPr>
              <a:buNone/>
            </a:pPr>
            <a:r>
              <a:rPr lang="zh-CN" altLang="en-US" b="1" dirty="0" smtClean="0"/>
              <a:t> 形成原因</a:t>
            </a:r>
            <a:r>
              <a:rPr lang="en-US" altLang="zh-CN" b="1" dirty="0" smtClean="0"/>
              <a:t>:</a:t>
            </a:r>
            <a:r>
              <a:rPr lang="zh-CN" altLang="en-US" b="1" dirty="0" smtClean="0"/>
              <a:t>借贷形成；</a:t>
            </a:r>
            <a:endParaRPr lang="en-US" altLang="zh-CN" b="1" dirty="0" smtClean="0"/>
          </a:p>
          <a:p>
            <a:pPr>
              <a:buNone/>
            </a:pPr>
            <a:r>
              <a:rPr lang="zh-CN" altLang="en-US" b="1" dirty="0" smtClean="0"/>
              <a:t>                     经营、结算过程中形成；</a:t>
            </a:r>
            <a:endParaRPr lang="en-US" altLang="zh-CN" b="1" dirty="0" smtClean="0"/>
          </a:p>
          <a:p>
            <a:pPr>
              <a:buNone/>
            </a:pPr>
            <a:r>
              <a:rPr lang="zh-CN" altLang="en-US" b="1" dirty="0" smtClean="0"/>
              <a:t>                     利润分配形成。</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sz="3500" b="1" dirty="0" smtClean="0">
                <a:solidFill>
                  <a:srgbClr val="C00000"/>
                </a:solidFill>
              </a:rPr>
              <a:t>种类：</a:t>
            </a:r>
            <a:endParaRPr lang="en-US" altLang="zh-CN" sz="3500" b="1" dirty="0" smtClean="0">
              <a:solidFill>
                <a:srgbClr val="C00000"/>
              </a:solidFill>
            </a:endParaRPr>
          </a:p>
          <a:p>
            <a:pPr>
              <a:buNone/>
            </a:pPr>
            <a:r>
              <a:rPr lang="en-US" altLang="zh-CN" b="1" dirty="0" smtClean="0"/>
              <a:t>  1.</a:t>
            </a:r>
            <a:r>
              <a:rPr lang="zh-CN" altLang="en-US" b="1" dirty="0" smtClean="0"/>
              <a:t>短期借款</a:t>
            </a:r>
            <a:endParaRPr lang="en-US" altLang="zh-CN" b="1" dirty="0" smtClean="0"/>
          </a:p>
          <a:p>
            <a:pPr marL="0" indent="0">
              <a:buNone/>
            </a:pPr>
            <a:r>
              <a:rPr lang="en-US" altLang="zh-CN" b="1" dirty="0" smtClean="0"/>
              <a:t>  2.</a:t>
            </a:r>
            <a:r>
              <a:rPr lang="zh-CN" altLang="en-US" b="1" dirty="0" smtClean="0"/>
              <a:t>交易性金融负债：企业承担的近期内出售（或回购）、采用短期获利方式对其进行管理的金融工具或衍生类工具类负债。</a:t>
            </a:r>
            <a:endParaRPr lang="en-US" altLang="zh-CN" b="1" dirty="0" smtClean="0"/>
          </a:p>
          <a:p>
            <a:pPr>
              <a:buNone/>
            </a:pPr>
            <a:r>
              <a:rPr lang="en-US" altLang="zh-CN" b="1" dirty="0" smtClean="0"/>
              <a:t>  3.</a:t>
            </a:r>
            <a:r>
              <a:rPr lang="zh-CN" altLang="en-US" b="1" dirty="0" smtClean="0"/>
              <a:t>应付账款</a:t>
            </a:r>
            <a:endParaRPr lang="en-US" altLang="zh-CN" b="1" dirty="0" smtClean="0"/>
          </a:p>
          <a:p>
            <a:pPr>
              <a:buNone/>
            </a:pPr>
            <a:r>
              <a:rPr lang="en-US" altLang="zh-CN" b="1" dirty="0" smtClean="0"/>
              <a:t>  4.</a:t>
            </a:r>
            <a:r>
              <a:rPr lang="zh-CN" altLang="en-US" b="1" dirty="0" smtClean="0"/>
              <a:t>应付票据</a:t>
            </a:r>
            <a:endParaRPr lang="en-US" altLang="zh-CN" b="1" dirty="0" smtClean="0"/>
          </a:p>
          <a:p>
            <a:pPr>
              <a:buNone/>
            </a:pPr>
            <a:r>
              <a:rPr lang="en-US" altLang="zh-CN" b="1" dirty="0" smtClean="0"/>
              <a:t>  5.</a:t>
            </a:r>
            <a:r>
              <a:rPr lang="zh-CN" altLang="en-US" b="1" dirty="0" smtClean="0"/>
              <a:t>预收账款</a:t>
            </a:r>
            <a:endParaRPr lang="en-US" altLang="zh-CN" b="1" dirty="0" smtClean="0"/>
          </a:p>
          <a:p>
            <a:pPr>
              <a:buNone/>
            </a:pPr>
            <a:r>
              <a:rPr lang="en-US" altLang="zh-CN" b="1" dirty="0" smtClean="0"/>
              <a:t>  6.</a:t>
            </a:r>
            <a:r>
              <a:rPr lang="zh-CN" altLang="en-US" b="1" dirty="0" smtClean="0"/>
              <a:t>应付职工薪酬</a:t>
            </a:r>
            <a:endParaRPr lang="en-US" altLang="zh-CN" b="1" dirty="0" smtClean="0"/>
          </a:p>
          <a:p>
            <a:pPr>
              <a:buNone/>
            </a:pPr>
            <a:r>
              <a:rPr lang="en-US" altLang="zh-CN" b="1" dirty="0" smtClean="0"/>
              <a:t>  7.</a:t>
            </a:r>
            <a:r>
              <a:rPr lang="zh-CN" altLang="en-US" b="1" dirty="0" smtClean="0"/>
              <a:t>应交税费</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en-US" sz="4000" b="1" dirty="0" smtClean="0">
                <a:solidFill>
                  <a:srgbClr val="C00000"/>
                </a:solidFill>
              </a:rPr>
              <a:t>企业应交的税有：</a:t>
            </a:r>
            <a:endParaRPr lang="en-US" altLang="zh-CN" sz="4000" b="1" dirty="0" smtClean="0">
              <a:solidFill>
                <a:srgbClr val="C00000"/>
              </a:solidFill>
            </a:endParaRPr>
          </a:p>
          <a:p>
            <a:pPr>
              <a:buNone/>
            </a:pPr>
            <a:r>
              <a:rPr lang="zh-CN" altLang="en-US" b="1" dirty="0" smtClean="0">
                <a:solidFill>
                  <a:srgbClr val="7030A0"/>
                </a:solidFill>
              </a:rPr>
              <a:t>    </a:t>
            </a:r>
            <a:r>
              <a:rPr lang="zh-CN" altLang="en-US" sz="4000" b="1" dirty="0" smtClean="0">
                <a:solidFill>
                  <a:srgbClr val="7030A0"/>
                </a:solidFill>
              </a:rPr>
              <a:t>增值税</a:t>
            </a:r>
            <a:endParaRPr lang="en-US" altLang="zh-CN" sz="4000" b="1" dirty="0" smtClean="0">
              <a:solidFill>
                <a:srgbClr val="7030A0"/>
              </a:solidFill>
            </a:endParaRPr>
          </a:p>
          <a:p>
            <a:pPr marL="0" indent="0">
              <a:buNone/>
            </a:pPr>
            <a:r>
              <a:rPr lang="zh-CN" altLang="en-US" sz="3600" b="1" dirty="0" smtClean="0">
                <a:solidFill>
                  <a:srgbClr val="7030A0"/>
                </a:solidFill>
              </a:rPr>
              <a:t>   </a:t>
            </a:r>
            <a:r>
              <a:rPr lang="zh-CN" altLang="en-US" sz="4000" b="1" dirty="0" smtClean="0">
                <a:solidFill>
                  <a:srgbClr val="7030A0"/>
                </a:solidFill>
              </a:rPr>
              <a:t>消费税</a:t>
            </a:r>
            <a:r>
              <a:rPr lang="zh-CN" altLang="en-US" sz="3600" b="1" dirty="0" smtClean="0"/>
              <a:t>：国家对部分消费品再加收一道消费税，在生产、委托加工、进口环节交纳。计入“营业税金及附加”</a:t>
            </a:r>
            <a:endParaRPr lang="en-US" altLang="zh-CN" sz="3600" b="1" dirty="0" smtClean="0"/>
          </a:p>
          <a:p>
            <a:pPr marL="0" indent="0">
              <a:buNone/>
            </a:pPr>
            <a:r>
              <a:rPr lang="zh-CN" altLang="en-US" sz="4000" b="1" dirty="0" smtClean="0">
                <a:solidFill>
                  <a:srgbClr val="7030A0"/>
                </a:solidFill>
              </a:rPr>
              <a:t>   营业税</a:t>
            </a:r>
            <a:r>
              <a:rPr lang="zh-CN" altLang="en-US" sz="3600" b="1" dirty="0" smtClean="0"/>
              <a:t>：对在我国境内提供应税劳务、转让无形资产或销售不动产的单位和个人，就其取得的营业额征税。</a:t>
            </a:r>
            <a:endParaRPr lang="en-US" altLang="zh-CN" sz="3600" b="1" dirty="0" smtClean="0"/>
          </a:p>
          <a:p>
            <a:pPr>
              <a:buNone/>
            </a:pPr>
            <a:r>
              <a:rPr lang="zh-CN" altLang="en-US" sz="3600" b="1" dirty="0" smtClean="0"/>
              <a:t>     提供劳务，计入“营业税金及附加”；</a:t>
            </a:r>
            <a:endParaRPr lang="en-US" altLang="zh-CN" sz="3600" b="1" dirty="0" smtClean="0"/>
          </a:p>
          <a:p>
            <a:pPr>
              <a:buNone/>
            </a:pPr>
            <a:r>
              <a:rPr lang="zh-CN" altLang="en-US" sz="3600" b="1" dirty="0" smtClean="0"/>
              <a:t>     转让无形资产，计入“营业外支出”；</a:t>
            </a:r>
            <a:endParaRPr lang="en-US" altLang="zh-CN" sz="3600" b="1" dirty="0" smtClean="0"/>
          </a:p>
          <a:p>
            <a:pPr>
              <a:buNone/>
            </a:pPr>
            <a:r>
              <a:rPr lang="zh-CN" altLang="en-US" sz="3600" b="1" dirty="0" smtClean="0"/>
              <a:t>     出租无形资产，计入“营业税金及附加”；</a:t>
            </a:r>
            <a:endParaRPr lang="en-US" altLang="zh-CN" sz="3600" b="1" dirty="0" smtClean="0"/>
          </a:p>
          <a:p>
            <a:pPr>
              <a:buNone/>
            </a:pPr>
            <a:r>
              <a:rPr lang="zh-CN" altLang="en-US" sz="3600" b="1" dirty="0" smtClean="0"/>
              <a:t>     销售不动产，计入“固定资产清理”。</a:t>
            </a:r>
            <a:endParaRPr lang="zh-CN" alt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b="1" dirty="0" smtClean="0"/>
              <a:t>     </a:t>
            </a:r>
            <a:r>
              <a:rPr lang="zh-CN" altLang="en-US" b="1" dirty="0" smtClean="0">
                <a:solidFill>
                  <a:srgbClr val="7030A0"/>
                </a:solidFill>
              </a:rPr>
              <a:t>资源税</a:t>
            </a:r>
            <a:r>
              <a:rPr lang="zh-CN" altLang="en-US" b="1" dirty="0" smtClean="0"/>
              <a:t>：对在我国境内开采矿产资源或生产盐的单位和个人征收地税。</a:t>
            </a:r>
            <a:endParaRPr lang="en-US" altLang="zh-CN" b="1" dirty="0" smtClean="0"/>
          </a:p>
          <a:p>
            <a:pPr>
              <a:buNone/>
            </a:pPr>
            <a:r>
              <a:rPr lang="zh-CN" altLang="en-US" b="1" dirty="0" smtClean="0"/>
              <a:t>     销售时计入“营业税金及附加”</a:t>
            </a:r>
            <a:endParaRPr lang="en-US" altLang="zh-CN" b="1" dirty="0" smtClean="0"/>
          </a:p>
          <a:p>
            <a:pPr>
              <a:buNone/>
            </a:pPr>
            <a:r>
              <a:rPr lang="zh-CN" altLang="en-US" b="1" dirty="0" smtClean="0"/>
              <a:t>     自</a:t>
            </a:r>
            <a:r>
              <a:rPr lang="zh-CN" altLang="en-US" b="1" dirty="0"/>
              <a:t>产自</a:t>
            </a:r>
            <a:r>
              <a:rPr lang="zh-CN" altLang="en-US" b="1" dirty="0" smtClean="0"/>
              <a:t>用计入“生产成本”。</a:t>
            </a:r>
            <a:endParaRPr lang="en-US" altLang="zh-CN" b="1" dirty="0" smtClean="0"/>
          </a:p>
          <a:p>
            <a:pPr marL="0" indent="0">
              <a:buNone/>
            </a:pPr>
            <a:r>
              <a:rPr lang="zh-CN" altLang="en-US" b="1" dirty="0" smtClean="0">
                <a:solidFill>
                  <a:srgbClr val="7030A0"/>
                </a:solidFill>
              </a:rPr>
              <a:t>      土地增值税</a:t>
            </a:r>
            <a:r>
              <a:rPr lang="zh-CN" altLang="en-US" b="1" dirty="0" smtClean="0"/>
              <a:t>：转让国有土地使用权、地上建筑物及附着物并取得收入的单位和个人，按取得的增值额和规定的税率计算征税。计入“营业税金及附加”或“固定资产”或“在建工程”。</a:t>
            </a:r>
            <a:endParaRPr lang="en-US" altLang="zh-CN" b="1"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lstStyle/>
          <a:p>
            <a:pPr>
              <a:buNone/>
            </a:pPr>
            <a:r>
              <a:rPr lang="zh-CN" altLang="en-US" b="1" dirty="0" smtClean="0">
                <a:solidFill>
                  <a:srgbClr val="7030A0"/>
                </a:solidFill>
              </a:rPr>
              <a:t>   房产税、土地使用税、车船税、印花税</a:t>
            </a:r>
            <a:endParaRPr lang="en-US" altLang="zh-CN" b="1" dirty="0" smtClean="0">
              <a:solidFill>
                <a:srgbClr val="7030A0"/>
              </a:solidFill>
            </a:endParaRPr>
          </a:p>
          <a:p>
            <a:pPr>
              <a:buNone/>
            </a:pPr>
            <a:r>
              <a:rPr lang="zh-CN" altLang="en-US" b="1" dirty="0" smtClean="0"/>
              <a:t>        一并计入“管理费用”；</a:t>
            </a:r>
            <a:endParaRPr lang="en-US" altLang="zh-CN" b="1" dirty="0" smtClean="0"/>
          </a:p>
          <a:p>
            <a:pPr>
              <a:buNone/>
            </a:pPr>
            <a:r>
              <a:rPr lang="zh-CN" altLang="en-US" b="1" dirty="0" smtClean="0">
                <a:solidFill>
                  <a:srgbClr val="7030A0"/>
                </a:solidFill>
              </a:rPr>
              <a:t>   城市维护建设税</a:t>
            </a:r>
            <a:r>
              <a:rPr lang="zh-CN" altLang="en-US" b="1" dirty="0" smtClean="0"/>
              <a:t>，计入“营业税金及附加”；</a:t>
            </a:r>
            <a:endParaRPr lang="en-US" altLang="zh-CN" b="1" dirty="0" smtClean="0"/>
          </a:p>
          <a:p>
            <a:pPr>
              <a:buNone/>
            </a:pPr>
            <a:r>
              <a:rPr lang="zh-CN" altLang="en-US" b="1" dirty="0" smtClean="0">
                <a:solidFill>
                  <a:srgbClr val="7030A0"/>
                </a:solidFill>
              </a:rPr>
              <a:t>   所得税</a:t>
            </a:r>
            <a:r>
              <a:rPr lang="zh-CN" altLang="en-US" b="1" dirty="0" smtClean="0"/>
              <a:t>，计入“所得税费用”；</a:t>
            </a:r>
            <a:endParaRPr lang="en-US" altLang="zh-CN" b="1" dirty="0" smtClean="0"/>
          </a:p>
          <a:p>
            <a:pPr>
              <a:buNone/>
            </a:pPr>
            <a:r>
              <a:rPr lang="en-US" altLang="zh-CN" b="1" dirty="0" smtClean="0"/>
              <a:t> 8. </a:t>
            </a:r>
            <a:r>
              <a:rPr lang="zh-CN" altLang="en-US" b="1" dirty="0" smtClean="0"/>
              <a:t>其他应付款</a:t>
            </a:r>
            <a:endParaRPr lang="en-US" altLang="zh-CN" b="1" dirty="0" smtClean="0"/>
          </a:p>
          <a:p>
            <a:pPr>
              <a:buNone/>
            </a:pPr>
            <a:r>
              <a:rPr lang="en-US" altLang="zh-CN" b="1" dirty="0" smtClean="0"/>
              <a:t> 9. </a:t>
            </a:r>
            <a:r>
              <a:rPr lang="zh-CN" altLang="en-US" b="1" dirty="0" smtClean="0"/>
              <a:t>应付利息</a:t>
            </a:r>
            <a:endParaRPr lang="en-US" altLang="zh-CN" b="1" dirty="0" smtClean="0"/>
          </a:p>
          <a:p>
            <a:pPr>
              <a:buNone/>
            </a:pPr>
            <a:r>
              <a:rPr lang="en-US" altLang="zh-CN" b="1" dirty="0" smtClean="0"/>
              <a:t>10. </a:t>
            </a:r>
            <a:r>
              <a:rPr lang="zh-CN" altLang="en-US" b="1" dirty="0" smtClean="0"/>
              <a:t>应付股利</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Ins="36000" bIns="36000">
            <a:normAutofit fontScale="70000" lnSpcReduction="20000"/>
          </a:bodyPr>
          <a:lstStyle/>
          <a:p>
            <a:pPr>
              <a:buNone/>
            </a:pPr>
            <a:r>
              <a:rPr lang="en-US" altLang="zh-CN" sz="4000" b="1" dirty="0" smtClean="0">
                <a:solidFill>
                  <a:srgbClr val="C00000"/>
                </a:solidFill>
              </a:rPr>
              <a:t>9</a:t>
            </a:r>
            <a:r>
              <a:rPr lang="en-US" altLang="zh-CN" sz="4000" b="1" dirty="0" smtClean="0">
                <a:solidFill>
                  <a:srgbClr val="C00000"/>
                </a:solidFill>
              </a:rPr>
              <a:t>.3</a:t>
            </a:r>
            <a:r>
              <a:rPr lang="zh-CN" altLang="en-US" sz="4000" b="1" dirty="0" smtClean="0">
                <a:solidFill>
                  <a:srgbClr val="C00000"/>
                </a:solidFill>
              </a:rPr>
              <a:t>非流动负债</a:t>
            </a:r>
            <a:endParaRPr lang="en-US" altLang="zh-CN" sz="4000" b="1" dirty="0" smtClean="0">
              <a:solidFill>
                <a:srgbClr val="C00000"/>
              </a:solidFill>
            </a:endParaRPr>
          </a:p>
          <a:p>
            <a:pPr>
              <a:buNone/>
            </a:pPr>
            <a:r>
              <a:rPr lang="en-US" altLang="zh-CN" b="1" dirty="0" smtClean="0"/>
              <a:t>  1. </a:t>
            </a:r>
            <a:r>
              <a:rPr lang="zh-CN" altLang="en-US" b="1" dirty="0" smtClean="0"/>
              <a:t>长期借款</a:t>
            </a:r>
            <a:endParaRPr lang="en-US" altLang="zh-CN" b="1" dirty="0" smtClean="0"/>
          </a:p>
          <a:p>
            <a:pPr>
              <a:buNone/>
            </a:pPr>
            <a:r>
              <a:rPr lang="en-US" altLang="zh-CN" b="1" dirty="0" smtClean="0"/>
              <a:t>  2. </a:t>
            </a:r>
            <a:r>
              <a:rPr lang="zh-CN" altLang="en-US" b="1" dirty="0" smtClean="0"/>
              <a:t>应付债券</a:t>
            </a:r>
            <a:endParaRPr lang="en-US" altLang="zh-CN" b="1" dirty="0" smtClean="0"/>
          </a:p>
          <a:p>
            <a:pPr>
              <a:buNone/>
            </a:pPr>
            <a:r>
              <a:rPr lang="en-US" altLang="zh-CN" b="1" dirty="0" smtClean="0"/>
              <a:t>   </a:t>
            </a:r>
            <a:r>
              <a:rPr lang="zh-CN" altLang="zh-CN" b="1" dirty="0" smtClean="0"/>
              <a:t>①</a:t>
            </a:r>
            <a:r>
              <a:rPr lang="zh-CN" altLang="en-US" b="1" dirty="0" smtClean="0"/>
              <a:t>发行价格的确定</a:t>
            </a:r>
            <a:endParaRPr lang="en-US" altLang="zh-CN" b="1" dirty="0" smtClean="0"/>
          </a:p>
          <a:p>
            <a:pPr>
              <a:buNone/>
            </a:pPr>
            <a:r>
              <a:rPr lang="zh-CN" altLang="en-US" b="1" dirty="0" smtClean="0"/>
              <a:t>   ②</a:t>
            </a:r>
            <a:r>
              <a:rPr lang="en-US" altLang="zh-CN" b="1" dirty="0" smtClean="0"/>
              <a:t> </a:t>
            </a:r>
            <a:r>
              <a:rPr lang="zh-CN" altLang="en-US" b="1" dirty="0" smtClean="0"/>
              <a:t>面值发行</a:t>
            </a:r>
            <a:endParaRPr lang="en-US" altLang="zh-CN" b="1" dirty="0" smtClean="0"/>
          </a:p>
          <a:p>
            <a:pPr>
              <a:buNone/>
            </a:pPr>
            <a:r>
              <a:rPr lang="zh-CN" altLang="en-US" b="1" dirty="0" smtClean="0"/>
              <a:t>   ③溢价发行</a:t>
            </a:r>
            <a:endParaRPr lang="en-US" altLang="zh-CN" b="1" dirty="0" smtClean="0"/>
          </a:p>
          <a:p>
            <a:pPr marL="0" indent="0">
              <a:buNone/>
            </a:pPr>
            <a:r>
              <a:rPr lang="zh-CN" altLang="en-US" b="1" dirty="0" smtClean="0"/>
              <a:t>      溢价摊销方法：实际利率法。以实际利率乘以各期企业债券的账面摊余成本计算各期利息费用，债券账面摊余成本逐期减少，利息费用也随之减少，最终债券账面价值与其面值一致，即为到期应偿还的本金数额。</a:t>
            </a:r>
            <a:endParaRPr lang="en-US" altLang="zh-CN" b="1" dirty="0" smtClean="0"/>
          </a:p>
          <a:p>
            <a:pPr>
              <a:buNone/>
            </a:pPr>
            <a:r>
              <a:rPr lang="zh-CN" altLang="en-US" b="1" dirty="0" smtClean="0"/>
              <a:t>   ④折价发行</a:t>
            </a:r>
            <a:endParaRPr lang="en-US" altLang="zh-CN" b="1" dirty="0" smtClean="0"/>
          </a:p>
          <a:p>
            <a:pPr marL="0" indent="0">
              <a:buNone/>
            </a:pPr>
            <a:r>
              <a:rPr lang="zh-CN" altLang="en-US" b="1" dirty="0" smtClean="0"/>
              <a:t>      以实际利率乘以各期企业债券的账面价值计算各期利息费用，债券账面价值逐期增加，利息费用也逐期增加，最终债券账面价值与债券面值一致，为到期应偿还的本金数额。</a:t>
            </a:r>
            <a:endParaRPr lang="zh-CN" altLang="en-US" b="1" dirty="0"/>
          </a:p>
        </p:txBody>
      </p:sp>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Autofit/>
          </a:bodyPr>
          <a:lstStyle/>
          <a:p>
            <a:pPr>
              <a:buNone/>
            </a:pPr>
            <a:r>
              <a:rPr lang="en-US" altLang="zh-CN" sz="2000" b="1" dirty="0" smtClean="0"/>
              <a:t> </a:t>
            </a:r>
            <a:r>
              <a:rPr lang="en-US" altLang="zh-CN" sz="2400" b="1" dirty="0" smtClean="0">
                <a:solidFill>
                  <a:srgbClr val="C00000"/>
                </a:solidFill>
              </a:rPr>
              <a:t>3.</a:t>
            </a:r>
            <a:r>
              <a:rPr lang="zh-CN" altLang="en-US" sz="2400" b="1" dirty="0" smtClean="0">
                <a:solidFill>
                  <a:srgbClr val="C00000"/>
                </a:solidFill>
              </a:rPr>
              <a:t>预计负债</a:t>
            </a:r>
            <a:endParaRPr lang="en-US" altLang="zh-CN" sz="2400" b="1" dirty="0" smtClean="0">
              <a:solidFill>
                <a:srgbClr val="C00000"/>
              </a:solidFill>
            </a:endParaRPr>
          </a:p>
          <a:p>
            <a:pPr>
              <a:buNone/>
            </a:pPr>
            <a:r>
              <a:rPr lang="zh-CN" altLang="en-US" sz="2000" b="1" dirty="0" smtClean="0">
                <a:solidFill>
                  <a:srgbClr val="C00000"/>
                </a:solidFill>
              </a:rPr>
              <a:t>  或有负债</a:t>
            </a:r>
            <a:r>
              <a:rPr lang="zh-CN" altLang="en-US" sz="2000" b="1" dirty="0" smtClean="0"/>
              <a:t>：一种可能存在也可能不存在的债务。</a:t>
            </a:r>
            <a:endParaRPr lang="en-US" altLang="zh-CN" sz="2000" b="1" dirty="0" smtClean="0"/>
          </a:p>
          <a:p>
            <a:pPr>
              <a:buNone/>
            </a:pPr>
            <a:r>
              <a:rPr lang="zh-CN" altLang="en-US" sz="2000" b="1" dirty="0" smtClean="0"/>
              <a:t>  </a:t>
            </a:r>
            <a:r>
              <a:rPr lang="zh-CN" altLang="en-US" sz="2000" b="1" dirty="0" smtClean="0">
                <a:solidFill>
                  <a:srgbClr val="7030A0"/>
                </a:solidFill>
              </a:rPr>
              <a:t>当或有负债在同时符合以下三个条件时将确认为预计负债。</a:t>
            </a:r>
            <a:endParaRPr lang="en-US" altLang="zh-CN" sz="2000" b="1" dirty="0" smtClean="0">
              <a:solidFill>
                <a:srgbClr val="7030A0"/>
              </a:solidFill>
            </a:endParaRPr>
          </a:p>
          <a:p>
            <a:pPr>
              <a:buNone/>
            </a:pPr>
            <a:r>
              <a:rPr lang="en-US" altLang="zh-CN" sz="2000" b="1" dirty="0" smtClean="0"/>
              <a:t>   </a:t>
            </a:r>
            <a:r>
              <a:rPr lang="zh-CN" altLang="zh-CN" sz="2000" b="1" dirty="0" smtClean="0"/>
              <a:t>①</a:t>
            </a:r>
            <a:r>
              <a:rPr lang="zh-CN" altLang="en-US" sz="2000" b="1" dirty="0" smtClean="0"/>
              <a:t>该义务是企业承担的现时义务；</a:t>
            </a:r>
            <a:endParaRPr lang="en-US" altLang="zh-CN" sz="2000" b="1" dirty="0" smtClean="0"/>
          </a:p>
          <a:p>
            <a:pPr>
              <a:buNone/>
            </a:pPr>
            <a:r>
              <a:rPr lang="zh-CN" altLang="en-US" sz="2000" b="1" dirty="0" smtClean="0"/>
              <a:t>   ②履行该义务很可能导致经济利益流出企业；</a:t>
            </a:r>
            <a:endParaRPr lang="en-US" altLang="zh-CN" sz="2000" b="1" dirty="0" smtClean="0"/>
          </a:p>
          <a:p>
            <a:pPr>
              <a:buNone/>
            </a:pPr>
            <a:r>
              <a:rPr lang="zh-CN" altLang="en-US" sz="2000" b="1" dirty="0" smtClean="0"/>
              <a:t>   ③该义务的金额能够可靠地计量。</a:t>
            </a:r>
            <a:endParaRPr lang="en-US" altLang="zh-CN" sz="2000" b="1" dirty="0" smtClean="0"/>
          </a:p>
          <a:p>
            <a:pPr>
              <a:buNone/>
            </a:pPr>
            <a:r>
              <a:rPr lang="zh-CN" altLang="en-US" sz="2000" b="1" dirty="0" smtClean="0"/>
              <a:t>  </a:t>
            </a:r>
            <a:r>
              <a:rPr lang="zh-CN" altLang="en-US" sz="2000" b="1" dirty="0" smtClean="0">
                <a:solidFill>
                  <a:srgbClr val="7030A0"/>
                </a:solidFill>
              </a:rPr>
              <a:t>预计负债数额的确定：</a:t>
            </a:r>
            <a:endParaRPr lang="en-US" altLang="zh-CN" sz="2000" b="1" dirty="0" smtClean="0">
              <a:solidFill>
                <a:srgbClr val="7030A0"/>
              </a:solidFill>
            </a:endParaRPr>
          </a:p>
          <a:p>
            <a:pPr marL="0" indent="0">
              <a:buNone/>
            </a:pPr>
            <a:r>
              <a:rPr lang="en-US" altLang="zh-CN" sz="2000" b="1" dirty="0" smtClean="0"/>
              <a:t>   </a:t>
            </a:r>
            <a:r>
              <a:rPr lang="zh-CN" altLang="zh-CN" sz="2000" b="1" dirty="0" smtClean="0"/>
              <a:t>①</a:t>
            </a:r>
            <a:r>
              <a:rPr lang="zh-CN" altLang="en-US" sz="2000" b="1" dirty="0" smtClean="0"/>
              <a:t>所需支出在某个范围内变动，且该范围内各种结果发生的可能性形态那么预计负债数额取该范围内的中间值，即上下限金额的平均数。</a:t>
            </a:r>
            <a:endParaRPr lang="en-US" altLang="zh-CN" sz="2000" b="1" dirty="0" smtClean="0"/>
          </a:p>
          <a:p>
            <a:pPr marL="0" indent="0">
              <a:buNone/>
            </a:pPr>
            <a:r>
              <a:rPr lang="zh-CN" altLang="en-US" sz="2000" b="1" dirty="0" smtClean="0"/>
              <a:t>   ②所需支出不存在一个连续范围，或者虽然存在一个连续范围，但该范围内各种结果发生的可能性不相同，那么，如果或有事项涉及单个项目，预计负债数额按照最可能发生的金额确定；如果或有事项涉及多个项目，预计负债数额按照各种可能结果及概率计算确定。</a:t>
            </a:r>
            <a:endParaRPr lang="zh-CN" alt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9</a:t>
            </a:r>
            <a:r>
              <a:rPr lang="zh-CN" altLang="en-US" b="1" dirty="0" smtClean="0">
                <a:solidFill>
                  <a:srgbClr val="C00000"/>
                </a:solidFill>
              </a:rPr>
              <a:t>章  负债</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t> 4.</a:t>
            </a:r>
            <a:r>
              <a:rPr lang="zh-CN" altLang="en-US" b="1" dirty="0" smtClean="0"/>
              <a:t>长期应付款</a:t>
            </a:r>
            <a:endParaRPr lang="en-US" altLang="zh-CN" b="1" dirty="0" smtClean="0"/>
          </a:p>
          <a:p>
            <a:pPr>
              <a:buNone/>
            </a:pPr>
            <a:r>
              <a:rPr lang="en-US" altLang="zh-CN" b="1" dirty="0" smtClean="0"/>
              <a:t>  </a:t>
            </a:r>
            <a:r>
              <a:rPr lang="zh-CN" altLang="zh-CN" b="1" dirty="0" smtClean="0"/>
              <a:t>①</a:t>
            </a:r>
            <a:r>
              <a:rPr lang="zh-CN" altLang="en-US" b="1" dirty="0" smtClean="0"/>
              <a:t>应付融资租赁款</a:t>
            </a:r>
            <a:endParaRPr lang="en-US" altLang="zh-CN" b="1" dirty="0" smtClean="0"/>
          </a:p>
          <a:p>
            <a:pPr>
              <a:buNone/>
            </a:pPr>
            <a:r>
              <a:rPr lang="zh-CN" altLang="en-US" b="1" dirty="0" smtClean="0"/>
              <a:t>  ②融资性质的延期付款购买资产</a:t>
            </a:r>
            <a:endParaRPr lang="en-US" altLang="zh-CN" b="1" dirty="0" smtClean="0"/>
          </a:p>
          <a:p>
            <a:pPr>
              <a:buNone/>
            </a:pPr>
            <a:r>
              <a:rPr lang="en-US" altLang="zh-CN" b="1" dirty="0" smtClean="0">
                <a:solidFill>
                  <a:srgbClr val="C00000"/>
                </a:solidFill>
              </a:rPr>
              <a:t>9</a:t>
            </a:r>
            <a:r>
              <a:rPr lang="en-US" altLang="zh-CN" b="1" dirty="0" smtClean="0">
                <a:solidFill>
                  <a:srgbClr val="C00000"/>
                </a:solidFill>
              </a:rPr>
              <a:t>.4 </a:t>
            </a:r>
            <a:r>
              <a:rPr lang="zh-CN" altLang="en-US" b="1" dirty="0" smtClean="0">
                <a:solidFill>
                  <a:srgbClr val="C00000"/>
                </a:solidFill>
              </a:rPr>
              <a:t>负债的披露</a:t>
            </a:r>
            <a:endParaRPr lang="en-US" altLang="zh-CN" b="1" dirty="0" smtClean="0">
              <a:solidFill>
                <a:srgbClr val="C00000"/>
              </a:solidFill>
            </a:endParaRPr>
          </a:p>
          <a:p>
            <a:pPr>
              <a:buNone/>
            </a:pPr>
            <a:r>
              <a:rPr lang="en-US" altLang="zh-CN" b="1" dirty="0" smtClean="0"/>
              <a:t>  </a:t>
            </a:r>
            <a:r>
              <a:rPr lang="en-US" altLang="zh-CN" b="1" dirty="0" smtClean="0">
                <a:solidFill>
                  <a:srgbClr val="7030A0"/>
                </a:solidFill>
              </a:rPr>
              <a:t>1.</a:t>
            </a:r>
            <a:r>
              <a:rPr lang="zh-CN" altLang="en-US" b="1" dirty="0" smtClean="0">
                <a:solidFill>
                  <a:srgbClr val="7030A0"/>
                </a:solidFill>
              </a:rPr>
              <a:t>短期借款的披露</a:t>
            </a:r>
            <a:endParaRPr lang="en-US" altLang="zh-CN" b="1" dirty="0" smtClean="0">
              <a:solidFill>
                <a:srgbClr val="7030A0"/>
              </a:solidFill>
            </a:endParaRPr>
          </a:p>
          <a:p>
            <a:pPr marL="0" indent="0">
              <a:buNone/>
            </a:pPr>
            <a:r>
              <a:rPr lang="zh-CN" altLang="en-US" b="1" dirty="0" smtClean="0"/>
              <a:t>    根据其账户的期末余额列示于资产负债表中。在报表附注中，按其类别（信用借款、抵押借款、质押借款、保证借款）详细披露各类短期借款的期末余额和年初余额。</a:t>
            </a:r>
            <a:endParaRPr lang="zh-CN" altLang="en-US"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1588</Words>
  <Application>Microsoft Office PowerPoint</Application>
  <PresentationFormat>全屏显示(4:3)</PresentationFormat>
  <Paragraphs>101</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第9章  负债</vt:lpstr>
      <vt:lpstr>第9章  负债</vt:lpstr>
      <vt:lpstr>第9章  负债</vt:lpstr>
      <vt:lpstr>第9章  负债</vt:lpstr>
      <vt:lpstr>第9章  负债</vt:lpstr>
      <vt:lpstr>第9章  负债</vt:lpstr>
      <vt:lpstr>第9章  负债</vt:lpstr>
      <vt:lpstr>第9章  负债</vt:lpstr>
      <vt:lpstr>第9章  负债</vt:lpstr>
      <vt:lpstr>第9章  负债</vt:lpstr>
      <vt:lpstr>第9章  负债</vt:lpstr>
      <vt:lpstr>第9章  负债</vt:lpstr>
      <vt:lpstr>第9章  负债</vt:lpstr>
      <vt:lpstr>第9章  负债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负债</dc:title>
  <dc:creator>l</dc:creator>
  <cp:lastModifiedBy>l</cp:lastModifiedBy>
  <cp:revision>42</cp:revision>
  <dcterms:created xsi:type="dcterms:W3CDTF">2011-12-10T06:46:12Z</dcterms:created>
  <dcterms:modified xsi:type="dcterms:W3CDTF">2011-12-15T10:04:43Z</dcterms:modified>
</cp:coreProperties>
</file>